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ato" panose="020B0604020202020204" charset="0"/>
      <p:regular r:id="rId9"/>
      <p:bold r:id="rId10"/>
      <p:italic r:id="rId11"/>
      <p:boldItalic r:id="rId12"/>
    </p:embeddedFont>
    <p:embeddedFont>
      <p:font typeface="Raleway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5d205e4f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5d205e4f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5d205e4f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5d205e4f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5d205e4f4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5d205e4f4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5d205e4f4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5d205e4f4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5d205e4f4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5d205e4f4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Merrill Lynch Case Study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Jacob Baron, Ben Hoffman, Lucas Lantis, Reid Zuerlein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Cash Situation (End of 2007)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800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cash and cash equivalents increased $17,523 (million) from 2005 to 2006.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cash and cash equivalents increased $9,237 (million) from 2006 to 2007.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Merrill Lynch reversed their negative change from 2004 to 2005 with consecutive years of increases in cash and cash equivalents.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the full story: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○"/>
            </a:pPr>
            <a:r>
              <a:rPr lang="en" sz="1300">
                <a:solidFill>
                  <a:srgbClr val="666666"/>
                </a:solidFill>
              </a:rPr>
              <a:t>hiding hemorrhaging investment losses where traders were urgently selling any and all bad real estate assets. </a:t>
            </a:r>
            <a:endParaRPr sz="1300">
              <a:solidFill>
                <a:srgbClr val="666666"/>
              </a:solidFill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798" y="3596125"/>
            <a:ext cx="6838001" cy="12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Activities (End of 2007)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>
                <a:solidFill>
                  <a:srgbClr val="666666"/>
                </a:solidFill>
              </a:rPr>
              <a:t>In just one year, Merrill Lynch went from making $7.5 billion, to losing $7.8 billion.</a:t>
            </a:r>
            <a:endParaRPr>
              <a:solidFill>
                <a:srgbClr val="666666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>
                <a:solidFill>
                  <a:srgbClr val="666666"/>
                </a:solidFill>
              </a:rPr>
              <a:t>In 2006, Merrill Lynch was grossing over $11 billion in funds from operations. By the end of 2007, that number plummeted to -$9.8 billion. </a:t>
            </a:r>
            <a:endParaRPr>
              <a:solidFill>
                <a:srgbClr val="666666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>
                <a:solidFill>
                  <a:srgbClr val="666666"/>
                </a:solidFill>
              </a:rPr>
              <a:t>By the end of 2007, Merrill Lynch used -$72,362 (in millions) on operating activities and unlike 2005 and 2006, net income was almost -$8 billion.</a:t>
            </a:r>
            <a:endParaRPr b="1">
              <a:solidFill>
                <a:srgbClr val="666666"/>
              </a:solidFill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3508874"/>
            <a:ext cx="7688699" cy="1429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Investment Activities (End of 2007)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>
                <a:solidFill>
                  <a:srgbClr val="666666"/>
                </a:solidFill>
              </a:rPr>
              <a:t>Rapid sell off of investments</a:t>
            </a:r>
            <a:endParaRPr>
              <a:solidFill>
                <a:srgbClr val="666666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>
                <a:solidFill>
                  <a:srgbClr val="666666"/>
                </a:solidFill>
              </a:rPr>
              <a:t>Merrill Lynch was taking substantial losses from investment activities from 2005 to 2007</a:t>
            </a:r>
            <a:endParaRPr>
              <a:solidFill>
                <a:srgbClr val="666666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>
                <a:solidFill>
                  <a:srgbClr val="666666"/>
                </a:solidFill>
              </a:rPr>
              <a:t>Free cash flows from 2005 to 2007 were increasingly negative. Free cash flow in 2005 was negative $25 billion.</a:t>
            </a:r>
            <a:endParaRPr>
              <a:solidFill>
                <a:srgbClr val="666666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>
                <a:solidFill>
                  <a:srgbClr val="666666"/>
                </a:solidFill>
              </a:rPr>
              <a:t>By 2007, this number had tripled and Merrill Lynch was losing $75 billion in free cash flows that year. 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688250"/>
            <a:ext cx="7883649" cy="8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Financing Activities (End of 2007)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Huge increase in the issuance of long-term borrowings in the 3 previous years.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$49,703 (million) in 2005 vs $165,107 (million) in 2007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Similar increase in principal payments on long-term borrowings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$31,195 (million) in 2005 vs $93,258 (million)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Net cash flows provided by financing activities sees a sharp increase over the three years.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25" y="3316101"/>
            <a:ext cx="8416350" cy="150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Long-term debt was growing tremendously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Steep drop in net income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Organization was rapidly selling off investments and increasing operating expenses.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Clear warning signs Merrill Lynch was in financial trouble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recommend an investor not to buy Merrill Lynch in 2008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On-screen Show (16:9)</PresentationFormat>
  <Paragraphs>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Lato</vt:lpstr>
      <vt:lpstr>Raleway</vt:lpstr>
      <vt:lpstr>Arial</vt:lpstr>
      <vt:lpstr>Streamline</vt:lpstr>
      <vt:lpstr>Merrill Lynch Case Study </vt:lpstr>
      <vt:lpstr>Cash Situation (End of 2007)</vt:lpstr>
      <vt:lpstr>Operating Activities (End of 2007)</vt:lpstr>
      <vt:lpstr>Investment Activities (End of 2007)</vt:lpstr>
      <vt:lpstr>Financing Activities (End of 2007)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Merrill Lynch Case Study </dc:title>
  <dc:creator>Reid Zuerlein</dc:creator>
  <cp:lastModifiedBy>Reid Zuerlein</cp:lastModifiedBy>
  <cp:revision>1</cp:revision>
  <dcterms:modified xsi:type="dcterms:W3CDTF">2019-04-01T07:39:30Z</dcterms:modified>
</cp:coreProperties>
</file>