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a5f4af4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a5f4af4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a5f4af4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a5f4af4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a5f4af4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a5f4af4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a5f4af4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a5f4af4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a5f4af4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a5f4af4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a6fb66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a6fb66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a6fb66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a6fb66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Lyons Document Storage Case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Jacob Baron, Ben Hoffman, Lucas Lantis, and Reid Zuerlein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Premium vs. Discount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431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Premium Bonds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Coupon rate &gt; prevailing market interest rate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Present value &gt; face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Discount Bonds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Prevailing market interest rate &gt; coupon rate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Face value &gt; present value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150" y="2220225"/>
            <a:ext cx="4789801" cy="1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Received at Issuance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$10 million bond, 8% coupon rate, 20 years remaining, interest paid semi-annually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Prevailing market interest rate = 9%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650" y="2637975"/>
            <a:ext cx="3968300" cy="19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671100" y="4653200"/>
            <a:ext cx="3796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(In ten thousands)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2006 &amp; 2007 Carrying Value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amount amortized at year end: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2006: $162,749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2007: $195,305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Bond Carrying Value: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2006: $9.2427 million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2007: $9.2752 million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050" y="2078875"/>
            <a:ext cx="3961100" cy="204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Market Value of Bonds Outstanding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$10 million bond, 8% coupon rate, 10 years remaining, interest paid semi-annually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Prevailing market interest rate = 6%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125" y="2812450"/>
            <a:ext cx="26479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1903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If the old bonds are refunded at $1,154.15 (given), the value of the old bonds is therefore $11,541,000. The call premium is $1,541,000.</a:t>
            </a:r>
            <a:endParaRPr>
              <a:solidFill>
                <a:srgbClr val="43434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Calculated the premium of “new” bonds with a coupon rate of 8% and a market rate of 6%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Since the new bonds have a higher premium, then Rene should refund the old bonds and issue new bonds at a lower market rate.</a:t>
            </a:r>
            <a:endParaRPr>
              <a:solidFill>
                <a:srgbClr val="434343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600" y="2879400"/>
            <a:ext cx="3922775" cy="13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(Cont.)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If the current market rate is 6% and the coupon rate is 8%, with semi-annual compounding, that bond should be selling for $1,159.37.</a:t>
            </a:r>
            <a:endParaRPr>
              <a:solidFill>
                <a:srgbClr val="43434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Rene will need to issue 9,955 bonds to cover the cost of refunding the old bonds at $11,541,000. Issuing new bonds will be cheaper in the long run since they are at a lower rate. 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Analysis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If 6% bonds could be issued, they would be trading at par because the market interest rate is 6%. </a:t>
            </a:r>
            <a:endParaRPr>
              <a:solidFill>
                <a:srgbClr val="43434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Bonds would therefore be selling at par ($1,000)</a:t>
            </a:r>
            <a:endParaRPr>
              <a:solidFill>
                <a:srgbClr val="434343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We would recommend Rene issuing 11,541 of these bonds to have enough proceeds to refund the existing bonds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75" y="3305375"/>
            <a:ext cx="5061050" cy="14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Lyons Document Storage Case</vt:lpstr>
      <vt:lpstr>Premium vs. Discount</vt:lpstr>
      <vt:lpstr>Amount Received at Issuance </vt:lpstr>
      <vt:lpstr>2006 &amp; 2007 Carrying Value</vt:lpstr>
      <vt:lpstr>Current Market Value of Bonds Outstanding</vt:lpstr>
      <vt:lpstr>Recommendation </vt:lpstr>
      <vt:lpstr>Recommendation (Cont.)</vt:lpstr>
      <vt:lpstr>Scenario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Lyons Document Storage Case</dc:title>
  <dc:creator>Reid Zuerlein</dc:creator>
  <cp:lastModifiedBy>Reid Zuerlein</cp:lastModifiedBy>
  <cp:revision>1</cp:revision>
  <dcterms:modified xsi:type="dcterms:W3CDTF">2019-04-08T05:01:48Z</dcterms:modified>
</cp:coreProperties>
</file>