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Oswal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f0181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f0181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f01816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f01816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f01816a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f01816a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f01816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f01816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f01816a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f01816a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Thompson Asset Management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Jake Baron, Ben Hoffman, Lucas Lantis, and Reid Zuerlein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ProIndex Fund: Return and Risk Characteristics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200">
                <a:solidFill>
                  <a:srgbClr val="999999"/>
                </a:solidFill>
              </a:rPr>
              <a:t>Since its inception in 2009, we boast a cumulative return of 303.06% and an annualized return of 27.94%, which is 200% and 13% above our benchmark’s respective cumulative and annual returns.</a:t>
            </a:r>
            <a:endParaRPr sz="1200">
              <a:solidFill>
                <a:srgbClr val="99999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200">
                <a:solidFill>
                  <a:srgbClr val="999999"/>
                </a:solidFill>
              </a:rPr>
              <a:t>We believe that our alpha, which is measured at .13, demonstrates our consistent and reliable outperformance above regular market movement</a:t>
            </a: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Times New Roman"/>
              <a:buChar char="●"/>
            </a:pPr>
            <a:r>
              <a:rPr lang="en" sz="1200" i="1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highlights:</a:t>
            </a:r>
            <a:endParaRPr sz="1200" i="1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Correlation: .97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Beta: 1.0132 &gt; 1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</a:pPr>
            <a:r>
              <a:rPr lang="en" sz="1200">
                <a:solidFill>
                  <a:srgbClr val="B7B7B7"/>
                </a:solidFill>
              </a:rPr>
              <a:t>Information ratio: .5895 </a:t>
            </a:r>
            <a:endParaRPr sz="1200">
              <a:solidFill>
                <a:srgbClr val="B7B7B7"/>
              </a:solidFill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Char char="■"/>
            </a:pPr>
            <a:r>
              <a:rPr lang="en" sz="1200">
                <a:solidFill>
                  <a:srgbClr val="B7B7B7"/>
                </a:solidFill>
              </a:rPr>
              <a:t>annual returns compared to the risk accepted is high</a:t>
            </a:r>
            <a:endParaRPr sz="1200">
              <a:solidFill>
                <a:srgbClr val="B7B7B7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450" y="2906300"/>
            <a:ext cx="3820575" cy="16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ProValue Fund: Return and Risk Characteristics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45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200">
                <a:solidFill>
                  <a:srgbClr val="B7B7B7"/>
                </a:solidFill>
              </a:rPr>
              <a:t>Since its creation, grew to over $7.8 million in value in one year from the base investment of $2 million</a:t>
            </a:r>
            <a:endParaRPr sz="1200">
              <a:solidFill>
                <a:srgbClr val="B7B7B7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</a:pPr>
            <a:r>
              <a:rPr lang="en" sz="1200">
                <a:solidFill>
                  <a:srgbClr val="B7B7B7"/>
                </a:solidFill>
              </a:rPr>
              <a:t>achieved through adding more value based stocks to the fund and through quantitative analysis to choose firms with the highest returns</a:t>
            </a:r>
            <a:endParaRPr sz="1200">
              <a:solidFill>
                <a:srgbClr val="B7B7B7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Char char="●"/>
            </a:pPr>
            <a:r>
              <a:rPr lang="en" sz="1200">
                <a:solidFill>
                  <a:srgbClr val="B7B7B7"/>
                </a:solidFill>
              </a:rPr>
              <a:t>The ProValue fund boasts a correlation of .95 to the index and a beta of 1.01</a:t>
            </a:r>
            <a:endParaRPr sz="1200">
              <a:solidFill>
                <a:srgbClr val="B7B7B7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Char char="●"/>
            </a:pPr>
            <a:r>
              <a:rPr lang="en" sz="1200">
                <a:solidFill>
                  <a:srgbClr val="B7B7B7"/>
                </a:solidFill>
              </a:rPr>
              <a:t>Our annualized tracking error for this fund suggests that it will return plus or </a:t>
            </a:r>
            <a:endParaRPr sz="1200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minus 7% year over year. </a:t>
            </a:r>
            <a:endParaRPr sz="1200">
              <a:solidFill>
                <a:srgbClr val="B7B7B7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900" y="2180775"/>
            <a:ext cx="2920025" cy="28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Return, Variance, and Standard Deviation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2700"/>
            <a:ext cx="8839200" cy="8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Variance-Covariance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00" y="1880050"/>
            <a:ext cx="8431002" cy="1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Portfolio Weights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6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 heavily in FNF, BAH, LPLA, and 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PII, MRC, ETFC, USM, and CNO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50" y="1399925"/>
            <a:ext cx="2669100" cy="25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913" y="2652625"/>
            <a:ext cx="3251275" cy="14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Oswald</vt:lpstr>
      <vt:lpstr>Average</vt:lpstr>
      <vt:lpstr>Arial</vt:lpstr>
      <vt:lpstr>Slate</vt:lpstr>
      <vt:lpstr>Thompson Asset Management</vt:lpstr>
      <vt:lpstr>ProIndex Fund: Return and Risk Characteristics</vt:lpstr>
      <vt:lpstr>ProValue Fund: Return and Risk Characteristics </vt:lpstr>
      <vt:lpstr>Mean Return, Variance, and Standard Deviation</vt:lpstr>
      <vt:lpstr>Variance-Covariance Matrix </vt:lpstr>
      <vt:lpstr>Optimal Portfolio Weights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Thompson Asset Management</dc:title>
  <dc:creator>Reid Zuerlein</dc:creator>
  <cp:lastModifiedBy>Reid Zuerlein</cp:lastModifiedBy>
  <cp:revision>1</cp:revision>
  <dcterms:modified xsi:type="dcterms:W3CDTF">2019-04-15T07:27:44Z</dcterms:modified>
</cp:coreProperties>
</file>