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8" r:id="rId4"/>
    <p:sldId id="257" r:id="rId5"/>
    <p:sldId id="264" r:id="rId6"/>
    <p:sldId id="258" r:id="rId7"/>
    <p:sldId id="272" r:id="rId8"/>
    <p:sldId id="301" r:id="rId9"/>
    <p:sldId id="261" r:id="rId10"/>
    <p:sldId id="281" r:id="rId11"/>
    <p:sldId id="279" r:id="rId12"/>
    <p:sldId id="259" r:id="rId13"/>
    <p:sldId id="262" r:id="rId14"/>
    <p:sldId id="260" r:id="rId15"/>
    <p:sldId id="263" r:id="rId16"/>
    <p:sldId id="271" r:id="rId17"/>
    <p:sldId id="30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7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1405" y="1132205"/>
            <a:ext cx="10029190" cy="2387600"/>
          </a:xfrm>
        </p:spPr>
        <p:txBody>
          <a:bodyPr anchor="ctr" anchorCtr="0">
            <a:normAutofit fontScale="90000"/>
          </a:bodyPr>
          <a:p>
            <a:pPr fontAlgn="ctr"/>
            <a:r>
              <a:rPr lang="zh-CN" altLang="en-US"/>
              <a:t>微服务时代</a:t>
            </a:r>
            <a:br>
              <a:rPr lang="zh-CN" altLang="en-US"/>
            </a:br>
            <a:r>
              <a:rPr lang="zh-CN" altLang="en-US"/>
              <a:t>使用 </a:t>
            </a:r>
            <a:r>
              <a:rPr lang="en-US" altLang="zh-CN" i="1">
                <a:sym typeface="+mn-ea"/>
              </a:rPr>
              <a:t>php</a:t>
            </a:r>
            <a:r>
              <a:rPr lang="en-US" altLang="zh-CN">
                <a:sym typeface="+mn-ea"/>
              </a:rPr>
              <a:t> &amp; golang </a:t>
            </a:r>
            <a:r>
              <a:rPr lang="zh-CN" altLang="en-US">
                <a:sym typeface="+mn-ea"/>
              </a:rPr>
              <a:t>构建</a:t>
            </a:r>
            <a:r>
              <a:rPr lang="en-US" altLang="zh-CN"/>
              <a:t>gRPC </a:t>
            </a:r>
            <a:r>
              <a:rPr lang="zh-CN" altLang="en-US"/>
              <a:t>应用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by llaoj (qustwwy@163.com)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9580" y="4545330"/>
            <a:ext cx="1391920" cy="7518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710" y="4499610"/>
            <a:ext cx="4439920" cy="850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640" y="4554220"/>
            <a:ext cx="1694180" cy="711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US" altLang="zh-CN"/>
              <a:t>gRPC server </a:t>
            </a:r>
            <a:r>
              <a:rPr lang="zh-CN" altLang="en-US"/>
              <a:t>的实现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gRPC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>
                <a:solidFill>
                  <a:srgbClr val="FF0000"/>
                </a:solidFill>
              </a:rPr>
              <a:t>grpc.io/docs/languages/go/quickstart</a:t>
            </a:r>
            <a:endParaRPr lang="zh-CN" altLang="en-US" sz="1800"/>
          </a:p>
          <a:p>
            <a:pPr lvl="1"/>
            <a:r>
              <a:rPr lang="zh-CN" altLang="en-US" sz="1800"/>
              <a:t>部署代码生成工具</a:t>
            </a:r>
            <a:endParaRPr lang="zh-CN" altLang="en-US" sz="1800"/>
          </a:p>
          <a:p>
            <a:pPr lvl="2"/>
            <a:r>
              <a:rPr lang="en-US" altLang="zh-CN" sz="1600">
                <a:solidFill>
                  <a:schemeClr val="bg1">
                    <a:lumMod val="50000"/>
                  </a:schemeClr>
                </a:solidFill>
              </a:rPr>
              <a:t>export GO111MODULE=on</a:t>
            </a:r>
            <a:endParaRPr lang="en-US" altLang="zh-CN" sz="160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zh-CN" altLang="en-US" sz="1600">
                <a:solidFill>
                  <a:schemeClr val="bg1">
                    <a:lumMod val="50000"/>
                  </a:schemeClr>
                </a:solidFill>
              </a:rPr>
              <a:t>设置环境变量 GOPATH</a:t>
            </a:r>
            <a:r>
              <a:rPr lang="en-US" altLang="zh-CN" sz="1600">
                <a:solidFill>
                  <a:schemeClr val="bg1">
                    <a:lumMod val="50000"/>
                  </a:schemeClr>
                </a:solidFill>
              </a:rPr>
              <a:t>/bin</a:t>
            </a:r>
            <a:endParaRPr lang="en-US" altLang="zh-CN" sz="1600">
              <a:solidFill>
                <a:schemeClr val="bg1">
                  <a:lumMod val="50000"/>
                </a:schemeClr>
              </a:solidFill>
            </a:endParaRPr>
          </a:p>
          <a:p>
            <a:pPr lvl="2" algn="l">
              <a:buClrTx/>
              <a:buSzTx/>
            </a:pPr>
            <a:r>
              <a:rPr lang="zh-CN" altLang="en-US" sz="1600" b="1">
                <a:sym typeface="+mn-ea"/>
              </a:rPr>
              <a:t>go get github.com/golang/protobuf/protoc-gen-go</a:t>
            </a:r>
            <a:endParaRPr lang="zh-CN" altLang="en-US" sz="1600" b="1"/>
          </a:p>
          <a:p>
            <a:pPr lvl="2"/>
            <a:r>
              <a:rPr lang="en-US" altLang="zh-CN" sz="1800" b="1">
                <a:sym typeface="+mn-ea"/>
              </a:rPr>
              <a:t>protoc</a:t>
            </a:r>
            <a:endParaRPr lang="en-US" altLang="zh-CN" sz="1800" b="1"/>
          </a:p>
          <a:p>
            <a:pPr lvl="2"/>
            <a:endParaRPr lang="zh-CN" altLang="en-US" sz="1500"/>
          </a:p>
          <a:p>
            <a:pPr lvl="1"/>
            <a:r>
              <a:rPr lang="zh-CN" altLang="en-US" sz="1800"/>
              <a:t>编写代码实现服务器接口</a:t>
            </a:r>
            <a:endParaRPr lang="zh-CN" altLang="en-US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82125" y="5434330"/>
            <a:ext cx="1971675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US" altLang="zh-CN"/>
              <a:t>gRPC client</a:t>
            </a:r>
            <a:r>
              <a:rPr lang="en-US" altLang="zh-CN"/>
              <a:t> </a:t>
            </a:r>
            <a:r>
              <a:rPr lang="zh-CN" altLang="en-US"/>
              <a:t>的实现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gRPC client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  <a:sym typeface="+mn-ea"/>
              </a:rPr>
              <a:t>grpc.io/docs/languages/php/quickstart</a:t>
            </a:r>
            <a:endParaRPr lang="zh-CN" altLang="en-US"/>
          </a:p>
          <a:p>
            <a:pPr lvl="1"/>
            <a:r>
              <a:rPr lang="zh-CN" altLang="en-US" sz="1800">
                <a:solidFill>
                  <a:schemeClr val="accent1">
                    <a:lumMod val="75000"/>
                  </a:schemeClr>
                </a:solidFill>
              </a:rPr>
              <a:t>安装扩展</a:t>
            </a:r>
            <a:endParaRPr lang="zh-CN" altLang="en-US" sz="1800">
              <a:solidFill>
                <a:schemeClr val="accent1">
                  <a:lumMod val="75000"/>
                </a:schemeClr>
              </a:solidFill>
            </a:endParaRPr>
          </a:p>
          <a:p>
            <a:pPr lvl="2" algn="l">
              <a:buClrTx/>
              <a:buSzTx/>
            </a:pPr>
            <a:r>
              <a:rPr lang="zh-CN" altLang="en-US" sz="2000">
                <a:solidFill>
                  <a:schemeClr val="accent1"/>
                </a:solidFill>
              </a:rPr>
              <a:t>grpc</a:t>
            </a:r>
            <a:endParaRPr lang="zh-CN" altLang="en-US" sz="2000">
              <a:solidFill>
                <a:schemeClr val="accent1"/>
              </a:solidFill>
            </a:endParaRPr>
          </a:p>
          <a:p>
            <a:pPr lvl="2" algn="l">
              <a:buClrTx/>
              <a:buSzTx/>
            </a:pPr>
            <a:r>
              <a:rPr lang="zh-CN" altLang="en-US" sz="2000">
                <a:solidFill>
                  <a:schemeClr val="accent1"/>
                </a:solidFill>
              </a:rPr>
              <a:t>protobuf</a:t>
            </a:r>
            <a:endParaRPr lang="zh-CN" altLang="en-US" sz="2000">
              <a:solidFill>
                <a:schemeClr val="accent1"/>
              </a:solidFill>
            </a:endParaRPr>
          </a:p>
          <a:p>
            <a:pPr lvl="1"/>
            <a:r>
              <a:rPr lang="zh-CN" altLang="en-US" sz="1800"/>
              <a:t>安装代码生成工具</a:t>
            </a:r>
            <a:endParaRPr lang="zh-CN" altLang="en-US" sz="1800"/>
          </a:p>
          <a:p>
            <a:pPr lvl="2"/>
            <a:r>
              <a:rPr lang="en-US" altLang="zh-CN"/>
              <a:t>protoc</a:t>
            </a:r>
            <a:endParaRPr lang="en-US" altLang="zh-CN"/>
          </a:p>
          <a:p>
            <a:pPr lvl="2"/>
            <a:r>
              <a:rPr lang="zh-CN" altLang="en-US"/>
              <a:t>grpc_php_plugin</a:t>
            </a:r>
            <a:endParaRPr lang="zh-CN" altLang="en-US"/>
          </a:p>
          <a:p>
            <a:pPr lvl="1"/>
            <a:r>
              <a:rPr lang="zh-CN" altLang="en-US" sz="1800"/>
              <a:t>编写代码 实现调用</a:t>
            </a:r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3890" y="5194300"/>
            <a:ext cx="1819910" cy="9829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gRPC client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buClrTx/>
              <a:buSzTx/>
            </a:pPr>
            <a:r>
              <a:rPr lang="zh-CN" altLang="en-US" sz="2330"/>
              <a:t>代码生成工具</a:t>
            </a:r>
            <a:endParaRPr lang="zh-CN" altLang="en-US" sz="2330"/>
          </a:p>
          <a:p>
            <a:pPr lvl="1"/>
            <a:r>
              <a:rPr lang="zh-CN" altLang="en-US" sz="1600"/>
              <a:t>推荐 </a:t>
            </a:r>
            <a:r>
              <a:rPr lang="en-US" altLang="zh-CN" sz="1600" b="1">
                <a:solidFill>
                  <a:srgbClr val="FF0000"/>
                </a:solidFill>
              </a:rPr>
              <a:t>llaoj/php-grpc-gen</a:t>
            </a:r>
            <a:endParaRPr lang="en-US" altLang="zh-CN" b="1"/>
          </a:p>
          <a:p>
            <a:pPr lvl="0"/>
            <a:r>
              <a:rPr lang="zh-CN" altLang="en-US" sz="2330"/>
              <a:t>安装</a:t>
            </a:r>
            <a:r>
              <a:rPr lang="en-US" altLang="zh-CN" sz="2330"/>
              <a:t>php </a:t>
            </a:r>
            <a:r>
              <a:rPr lang="zh-CN" altLang="en-US" sz="2330"/>
              <a:t>的扩展</a:t>
            </a:r>
            <a:endParaRPr lang="zh-CN" altLang="en-US" sz="2330"/>
          </a:p>
          <a:p>
            <a:pPr lvl="1"/>
            <a:r>
              <a:rPr lang="zh-CN" altLang="en-US" sz="1600"/>
              <a:t>推荐 </a:t>
            </a:r>
            <a:r>
              <a:rPr lang="en-US" altLang="zh-CN" sz="1600" b="1">
                <a:solidFill>
                  <a:srgbClr val="FF0000"/>
                </a:solidFill>
              </a:rPr>
              <a:t>llaoj/php-fpm-nginx</a:t>
            </a:r>
            <a:endParaRPr lang="en-US" altLang="zh-CN"/>
          </a:p>
          <a:p>
            <a:pPr lvl="0"/>
            <a:r>
              <a:rPr lang="en-US" altLang="zh-CN" sz="2330"/>
              <a:t>grpc &amp; protoc </a:t>
            </a:r>
            <a:r>
              <a:rPr lang="zh-CN" altLang="en-US" sz="2330"/>
              <a:t>版本</a:t>
            </a:r>
            <a:endParaRPr lang="zh-CN" altLang="en-US" sz="2330"/>
          </a:p>
          <a:p>
            <a:pPr lvl="1"/>
            <a:r>
              <a:rPr lang="en-US" altLang="zh-CN" sz="2160"/>
              <a:t>grpc:</a:t>
            </a:r>
            <a:endParaRPr lang="en-US" altLang="zh-CN" sz="2160"/>
          </a:p>
          <a:p>
            <a:pPr lvl="2"/>
            <a:r>
              <a:rPr lang="en-US" altLang="zh-CN" sz="1775"/>
              <a:t>grpc php ext</a:t>
            </a:r>
            <a:endParaRPr lang="en-US" altLang="zh-CN" sz="1775"/>
          </a:p>
          <a:p>
            <a:pPr lvl="2"/>
            <a:r>
              <a:rPr lang="en-US" altLang="zh-CN" sz="1775"/>
              <a:t>grpc php composer pkg</a:t>
            </a:r>
            <a:endParaRPr lang="en-US" altLang="zh-CN" sz="1775"/>
          </a:p>
          <a:p>
            <a:pPr lvl="2"/>
            <a:r>
              <a:rPr lang="en-US" altLang="zh-CN" sz="1775"/>
              <a:t>grpc_php_plugin</a:t>
            </a:r>
            <a:endParaRPr lang="en-US" altLang="zh-CN" sz="1775"/>
          </a:p>
          <a:p>
            <a:pPr lvl="1"/>
            <a:r>
              <a:rPr lang="en-US" altLang="zh-CN" sz="2160"/>
              <a:t>protoc </a:t>
            </a:r>
            <a:r>
              <a:rPr lang="zh-CN" altLang="en-US" sz="1680"/>
              <a:t>建议使用最新</a:t>
            </a:r>
            <a:r>
              <a:rPr lang="zh-CN" altLang="en-US" sz="1680">
                <a:sym typeface="+mn-ea"/>
              </a:rPr>
              <a:t>稳定</a:t>
            </a:r>
            <a:endParaRPr lang="en-US" altLang="zh-CN" sz="2160"/>
          </a:p>
          <a:p>
            <a:pPr lvl="1"/>
            <a:endParaRPr lang="en-US" altLang="zh-CN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继续深入</a:t>
            </a:r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Authentication</a:t>
            </a:r>
            <a:endParaRPr lang="zh-CN" altLang="en-US"/>
          </a:p>
          <a:p>
            <a:r>
              <a:rPr lang="zh-CN" altLang="en-US"/>
              <a:t>Error Handling</a:t>
            </a:r>
            <a:endParaRPr lang="zh-CN" altLang="en-US"/>
          </a:p>
          <a:p>
            <a:r>
              <a:rPr lang="zh-CN" altLang="en-US"/>
              <a:t>Benchmarking</a:t>
            </a:r>
            <a:endParaRPr lang="zh-CN" altLang="en-US"/>
          </a:p>
          <a:p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本期视频相关文件</a:t>
            </a:r>
            <a:endParaRPr lang="zh-CN" altLang="en-US" sz="2000"/>
          </a:p>
          <a:p>
            <a:pPr lvl="1"/>
            <a:r>
              <a:rPr lang="zh-CN" altLang="en-US" sz="1800"/>
              <a:t>https://github.com/llaoj/my-share/tree/master/grpc</a:t>
            </a:r>
            <a:endParaRPr lang="zh-CN" altLang="en-US" sz="1800"/>
          </a:p>
          <a:p>
            <a:pPr lvl="0"/>
            <a:r>
              <a:rPr lang="zh-CN" altLang="en-US" sz="2000"/>
              <a:t>实例代码</a:t>
            </a:r>
            <a:endParaRPr lang="zh-CN" altLang="en-US" sz="2000"/>
          </a:p>
          <a:p>
            <a:pPr lvl="1"/>
            <a:r>
              <a:rPr lang="zh-CN" altLang="en-US" sz="1800"/>
              <a:t>https://github.com/llaoj/grpc-demo</a:t>
            </a:r>
            <a:endParaRPr lang="zh-CN" altLang="en-US" sz="1800"/>
          </a:p>
          <a:p>
            <a:pPr lvl="0"/>
            <a:r>
              <a:rPr lang="en-US" altLang="zh-CN" sz="2000"/>
              <a:t>Protobuf </a:t>
            </a:r>
            <a:r>
              <a:rPr lang="zh-CN" altLang="en-US" sz="2000"/>
              <a:t>文档</a:t>
            </a:r>
            <a:endParaRPr lang="zh-CN" altLang="en-US" sz="2000"/>
          </a:p>
          <a:p>
            <a:pPr lvl="1"/>
            <a:r>
              <a:rPr lang="zh-CN" altLang="en-US" sz="1800"/>
              <a:t>https://developers.google.com/protocol-buffers/docs/overview</a:t>
            </a:r>
            <a:endParaRPr lang="zh-CN" altLang="en-US" sz="1800"/>
          </a:p>
          <a:p>
            <a:pPr lvl="0"/>
            <a:r>
              <a:rPr lang="en-US" altLang="zh-CN" sz="2000"/>
              <a:t>gRPC </a:t>
            </a:r>
            <a:r>
              <a:rPr lang="zh-CN" altLang="en-US" sz="2000"/>
              <a:t>文档</a:t>
            </a:r>
            <a:endParaRPr lang="zh-CN" altLang="en-US" sz="2000"/>
          </a:p>
          <a:p>
            <a:pPr lvl="1"/>
            <a:r>
              <a:rPr lang="zh-CN" altLang="en-US" sz="1800"/>
              <a:t>https://grpc.io/docs/what-is-grpc/introduction/</a:t>
            </a:r>
            <a:endParaRPr lang="zh-CN" alt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Why use gRPC?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52905" y="1882775"/>
            <a:ext cx="9700895" cy="4351655"/>
          </a:xfrm>
        </p:spPr>
        <p:txBody>
          <a:bodyPr>
            <a:normAutofit lnSpcReduction="10000"/>
          </a:bodyPr>
          <a:p>
            <a:r>
              <a:rPr lang="zh-CN" altLang="en-US"/>
              <a:t>简单的服务定义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快速开始 和 快速扩展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跨语 言跨平台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双工数据通信 和 集成的身份</a:t>
            </a:r>
            <a:r>
              <a:rPr lang="zh-CN" altLang="en-US"/>
              <a:t>认证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500" y="1821180"/>
            <a:ext cx="700405" cy="6108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500" y="2674620"/>
            <a:ext cx="700405" cy="6108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500" y="3716655"/>
            <a:ext cx="700405" cy="6108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500" y="4591685"/>
            <a:ext cx="700405" cy="6108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gRPC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grpc.io</a:t>
            </a:r>
            <a:endParaRPr lang="en-US" altLang="zh-CN"/>
          </a:p>
          <a:p>
            <a:pPr lvl="1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5140" y="1825625"/>
            <a:ext cx="6294120" cy="40665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protocol buffers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gRPC's</a:t>
            </a:r>
            <a:endParaRPr lang="en-US" altLang="zh-CN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IDL</a:t>
            </a:r>
            <a:r>
              <a:rPr lang="en-US" altLang="zh-CN"/>
              <a:t>(Interface Definition Language)</a:t>
            </a:r>
            <a:endParaRPr lang="en-US" altLang="zh-CN"/>
          </a:p>
          <a:p>
            <a:pPr lvl="1"/>
            <a:r>
              <a:rPr lang="zh-CN" altLang="en-US"/>
              <a:t>基础消息交换格式</a:t>
            </a:r>
            <a:endParaRPr lang="zh-CN" altLang="en-US"/>
          </a:p>
          <a:p>
            <a:pPr lvl="1"/>
            <a:r>
              <a:rPr lang="zh-CN" altLang="en-US"/>
              <a:t>推荐</a:t>
            </a:r>
            <a:r>
              <a:rPr lang="zh-CN" altLang="en-US"/>
              <a:t>用</a:t>
            </a:r>
            <a:r>
              <a:rPr lang="en-US" altLang="zh-CN"/>
              <a:t>proto3</a:t>
            </a:r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zh-CN" altLang="en-US"/>
              <a:t>关于语法</a:t>
            </a:r>
            <a:r>
              <a:rPr lang="en-US" altLang="zh-CN"/>
              <a:t>, </a:t>
            </a:r>
            <a:r>
              <a:rPr lang="zh-CN" altLang="en-US"/>
              <a:t>我整理了一个</a:t>
            </a:r>
            <a:r>
              <a:rPr lang="en-US" altLang="zh-CN"/>
              <a:t>md</a:t>
            </a:r>
            <a:r>
              <a:rPr lang="zh-CN" altLang="en-US"/>
              <a:t>文件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 algn="l">
              <a:spcBef>
                <a:spcPts val="1000"/>
              </a:spcBef>
              <a:buClrTx/>
              <a:buSzTx/>
            </a:pPr>
            <a:r>
              <a:rPr lang="en-US" altLang="zh-CN" b="1"/>
              <a:t>Unary RPC</a:t>
            </a:r>
            <a:endParaRPr lang="en-US" altLang="zh-CN" b="1"/>
          </a:p>
          <a:p>
            <a:pPr lvl="1" algn="l">
              <a:spcBef>
                <a:spcPts val="1000"/>
              </a:spcBef>
              <a:buClrTx/>
              <a:buSzTx/>
            </a:pPr>
            <a:r>
              <a:rPr lang="en-US" altLang="zh-CN"/>
              <a:t>single request, single response</a:t>
            </a:r>
            <a:endParaRPr lang="en-US" altLang="zh-CN"/>
          </a:p>
          <a:p>
            <a:pPr lvl="0" algn="l">
              <a:spcBef>
                <a:spcPts val="1000"/>
              </a:spcBef>
              <a:buClrTx/>
              <a:buSzTx/>
            </a:pPr>
            <a:r>
              <a:rPr lang="en-US" altLang="zh-CN" b="1"/>
              <a:t>Server streaming RPC</a:t>
            </a:r>
            <a:endParaRPr lang="en-US" altLang="zh-CN" b="1"/>
          </a:p>
          <a:p>
            <a:pPr lvl="1" algn="l">
              <a:spcBef>
                <a:spcPts val="1000"/>
              </a:spcBef>
              <a:buClrTx/>
              <a:buSzTx/>
            </a:pPr>
            <a:r>
              <a:rPr lang="en-US" altLang="zh-CN">
                <a:sym typeface="+mn-ea"/>
              </a:rPr>
              <a:t>single request, steam </a:t>
            </a:r>
            <a:r>
              <a:rPr lang="en-US" altLang="zh-CN">
                <a:sym typeface="+mn-ea"/>
              </a:rPr>
              <a:t>response</a:t>
            </a:r>
            <a:endParaRPr lang="en-US" altLang="zh-CN"/>
          </a:p>
          <a:p>
            <a:pPr lvl="1" algn="l">
              <a:spcBef>
                <a:spcPts val="1000"/>
              </a:spcBef>
              <a:buClrTx/>
              <a:buSzTx/>
            </a:pPr>
            <a:r>
              <a:rPr lang="en-US" altLang="zh-CN" sz="2400"/>
              <a:t>steam: </a:t>
            </a:r>
            <a:r>
              <a:rPr lang="en-US" altLang="zh-CN" sz="2400">
                <a:solidFill>
                  <a:srgbClr val="FF0000"/>
                </a:solidFill>
              </a:rPr>
              <a:t>a sequence of messages</a:t>
            </a:r>
            <a:endParaRPr lang="en-US" altLang="zh-CN" sz="2400"/>
          </a:p>
          <a:p>
            <a:pPr lvl="0" algn="l">
              <a:spcBef>
                <a:spcPts val="1000"/>
              </a:spcBef>
              <a:buClrTx/>
              <a:buSzTx/>
            </a:pPr>
            <a:r>
              <a:rPr lang="en-US" altLang="zh-CN" b="1"/>
              <a:t>Client streaming RPC</a:t>
            </a:r>
            <a:endParaRPr lang="en-US" altLang="zh-CN" b="1"/>
          </a:p>
          <a:p>
            <a:pPr lvl="1" algn="l">
              <a:spcBef>
                <a:spcPts val="1000"/>
              </a:spcBef>
              <a:buClrTx/>
              <a:buSzTx/>
            </a:pPr>
            <a:r>
              <a:rPr lang="en-US" altLang="zh-CN">
                <a:sym typeface="+mn-ea"/>
              </a:rPr>
              <a:t>steam </a:t>
            </a:r>
            <a:r>
              <a:rPr lang="en-US" altLang="zh-CN" sz="2400">
                <a:sym typeface="+mn-ea"/>
              </a:rPr>
              <a:t>request, </a:t>
            </a:r>
            <a:r>
              <a:rPr lang="en-US" altLang="zh-CN">
                <a:sym typeface="+mn-ea"/>
              </a:rPr>
              <a:t>single </a:t>
            </a:r>
            <a:r>
              <a:rPr lang="en-US" altLang="zh-CN" sz="2400">
                <a:sym typeface="+mn-ea"/>
              </a:rPr>
              <a:t>response</a:t>
            </a:r>
            <a:endParaRPr lang="en-US" altLang="zh-CN" sz="2400"/>
          </a:p>
          <a:p>
            <a:pPr lvl="0" algn="l">
              <a:spcBef>
                <a:spcPts val="1000"/>
              </a:spcBef>
              <a:buClrTx/>
              <a:buSzTx/>
            </a:pPr>
            <a:r>
              <a:rPr lang="en-US" altLang="zh-CN" b="1"/>
              <a:t>Bidirectional streaming RPC</a:t>
            </a:r>
            <a:endParaRPr lang="en-US" altLang="zh-CN" b="1"/>
          </a:p>
          <a:p>
            <a:pPr lvl="1" algn="l">
              <a:spcBef>
                <a:spcPts val="1000"/>
              </a:spcBef>
              <a:buClrTx/>
              <a:buSzTx/>
            </a:pPr>
            <a:r>
              <a:rPr lang="en-US" altLang="zh-CN">
                <a:sym typeface="+mn-ea"/>
              </a:rPr>
              <a:t>steam request, steam </a:t>
            </a:r>
            <a:r>
              <a:rPr lang="en-US" altLang="zh-CN">
                <a:sym typeface="+mn-ea"/>
              </a:rPr>
              <a:t>response</a:t>
            </a:r>
            <a:endParaRPr lang="en-US" altLang="zh-CN" b="1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4 </a:t>
            </a:r>
            <a:r>
              <a:rPr lang="zh-CN" altLang="en-US">
                <a:sym typeface="+mn-ea"/>
              </a:rPr>
              <a:t>种 </a:t>
            </a:r>
            <a:r>
              <a:rPr lang="en-US" altLang="zh-CN">
                <a:sym typeface="+mn-ea"/>
              </a:rPr>
              <a:t>service method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 algn="l">
              <a:spcBef>
                <a:spcPts val="1000"/>
              </a:spcBef>
              <a:buClrTx/>
              <a:buSzTx/>
            </a:pPr>
            <a:r>
              <a:rPr lang="en-US" altLang="zh-CN">
                <a:sym typeface="+mn-ea"/>
              </a:rPr>
              <a:t>grpc.io/docs/what-is-grpc/core-concepts</a:t>
            </a:r>
            <a:endParaRPr lang="zh-CN" altLang="en-US"/>
          </a:p>
          <a:p>
            <a:pPr lvl="1" algn="l">
              <a:spcBef>
                <a:spcPts val="1000"/>
              </a:spcBef>
              <a:buClrTx/>
              <a:buSzTx/>
            </a:pPr>
            <a:r>
              <a:rPr lang="zh-CN" altLang="en-US"/>
              <a:t>每一种方法的执行过程</a:t>
            </a:r>
            <a:r>
              <a:rPr lang="en-US" altLang="zh-CN"/>
              <a:t>(</a:t>
            </a:r>
            <a:r>
              <a:rPr lang="zh-CN" altLang="en-US" sz="2055">
                <a:solidFill>
                  <a:schemeClr val="bg1">
                    <a:lumMod val="50000"/>
                  </a:schemeClr>
                </a:solidFill>
              </a:rPr>
              <a:t>看下文档</a:t>
            </a:r>
            <a:r>
              <a:rPr lang="en-US" altLang="zh-CN"/>
              <a:t>)</a:t>
            </a:r>
            <a:endParaRPr lang="en-US" altLang="zh-CN"/>
          </a:p>
          <a:p>
            <a:pPr lvl="1" algn="l">
              <a:spcBef>
                <a:spcPts val="1000"/>
              </a:spcBef>
              <a:buClrTx/>
              <a:buSzTx/>
            </a:pPr>
            <a:r>
              <a:rPr lang="en-US" altLang="zh-CN"/>
              <a:t>Deadlines/Timeouts</a:t>
            </a:r>
            <a:endParaRPr lang="en-US" altLang="zh-CN"/>
          </a:p>
          <a:p>
            <a:pPr lvl="0" algn="l">
              <a:spcBef>
                <a:spcPts val="1000"/>
              </a:spcBef>
              <a:buClrTx/>
              <a:buSzTx/>
            </a:pPr>
            <a:endParaRPr lang="en-US" altLang="zh-CN"/>
          </a:p>
          <a:p>
            <a:pPr lvl="0" algn="l">
              <a:spcBef>
                <a:spcPts val="1000"/>
              </a:spcBef>
              <a:buClrTx/>
              <a:buSzTx/>
            </a:pPr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gRPC </a:t>
            </a:r>
            <a:r>
              <a:rPr lang="zh-CN" altLang="en-US"/>
              <a:t>的 </a:t>
            </a:r>
            <a:r>
              <a:rPr lang="en-US" altLang="zh-CN"/>
              <a:t>l</a:t>
            </a:r>
            <a:r>
              <a:rPr>
                <a:sym typeface="+mn-ea"/>
              </a:rPr>
              <a:t>ife cycle</a:t>
            </a:r>
            <a:endParaRPr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Next</a:t>
            </a:r>
            <a:r>
              <a:rPr lang="en-US" altLang="zh-CN"/>
              <a:t>, </a:t>
            </a:r>
            <a:r>
              <a:rPr lang="zh-CN" altLang="en-US"/>
              <a:t>通过实例</a:t>
            </a:r>
            <a:r>
              <a:rPr lang="zh-CN" altLang="en-US"/>
              <a:t>深入</a:t>
            </a:r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proto </a:t>
            </a:r>
            <a:r>
              <a:rPr lang="zh-CN" altLang="en-US"/>
              <a:t>文件定义</a:t>
            </a:r>
            <a:endParaRPr lang="zh-CN" altLang="en-US"/>
          </a:p>
          <a:p>
            <a:r>
              <a:rPr lang="en-US" altLang="zh-CN"/>
              <a:t>gRPC server </a:t>
            </a:r>
            <a:r>
              <a:rPr lang="zh-CN" altLang="en-US"/>
              <a:t>实现</a:t>
            </a:r>
            <a:endParaRPr lang="zh-CN" altLang="en-US"/>
          </a:p>
          <a:p>
            <a:r>
              <a:rPr lang="en-US" altLang="zh-CN"/>
              <a:t>gRPC client </a:t>
            </a:r>
            <a:r>
              <a:rPr lang="zh-CN" altLang="en-US"/>
              <a:t>实现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US" altLang="zh-CN"/>
              <a:t>proto </a:t>
            </a:r>
            <a:r>
              <a:rPr lang="zh-CN" altLang="en-US"/>
              <a:t>文件定义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/>
              <a:t>message</a:t>
            </a:r>
            <a:endParaRPr lang="en-US" altLang="zh-CN"/>
          </a:p>
          <a:p>
            <a:pPr lvl="0"/>
            <a:r>
              <a:rPr lang="en-US" altLang="zh-CN"/>
              <a:t>service -&gt; method</a:t>
            </a:r>
            <a:endParaRPr lang="en-US" altLang="zh-CN"/>
          </a:p>
          <a:p>
            <a:pPr lvl="1"/>
            <a:r>
              <a:rPr lang="en-US" altLang="zh-CN" sz="2400"/>
              <a:t>4 </a:t>
            </a:r>
            <a:r>
              <a:rPr lang="zh-CN" altLang="en-US" sz="2400"/>
              <a:t>种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1360</Words>
  <Application>WPS 演示</Application>
  <PresentationFormat>宽屏</PresentationFormat>
  <Paragraphs>121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微服务时代 使用 php &amp; golang 构建gRPC 应用</vt:lpstr>
      <vt:lpstr>Why use gRPC? </vt:lpstr>
      <vt:lpstr>gRPC</vt:lpstr>
      <vt:lpstr>protocol buffers</vt:lpstr>
      <vt:lpstr>4 种 service method</vt:lpstr>
      <vt:lpstr>gRPC 的 life cycle</vt:lpstr>
      <vt:lpstr>PowerPoint 演示文稿</vt:lpstr>
      <vt:lpstr>proto 文件定义</vt:lpstr>
      <vt:lpstr>服务定义</vt:lpstr>
      <vt:lpstr>gRPC server 的实现</vt:lpstr>
      <vt:lpstr>gRPC server</vt:lpstr>
      <vt:lpstr>gRPC client 的实现</vt:lpstr>
      <vt:lpstr>gRPC client</vt:lpstr>
      <vt:lpstr>gRPC client</vt:lpstr>
      <vt:lpstr>继续深入...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user</cp:lastModifiedBy>
  <cp:revision>180</cp:revision>
  <dcterms:created xsi:type="dcterms:W3CDTF">2020-06-28T05:45:00Z</dcterms:created>
  <dcterms:modified xsi:type="dcterms:W3CDTF">2020-07-03T09:06:57Z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