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57" r:id="rId5"/>
    <p:sldId id="258" r:id="rId6"/>
    <p:sldId id="272" r:id="rId7"/>
    <p:sldId id="261" r:id="rId8"/>
    <p:sldId id="259" r:id="rId9"/>
    <p:sldId id="262" r:id="rId10"/>
    <p:sldId id="260" r:id="rId11"/>
    <p:sldId id="263" r:id="rId12"/>
    <p:sldId id="27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7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1405" y="1132205"/>
            <a:ext cx="10029190" cy="2387600"/>
          </a:xfrm>
        </p:spPr>
        <p:txBody>
          <a:bodyPr anchor="ctr" anchorCtr="0">
            <a:normAutofit fontScale="90000"/>
          </a:bodyPr>
          <a:p>
            <a:pPr fontAlgn="ctr"/>
            <a:r>
              <a:rPr lang="zh-CN" altLang="en-US"/>
              <a:t>微服务时代</a:t>
            </a:r>
            <a:br>
              <a:rPr lang="zh-CN" altLang="en-US"/>
            </a:br>
            <a:r>
              <a:rPr lang="zh-CN" altLang="en-US"/>
              <a:t>使用 </a:t>
            </a:r>
            <a:r>
              <a:rPr lang="en-US" altLang="zh-CN" i="1">
                <a:sym typeface="+mn-ea"/>
              </a:rPr>
              <a:t>php</a:t>
            </a:r>
            <a:r>
              <a:rPr lang="en-US" altLang="zh-CN">
                <a:sym typeface="+mn-ea"/>
              </a:rPr>
              <a:t> &amp; golang </a:t>
            </a:r>
            <a:r>
              <a:rPr lang="zh-CN" altLang="en-US">
                <a:sym typeface="+mn-ea"/>
              </a:rPr>
              <a:t>构建</a:t>
            </a:r>
            <a:r>
              <a:rPr lang="en-US" altLang="zh-CN"/>
              <a:t>gRPC </a:t>
            </a:r>
            <a:r>
              <a:rPr lang="zh-CN" altLang="en-US"/>
              <a:t>应用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by llaoj (qustwwy@163.com)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9580" y="4545330"/>
            <a:ext cx="1391920" cy="7518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710" y="4499610"/>
            <a:ext cx="4439920" cy="850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640" y="4554220"/>
            <a:ext cx="1694180" cy="711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gRPC client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buClrTx/>
              <a:buSzTx/>
            </a:pPr>
            <a:r>
              <a:rPr lang="zh-CN" altLang="en-US" sz="2330"/>
              <a:t>代码生成工具</a:t>
            </a:r>
            <a:endParaRPr lang="zh-CN" altLang="en-US" sz="2330"/>
          </a:p>
          <a:p>
            <a:pPr lvl="1"/>
            <a:r>
              <a:rPr lang="zh-CN" altLang="en-US" sz="1600"/>
              <a:t>推荐 </a:t>
            </a:r>
            <a:r>
              <a:rPr lang="en-US" altLang="zh-CN" sz="1600" b="1">
                <a:solidFill>
                  <a:srgbClr val="FF0000"/>
                </a:solidFill>
              </a:rPr>
              <a:t>llaoj/php-grpc-gen</a:t>
            </a:r>
            <a:endParaRPr lang="en-US" altLang="zh-CN" b="1"/>
          </a:p>
          <a:p>
            <a:pPr lvl="0"/>
            <a:r>
              <a:rPr lang="zh-CN" altLang="en-US" sz="2330"/>
              <a:t>安装</a:t>
            </a:r>
            <a:r>
              <a:rPr lang="en-US" altLang="zh-CN" sz="2330"/>
              <a:t>php </a:t>
            </a:r>
            <a:r>
              <a:rPr lang="zh-CN" altLang="en-US" sz="2330"/>
              <a:t>的扩展</a:t>
            </a:r>
            <a:endParaRPr lang="zh-CN" altLang="en-US" sz="2330"/>
          </a:p>
          <a:p>
            <a:pPr lvl="1"/>
            <a:r>
              <a:rPr lang="zh-CN" altLang="en-US" sz="1600"/>
              <a:t>推荐 </a:t>
            </a:r>
            <a:r>
              <a:rPr lang="en-US" altLang="zh-CN" sz="1600" b="1">
                <a:solidFill>
                  <a:srgbClr val="FF0000"/>
                </a:solidFill>
              </a:rPr>
              <a:t>llaoj/php-fpm-nginx</a:t>
            </a:r>
            <a:endParaRPr lang="en-US" altLang="zh-CN"/>
          </a:p>
          <a:p>
            <a:pPr lvl="0"/>
            <a:r>
              <a:rPr lang="en-US" altLang="zh-CN" sz="2330"/>
              <a:t>grpc &amp; protoc </a:t>
            </a:r>
            <a:r>
              <a:rPr lang="zh-CN" altLang="en-US" sz="2330"/>
              <a:t>版本</a:t>
            </a:r>
            <a:endParaRPr lang="zh-CN" altLang="en-US" sz="2330"/>
          </a:p>
          <a:p>
            <a:pPr lvl="1"/>
            <a:r>
              <a:rPr lang="en-US" altLang="zh-CN" sz="2160"/>
              <a:t>grpc:</a:t>
            </a:r>
            <a:endParaRPr lang="en-US" altLang="zh-CN" sz="2160"/>
          </a:p>
          <a:p>
            <a:pPr lvl="2"/>
            <a:r>
              <a:rPr lang="en-US" altLang="zh-CN" sz="1775"/>
              <a:t>grpc php ext</a:t>
            </a:r>
            <a:endParaRPr lang="en-US" altLang="zh-CN" sz="1775"/>
          </a:p>
          <a:p>
            <a:pPr lvl="2"/>
            <a:r>
              <a:rPr lang="en-US" altLang="zh-CN" sz="1775"/>
              <a:t>grpc php composer pkg</a:t>
            </a:r>
            <a:endParaRPr lang="en-US" altLang="zh-CN" sz="1775"/>
          </a:p>
          <a:p>
            <a:pPr lvl="2"/>
            <a:r>
              <a:rPr lang="en-US" altLang="zh-CN" sz="1775"/>
              <a:t>grpc_php_plugin</a:t>
            </a:r>
            <a:endParaRPr lang="en-US" altLang="zh-CN" sz="1775"/>
          </a:p>
          <a:p>
            <a:pPr lvl="1"/>
            <a:r>
              <a:rPr lang="en-US" altLang="zh-CN" sz="2160"/>
              <a:t>protoc </a:t>
            </a:r>
            <a:r>
              <a:rPr lang="zh-CN" altLang="en-US" sz="1680"/>
              <a:t>建议使用最新</a:t>
            </a:r>
            <a:r>
              <a:rPr lang="zh-CN" altLang="en-US" sz="1680">
                <a:sym typeface="+mn-ea"/>
              </a:rPr>
              <a:t>稳定</a:t>
            </a:r>
            <a:endParaRPr lang="en-US" altLang="zh-CN" sz="2160"/>
          </a:p>
          <a:p>
            <a:pPr lvl="1"/>
            <a:endParaRPr lang="en-US" altLang="zh-CN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继续深入</a:t>
            </a:r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Authentication</a:t>
            </a:r>
            <a:endParaRPr lang="zh-CN" altLang="en-US"/>
          </a:p>
          <a:p>
            <a:r>
              <a:rPr lang="zh-CN" altLang="en-US"/>
              <a:t>Error Handling</a:t>
            </a:r>
            <a:endParaRPr lang="zh-CN" altLang="en-US"/>
          </a:p>
          <a:p>
            <a:r>
              <a:rPr lang="zh-CN" altLang="en-US"/>
              <a:t>Benchmarking</a:t>
            </a:r>
            <a:endParaRPr lang="zh-CN" altLang="en-US"/>
          </a:p>
          <a:p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protocol buffers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gRPC's</a:t>
            </a:r>
            <a:endParaRPr lang="en-US" altLang="zh-CN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IDL</a:t>
            </a:r>
            <a:r>
              <a:rPr lang="en-US" altLang="zh-CN"/>
              <a:t>(Interface Definition Language)</a:t>
            </a:r>
            <a:endParaRPr lang="en-US" altLang="zh-CN"/>
          </a:p>
          <a:p>
            <a:pPr lvl="1"/>
            <a:r>
              <a:rPr lang="zh-CN" altLang="en-US"/>
              <a:t>基础消息交换格式</a:t>
            </a:r>
            <a:endParaRPr lang="zh-CN" altLang="en-US"/>
          </a:p>
          <a:p>
            <a:pPr lvl="1"/>
            <a:r>
              <a:rPr lang="zh-CN" altLang="en-US"/>
              <a:t>分</a:t>
            </a:r>
            <a:r>
              <a:rPr lang="en-US" altLang="zh-CN"/>
              <a:t>3</a:t>
            </a:r>
            <a:r>
              <a:rPr lang="zh-CN" altLang="en-US"/>
              <a:t>步</a:t>
            </a:r>
            <a:endParaRPr lang="zh-CN" altLang="en-US"/>
          </a:p>
          <a:p>
            <a:pPr lvl="2"/>
            <a:r>
              <a:rPr lang="en-US" altLang="zh-CN"/>
              <a:t>1.</a:t>
            </a:r>
            <a:r>
              <a:rPr lang="zh-CN" altLang="en-US"/>
              <a:t> 定义 message</a:t>
            </a:r>
            <a:endParaRPr lang="zh-CN" altLang="en-US"/>
          </a:p>
          <a:p>
            <a:pPr lvl="2"/>
            <a:r>
              <a:rPr lang="en-US" altLang="zh-CN"/>
              <a:t>2.</a:t>
            </a:r>
            <a:r>
              <a:rPr lang="zh-CN" altLang="en-US">
                <a:sym typeface="+mn-ea"/>
              </a:rPr>
              <a:t>定义 </a:t>
            </a:r>
            <a:r>
              <a:rPr lang="en-US" altLang="zh-CN"/>
              <a:t>service</a:t>
            </a:r>
            <a:endParaRPr lang="en-US" altLang="zh-CN"/>
          </a:p>
          <a:p>
            <a:pPr lvl="2"/>
            <a:r>
              <a:rPr lang="en-US" altLang="zh-CN"/>
              <a:t>3. </a:t>
            </a:r>
            <a:r>
              <a:rPr lang="zh-CN" altLang="en-US"/>
              <a:t>生成对应语言代码</a:t>
            </a:r>
            <a:endParaRPr lang="zh-CN" altLang="en-US"/>
          </a:p>
          <a:p>
            <a:pPr lvl="3"/>
            <a:r>
              <a:rPr lang="en-US" altLang="zh-CN"/>
              <a:t>protoc</a:t>
            </a:r>
            <a:endParaRPr lang="en-US" altLang="zh-CN"/>
          </a:p>
          <a:p>
            <a:pPr lvl="3"/>
            <a:r>
              <a:rPr lang="zh-CN" altLang="en-US"/>
              <a:t>对应语言的gRPC plugin</a:t>
            </a:r>
            <a:endParaRPr lang="zh-CN" altLang="en-US"/>
          </a:p>
          <a:p>
            <a:pPr lvl="1"/>
            <a:r>
              <a:rPr lang="zh-CN" altLang="en-US"/>
              <a:t>推荐</a:t>
            </a:r>
            <a:r>
              <a:rPr lang="zh-CN" altLang="en-US"/>
              <a:t>用</a:t>
            </a:r>
            <a:r>
              <a:rPr lang="en-US" altLang="zh-CN"/>
              <a:t>proto3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gRPC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grpc.io</a:t>
            </a:r>
            <a:endParaRPr lang="en-US" altLang="zh-CN"/>
          </a:p>
          <a:p>
            <a:pPr lvl="1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5140" y="1825625"/>
            <a:ext cx="6294120" cy="40665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 algn="l">
              <a:spcBef>
                <a:spcPts val="1000"/>
              </a:spcBef>
              <a:buClrTx/>
              <a:buSzTx/>
            </a:pPr>
            <a:r>
              <a:rPr lang="en-US" altLang="zh-CN" b="1"/>
              <a:t>Unary RPC</a:t>
            </a:r>
            <a:endParaRPr lang="en-US" altLang="zh-CN" b="1"/>
          </a:p>
          <a:p>
            <a:pPr lvl="1" algn="l">
              <a:spcBef>
                <a:spcPts val="1000"/>
              </a:spcBef>
              <a:buClrTx/>
              <a:buSzTx/>
            </a:pPr>
            <a:r>
              <a:rPr lang="en-US" altLang="zh-CN"/>
              <a:t>single request, single response</a:t>
            </a:r>
            <a:endParaRPr lang="en-US" altLang="zh-CN"/>
          </a:p>
          <a:p>
            <a:pPr lvl="0" algn="l">
              <a:spcBef>
                <a:spcPts val="1000"/>
              </a:spcBef>
              <a:buClrTx/>
              <a:buSzTx/>
            </a:pPr>
            <a:r>
              <a:rPr lang="en-US" altLang="zh-CN" b="1"/>
              <a:t>Server streaming RPC</a:t>
            </a:r>
            <a:endParaRPr lang="en-US" altLang="zh-CN" b="1"/>
          </a:p>
          <a:p>
            <a:pPr lvl="1" algn="l">
              <a:spcBef>
                <a:spcPts val="1000"/>
              </a:spcBef>
              <a:buClrTx/>
              <a:buSzTx/>
            </a:pPr>
            <a:r>
              <a:rPr lang="en-US" altLang="zh-CN">
                <a:sym typeface="+mn-ea"/>
              </a:rPr>
              <a:t>single request, steam </a:t>
            </a:r>
            <a:r>
              <a:rPr lang="en-US" altLang="zh-CN">
                <a:sym typeface="+mn-ea"/>
              </a:rPr>
              <a:t>response</a:t>
            </a:r>
            <a:endParaRPr lang="en-US" altLang="zh-CN"/>
          </a:p>
          <a:p>
            <a:pPr lvl="1" algn="l">
              <a:spcBef>
                <a:spcPts val="1000"/>
              </a:spcBef>
              <a:buClrTx/>
              <a:buSzTx/>
            </a:pPr>
            <a:r>
              <a:rPr lang="en-US" altLang="zh-CN" sz="2400"/>
              <a:t>steam: </a:t>
            </a:r>
            <a:r>
              <a:rPr lang="en-US" altLang="zh-CN" sz="2400">
                <a:solidFill>
                  <a:srgbClr val="FF0000"/>
                </a:solidFill>
              </a:rPr>
              <a:t>a sequence of messages</a:t>
            </a:r>
            <a:endParaRPr lang="en-US" altLang="zh-CN" sz="2400"/>
          </a:p>
          <a:p>
            <a:pPr lvl="0" algn="l">
              <a:spcBef>
                <a:spcPts val="1000"/>
              </a:spcBef>
              <a:buClrTx/>
              <a:buSzTx/>
            </a:pPr>
            <a:r>
              <a:rPr lang="en-US" altLang="zh-CN" b="1"/>
              <a:t>Client streaming RPC</a:t>
            </a:r>
            <a:endParaRPr lang="en-US" altLang="zh-CN" b="1"/>
          </a:p>
          <a:p>
            <a:pPr lvl="1" algn="l">
              <a:spcBef>
                <a:spcPts val="1000"/>
              </a:spcBef>
              <a:buClrTx/>
              <a:buSzTx/>
            </a:pPr>
            <a:r>
              <a:rPr lang="en-US" altLang="zh-CN">
                <a:sym typeface="+mn-ea"/>
              </a:rPr>
              <a:t>steam </a:t>
            </a:r>
            <a:r>
              <a:rPr lang="en-US" altLang="zh-CN" sz="2400">
                <a:sym typeface="+mn-ea"/>
              </a:rPr>
              <a:t>request, </a:t>
            </a:r>
            <a:r>
              <a:rPr lang="en-US" altLang="zh-CN">
                <a:sym typeface="+mn-ea"/>
              </a:rPr>
              <a:t>single </a:t>
            </a:r>
            <a:r>
              <a:rPr lang="en-US" altLang="zh-CN" sz="2400">
                <a:sym typeface="+mn-ea"/>
              </a:rPr>
              <a:t>response</a:t>
            </a:r>
            <a:endParaRPr lang="en-US" altLang="zh-CN" sz="2400"/>
          </a:p>
          <a:p>
            <a:pPr lvl="0" algn="l">
              <a:spcBef>
                <a:spcPts val="1000"/>
              </a:spcBef>
              <a:buClrTx/>
              <a:buSzTx/>
            </a:pPr>
            <a:r>
              <a:rPr lang="en-US" altLang="zh-CN" b="1"/>
              <a:t>Bidirectional streaming RPC</a:t>
            </a:r>
            <a:endParaRPr lang="en-US" altLang="zh-CN" b="1"/>
          </a:p>
          <a:p>
            <a:pPr lvl="1" algn="l">
              <a:spcBef>
                <a:spcPts val="1000"/>
              </a:spcBef>
              <a:buClrTx/>
              <a:buSzTx/>
            </a:pPr>
            <a:r>
              <a:rPr lang="en-US" altLang="zh-CN">
                <a:sym typeface="+mn-ea"/>
              </a:rPr>
              <a:t>steam request, steam </a:t>
            </a:r>
            <a:r>
              <a:rPr lang="en-US" altLang="zh-CN">
                <a:sym typeface="+mn-ea"/>
              </a:rPr>
              <a:t>response</a:t>
            </a:r>
            <a:endParaRPr lang="en-US" altLang="zh-CN" b="1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gRPC </a:t>
            </a:r>
            <a:r>
              <a:rPr lang="zh-CN" altLang="en-US"/>
              <a:t>的 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种service method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 algn="l">
              <a:spcBef>
                <a:spcPts val="1000"/>
              </a:spcBef>
              <a:buClrTx/>
              <a:buSzTx/>
            </a:pPr>
            <a:endParaRPr lang="en-US" altLang="zh-CN" b="1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gRPC </a:t>
            </a:r>
            <a:r>
              <a:rPr lang="zh-CN" altLang="en-US"/>
              <a:t>的 </a:t>
            </a:r>
            <a:r>
              <a:rPr lang="en-US" altLang="zh-CN"/>
              <a:t>l</a:t>
            </a:r>
            <a:r>
              <a:rPr>
                <a:sym typeface="+mn-ea"/>
              </a:rPr>
              <a:t>ife cycle</a:t>
            </a:r>
            <a:endParaRPr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US" altLang="zh-CN"/>
              <a:t>gRPC server </a:t>
            </a:r>
            <a:r>
              <a:rPr lang="zh-CN" altLang="en-US"/>
              <a:t>的实现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gRPC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>
                <a:solidFill>
                  <a:srgbClr val="FF0000"/>
                </a:solidFill>
              </a:rPr>
              <a:t>grpc.io/docs/languages/go/quickstart</a:t>
            </a:r>
            <a:endParaRPr lang="zh-CN" altLang="en-US" sz="1800"/>
          </a:p>
          <a:p>
            <a:pPr lvl="1"/>
            <a:r>
              <a:rPr lang="zh-CN" altLang="en-US" sz="1800"/>
              <a:t>部署代码生成工具</a:t>
            </a:r>
            <a:endParaRPr lang="zh-CN" altLang="en-US" sz="1800"/>
          </a:p>
          <a:p>
            <a:pPr lvl="1"/>
            <a:r>
              <a:rPr lang="zh-CN" altLang="en-US" sz="1800"/>
              <a:t>定义</a:t>
            </a:r>
            <a:r>
              <a:rPr lang="en-US" altLang="zh-CN" sz="1800"/>
              <a:t>proto</a:t>
            </a:r>
            <a:endParaRPr lang="zh-CN" altLang="en-US" sz="1800"/>
          </a:p>
          <a:p>
            <a:pPr lvl="1"/>
            <a:r>
              <a:rPr lang="zh-CN" altLang="en-US" sz="1800"/>
              <a:t>编写代码</a:t>
            </a:r>
            <a:endParaRPr lang="zh-CN" altLang="en-US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82125" y="5434330"/>
            <a:ext cx="1971675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US" altLang="zh-CN"/>
              <a:t>gRPC client</a:t>
            </a:r>
            <a:r>
              <a:rPr lang="en-US" altLang="zh-CN"/>
              <a:t> </a:t>
            </a:r>
            <a:r>
              <a:rPr lang="zh-CN" altLang="en-US"/>
              <a:t>的实现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gRPC client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  <a:sym typeface="+mn-ea"/>
              </a:rPr>
              <a:t>grpc.io/docs/languages/php/quickstart</a:t>
            </a:r>
            <a:endParaRPr lang="zh-CN" altLang="en-US"/>
          </a:p>
          <a:p>
            <a:pPr lvl="1"/>
            <a:r>
              <a:rPr lang="zh-CN" altLang="en-US" sz="1800">
                <a:solidFill>
                  <a:schemeClr val="accent1">
                    <a:lumMod val="75000"/>
                  </a:schemeClr>
                </a:solidFill>
              </a:rPr>
              <a:t>安装扩展</a:t>
            </a:r>
            <a:endParaRPr lang="zh-CN" altLang="en-US" sz="180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sz="1800"/>
              <a:t>安装代码生成工具</a:t>
            </a:r>
            <a:endParaRPr lang="zh-CN" altLang="en-US" sz="1800"/>
          </a:p>
          <a:p>
            <a:pPr lvl="1"/>
            <a:r>
              <a:rPr lang="zh-CN" altLang="en-US" sz="1800"/>
              <a:t>编写代码</a:t>
            </a:r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3890" y="5194300"/>
            <a:ext cx="1819910" cy="9829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830</Words>
  <Application>WPS 演示</Application>
  <PresentationFormat>宽屏</PresentationFormat>
  <Paragraphs>75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微服务时代 gRPC 在 php 中的应用</vt:lpstr>
      <vt:lpstr>protocol buffers</vt:lpstr>
      <vt:lpstr>gRPC</vt:lpstr>
      <vt:lpstr>gRPC</vt:lpstr>
      <vt:lpstr>gRPC 的 4种service method</vt:lpstr>
      <vt:lpstr>gRPC server 的实现</vt:lpstr>
      <vt:lpstr>gRPC server</vt:lpstr>
      <vt:lpstr>gRPC client 的实现</vt:lpstr>
      <vt:lpstr>gRPC client</vt:lpstr>
      <vt:lpstr>gRPC client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user</cp:lastModifiedBy>
  <cp:revision>116</cp:revision>
  <dcterms:created xsi:type="dcterms:W3CDTF">2020-06-28T05:45:00Z</dcterms:created>
  <dcterms:modified xsi:type="dcterms:W3CDTF">2020-06-30T09:05:37Z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