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09" r:id="rId3"/>
    <p:sldId id="415" r:id="rId4"/>
    <p:sldId id="438" r:id="rId5"/>
    <p:sldId id="439" r:id="rId6"/>
    <p:sldId id="441" r:id="rId7"/>
    <p:sldId id="442" r:id="rId8"/>
    <p:sldId id="443" r:id="rId9"/>
    <p:sldId id="446" r:id="rId10"/>
    <p:sldId id="447" r:id="rId11"/>
    <p:sldId id="448" r:id="rId12"/>
    <p:sldId id="421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9D9D9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95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8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68.xml"/><Relationship Id="rId4" Type="http://schemas.openxmlformats.org/officeDocument/2006/relationships/image" Target="../media/image2.png"/><Relationship Id="rId3" Type="http://schemas.openxmlformats.org/officeDocument/2006/relationships/tags" Target="../tags/tag67.xml"/><Relationship Id="rId2" Type="http://schemas.openxmlformats.org/officeDocument/2006/relationships/image" Target="../media/image1.png"/><Relationship Id="rId1" Type="http://schemas.openxmlformats.org/officeDocument/2006/relationships/tags" Target="../tags/tag6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1.xml"/><Relationship Id="rId2" Type="http://schemas.openxmlformats.org/officeDocument/2006/relationships/image" Target="../media/image3.png"/><Relationship Id="rId1" Type="http://schemas.openxmlformats.org/officeDocument/2006/relationships/tags" Target="../tags/tag7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3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4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6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 anchor="ctr" anchorCtr="0">
            <a:noAutofit/>
          </a:bodyPr>
          <a:p>
            <a:pPr fontAlgn="ctr">
              <a:lnSpc>
                <a:spcPct val="120000"/>
              </a:lnSpc>
            </a:pPr>
            <a:r>
              <a:rPr sz="4400"/>
              <a:t>手把手教你构建基于go-oauth2的OAuth2.0和SSO(单点登录)服务</a:t>
            </a:r>
            <a:endParaRPr sz="44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en-US" altLang="zh-CN"/>
              <a:t>by llaoj </a:t>
            </a:r>
            <a:r>
              <a:rPr lang="en-US" altLang="zh-CN" sz="1600"/>
              <a:t>(qustwwy@163.com)</a:t>
            </a:r>
            <a:endParaRPr lang="en-US" altLang="zh-CN" sz="1600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看下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llaoj/oauth2</a:t>
            </a:r>
            <a:r>
              <a:rPr>
                <a:solidFill>
                  <a:schemeClr val="tx1"/>
                </a:solidFill>
                <a:sym typeface="+mn-ea"/>
              </a:rPr>
              <a:t>项目</a:t>
            </a:r>
            <a:endParaRPr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演示下</a:t>
            </a:r>
            <a:r>
              <a:rPr lang="en-US" altLang="zh-CN"/>
              <a:t>OAuth2</a:t>
            </a:r>
            <a:r>
              <a:t>的四个流程</a:t>
            </a:r>
          </a:p>
          <a:p>
            <a:r>
              <a:t>讲下代码</a:t>
            </a:r>
          </a:p>
          <a:p>
            <a:pPr lvl="1"/>
            <a:r>
              <a:t>怎么写的</a:t>
            </a:r>
          </a:p>
          <a:p>
            <a:pPr lvl="1"/>
            <a:r>
              <a:t>你如何去部署</a:t>
            </a:r>
            <a:r>
              <a:rPr lang="en-US" altLang="zh-CN"/>
              <a:t>, </a:t>
            </a:r>
            <a:r>
              <a:t>二次开发</a:t>
            </a:r>
          </a:p>
          <a:p>
            <a:pPr lvl="1"/>
            <a:r>
              <a:t>哪些还可以继续去做</a:t>
            </a:r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参考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t>官方 </a:t>
            </a:r>
            <a:r>
              <a:rPr lang="en-US" altLang="zh-CN"/>
              <a:t>https://oauth.net/2/</a:t>
            </a:r>
            <a:endParaRPr lang="en-US" altLang="zh-CN"/>
          </a:p>
          <a:p>
            <a:r>
              <a:t>简书 https://www.jianshu.com/p/8f878e5537da</a:t>
            </a:r>
          </a:p>
          <a:p>
            <a:r>
              <a:t>项目仓库 https://github.com/llaoj/oauth2</a:t>
            </a: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分享</a:t>
            </a:r>
            <a:r>
              <a:t>这些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oauth2</a:t>
            </a:r>
            <a:endParaRPr lang="en-US" altLang="zh-CN"/>
          </a:p>
          <a:p>
            <a:r>
              <a:rPr lang="en-US" altLang="zh-CN"/>
              <a:t>go-oauth2</a:t>
            </a:r>
            <a:endParaRPr lang="en-US" altLang="zh-CN"/>
          </a:p>
          <a:p>
            <a:r>
              <a:rPr lang="en-US" altLang="zh-CN"/>
              <a:t>sso</a:t>
            </a:r>
            <a:endParaRPr lang="en-US" altLang="zh-CN"/>
          </a:p>
          <a:p>
            <a:r>
              <a:rPr lang="en-US" altLang="zh-CN"/>
              <a:t>https://github.com/</a:t>
            </a:r>
            <a:r>
              <a:rPr lang="en-US" altLang="zh-CN" b="1">
                <a:solidFill>
                  <a:srgbClr val="FF0000"/>
                </a:solidFill>
              </a:rPr>
              <a:t>llaoj/oauth2</a:t>
            </a:r>
            <a:r>
              <a:rPr lang="en-US" altLang="zh-CN"/>
              <a:t> </a:t>
            </a:r>
            <a:r>
              <a:t>项目介绍</a:t>
            </a:r>
          </a:p>
          <a:p>
            <a:pPr lvl="1"/>
            <a:r>
              <a:t>演示使用</a:t>
            </a:r>
          </a:p>
          <a:p>
            <a:pPr lvl="1"/>
            <a:r>
              <a:t>代码分析</a:t>
            </a:r>
          </a:p>
          <a:p>
            <a:pPr lvl="1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212080" y="4323715"/>
            <a:ext cx="1761490" cy="174752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7688580" y="4323715"/>
            <a:ext cx="3107055" cy="174752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OAuth2</a:t>
            </a:r>
            <a:r>
              <a:t>中</a:t>
            </a:r>
            <a:r>
              <a:t>的几个</a:t>
            </a:r>
            <a:r>
              <a:rPr>
                <a:solidFill>
                  <a:srgbClr val="FF0000"/>
                </a:solidFill>
              </a:rPr>
              <a:t>方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p>
            <a:r>
              <a:rPr lang="zh-CN" altLang="en-US"/>
              <a:t>先看个例子</a:t>
            </a:r>
            <a:endParaRPr lang="zh-CN" altLang="en-US"/>
          </a:p>
          <a:p>
            <a:pPr lvl="1"/>
            <a:r>
              <a:rPr lang="zh-CN" altLang="en-US"/>
              <a:t>https://www.jianshu.com/</a:t>
            </a:r>
            <a:endParaRPr lang="zh-CN" altLang="en-US"/>
          </a:p>
          <a:p>
            <a:pPr lvl="0"/>
            <a:r>
              <a:rPr lang="zh-CN" altLang="en-US"/>
              <a:t>分析下</a:t>
            </a:r>
            <a:endParaRPr lang="zh-CN" altLang="en-US"/>
          </a:p>
          <a:p>
            <a:pPr lvl="1"/>
            <a:r>
              <a:rPr lang="zh-CN" altLang="en-US"/>
              <a:t>资源拥有方 </a:t>
            </a:r>
            <a:r>
              <a:rPr lang="en-US" altLang="zh-CN"/>
              <a:t>user</a:t>
            </a:r>
            <a:endParaRPr lang="zh-CN" altLang="en-US"/>
          </a:p>
          <a:p>
            <a:pPr lvl="1"/>
            <a:r>
              <a:rPr lang="zh-CN" altLang="en-US"/>
              <a:t>资源方 </a:t>
            </a:r>
            <a:endParaRPr lang="zh-CN" altLang="en-US"/>
          </a:p>
          <a:p>
            <a:pPr lvl="1"/>
            <a:r>
              <a:rPr lang="zh-CN" altLang="en-US"/>
              <a:t>资源请求方 </a:t>
            </a:r>
            <a:r>
              <a:rPr lang="en-US" altLang="zh-CN"/>
              <a:t>client</a:t>
            </a:r>
            <a:endParaRPr lang="zh-CN" altLang="en-US"/>
          </a:p>
          <a:p>
            <a:pPr lvl="1"/>
            <a:r>
              <a:rPr lang="zh-CN" altLang="en-US"/>
              <a:t>授权方 </a:t>
            </a:r>
            <a:r>
              <a:rPr lang="en-US" altLang="zh-CN"/>
              <a:t>oauth2</a:t>
            </a:r>
            <a:endParaRPr lang="zh-CN" altLang="en-US"/>
          </a:p>
          <a:p>
            <a:pPr lvl="1"/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75" y="608400"/>
            <a:ext cx="10969200" cy="705600"/>
          </a:xfrm>
        </p:spPr>
        <p:txBody>
          <a:bodyPr/>
          <a:p>
            <a:r>
              <a:t>我们看个图</a:t>
            </a:r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985010" y="1313815"/>
            <a:ext cx="7832725" cy="547624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OAuth2</a:t>
            </a:r>
            <a:r>
              <a:t>的四种授权流程</a:t>
            </a:r>
            <a:r>
              <a:rPr lang="en-US" altLang="zh-CN"/>
              <a:t>(grant_type)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授权码（authorization_code）</a:t>
            </a:r>
            <a:endParaRPr lang="en-US" altLang="zh-CN"/>
          </a:p>
          <a:p>
            <a:pPr lvl="1"/>
            <a:r>
              <a:rPr sz="1600">
                <a:solidFill>
                  <a:srgbClr val="FF0000"/>
                </a:solidFill>
              </a:rPr>
              <a:t>用户登录授权</a:t>
            </a:r>
            <a:r>
              <a:rPr lang="en-US" altLang="zh-CN" sz="1600"/>
              <a:t>, </a:t>
            </a:r>
            <a:r>
              <a:rPr sz="1600"/>
              <a:t>先拿</a:t>
            </a:r>
            <a:r>
              <a:rPr lang="en-US" altLang="zh-CN" sz="1600"/>
              <a:t>code</a:t>
            </a:r>
            <a:endParaRPr lang="en-US" altLang="zh-CN" sz="1600"/>
          </a:p>
          <a:p>
            <a:pPr lvl="1"/>
            <a:r>
              <a:rPr lang="zh-CN" altLang="en-US"/>
              <a:t>用</a:t>
            </a:r>
            <a:r>
              <a:rPr lang="en-US" altLang="zh-CN"/>
              <a:t>code</a:t>
            </a:r>
            <a:r>
              <a:t>换</a:t>
            </a:r>
            <a:r>
              <a:rPr lang="en-US" altLang="zh-CN"/>
              <a:t>token</a:t>
            </a:r>
            <a:endParaRPr lang="zh-CN" altLang="en-US"/>
          </a:p>
          <a:p>
            <a:r>
              <a:rPr lang="zh-CN" altLang="en-US"/>
              <a:t>隐藏式（implicit）</a:t>
            </a:r>
            <a:endParaRPr lang="en-US" altLang="zh-CN"/>
          </a:p>
          <a:p>
            <a:pPr lvl="1"/>
            <a:r>
              <a:rPr>
                <a:solidFill>
                  <a:srgbClr val="FF0000"/>
                </a:solidFill>
                <a:sym typeface="+mn-ea"/>
              </a:rPr>
              <a:t>用户登录授权</a:t>
            </a:r>
            <a:r>
              <a:rPr lang="en-US" altLang="zh-CN">
                <a:sym typeface="+mn-ea"/>
              </a:rPr>
              <a:t>, </a:t>
            </a:r>
            <a:r>
              <a:rPr sz="1600"/>
              <a:t>不拿</a:t>
            </a:r>
            <a:r>
              <a:rPr lang="en-US" altLang="zh-CN" sz="1600"/>
              <a:t>code</a:t>
            </a:r>
            <a:r>
              <a:rPr sz="1600"/>
              <a:t>了</a:t>
            </a:r>
            <a:r>
              <a:rPr lang="en-US" altLang="zh-CN" sz="1600"/>
              <a:t>, </a:t>
            </a:r>
            <a:r>
              <a:rPr sz="1600"/>
              <a:t>直接拿</a:t>
            </a:r>
            <a:r>
              <a:rPr lang="en-US" altLang="zh-CN" sz="1600"/>
              <a:t>token</a:t>
            </a:r>
            <a:endParaRPr lang="zh-CN" altLang="en-US"/>
          </a:p>
          <a:p>
            <a:r>
              <a:rPr lang="zh-CN" altLang="en-US"/>
              <a:t>密码式（password）</a:t>
            </a:r>
            <a:endParaRPr lang="en-US" altLang="zh-CN"/>
          </a:p>
          <a:p>
            <a:pPr lvl="1"/>
            <a:r>
              <a:rPr sz="1400">
                <a:solidFill>
                  <a:schemeClr val="bg1">
                    <a:lumMod val="75000"/>
                  </a:schemeClr>
                </a:solidFill>
              </a:rPr>
              <a:t>用户提前给客户端用户名密码</a:t>
            </a:r>
            <a:endParaRPr lang="en-US" altLang="zh-CN" sz="140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>
                <a:solidFill>
                  <a:srgbClr val="FF0000"/>
                </a:solidFill>
                <a:sym typeface="+mn-ea"/>
              </a:rPr>
              <a:t>验证</a:t>
            </a:r>
            <a:r>
              <a:rPr sz="1600">
                <a:solidFill>
                  <a:srgbClr val="FF0000"/>
                </a:solidFill>
              </a:rPr>
              <a:t>客户端</a:t>
            </a:r>
            <a:r>
              <a:rPr lang="en-US" altLang="zh-CN" sz="1600"/>
              <a:t>, </a:t>
            </a:r>
            <a:r>
              <a:rPr sz="1600"/>
              <a:t>直接用用户名和密码</a:t>
            </a:r>
            <a:r>
              <a:rPr lang="en-US" altLang="zh-CN" sz="1600"/>
              <a:t>, </a:t>
            </a:r>
            <a:r>
              <a:rPr sz="1600"/>
              <a:t>拿</a:t>
            </a:r>
            <a:r>
              <a:rPr lang="en-US" altLang="zh-CN" sz="1600"/>
              <a:t>token</a:t>
            </a:r>
            <a:endParaRPr lang="zh-CN" altLang="en-US"/>
          </a:p>
          <a:p>
            <a:r>
              <a:rPr lang="zh-CN" altLang="en-US"/>
              <a:t>客户端凭证（client_credentials）</a:t>
            </a:r>
            <a:endParaRPr lang="zh-CN" altLang="en-US"/>
          </a:p>
          <a:p>
            <a:pPr lvl="1"/>
            <a:r>
              <a:rPr>
                <a:solidFill>
                  <a:srgbClr val="FF0000"/>
                </a:solidFill>
                <a:sym typeface="+mn-ea"/>
              </a:rPr>
              <a:t>验证</a:t>
            </a:r>
            <a:r>
              <a:rPr>
                <a:solidFill>
                  <a:srgbClr val="FF0000"/>
                </a:solidFill>
                <a:sym typeface="+mn-ea"/>
              </a:rPr>
              <a:t>客户端</a:t>
            </a:r>
            <a:r>
              <a:rPr lang="en-US" altLang="zh-CN">
                <a:sym typeface="+mn-ea"/>
              </a:rPr>
              <a:t>, </a:t>
            </a:r>
            <a:r>
              <a:t>直接拿</a:t>
            </a:r>
            <a:r>
              <a:rPr lang="en-US" altLang="zh-CN"/>
              <a:t>token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grant_type: </a:t>
            </a:r>
            <a:r>
              <a:rPr>
                <a:sym typeface="+mn-ea"/>
              </a:rPr>
              <a:t>authorization_code</a:t>
            </a:r>
            <a:endParaRPr lang="zh-CN" altLang="en-US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82190" y="1726565"/>
            <a:ext cx="7620000" cy="42862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grant_type: </a:t>
            </a:r>
            <a:r>
              <a:rPr>
                <a:sym typeface="+mn-ea"/>
              </a:rPr>
              <a:t>其他三种</a:t>
            </a:r>
            <a:endParaRPr>
              <a:sym typeface="+mn-ea"/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82190" y="1726565"/>
            <a:ext cx="7620000" cy="42862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806950" y="6012815"/>
            <a:ext cx="2570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拿到</a:t>
            </a:r>
            <a:r>
              <a:rPr lang="en-US" altLang="zh-CN"/>
              <a:t>token</a:t>
            </a:r>
            <a:r>
              <a:rPr lang="zh-CN" altLang="en-US"/>
              <a:t>的方式不一样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介绍下</a:t>
            </a:r>
            <a:r>
              <a:rPr lang="en-US" altLang="zh-CN"/>
              <a:t>go-oauth2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OAuth 2.0 server library </a:t>
            </a:r>
            <a:endParaRPr lang="zh-CN" altLang="en-US"/>
          </a:p>
          <a:p>
            <a:r>
              <a:rPr lang="zh-CN" altLang="en-US"/>
              <a:t>文档</a:t>
            </a:r>
            <a:endParaRPr lang="zh-CN" altLang="en-US"/>
          </a:p>
          <a:p>
            <a:pPr lvl="1"/>
            <a:r>
              <a:rPr lang="zh-CN" altLang="en-US"/>
              <a:t>https://godoc.org/gopkg.in/oauth2.v3</a:t>
            </a:r>
            <a:endParaRPr lang="zh-CN" altLang="en-US"/>
          </a:p>
          <a:p>
            <a:pPr lvl="0"/>
            <a:r>
              <a:rPr lang="zh-CN" altLang="en-US"/>
              <a:t>项目地址</a:t>
            </a:r>
            <a:endParaRPr lang="zh-CN" altLang="en-US"/>
          </a:p>
          <a:p>
            <a:pPr lvl="1"/>
            <a:r>
              <a:rPr lang="zh-CN" altLang="en-US"/>
              <a:t>https://github.com/go-oauth2/oauth2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SSO: </a:t>
            </a:r>
            <a:r>
              <a:rPr>
                <a:sym typeface="+mn-ea"/>
              </a:rPr>
              <a:t>简单来说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>
                <a:sym typeface="+mn-ea"/>
              </a:rPr>
              <a:t>分离出一个服务去维护一个统一的会话</a:t>
            </a:r>
            <a:r>
              <a:rPr lang="en-US" altLang="zh-CN">
                <a:sym typeface="+mn-ea"/>
              </a:rPr>
              <a:t>,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>
                <a:sym typeface="+mn-ea"/>
              </a:rPr>
              <a:t>大家共享</a:t>
            </a:r>
            <a:endParaRPr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>
                <a:sym typeface="+mn-ea"/>
              </a:rPr>
              <a:t>恰好</a:t>
            </a:r>
            <a:r>
              <a:rPr lang="en-US" altLang="zh-CN">
                <a:sym typeface="+mn-ea"/>
              </a:rPr>
              <a:t>, OAuth2</a:t>
            </a:r>
            <a:r>
              <a:rPr>
                <a:sym typeface="+mn-ea"/>
              </a:rPr>
              <a:t>的</a:t>
            </a:r>
            <a:r>
              <a:rPr b="1">
                <a:solidFill>
                  <a:srgbClr val="FF0000"/>
                </a:solidFill>
                <a:sym typeface="+mn-ea"/>
              </a:rPr>
              <a:t>authorization_code</a:t>
            </a:r>
            <a:r>
              <a:rPr>
                <a:sym typeface="+mn-ea"/>
              </a:rPr>
              <a:t>流程</a:t>
            </a:r>
            <a:endParaRPr>
              <a:sym typeface="+mn-ea"/>
            </a:endParaRPr>
          </a:p>
          <a:p>
            <a:pPr marL="0" indent="0">
              <a:buNone/>
            </a:pPr>
            <a:r>
              <a:rPr>
                <a:sym typeface="+mn-ea"/>
              </a:rPr>
              <a:t>能帮我们实现</a:t>
            </a:r>
            <a:r>
              <a:rPr lang="en-US" altLang="zh-CN">
                <a:sym typeface="+mn-ea"/>
              </a:rPr>
              <a:t>SSO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50255" y="1561465"/>
            <a:ext cx="5621655" cy="461708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UNIT_PLACING_PICTURE_USER_VIEWPORT" val="{&quot;height&quot;:1845,&quot;width&quot;:1860}"/>
</p:tagLst>
</file>

<file path=ppt/tags/tag67.xml><?xml version="1.0" encoding="utf-8"?>
<p:tagLst xmlns:p="http://schemas.openxmlformats.org/presentationml/2006/main">
  <p:tag name="KSO_WM_UNIT_PLACING_PICTURE_USER_VIEWPORT" val="{&quot;height&quot;:6915,&quot;width&quot;:12300}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PLACING_PICTURE_USER_VIEWPORT" val="{&quot;height&quot;:4635,&quot;width&quot;:6630}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821</Words>
  <Application>WPS 演示</Application>
  <PresentationFormat>宽屏</PresentationFormat>
  <Paragraphs>77</Paragraphs>
  <Slides>11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手把手教你构建基于go-oauth2的OAuth2.0和SSO(单点登录)服务</vt:lpstr>
      <vt:lpstr>几个概念</vt:lpstr>
      <vt:lpstr>画个图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参考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user</cp:lastModifiedBy>
  <cp:revision>262</cp:revision>
  <dcterms:created xsi:type="dcterms:W3CDTF">2019-06-19T02:08:00Z</dcterms:created>
  <dcterms:modified xsi:type="dcterms:W3CDTF">2020-06-06T10:10:31Z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