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notesMasterIdLst>
    <p:notesMasterId r:id="rId14"/>
  </p:notesMasterIdLst>
  <p:sldIdLst>
    <p:sldId id="256" r:id="rId6"/>
    <p:sldId id="257" r:id="rId7"/>
    <p:sldId id="260" r:id="rId8"/>
    <p:sldId id="261" r:id="rId9"/>
    <p:sldId id="262" r:id="rId10"/>
    <p:sldId id="263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2BC4-4916-4047-9B33-896658ABAA9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A0964-6B59-4025-BD64-4B936D3E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7FCC-7D0C-AF4E-B5E7-EF2B0F45B1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2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0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6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3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8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34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98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2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4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idS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18633-E0D9-4785-B55E-4D4399FD9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0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E956-9827-4364-8952-8CCBE8C96A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2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84EC-85A6-4AE2-BAB6-793D9CFF5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21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4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128E1-68B9-4BBA-A7BD-0C86352A1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3741F-74B7-480C-921F-027AF84023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3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D09B1-C78B-4978-92C7-78EB42804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96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E260A-637F-47AE-A2F2-973BC7151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31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CD21-CF8A-4160-82A6-D6F42B54C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2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B1D9B-8D8B-4DFA-A025-F78A01352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8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1E54-C884-45B4-B3B0-55B6B9E43A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62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0"/>
            <a:ext cx="2741084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264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5CE16-FE92-41F5-9D1E-2C789D4B3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0CB54-81A3-4BA8-8089-433CAE4E50B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91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FF54E-69C6-498A-8845-8A18118CCC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356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05886-FB62-475F-9540-8C6FA159713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533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4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2943E-C5C2-4DF0-9886-C33AADCBF63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1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29B61-2EF0-413C-AFAD-DE573009D2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0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0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3A0C5-187D-45D4-8D33-7E725E44D8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609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3EECB-DBCA-47AB-832E-79C4174653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4028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9AC84-1AC4-47BD-A90B-4299304E7B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401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C03DE-C4D5-4813-B26A-C8351C54BC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802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AFD9C-1E83-43DD-9FB6-153D90127C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774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0"/>
            <a:ext cx="2741084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264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C888-33FD-4654-B2AE-723440DD14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42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8BCE3-F27A-4D32-BAD6-57F52E9F7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62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F3AB-1369-4F0B-8762-68B751F3E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845D9-0D71-4D8C-B6F6-E923E0A672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470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4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880C1-D790-4A81-B07B-55BB362D93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07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419CA-E326-430E-BEFF-1E9A139C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553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F42F2-0431-4628-83D5-C0F9A46EC9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247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6FCE-DBA3-4B7F-B93D-25A6B20E8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408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856B6-6AB9-40F5-94DB-2B649A18D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01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AEFD5-B4E3-447A-A5D4-5FA7B64B61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549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4F64D-329C-4396-A3C1-07D1DBB521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561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0"/>
            <a:ext cx="2741084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26400" cy="5856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A71AA-07FC-468E-B817-16C53E7198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3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C05B-187C-4CE9-9FA0-437B6662FF9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B4EA-A34A-4751-917F-7A12501D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FB5F-F667-4B6E-8D75-496364A5EB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E32D-AEE3-4D2C-B0B1-6E381DD756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0"/>
            <a:ext cx="1097068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4"/>
            <a:ext cx="10970684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62917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41833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fld id="{EBED8C9E-C79E-42A0-B15C-38A3FA54B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SimSun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SimSun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SimSun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SimSun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0"/>
            <a:ext cx="1097068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4"/>
            <a:ext cx="10970684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62917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41833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BA93EBC0-4857-4E3E-86F8-DBF8C9ED93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1536700" indent="-215900"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1993900" indent="-215900"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2451100" indent="-215900"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2908300" indent="-215900" algn="ctr" defTabSz="457200" rtl="0" eaLnBrk="1" fontAlgn="base" hangingPunct="1">
        <a:lnSpc>
          <a:spcPct val="96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431800" indent="-323850" algn="l" defTabSz="457200" rtl="0" eaLnBrk="1" fontAlgn="base" hangingPunct="1">
        <a:lnSpc>
          <a:spcPct val="96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863600" indent="-287338" algn="l" defTabSz="457200" rtl="0" eaLnBrk="1" fontAlgn="base" hangingPunct="1">
        <a:lnSpc>
          <a:spcPct val="96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2954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7272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1590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6162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eaLnBrk="1" fontAlgn="base" hangingPunct="1">
        <a:lnSpc>
          <a:spcPct val="96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0"/>
            <a:ext cx="10970684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4"/>
            <a:ext cx="10970684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62917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41833" y="6246814"/>
            <a:ext cx="2838451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fld id="{627FF49F-A450-4D12-8666-4A1DCC349F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9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SimSun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SimSun" charset="-122"/>
          <a:cs typeface="SimSun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SimSun" charset="-122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SimSun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SimSun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SimSun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SimSun"/>
        </a:defRPr>
      </a:lvl5pPr>
      <a:lvl6pPr marL="25146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317" y="1405212"/>
            <a:ext cx="10363200" cy="1470025"/>
          </a:xfrm>
        </p:spPr>
        <p:txBody>
          <a:bodyPr/>
          <a:lstStyle/>
          <a:p>
            <a:r>
              <a:rPr lang="en-US" sz="4000" dirty="0" err="1"/>
              <a:t>GridSight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4717" y="2875237"/>
            <a:ext cx="8534400" cy="1752600"/>
          </a:xfrm>
        </p:spPr>
        <p:txBody>
          <a:bodyPr/>
          <a:lstStyle/>
          <a:p>
            <a:r>
              <a:rPr lang="en-US" dirty="0"/>
              <a:t>Member Addition</a:t>
            </a:r>
          </a:p>
        </p:txBody>
      </p:sp>
    </p:spTree>
    <p:extLst>
      <p:ext uri="{BB962C8B-B14F-4D97-AF65-F5344CB8AC3E}">
        <p14:creationId xmlns:p14="http://schemas.microsoft.com/office/powerpoint/2010/main" val="11897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81"/>
            <a:ext cx="10970684" cy="1143000"/>
          </a:xfrm>
        </p:spPr>
        <p:txBody>
          <a:bodyPr/>
          <a:lstStyle/>
          <a:p>
            <a:r>
              <a:rPr lang="en-US" sz="3600" dirty="0"/>
              <a:t>Add/Update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75" y="1198137"/>
            <a:ext cx="10720125" cy="4524375"/>
          </a:xfrm>
        </p:spPr>
        <p:txBody>
          <a:bodyPr/>
          <a:lstStyle/>
          <a:p>
            <a:pPr marL="0" indent="0"/>
            <a:r>
              <a:rPr lang="en-US" sz="2000" dirty="0"/>
              <a:t>In order to add or update the members in the model,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</a:t>
            </a:r>
            <a:r>
              <a:rPr lang="en-US" sz="2000" dirty="0">
                <a:solidFill>
                  <a:srgbClr val="00B050"/>
                </a:solidFill>
              </a:rPr>
              <a:t>Tools&gt;Member Sync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on </a:t>
            </a:r>
            <a:r>
              <a:rPr lang="en-US" sz="2000" dirty="0">
                <a:solidFill>
                  <a:srgbClr val="00B050"/>
                </a:solidFill>
              </a:rPr>
              <a:t>Choose File </a:t>
            </a:r>
            <a:r>
              <a:rPr lang="en-US" sz="2000" dirty="0"/>
              <a:t>and open the Member information file.</a:t>
            </a:r>
            <a:r>
              <a:rPr lang="en-US" dirty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dirty="0"/>
              <a:t>The member import file is a zip file that contains three csv files: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/>
              <a:t>Daffron</a:t>
            </a:r>
            <a:r>
              <a:rPr lang="en-US" sz="1600" dirty="0"/>
              <a:t> customer info file, which should be called “epelocinfo.csv”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/>
              <a:t>Daffron</a:t>
            </a:r>
            <a:r>
              <a:rPr lang="en-US" sz="1600" dirty="0"/>
              <a:t> transformer info file, which should be called “epexfmers.csv”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Meter info from </a:t>
            </a:r>
            <a:r>
              <a:rPr lang="en-US" sz="1600" dirty="0" err="1"/>
              <a:t>Landis+Gyr</a:t>
            </a:r>
            <a:r>
              <a:rPr lang="en-US" sz="1600" dirty="0"/>
              <a:t> Command Center, which should be called “report.csv”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Note that the first one is mandatory and the last two are optional. Also note that the file names should be exactly as noted.</a:t>
            </a:r>
            <a:br>
              <a:rPr lang="en-US" sz="1600" dirty="0"/>
            </a:br>
            <a:endParaRPr lang="en-US" sz="1800" dirty="0"/>
          </a:p>
          <a:p>
            <a:pPr marL="0" indent="0"/>
            <a:endParaRPr lang="en-US" sz="2000" dirty="0">
              <a:solidFill>
                <a:srgbClr val="00B050"/>
              </a:solidFill>
            </a:endParaRPr>
          </a:p>
          <a:p>
            <a:pPr marL="0" indent="0"/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93375" y="4643361"/>
            <a:ext cx="5026725" cy="1351040"/>
            <a:chOff x="1846544" y="3785156"/>
            <a:chExt cx="4890927" cy="14062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544" y="3785156"/>
              <a:ext cx="4890927" cy="140625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3759695" y="3904083"/>
              <a:ext cx="213215" cy="179325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180144" y="4280549"/>
              <a:ext cx="223726" cy="205091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26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epelocinfo.csv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6" y="1524000"/>
            <a:ext cx="10218932" cy="42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epexfmers.csv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55" y="1409700"/>
            <a:ext cx="71151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02" y="1414464"/>
            <a:ext cx="10642283" cy="43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4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19050"/>
            <a:ext cx="10970684" cy="1143000"/>
          </a:xfrm>
        </p:spPr>
        <p:txBody>
          <a:bodyPr/>
          <a:lstStyle/>
          <a:p>
            <a:r>
              <a:rPr lang="en-US" sz="2800" dirty="0"/>
              <a:t>Fields in report.csv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0" y="1249364"/>
            <a:ext cx="2895601" cy="4524375"/>
          </a:xfrm>
        </p:spPr>
        <p:txBody>
          <a:bodyPr/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Meter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Endpoint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ID Collector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Firmware Version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 err="1"/>
              <a:t>Kh</a:t>
            </a:r>
            <a:endParaRPr lang="en-US" sz="1200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Channel/</a:t>
            </a:r>
            <a:r>
              <a:rPr lang="en-US" sz="1200" dirty="0" err="1"/>
              <a:t>Freq</a:t>
            </a:r>
            <a:r>
              <a:rPr lang="en-US" sz="1200" dirty="0"/>
              <a:t>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 err="1"/>
              <a:t>Config</a:t>
            </a:r>
            <a:r>
              <a:rPr lang="en-US" sz="1200" dirty="0"/>
              <a:t> Group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Hardware Model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Status Code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Last kWh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Last Billable Read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Moment. </a:t>
            </a:r>
            <a:r>
              <a:rPr lang="en-US" sz="1100" dirty="0" err="1"/>
              <a:t>Interr</a:t>
            </a:r>
            <a:r>
              <a:rPr lang="en-US" sz="1100" dirty="0"/>
              <a:t>. Count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Last Found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Date Deployed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Dials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Max kW (TS1)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Max kW (TS2)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Max kW (PLX)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Phase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Signal Quality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Downstream % (TS2)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Usage Violation (in days)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Billing Cycle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 err="1"/>
              <a:t>Cust</a:t>
            </a:r>
            <a:r>
              <a:rPr lang="en-US" sz="1100" dirty="0"/>
              <a:t> ID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/>
              <a:t>EA </a:t>
            </a:r>
            <a:r>
              <a:rPr lang="en-US" sz="1100" dirty="0" err="1"/>
              <a:t>Loc</a:t>
            </a:r>
            <a:r>
              <a:rPr lang="en-US" sz="1100" dirty="0"/>
              <a:t>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100" dirty="0" err="1"/>
              <a:t>Serv</a:t>
            </a:r>
            <a:r>
              <a:rPr lang="en-US" sz="1100" dirty="0"/>
              <a:t> </a:t>
            </a:r>
            <a:r>
              <a:rPr lang="en-US" sz="1100" dirty="0" err="1"/>
              <a:t>Loc</a:t>
            </a:r>
            <a:r>
              <a:rPr lang="en-US" sz="11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6200" y="1244600"/>
            <a:ext cx="2400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Acct #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Feeder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Revenue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Class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Mom. Event Int. Count (TS2)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 err="1">
                <a:latin typeface="+mn-lt"/>
              </a:rPr>
              <a:t>Sust</a:t>
            </a:r>
            <a:r>
              <a:rPr lang="en-US" sz="1200" dirty="0">
                <a:latin typeface="+mn-lt"/>
              </a:rPr>
              <a:t>. </a:t>
            </a:r>
            <a:r>
              <a:rPr lang="en-US" sz="1200" dirty="0" err="1">
                <a:latin typeface="+mn-lt"/>
              </a:rPr>
              <a:t>Interr</a:t>
            </a:r>
            <a:r>
              <a:rPr lang="en-US" sz="1200" dirty="0">
                <a:latin typeface="+mn-lt"/>
              </a:rPr>
              <a:t>. Count (TS2)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Mom. Event Int. Count (PLX)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 err="1">
                <a:latin typeface="+mn-lt"/>
              </a:rPr>
              <a:t>Sust</a:t>
            </a:r>
            <a:r>
              <a:rPr lang="en-US" sz="1200" dirty="0">
                <a:latin typeface="+mn-lt"/>
              </a:rPr>
              <a:t>. </a:t>
            </a:r>
            <a:r>
              <a:rPr lang="en-US" sz="1200" dirty="0" err="1">
                <a:latin typeface="+mn-lt"/>
              </a:rPr>
              <a:t>Interr</a:t>
            </a:r>
            <a:r>
              <a:rPr lang="en-US" sz="1200" dirty="0">
                <a:latin typeface="+mn-lt"/>
              </a:rPr>
              <a:t>. Count (PLX)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Latitude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Longitude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Pole #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Meter Position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Custom1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Custom2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Layer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Address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City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State </a:t>
            </a: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Zip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j-lt"/>
              </a:rPr>
              <a:t>Installation Date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j-lt"/>
              </a:rPr>
              <a:t>Status Groups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/>
              <a:t>Zigbee</a:t>
            </a:r>
            <a:r>
              <a:rPr lang="en-US" sz="1200" dirty="0"/>
              <a:t> Firmware Version</a:t>
            </a:r>
            <a:r>
              <a:rPr lang="en-US" sz="1200" dirty="0">
                <a:latin typeface="+mj-lt"/>
              </a:rPr>
              <a:t> </a:t>
            </a:r>
          </a:p>
          <a:p>
            <a:pPr>
              <a:spcAft>
                <a:spcPts val="0"/>
              </a:spcAft>
            </a:pPr>
            <a:endParaRPr lang="en-US" sz="16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5600" y="1231900"/>
            <a:ext cx="30353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Initial Installation Date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Time Zone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Seal Number 1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Seal Number 2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Multiplier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Demand Multiplier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Line Section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Grid Location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latin typeface="+mn-lt"/>
              </a:rPr>
              <a:t>Cust</a:t>
            </a:r>
            <a:r>
              <a:rPr lang="en-US" sz="1200" dirty="0">
                <a:latin typeface="+mn-lt"/>
              </a:rPr>
              <a:t> Last Name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Form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Base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Class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WAN Address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 DCW Version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Meter Firmware Version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Last Status Changed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Security Status Code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latin typeface="+mn-lt"/>
              </a:rPr>
              <a:t>Highspeed</a:t>
            </a:r>
            <a:r>
              <a:rPr lang="en-US" sz="1200" dirty="0">
                <a:latin typeface="+mn-lt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Reactive Capable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Reactive Enabled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Reactive Mode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err="1">
                <a:latin typeface="+mn-lt"/>
              </a:rPr>
              <a:t>RowNo</a:t>
            </a:r>
            <a:r>
              <a:rPr lang="en-US" sz="1200" dirty="0">
                <a:latin typeface="+mn-lt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+mn-lt"/>
              </a:rPr>
              <a:t>Meter Program Id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65300" y="1079500"/>
            <a:ext cx="8763000" cy="4694239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8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Add/Update Members-cont’d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5" y="1416050"/>
            <a:ext cx="11017573" cy="471328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Click on </a:t>
            </a:r>
            <a:r>
              <a:rPr lang="en-US" sz="2000" dirty="0">
                <a:solidFill>
                  <a:srgbClr val="00B050"/>
                </a:solidFill>
              </a:rPr>
              <a:t>Import Members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Check messages for successful import and for new </a:t>
            </a:r>
          </a:p>
          <a:p>
            <a:pPr marL="0" indent="0"/>
            <a:r>
              <a:rPr lang="en-US" sz="2000" dirty="0"/>
              <a:t>	members added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62364" y="3513342"/>
            <a:ext cx="4890927" cy="1406252"/>
            <a:chOff x="1846544" y="3785156"/>
            <a:chExt cx="4890927" cy="14062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544" y="3785156"/>
              <a:ext cx="4890927" cy="1406252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123854" y="4821832"/>
              <a:ext cx="223726" cy="205091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/>
                <a:t>3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27" y="2227259"/>
            <a:ext cx="3851389" cy="33469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461646" y="2235052"/>
            <a:ext cx="212784" cy="234205"/>
          </a:xfrm>
          <a:prstGeom prst="ellipse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738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219201"/>
            <a:ext cx="7847013" cy="45243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members that are staked can be added into </a:t>
            </a:r>
            <a:r>
              <a:rPr lang="en-US" sz="2400" dirty="0" err="1"/>
              <a:t>GridSight</a:t>
            </a:r>
            <a:r>
              <a:rPr lang="en-US" sz="2400" dirty="0"/>
              <a:t> even before being assigned a 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Once assigned a meter and the member is being supplied power, the meter data can be synced from L+G in order to be assigned a load based on consumption.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7143750" cy="834024"/>
          </a:xfrm>
        </p:spPr>
        <p:txBody>
          <a:bodyPr>
            <a:normAutofit/>
          </a:bodyPr>
          <a:lstStyle/>
          <a:p>
            <a:r>
              <a:rPr lang="en-US" sz="2800" dirty="0"/>
              <a:t>New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8463171"/>
      </p:ext>
    </p:extLst>
  </p:cSld>
  <p:clrMapOvr>
    <a:masterClrMapping/>
  </p:clrMapOvr>
</p:sld>
</file>

<file path=ppt/theme/theme1.xml><?xml version="1.0" encoding="utf-8"?>
<a:theme xmlns:a="http://schemas.openxmlformats.org/drawingml/2006/main" name="GridSight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idSight Layout" id="{A70C6D90-EF6D-42AE-B641-631B9C94F406}" vid="{191F59F9-8C18-4381-8F96-9D4F2ED29B6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GridSight Layout</Template>
  <TotalTime>480</TotalTime>
  <Words>365</Words>
  <Application>Microsoft Office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 Unicode MS</vt:lpstr>
      <vt:lpstr>SimSun</vt:lpstr>
      <vt:lpstr>Arial</vt:lpstr>
      <vt:lpstr>Calibri</vt:lpstr>
      <vt:lpstr>Symbol</vt:lpstr>
      <vt:lpstr>Times</vt:lpstr>
      <vt:lpstr>Times New Roman</vt:lpstr>
      <vt:lpstr>Wingdings</vt:lpstr>
      <vt:lpstr>GridSight Layout</vt:lpstr>
      <vt:lpstr>Custom Design</vt:lpstr>
      <vt:lpstr>2_Office Theme</vt:lpstr>
      <vt:lpstr>Office Theme</vt:lpstr>
      <vt:lpstr>3_Office Theme</vt:lpstr>
      <vt:lpstr>GridSight</vt:lpstr>
      <vt:lpstr>Add/Update Members</vt:lpstr>
      <vt:lpstr>epelocinfo.csv</vt:lpstr>
      <vt:lpstr>epexfmers.csv</vt:lpstr>
      <vt:lpstr>report.csv</vt:lpstr>
      <vt:lpstr>Fields in report.csv </vt:lpstr>
      <vt:lpstr>Add/Update Members-cont’d</vt:lpstr>
      <vt:lpstr>New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GridSight</dc:title>
  <dc:creator>Parisa Esfahani</dc:creator>
  <cp:lastModifiedBy>Mahdi Kefayati</cp:lastModifiedBy>
  <cp:revision>11</cp:revision>
  <dcterms:created xsi:type="dcterms:W3CDTF">2016-07-05T22:03:44Z</dcterms:created>
  <dcterms:modified xsi:type="dcterms:W3CDTF">2016-07-07T12:32:53Z</dcterms:modified>
</cp:coreProperties>
</file>