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6" r:id="rId6"/>
    <p:sldId id="267" r:id="rId7"/>
    <p:sldId id="268" r:id="rId8"/>
    <p:sldId id="269" r:id="rId9"/>
    <p:sldId id="270" r:id="rId10"/>
    <p:sldId id="271" r:id="rId11"/>
    <p:sldId id="272" r:id="rId12"/>
    <p:sldId id="273" r:id="rId13"/>
    <p:sldId id="276" r:id="rId14"/>
    <p:sldId id="277" r:id="rId15"/>
    <p:sldId id="278" r:id="rId16"/>
    <p:sldId id="279" r:id="rId17"/>
    <p:sldId id="280" r:id="rId18"/>
    <p:sldId id="284" r:id="rId19"/>
    <p:sldId id="285" r:id="rId20"/>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9D3A4-BE14-0485-0778-F6A8DE46AD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B324D295-59A3-6182-CDD3-4998A4EB2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EA314DA8-8A19-55DB-6346-20A5A9A64C0A}"/>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3D436896-ADE0-E517-06F9-14D2DE0D7CA2}"/>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284B0C4C-E917-11F9-59AB-F73ED41CB6AC}"/>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254402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A873C-7812-E74C-C1BD-B82E0233FB8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23FC8F86-45C0-A568-C903-EAE04A5256A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E723CA7-6EFA-1776-D0BB-7371BC34B8D4}"/>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576899AC-426A-EC32-B65F-2284396C2D40}"/>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A1CB160-0647-443E-3799-BD83F76061CE}"/>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40918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7BD504-3398-8141-9160-AB32A3228F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35BA99A0-AE42-A5AA-3BD8-30D3FBA32A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A6AE2FFD-00D0-05E4-A105-FC4904272B41}"/>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AD66B59A-A8DC-6F2F-BCAF-22D68A772917}"/>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D0A56F17-B597-E512-DCE7-BBE56FC63478}"/>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414463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E966E-3CA9-1629-EEEB-634C88EA206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25C36CD6-3FDE-69CA-AAC9-8CAD2F7771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08786FEE-C507-0E35-7763-4B53E7D1533A}"/>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2AB26331-C49A-B07B-1388-79DC6C62563C}"/>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8719A1E-DD53-B8ED-7F36-D8F4C527B670}"/>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359814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8ECE1-E935-993A-C9CC-E1A4422EEB2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DF8117AB-ED27-8F9C-D1E9-7A89B5A6C3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C4696BD-0175-CF01-C388-F22121E04749}"/>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2DFFF62D-17B1-375B-0E9E-74F4253F4AE7}"/>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C7ED9F5-29E6-B328-F9C8-E15D4D888C47}"/>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42927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0E7D9-1C69-39AF-6C71-341B13A2A56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FA3C1D44-59D7-83CE-642D-A450A6D1691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B3C61960-0E68-AD81-30CA-D145D72AEB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86D3FB19-B624-0D06-803C-BE161514743C}"/>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6" name="Marcador de pie de página 5">
            <a:extLst>
              <a:ext uri="{FF2B5EF4-FFF2-40B4-BE49-F238E27FC236}">
                <a16:creationId xmlns:a16="http://schemas.microsoft.com/office/drawing/2014/main" id="{F0C7A8B5-78B2-E436-8B86-4CD24B81A55A}"/>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E2F97A7-D0FC-1892-B2BD-3C500B92BF9A}"/>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197308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2ED62-E860-B73E-6771-E2DBC328FC4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EA0DF317-6204-F77B-8469-DE8168984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D49EEFF-D701-4FE5-8E20-DE941AE192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A5A27491-CD78-A24A-2723-A32B7805C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8C96343-FAC4-F820-65DE-4AEFC54A529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0B3A030-A4F1-2CD5-191B-96339236A467}"/>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8" name="Marcador de pie de página 7">
            <a:extLst>
              <a:ext uri="{FF2B5EF4-FFF2-40B4-BE49-F238E27FC236}">
                <a16:creationId xmlns:a16="http://schemas.microsoft.com/office/drawing/2014/main" id="{F7992DE3-FEDE-9D65-E501-ED40B9D58868}"/>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BC5CBF91-8793-7FB2-9096-156AE2337AE2}"/>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322595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08BE3-92C1-FF2E-AED4-F7D691668CD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5DB65FD9-53B4-11BD-CD47-755AAF5AC54C}"/>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4" name="Marcador de pie de página 3">
            <a:extLst>
              <a:ext uri="{FF2B5EF4-FFF2-40B4-BE49-F238E27FC236}">
                <a16:creationId xmlns:a16="http://schemas.microsoft.com/office/drawing/2014/main" id="{75909D83-928B-541F-6C1D-74FC36977393}"/>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33859231-D134-1B8F-47E5-C5F53A7F471A}"/>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175966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16E490-DC44-93B6-603B-C0420B6D6CC0}"/>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3" name="Marcador de pie de página 2">
            <a:extLst>
              <a:ext uri="{FF2B5EF4-FFF2-40B4-BE49-F238E27FC236}">
                <a16:creationId xmlns:a16="http://schemas.microsoft.com/office/drawing/2014/main" id="{E47F1554-D354-4267-7A8E-474E834C9CC3}"/>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36AA04FA-EC34-A9B5-B801-23AF487503AB}"/>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627236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E0746-BF64-761D-9D91-7B42C836E7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8682ECA-F767-C523-DCD3-27EEBC440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CF37BCD4-8B40-0B9E-3F23-C61CB167D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E961BD-7BA3-DA9B-00A2-3A44816A13D2}"/>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6" name="Marcador de pie de página 5">
            <a:extLst>
              <a:ext uri="{FF2B5EF4-FFF2-40B4-BE49-F238E27FC236}">
                <a16:creationId xmlns:a16="http://schemas.microsoft.com/office/drawing/2014/main" id="{50F8E2F1-4943-A320-6D10-3752B7879B86}"/>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D1B2780A-A4DF-D571-43C0-01F7B9707F24}"/>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242614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5D722-3017-A479-2539-DFADBA65BF3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09BC9E0-5274-C40E-1E79-4083B27FA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A9F2E7E4-6C11-7819-A825-FF37E89CA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D704A0-577E-0F8A-9DF6-8A36F6478DEC}"/>
              </a:ext>
            </a:extLst>
          </p:cNvPr>
          <p:cNvSpPr>
            <a:spLocks noGrp="1"/>
          </p:cNvSpPr>
          <p:nvPr>
            <p:ph type="dt" sz="half" idx="10"/>
          </p:nvPr>
        </p:nvSpPr>
        <p:spPr/>
        <p:txBody>
          <a:bodyPr/>
          <a:lstStyle/>
          <a:p>
            <a:fld id="{E11A2B8F-6C5F-48BB-9547-12D11CED9505}" type="datetimeFigureOut">
              <a:rPr lang="es-PA" smtClean="0"/>
              <a:t>09/20/2024</a:t>
            </a:fld>
            <a:endParaRPr lang="es-PA"/>
          </a:p>
        </p:txBody>
      </p:sp>
      <p:sp>
        <p:nvSpPr>
          <p:cNvPr id="6" name="Marcador de pie de página 5">
            <a:extLst>
              <a:ext uri="{FF2B5EF4-FFF2-40B4-BE49-F238E27FC236}">
                <a16:creationId xmlns:a16="http://schemas.microsoft.com/office/drawing/2014/main" id="{F1CAA534-1F23-EF10-9038-535253405A2A}"/>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61749CB-FC06-8C58-8A37-EEBFEB67BEAB}"/>
              </a:ext>
            </a:extLst>
          </p:cNvPr>
          <p:cNvSpPr>
            <a:spLocks noGrp="1"/>
          </p:cNvSpPr>
          <p:nvPr>
            <p:ph type="sldNum" sz="quarter" idx="12"/>
          </p:nvPr>
        </p:nvSpPr>
        <p:spPr/>
        <p:txBody>
          <a:bodyPr/>
          <a:lstStyle/>
          <a:p>
            <a:fld id="{43A2C1B2-0B1D-4523-A2B5-1894664B4CBA}" type="slidenum">
              <a:rPr lang="es-PA" smtClean="0"/>
              <a:t>‹Nº›</a:t>
            </a:fld>
            <a:endParaRPr lang="es-PA"/>
          </a:p>
        </p:txBody>
      </p:sp>
    </p:spTree>
    <p:extLst>
      <p:ext uri="{BB962C8B-B14F-4D97-AF65-F5344CB8AC3E}">
        <p14:creationId xmlns:p14="http://schemas.microsoft.com/office/powerpoint/2010/main" val="395441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192BB3-ECDA-E4CC-EC81-95CB0EFEE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19F67ED-BC2B-77AA-59DE-6443F6062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55CF4DC6-F5DA-8651-52B0-9CB00D3E2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1A2B8F-6C5F-48BB-9547-12D11CED9505}" type="datetimeFigureOut">
              <a:rPr lang="es-PA" smtClean="0"/>
              <a:t>09/20/2024</a:t>
            </a:fld>
            <a:endParaRPr lang="es-PA"/>
          </a:p>
        </p:txBody>
      </p:sp>
      <p:sp>
        <p:nvSpPr>
          <p:cNvPr id="5" name="Marcador de pie de página 4">
            <a:extLst>
              <a:ext uri="{FF2B5EF4-FFF2-40B4-BE49-F238E27FC236}">
                <a16:creationId xmlns:a16="http://schemas.microsoft.com/office/drawing/2014/main" id="{74061D32-5AF4-1663-A1D5-B19801A14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a:p>
        </p:txBody>
      </p:sp>
      <p:sp>
        <p:nvSpPr>
          <p:cNvPr id="6" name="Marcador de número de diapositiva 5">
            <a:extLst>
              <a:ext uri="{FF2B5EF4-FFF2-40B4-BE49-F238E27FC236}">
                <a16:creationId xmlns:a16="http://schemas.microsoft.com/office/drawing/2014/main" id="{BD61BAB3-5155-2F04-22F8-4CF6842D2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A2C1B2-0B1D-4523-A2B5-1894664B4CBA}" type="slidenum">
              <a:rPr lang="es-PA" smtClean="0"/>
              <a:t>‹Nº›</a:t>
            </a:fld>
            <a:endParaRPr lang="es-PA"/>
          </a:p>
        </p:txBody>
      </p:sp>
    </p:spTree>
    <p:extLst>
      <p:ext uri="{BB962C8B-B14F-4D97-AF65-F5344CB8AC3E}">
        <p14:creationId xmlns:p14="http://schemas.microsoft.com/office/powerpoint/2010/main" val="3005876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352D8-7F4E-0F29-C4A3-165D7D410CA5}"/>
              </a:ext>
            </a:extLst>
          </p:cNvPr>
          <p:cNvSpPr>
            <a:spLocks noGrp="1"/>
          </p:cNvSpPr>
          <p:nvPr>
            <p:ph type="ctrTitle"/>
          </p:nvPr>
        </p:nvSpPr>
        <p:spPr/>
        <p:txBody>
          <a:bodyPr/>
          <a:lstStyle/>
          <a:p>
            <a:r>
              <a:rPr lang="es-PA" dirty="0"/>
              <a:t>Regresión Logística</a:t>
            </a:r>
          </a:p>
        </p:txBody>
      </p:sp>
      <p:sp>
        <p:nvSpPr>
          <p:cNvPr id="3" name="Subtítulo 2">
            <a:extLst>
              <a:ext uri="{FF2B5EF4-FFF2-40B4-BE49-F238E27FC236}">
                <a16:creationId xmlns:a16="http://schemas.microsoft.com/office/drawing/2014/main" id="{5C4F8E0C-64F6-FB48-0413-ED1499A4E0D5}"/>
              </a:ext>
            </a:extLst>
          </p:cNvPr>
          <p:cNvSpPr>
            <a:spLocks noGrp="1"/>
          </p:cNvSpPr>
          <p:nvPr>
            <p:ph type="subTitle" idx="1"/>
          </p:nvPr>
        </p:nvSpPr>
        <p:spPr/>
        <p:txBody>
          <a:bodyPr/>
          <a:lstStyle/>
          <a:p>
            <a:endParaRPr lang="es-PA"/>
          </a:p>
        </p:txBody>
      </p:sp>
    </p:spTree>
    <p:extLst>
      <p:ext uri="{BB962C8B-B14F-4D97-AF65-F5344CB8AC3E}">
        <p14:creationId xmlns:p14="http://schemas.microsoft.com/office/powerpoint/2010/main" val="157407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365125"/>
            <a:ext cx="10515600" cy="730815"/>
          </a:xfrm>
        </p:spPr>
        <p:txBody>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203200" y="1095940"/>
            <a:ext cx="11826240" cy="5599500"/>
          </a:xfrm>
        </p:spPr>
        <p:txBody>
          <a:bodyPr>
            <a:normAutofit fontScale="25000" lnSpcReduction="20000"/>
          </a:bodyPr>
          <a:lstStyle/>
          <a:p>
            <a:pPr marL="0" indent="0">
              <a:buNone/>
            </a:pPr>
            <a:endParaRPr lang="es-PA" dirty="0"/>
          </a:p>
          <a:p>
            <a:pPr marL="0" indent="0">
              <a:buNone/>
            </a:pPr>
            <a:r>
              <a:rPr lang="es-PA" sz="8000" dirty="0"/>
              <a:t>         Si aplicamos la siguiente curva vemos que se aplica mejor a nuestros datos</a:t>
            </a:r>
          </a:p>
          <a:p>
            <a:pPr marL="0" indent="0">
              <a:buNone/>
            </a:pPr>
            <a:r>
              <a:rPr lang="es-PA" sz="8000" dirty="0"/>
              <a:t>         </a:t>
            </a:r>
          </a:p>
          <a:p>
            <a:pPr marL="0" indent="0">
              <a:buNone/>
            </a:pPr>
            <a:r>
              <a:rPr lang="es-PA" sz="8000" dirty="0"/>
              <a:t> Variable  dependiente (Y)</a:t>
            </a:r>
          </a:p>
          <a:p>
            <a:endParaRPr lang="es-PA" dirty="0"/>
          </a:p>
          <a:p>
            <a:endParaRPr lang="es-PA" dirty="0"/>
          </a:p>
          <a:p>
            <a:endParaRPr lang="es-PA" dirty="0"/>
          </a:p>
          <a:p>
            <a:endParaRPr lang="es-PA" dirty="0"/>
          </a:p>
          <a:p>
            <a:r>
              <a:rPr lang="es-PA" dirty="0"/>
              <a:t>                                          </a:t>
            </a:r>
            <a:r>
              <a:rPr lang="es-PA" sz="8000" dirty="0"/>
              <a:t>Sí Compra</a:t>
            </a:r>
          </a:p>
          <a:p>
            <a:endParaRPr lang="es-PA" dirty="0"/>
          </a:p>
          <a:p>
            <a:endParaRPr lang="es-PA" dirty="0"/>
          </a:p>
          <a:p>
            <a:endParaRPr lang="es-PA" dirty="0"/>
          </a:p>
          <a:p>
            <a:endParaRPr lang="es-PA" dirty="0"/>
          </a:p>
          <a:p>
            <a:endParaRPr lang="es-PA" dirty="0"/>
          </a:p>
          <a:p>
            <a:endParaRPr lang="es-PA" dirty="0"/>
          </a:p>
          <a:p>
            <a:pPr marL="0" indent="0">
              <a:buNone/>
            </a:pPr>
            <a:r>
              <a:rPr lang="es-PA" sz="8000" dirty="0"/>
              <a:t>                   No compra</a:t>
            </a:r>
          </a:p>
          <a:p>
            <a:endParaRPr lang="es-PA" dirty="0"/>
          </a:p>
          <a:p>
            <a:endParaRPr lang="es-PA" dirty="0"/>
          </a:p>
          <a:p>
            <a:endParaRPr lang="es-PA" dirty="0"/>
          </a:p>
          <a:p>
            <a:pPr marL="0" indent="0">
              <a:buNone/>
            </a:pPr>
            <a:r>
              <a:rPr lang="es-PA" sz="9600" dirty="0"/>
              <a:t>                                                              </a:t>
            </a:r>
            <a:r>
              <a:rPr lang="es-PA" sz="8000" dirty="0"/>
              <a:t>Minutos que pasan las personas en la tienda</a:t>
            </a:r>
          </a:p>
          <a:p>
            <a:pPr marL="0" indent="0">
              <a:buNone/>
            </a:pPr>
            <a:r>
              <a:rPr lang="es-PA" sz="8000" dirty="0"/>
              <a:t>                                                                                  </a:t>
            </a:r>
          </a:p>
          <a:p>
            <a:pPr marL="0" indent="0">
              <a:buNone/>
            </a:pPr>
            <a:r>
              <a:rPr lang="es-PA" sz="8000" dirty="0"/>
              <a:t>                                                                         Variable independiente (x)</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E8258FCA-2F48-43EB-62B5-0F3CA9EDD3B1}"/>
              </a:ext>
            </a:extLst>
          </p:cNvPr>
          <p:cNvPicPr>
            <a:picLocks noChangeAspect="1"/>
          </p:cNvPicPr>
          <p:nvPr/>
        </p:nvPicPr>
        <p:blipFill>
          <a:blip r:embed="rId2"/>
          <a:stretch>
            <a:fillRect/>
          </a:stretch>
        </p:blipFill>
        <p:spPr>
          <a:xfrm>
            <a:off x="3079508" y="2540298"/>
            <a:ext cx="5901932" cy="3075768"/>
          </a:xfrm>
          <a:prstGeom prst="rect">
            <a:avLst/>
          </a:prstGeom>
        </p:spPr>
      </p:pic>
    </p:spTree>
    <p:extLst>
      <p:ext uri="{BB962C8B-B14F-4D97-AF65-F5344CB8AC3E}">
        <p14:creationId xmlns:p14="http://schemas.microsoft.com/office/powerpoint/2010/main" val="283556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25000" lnSpcReduction="20000"/>
          </a:bodyPr>
          <a:lstStyle/>
          <a:p>
            <a:pPr marL="0" indent="0">
              <a:buNone/>
            </a:pPr>
            <a:endParaRPr lang="es-PA" dirty="0"/>
          </a:p>
          <a:p>
            <a:pPr marL="0" indent="0">
              <a:buNone/>
            </a:pPr>
            <a:r>
              <a:rPr lang="es-PA" sz="8000" dirty="0"/>
              <a:t>          Así generamos la probabilidad de que ocurra un evento dado una (s) variable (s) independiente (s).</a:t>
            </a:r>
          </a:p>
          <a:p>
            <a:pPr marL="0" indent="0">
              <a:buNone/>
            </a:pPr>
            <a:r>
              <a:rPr lang="es-PA" sz="8000" dirty="0"/>
              <a:t>         En nuestro caso es la probabilidad de que una persona compre o no dado los minutos que se encuentra en la tienda .  Esa función que generamos es una función sigmoide ( forma de S)</a:t>
            </a:r>
          </a:p>
          <a:p>
            <a:pPr marL="0" indent="0">
              <a:buNone/>
            </a:pPr>
            <a:r>
              <a:rPr lang="es-PA" sz="8000" dirty="0"/>
              <a:t>         Aquí solamente estamos considerando una de las variables independientes ( minutos que pasan las personas en la tienda)</a:t>
            </a:r>
          </a:p>
          <a:p>
            <a:pPr marL="0" indent="0">
              <a:buNone/>
            </a:pPr>
            <a:r>
              <a:rPr lang="es-PA" sz="8000" dirty="0"/>
              <a:t>         </a:t>
            </a:r>
          </a:p>
          <a:p>
            <a:pPr marL="0" indent="0">
              <a:buNone/>
            </a:pPr>
            <a:r>
              <a:rPr lang="es-PA" sz="8000" dirty="0"/>
              <a:t> Variable  dependiente (Y)</a:t>
            </a:r>
          </a:p>
          <a:p>
            <a:endParaRPr lang="es-PA" dirty="0"/>
          </a:p>
          <a:p>
            <a:endParaRPr lang="es-PA" dirty="0"/>
          </a:p>
          <a:p>
            <a:endParaRPr lang="es-PA" dirty="0"/>
          </a:p>
          <a:p>
            <a:endParaRPr lang="es-PA" dirty="0"/>
          </a:p>
          <a:p>
            <a:r>
              <a:rPr lang="es-PA" dirty="0"/>
              <a:t>                                          </a:t>
            </a:r>
            <a:r>
              <a:rPr lang="es-PA" sz="8000" dirty="0"/>
              <a:t>Sí Compra</a:t>
            </a:r>
          </a:p>
          <a:p>
            <a:endParaRPr lang="es-PA" dirty="0"/>
          </a:p>
          <a:p>
            <a:endParaRPr lang="es-PA" dirty="0"/>
          </a:p>
          <a:p>
            <a:endParaRPr lang="es-PA" dirty="0"/>
          </a:p>
          <a:p>
            <a:endParaRPr lang="es-PA" dirty="0"/>
          </a:p>
          <a:p>
            <a:endParaRPr lang="es-PA" dirty="0"/>
          </a:p>
          <a:p>
            <a:endParaRPr lang="es-PA" dirty="0"/>
          </a:p>
          <a:p>
            <a:pPr marL="0" indent="0">
              <a:buNone/>
            </a:pPr>
            <a:r>
              <a:rPr lang="es-PA" sz="8000" dirty="0"/>
              <a:t>                   No compra</a:t>
            </a:r>
          </a:p>
          <a:p>
            <a:endParaRPr lang="es-PA" dirty="0"/>
          </a:p>
          <a:p>
            <a:endParaRPr lang="es-PA" dirty="0"/>
          </a:p>
          <a:p>
            <a:pPr marL="0" indent="0">
              <a:buNone/>
            </a:pPr>
            <a:r>
              <a:rPr lang="es-PA" sz="9600" dirty="0"/>
              <a:t>                                                              </a:t>
            </a:r>
            <a:r>
              <a:rPr lang="es-PA" sz="8000" dirty="0"/>
              <a:t>Minutos que pasan las personas en la tienda</a:t>
            </a:r>
          </a:p>
          <a:p>
            <a:pPr marL="0" indent="0">
              <a:buNone/>
            </a:pPr>
            <a:r>
              <a:rPr lang="es-PA" sz="8000" dirty="0"/>
              <a:t>                                                                                 Variable independiente ( X )</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6" name="Imagen 5">
            <a:extLst>
              <a:ext uri="{FF2B5EF4-FFF2-40B4-BE49-F238E27FC236}">
                <a16:creationId xmlns:a16="http://schemas.microsoft.com/office/drawing/2014/main" id="{A84CA012-13FA-ACB5-5F6C-5BF90EEA0881}"/>
              </a:ext>
            </a:extLst>
          </p:cNvPr>
          <p:cNvPicPr>
            <a:picLocks noChangeAspect="1"/>
          </p:cNvPicPr>
          <p:nvPr/>
        </p:nvPicPr>
        <p:blipFill>
          <a:blip r:embed="rId2"/>
          <a:stretch>
            <a:fillRect/>
          </a:stretch>
        </p:blipFill>
        <p:spPr>
          <a:xfrm>
            <a:off x="3243340" y="3097360"/>
            <a:ext cx="5502117" cy="2766300"/>
          </a:xfrm>
          <a:prstGeom prst="rect">
            <a:avLst/>
          </a:prstGeom>
        </p:spPr>
      </p:pic>
    </p:spTree>
    <p:extLst>
      <p:ext uri="{BB962C8B-B14F-4D97-AF65-F5344CB8AC3E}">
        <p14:creationId xmlns:p14="http://schemas.microsoft.com/office/powerpoint/2010/main" val="4233035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25000" lnSpcReduction="20000"/>
          </a:bodyPr>
          <a:lstStyle/>
          <a:p>
            <a:pPr marL="0" indent="0">
              <a:buNone/>
            </a:pPr>
            <a:endParaRPr lang="es-PA" dirty="0"/>
          </a:p>
          <a:p>
            <a:pPr marL="0" indent="0">
              <a:buNone/>
            </a:pPr>
            <a:r>
              <a:rPr lang="es-PA" sz="8000" dirty="0"/>
              <a:t>  En nuestro caso tenemos varias variables independientes que pueden estar influyendo en la decisión de compra como pueden ser:                 </a:t>
            </a:r>
          </a:p>
          <a:p>
            <a:pPr marL="0" indent="0">
              <a:buNone/>
            </a:pPr>
            <a:r>
              <a:rPr lang="es-PA" sz="8000" dirty="0"/>
              <a:t>                                                          x 1 =  minutos que pasan en la tienda las  personas,</a:t>
            </a:r>
          </a:p>
          <a:p>
            <a:pPr marL="0" indent="0">
              <a:buNone/>
            </a:pPr>
            <a:r>
              <a:rPr lang="es-PA" sz="8000" dirty="0"/>
              <a:t>                                                          x 2 =  edad </a:t>
            </a:r>
          </a:p>
          <a:p>
            <a:pPr marL="0" indent="0">
              <a:buNone/>
            </a:pPr>
            <a:r>
              <a:rPr lang="es-PA" sz="8000" dirty="0"/>
              <a:t>                                                          x 3 =  tipo de cliente (sexo)</a:t>
            </a:r>
          </a:p>
          <a:p>
            <a:endParaRPr lang="es-PA" dirty="0"/>
          </a:p>
          <a:p>
            <a:pPr marL="0" indent="0">
              <a:buNone/>
            </a:pPr>
            <a:r>
              <a:rPr lang="es-PA" sz="8000" dirty="0"/>
              <a:t>Con ello estaríamos generando un modelo como el siguiente:</a:t>
            </a:r>
          </a:p>
          <a:p>
            <a:endParaRPr lang="es-PA" dirty="0"/>
          </a:p>
          <a:p>
            <a:endParaRPr lang="es-PA" dirty="0"/>
          </a:p>
          <a:p>
            <a:r>
              <a:rPr lang="es-PA" dirty="0"/>
              <a:t>                         </a:t>
            </a:r>
            <a:r>
              <a:rPr lang="es-PA" sz="8000" dirty="0"/>
              <a:t>   </a:t>
            </a:r>
          </a:p>
          <a:p>
            <a:endParaRPr lang="es-PA" dirty="0"/>
          </a:p>
          <a:p>
            <a:endParaRPr lang="es-PA" dirty="0"/>
          </a:p>
          <a:p>
            <a:pPr marL="0" indent="0">
              <a:buNone/>
            </a:pPr>
            <a:r>
              <a:rPr lang="es-PA" sz="9600" dirty="0"/>
              <a:t>                                                          </a:t>
            </a:r>
            <a:endParaRPr lang="es-PA" sz="8000" dirty="0"/>
          </a:p>
          <a:p>
            <a:pPr marL="0" indent="0">
              <a:buNone/>
            </a:pPr>
            <a:r>
              <a:rPr lang="es-PA" sz="8000" dirty="0"/>
              <a:t>          Esta información de las variables independientes ya lo tenemos por la base de datos recogida; nos quedaría determinar los valores de los coeficientes que acompañan dichas variables independientes.                                                      </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9AE3C57D-B6F1-F3F7-5BA0-D18E755CEC68}"/>
              </a:ext>
            </a:extLst>
          </p:cNvPr>
          <p:cNvPicPr>
            <a:picLocks noChangeAspect="1"/>
          </p:cNvPicPr>
          <p:nvPr/>
        </p:nvPicPr>
        <p:blipFill>
          <a:blip r:embed="rId2"/>
          <a:stretch>
            <a:fillRect/>
          </a:stretch>
        </p:blipFill>
        <p:spPr>
          <a:xfrm>
            <a:off x="2097763" y="3082509"/>
            <a:ext cx="6956667" cy="1040172"/>
          </a:xfrm>
          <a:prstGeom prst="rect">
            <a:avLst/>
          </a:prstGeom>
        </p:spPr>
      </p:pic>
    </p:spTree>
    <p:extLst>
      <p:ext uri="{BB962C8B-B14F-4D97-AF65-F5344CB8AC3E}">
        <p14:creationId xmlns:p14="http://schemas.microsoft.com/office/powerpoint/2010/main" val="241251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25000" lnSpcReduction="20000"/>
          </a:bodyPr>
          <a:lstStyle/>
          <a:p>
            <a:pPr marL="0" indent="0">
              <a:buNone/>
            </a:pPr>
            <a:endParaRPr lang="es-PA" dirty="0"/>
          </a:p>
          <a:p>
            <a:pPr marL="0" indent="0">
              <a:buNone/>
            </a:pPr>
            <a:r>
              <a:rPr lang="es-PA" sz="8000" dirty="0"/>
              <a:t>Volviendo a nuestro modelo, lo cierto es que podríamos generar varias curvas, y debemos determinar cuál de ellas es la que mejor se ajusta a nuestros datos.</a:t>
            </a:r>
          </a:p>
          <a:p>
            <a:pPr marL="0" indent="0">
              <a:buNone/>
            </a:pPr>
            <a:endParaRPr lang="es-PA" sz="8000" dirty="0"/>
          </a:p>
          <a:p>
            <a:pPr marL="0" indent="0">
              <a:buNone/>
            </a:pPr>
            <a:endParaRPr lang="es-PA" sz="8000" dirty="0"/>
          </a:p>
          <a:p>
            <a:pPr marL="0" indent="0">
              <a:buNone/>
            </a:pPr>
            <a:r>
              <a:rPr lang="es-PA" sz="8000" dirty="0"/>
              <a:t>Variable  dependiente (Y)</a:t>
            </a:r>
          </a:p>
          <a:p>
            <a:endParaRPr lang="es-PA" dirty="0"/>
          </a:p>
          <a:p>
            <a:endParaRPr lang="es-PA" dirty="0"/>
          </a:p>
          <a:p>
            <a:endParaRPr lang="es-PA" dirty="0"/>
          </a:p>
          <a:p>
            <a:endParaRPr lang="es-PA" dirty="0"/>
          </a:p>
          <a:p>
            <a:r>
              <a:rPr lang="es-PA" dirty="0"/>
              <a:t>                                          </a:t>
            </a:r>
            <a:r>
              <a:rPr lang="es-PA" sz="8000" dirty="0"/>
              <a:t>Sí Compra</a:t>
            </a:r>
          </a:p>
          <a:p>
            <a:endParaRPr lang="es-PA" dirty="0"/>
          </a:p>
          <a:p>
            <a:endParaRPr lang="es-PA" dirty="0"/>
          </a:p>
          <a:p>
            <a:endParaRPr lang="es-PA" dirty="0"/>
          </a:p>
          <a:p>
            <a:endParaRPr lang="es-PA" dirty="0"/>
          </a:p>
          <a:p>
            <a:endParaRPr lang="es-PA" dirty="0"/>
          </a:p>
          <a:p>
            <a:endParaRPr lang="es-PA" dirty="0"/>
          </a:p>
          <a:p>
            <a:pPr marL="0" indent="0">
              <a:buNone/>
            </a:pPr>
            <a:r>
              <a:rPr lang="es-PA" sz="8000" dirty="0"/>
              <a:t>                   No compra</a:t>
            </a:r>
          </a:p>
          <a:p>
            <a:endParaRPr lang="es-PA" dirty="0"/>
          </a:p>
          <a:p>
            <a:endParaRPr lang="es-PA" dirty="0"/>
          </a:p>
          <a:p>
            <a:pPr marL="0" indent="0">
              <a:buNone/>
            </a:pPr>
            <a:r>
              <a:rPr lang="es-PA" sz="9600" dirty="0"/>
              <a:t>                                                              </a:t>
            </a:r>
            <a:r>
              <a:rPr lang="es-PA" sz="8000" dirty="0"/>
              <a:t>Minutos que pasan las personas en la tienda</a:t>
            </a:r>
          </a:p>
          <a:p>
            <a:pPr marL="0" indent="0">
              <a:buNone/>
            </a:pPr>
            <a:r>
              <a:rPr lang="es-PA" sz="8000" dirty="0"/>
              <a:t>                                                                                 Variable independiente ( X )</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2D3E98C3-9A9E-FFAB-0B80-863198549919}"/>
              </a:ext>
            </a:extLst>
          </p:cNvPr>
          <p:cNvPicPr>
            <a:picLocks noChangeAspect="1"/>
          </p:cNvPicPr>
          <p:nvPr/>
        </p:nvPicPr>
        <p:blipFill>
          <a:blip r:embed="rId2"/>
          <a:stretch>
            <a:fillRect/>
          </a:stretch>
        </p:blipFill>
        <p:spPr>
          <a:xfrm>
            <a:off x="3402096" y="2533522"/>
            <a:ext cx="5387807" cy="2949196"/>
          </a:xfrm>
          <a:prstGeom prst="rect">
            <a:avLst/>
          </a:prstGeom>
        </p:spPr>
      </p:pic>
    </p:spTree>
    <p:extLst>
      <p:ext uri="{BB962C8B-B14F-4D97-AF65-F5344CB8AC3E}">
        <p14:creationId xmlns:p14="http://schemas.microsoft.com/office/powerpoint/2010/main" val="101092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25000" lnSpcReduction="20000"/>
          </a:bodyPr>
          <a:lstStyle/>
          <a:p>
            <a:pPr marL="0" indent="0">
              <a:buNone/>
            </a:pPr>
            <a:endParaRPr lang="es-PA" dirty="0"/>
          </a:p>
          <a:p>
            <a:pPr marL="0" indent="0">
              <a:buNone/>
            </a:pPr>
            <a:r>
              <a:rPr lang="es-PA" sz="8000" dirty="0"/>
              <a:t>Ese proceso de  ajustar las curvas y validar cuál es la mejor de ellas es lo que denominamos </a:t>
            </a:r>
          </a:p>
          <a:p>
            <a:pPr marL="0" indent="0">
              <a:buNone/>
            </a:pPr>
            <a:r>
              <a:rPr lang="es-PA" sz="8000" b="1" dirty="0"/>
              <a:t>“máxima verosimilitud”</a:t>
            </a:r>
            <a:endParaRPr lang="es-PA" sz="8000" dirty="0"/>
          </a:p>
          <a:p>
            <a:pPr marL="0" indent="0">
              <a:buNone/>
            </a:pPr>
            <a:endParaRPr lang="es-PA" sz="8000" dirty="0"/>
          </a:p>
          <a:p>
            <a:pPr marL="0" indent="0">
              <a:buNone/>
            </a:pPr>
            <a:endParaRPr lang="es-PA" sz="8000" dirty="0"/>
          </a:p>
          <a:p>
            <a:pPr marL="0" indent="0">
              <a:buNone/>
            </a:pPr>
            <a:r>
              <a:rPr lang="es-PA" sz="4800" dirty="0"/>
              <a:t>Variable  dependiente (Y)                                                                                                                                                Variable dependiente (Y)                                                                                                                                                                                                     </a:t>
            </a:r>
          </a:p>
          <a:p>
            <a:endParaRPr lang="es-PA" dirty="0"/>
          </a:p>
          <a:p>
            <a:endParaRPr lang="es-PA" dirty="0"/>
          </a:p>
          <a:p>
            <a:endParaRPr lang="es-PA" dirty="0"/>
          </a:p>
          <a:p>
            <a:r>
              <a:rPr lang="es-PA" sz="4800" dirty="0"/>
              <a:t>   Sí Compra                                                                                                                                                                 Sí Compra</a:t>
            </a:r>
          </a:p>
          <a:p>
            <a:endParaRPr lang="es-PA" sz="4800" dirty="0"/>
          </a:p>
          <a:p>
            <a:endParaRPr lang="es-PA" sz="4800" dirty="0"/>
          </a:p>
          <a:p>
            <a:endParaRPr lang="es-PA" sz="4800" dirty="0"/>
          </a:p>
          <a:p>
            <a:pPr marL="0" indent="0">
              <a:buNone/>
            </a:pPr>
            <a:r>
              <a:rPr lang="es-PA" sz="8000" dirty="0"/>
              <a:t> </a:t>
            </a:r>
          </a:p>
          <a:p>
            <a:pPr marL="0" indent="0">
              <a:buNone/>
            </a:pPr>
            <a:r>
              <a:rPr lang="es-PA" sz="8000" dirty="0"/>
              <a:t>    </a:t>
            </a:r>
            <a:r>
              <a:rPr lang="es-PA" sz="4800" dirty="0"/>
              <a:t>No compra                                                                                                                                                                    No compra</a:t>
            </a:r>
          </a:p>
          <a:p>
            <a:endParaRPr lang="es-PA" dirty="0"/>
          </a:p>
          <a:p>
            <a:endParaRPr lang="es-PA" dirty="0"/>
          </a:p>
          <a:p>
            <a:pPr marL="0" indent="0">
              <a:buNone/>
            </a:pPr>
            <a:r>
              <a:rPr lang="es-PA" sz="9600" dirty="0"/>
              <a:t>                                       </a:t>
            </a:r>
            <a:r>
              <a:rPr lang="es-PA" sz="4800" dirty="0"/>
              <a:t>Minutos que pasan las personas en la tienda</a:t>
            </a:r>
          </a:p>
          <a:p>
            <a:pPr marL="0" indent="0">
              <a:buNone/>
            </a:pPr>
            <a:r>
              <a:rPr lang="es-PA" sz="8000" dirty="0"/>
              <a:t>                                                                       </a:t>
            </a:r>
            <a:r>
              <a:rPr lang="es-PA" sz="4800" dirty="0"/>
              <a:t>Variable independiente ( X )                                                                                     Variable Independiente (X)</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2D3E98C3-9A9E-FFAB-0B80-863198549919}"/>
              </a:ext>
            </a:extLst>
          </p:cNvPr>
          <p:cNvPicPr>
            <a:picLocks noChangeAspect="1"/>
          </p:cNvPicPr>
          <p:nvPr/>
        </p:nvPicPr>
        <p:blipFill>
          <a:blip r:embed="rId2"/>
          <a:stretch>
            <a:fillRect/>
          </a:stretch>
        </p:blipFill>
        <p:spPr>
          <a:xfrm>
            <a:off x="1606679" y="2454588"/>
            <a:ext cx="4164202" cy="2544132"/>
          </a:xfrm>
          <a:prstGeom prst="rect">
            <a:avLst/>
          </a:prstGeom>
        </p:spPr>
      </p:pic>
      <p:sp>
        <p:nvSpPr>
          <p:cNvPr id="7" name="Flecha: a la derecha 6">
            <a:extLst>
              <a:ext uri="{FF2B5EF4-FFF2-40B4-BE49-F238E27FC236}">
                <a16:creationId xmlns:a16="http://schemas.microsoft.com/office/drawing/2014/main" id="{15DEECBC-6724-6D32-6B1E-60004A7048BB}"/>
              </a:ext>
            </a:extLst>
          </p:cNvPr>
          <p:cNvSpPr/>
          <p:nvPr/>
        </p:nvSpPr>
        <p:spPr>
          <a:xfrm>
            <a:off x="6035040" y="3749094"/>
            <a:ext cx="487680" cy="213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9" name="Imagen 8">
            <a:extLst>
              <a:ext uri="{FF2B5EF4-FFF2-40B4-BE49-F238E27FC236}">
                <a16:creationId xmlns:a16="http://schemas.microsoft.com/office/drawing/2014/main" id="{A61C872D-D116-AA32-72C8-DA3B142AF417}"/>
              </a:ext>
            </a:extLst>
          </p:cNvPr>
          <p:cNvPicPr>
            <a:picLocks noChangeAspect="1"/>
          </p:cNvPicPr>
          <p:nvPr/>
        </p:nvPicPr>
        <p:blipFill>
          <a:blip r:embed="rId3"/>
          <a:stretch>
            <a:fillRect/>
          </a:stretch>
        </p:blipFill>
        <p:spPr>
          <a:xfrm>
            <a:off x="7500474" y="2577315"/>
            <a:ext cx="4478166" cy="2391057"/>
          </a:xfrm>
          <a:prstGeom prst="rect">
            <a:avLst/>
          </a:prstGeom>
        </p:spPr>
      </p:pic>
    </p:spTree>
    <p:extLst>
      <p:ext uri="{BB962C8B-B14F-4D97-AF65-F5344CB8AC3E}">
        <p14:creationId xmlns:p14="http://schemas.microsoft.com/office/powerpoint/2010/main" val="263229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Ecuaciones de Regresión  Logística</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47500" lnSpcReduction="20000"/>
          </a:bodyPr>
          <a:lstStyle/>
          <a:p>
            <a:pPr marL="0" indent="0">
              <a:buNone/>
            </a:pPr>
            <a:endParaRPr lang="es-PA" dirty="0"/>
          </a:p>
          <a:p>
            <a:pPr marL="0" indent="0">
              <a:buNone/>
            </a:pPr>
            <a:endParaRPr lang="es-PA" sz="8000" dirty="0"/>
          </a:p>
          <a:p>
            <a:endParaRPr lang="es-PA" dirty="0"/>
          </a:p>
          <a:p>
            <a:endParaRPr lang="es-PA" dirty="0"/>
          </a:p>
          <a:p>
            <a:pPr marL="0" indent="0">
              <a:buNone/>
            </a:pPr>
            <a:r>
              <a:rPr lang="es-PA" sz="9600" dirty="0"/>
              <a:t>                                       </a:t>
            </a: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6" name="Imagen 5">
            <a:extLst>
              <a:ext uri="{FF2B5EF4-FFF2-40B4-BE49-F238E27FC236}">
                <a16:creationId xmlns:a16="http://schemas.microsoft.com/office/drawing/2014/main" id="{E9D8D1E2-141F-6240-B57A-146B42E466F5}"/>
              </a:ext>
            </a:extLst>
          </p:cNvPr>
          <p:cNvPicPr>
            <a:picLocks noChangeAspect="1"/>
          </p:cNvPicPr>
          <p:nvPr/>
        </p:nvPicPr>
        <p:blipFill>
          <a:blip r:embed="rId2"/>
          <a:stretch>
            <a:fillRect/>
          </a:stretch>
        </p:blipFill>
        <p:spPr>
          <a:xfrm>
            <a:off x="1885141" y="1732231"/>
            <a:ext cx="8890602" cy="3393537"/>
          </a:xfrm>
          <a:prstGeom prst="rect">
            <a:avLst/>
          </a:prstGeom>
        </p:spPr>
      </p:pic>
    </p:spTree>
    <p:extLst>
      <p:ext uri="{BB962C8B-B14F-4D97-AF65-F5344CB8AC3E}">
        <p14:creationId xmlns:p14="http://schemas.microsoft.com/office/powerpoint/2010/main" val="244616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Ecuaciones de Regresión  Logística</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47500" lnSpcReduction="20000"/>
          </a:bodyPr>
          <a:lstStyle/>
          <a:p>
            <a:pPr marL="0" indent="0">
              <a:buNone/>
            </a:pPr>
            <a:endParaRPr lang="es-PA" dirty="0"/>
          </a:p>
          <a:p>
            <a:pPr marL="0" indent="0">
              <a:buNone/>
            </a:pPr>
            <a:endParaRPr lang="es-PA" sz="8000" dirty="0"/>
          </a:p>
          <a:p>
            <a:endParaRPr lang="es-PA" dirty="0"/>
          </a:p>
          <a:p>
            <a:endParaRPr lang="es-PA" dirty="0"/>
          </a:p>
          <a:p>
            <a:pPr marL="0" indent="0">
              <a:buNone/>
            </a:pPr>
            <a:r>
              <a:rPr lang="es-PA" sz="9600" dirty="0"/>
              <a:t>                                       </a:t>
            </a: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90FDB18E-68B6-FC05-6378-DEA7821907EC}"/>
              </a:ext>
            </a:extLst>
          </p:cNvPr>
          <p:cNvPicPr>
            <a:picLocks noChangeAspect="1"/>
          </p:cNvPicPr>
          <p:nvPr/>
        </p:nvPicPr>
        <p:blipFill>
          <a:blip r:embed="rId2"/>
          <a:stretch>
            <a:fillRect/>
          </a:stretch>
        </p:blipFill>
        <p:spPr>
          <a:xfrm>
            <a:off x="525495" y="1889760"/>
            <a:ext cx="10703228" cy="2557848"/>
          </a:xfrm>
          <a:prstGeom prst="rect">
            <a:avLst/>
          </a:prstGeom>
        </p:spPr>
      </p:pic>
    </p:spTree>
    <p:extLst>
      <p:ext uri="{BB962C8B-B14F-4D97-AF65-F5344CB8AC3E}">
        <p14:creationId xmlns:p14="http://schemas.microsoft.com/office/powerpoint/2010/main" val="291274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80645"/>
            <a:ext cx="10515600" cy="649887"/>
          </a:xfrm>
        </p:spPr>
        <p:txBody>
          <a:bodyPr>
            <a:normAutofit fontScale="90000"/>
          </a:bodyPr>
          <a:lstStyle/>
          <a:p>
            <a:r>
              <a:rPr lang="es-PA" dirty="0"/>
              <a:t>                   Ecuaciones de Regresión  Logística</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365760" y="629250"/>
            <a:ext cx="11826240" cy="5659790"/>
          </a:xfrm>
        </p:spPr>
        <p:txBody>
          <a:bodyPr>
            <a:normAutofit fontScale="47500" lnSpcReduction="20000"/>
          </a:bodyPr>
          <a:lstStyle/>
          <a:p>
            <a:pPr marL="0" indent="0">
              <a:buNone/>
            </a:pPr>
            <a:endParaRPr lang="es-PA" dirty="0"/>
          </a:p>
          <a:p>
            <a:pPr marL="0" indent="0">
              <a:buNone/>
            </a:pPr>
            <a:endParaRPr lang="es-PA" sz="8000" dirty="0"/>
          </a:p>
          <a:p>
            <a:endParaRPr lang="es-PA" dirty="0"/>
          </a:p>
          <a:p>
            <a:endParaRPr lang="es-PA" dirty="0"/>
          </a:p>
          <a:p>
            <a:pPr marL="0" indent="0">
              <a:buNone/>
            </a:pPr>
            <a:r>
              <a:rPr lang="es-PA" sz="9600" dirty="0"/>
              <a:t>                                       </a:t>
            </a: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6" name="Imagen 5">
            <a:extLst>
              <a:ext uri="{FF2B5EF4-FFF2-40B4-BE49-F238E27FC236}">
                <a16:creationId xmlns:a16="http://schemas.microsoft.com/office/drawing/2014/main" id="{E3718745-C7C3-CEC8-26F4-780751EA4173}"/>
              </a:ext>
            </a:extLst>
          </p:cNvPr>
          <p:cNvPicPr>
            <a:picLocks noChangeAspect="1"/>
          </p:cNvPicPr>
          <p:nvPr/>
        </p:nvPicPr>
        <p:blipFill>
          <a:blip r:embed="rId2"/>
          <a:stretch>
            <a:fillRect/>
          </a:stretch>
        </p:blipFill>
        <p:spPr>
          <a:xfrm>
            <a:off x="3354019" y="2416950"/>
            <a:ext cx="5483961" cy="2240181"/>
          </a:xfrm>
          <a:prstGeom prst="rect">
            <a:avLst/>
          </a:prstGeom>
        </p:spPr>
      </p:pic>
    </p:spTree>
    <p:extLst>
      <p:ext uri="{BB962C8B-B14F-4D97-AF65-F5344CB8AC3E}">
        <p14:creationId xmlns:p14="http://schemas.microsoft.com/office/powerpoint/2010/main" val="378756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F457-8B95-6329-C081-AA52AEBAD028}"/>
              </a:ext>
            </a:extLst>
          </p:cNvPr>
          <p:cNvSpPr>
            <a:spLocks noGrp="1"/>
          </p:cNvSpPr>
          <p:nvPr>
            <p:ph type="title"/>
          </p:nvPr>
        </p:nvSpPr>
        <p:spPr>
          <a:xfrm>
            <a:off x="909320" y="62547"/>
            <a:ext cx="10515600" cy="963613"/>
          </a:xfrm>
        </p:spPr>
        <p:txBody>
          <a:bodyPr/>
          <a:lstStyle/>
          <a:p>
            <a:r>
              <a:rPr lang="es-PA" dirty="0"/>
              <a:t>                    Problema para practicar</a:t>
            </a:r>
          </a:p>
        </p:txBody>
      </p:sp>
      <p:sp>
        <p:nvSpPr>
          <p:cNvPr id="3" name="Marcador de contenido 2">
            <a:extLst>
              <a:ext uri="{FF2B5EF4-FFF2-40B4-BE49-F238E27FC236}">
                <a16:creationId xmlns:a16="http://schemas.microsoft.com/office/drawing/2014/main" id="{BB9E1F51-C4DC-4CF5-7974-33BFEE7D0E3B}"/>
              </a:ext>
            </a:extLst>
          </p:cNvPr>
          <p:cNvSpPr>
            <a:spLocks noGrp="1"/>
          </p:cNvSpPr>
          <p:nvPr>
            <p:ph idx="1"/>
          </p:nvPr>
        </p:nvSpPr>
        <p:spPr>
          <a:xfrm>
            <a:off x="909320" y="1026160"/>
            <a:ext cx="10515600" cy="4351338"/>
          </a:xfrm>
        </p:spPr>
        <p:txBody>
          <a:bodyPr/>
          <a:lstStyle/>
          <a:p>
            <a:pPr algn="just"/>
            <a:r>
              <a:rPr lang="es-PA" dirty="0"/>
              <a:t>Se tiene la siguiente información sobre la participación laboral de un grupo de 20 damas.   Determine un modelo de regresión logística  que explique la probabilidad de que una dama trabaje, considerando su estado civil (soltera, casada) y su edad.  Sea Participación laboral 1 = trabaja,  0 = no trabaja</a:t>
            </a:r>
          </a:p>
        </p:txBody>
      </p:sp>
      <p:pic>
        <p:nvPicPr>
          <p:cNvPr id="6" name="Imagen 5">
            <a:extLst>
              <a:ext uri="{FF2B5EF4-FFF2-40B4-BE49-F238E27FC236}">
                <a16:creationId xmlns:a16="http://schemas.microsoft.com/office/drawing/2014/main" id="{C47D05E8-2F08-876C-52C0-67411CE29E78}"/>
              </a:ext>
            </a:extLst>
          </p:cNvPr>
          <p:cNvPicPr>
            <a:picLocks noChangeAspect="1"/>
          </p:cNvPicPr>
          <p:nvPr/>
        </p:nvPicPr>
        <p:blipFill>
          <a:blip r:embed="rId2"/>
          <a:stretch>
            <a:fillRect/>
          </a:stretch>
        </p:blipFill>
        <p:spPr>
          <a:xfrm>
            <a:off x="4571879" y="3036031"/>
            <a:ext cx="2347082" cy="3456844"/>
          </a:xfrm>
          <a:prstGeom prst="rect">
            <a:avLst/>
          </a:prstGeom>
        </p:spPr>
      </p:pic>
    </p:spTree>
    <p:extLst>
      <p:ext uri="{BB962C8B-B14F-4D97-AF65-F5344CB8AC3E}">
        <p14:creationId xmlns:p14="http://schemas.microsoft.com/office/powerpoint/2010/main" val="208343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C9A954-4F7E-9FEB-AF2C-6B1C3C492D3E}"/>
              </a:ext>
            </a:extLst>
          </p:cNvPr>
          <p:cNvSpPr>
            <a:spLocks noGrp="1"/>
          </p:cNvSpPr>
          <p:nvPr>
            <p:ph idx="1"/>
          </p:nvPr>
        </p:nvSpPr>
        <p:spPr>
          <a:xfrm>
            <a:off x="838200" y="629920"/>
            <a:ext cx="10515600" cy="5547043"/>
          </a:xfrm>
        </p:spPr>
        <p:txBody>
          <a:bodyPr/>
          <a:lstStyle/>
          <a:p>
            <a:pPr algn="just"/>
            <a:r>
              <a:rPr lang="es-PA" dirty="0"/>
              <a:t>La siguiente tabla presenta datos de un grupo de trabajadores que contiene información si  dicho trabajador va a retirarse del trabajo, la edad,  la sección donde labora, el sueldo, el sexo y los meses de estar laborando en la empresa.</a:t>
            </a:r>
          </a:p>
          <a:p>
            <a:endParaRPr lang="es-PA" dirty="0"/>
          </a:p>
        </p:txBody>
      </p:sp>
      <p:pic>
        <p:nvPicPr>
          <p:cNvPr id="5" name="Imagen 4">
            <a:extLst>
              <a:ext uri="{FF2B5EF4-FFF2-40B4-BE49-F238E27FC236}">
                <a16:creationId xmlns:a16="http://schemas.microsoft.com/office/drawing/2014/main" id="{C5B070B6-A47B-CFE0-B04D-06AE94219962}"/>
              </a:ext>
            </a:extLst>
          </p:cNvPr>
          <p:cNvPicPr>
            <a:picLocks noChangeAspect="1"/>
          </p:cNvPicPr>
          <p:nvPr/>
        </p:nvPicPr>
        <p:blipFill>
          <a:blip r:embed="rId2"/>
          <a:stretch>
            <a:fillRect/>
          </a:stretch>
        </p:blipFill>
        <p:spPr>
          <a:xfrm>
            <a:off x="3393228" y="2804160"/>
            <a:ext cx="6228292" cy="2726791"/>
          </a:xfrm>
          <a:prstGeom prst="rect">
            <a:avLst/>
          </a:prstGeom>
        </p:spPr>
      </p:pic>
    </p:spTree>
    <p:extLst>
      <p:ext uri="{BB962C8B-B14F-4D97-AF65-F5344CB8AC3E}">
        <p14:creationId xmlns:p14="http://schemas.microsoft.com/office/powerpoint/2010/main" val="161732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A3F1B-E1A5-C228-3525-BE3FCFC638E2}"/>
              </a:ext>
            </a:extLst>
          </p:cNvPr>
          <p:cNvSpPr>
            <a:spLocks noGrp="1"/>
          </p:cNvSpPr>
          <p:nvPr>
            <p:ph type="title"/>
          </p:nvPr>
        </p:nvSpPr>
        <p:spPr>
          <a:xfrm>
            <a:off x="838200" y="1485900"/>
            <a:ext cx="10515600" cy="3911600"/>
          </a:xfrm>
        </p:spPr>
        <p:txBody>
          <a:bodyPr/>
          <a:lstStyle/>
          <a:p>
            <a:r>
              <a:rPr lang="es-PA" dirty="0"/>
              <a:t>  </a:t>
            </a:r>
          </a:p>
        </p:txBody>
      </p:sp>
      <p:sp>
        <p:nvSpPr>
          <p:cNvPr id="3" name="Marcador de contenido 2">
            <a:extLst>
              <a:ext uri="{FF2B5EF4-FFF2-40B4-BE49-F238E27FC236}">
                <a16:creationId xmlns:a16="http://schemas.microsoft.com/office/drawing/2014/main" id="{57D467B2-6B32-F2EB-39F4-E3D61A3F29FF}"/>
              </a:ext>
            </a:extLst>
          </p:cNvPr>
          <p:cNvSpPr>
            <a:spLocks noGrp="1"/>
          </p:cNvSpPr>
          <p:nvPr>
            <p:ph idx="1"/>
          </p:nvPr>
        </p:nvSpPr>
        <p:spPr>
          <a:xfrm>
            <a:off x="850899" y="1654968"/>
            <a:ext cx="10515600" cy="4691063"/>
          </a:xfrm>
        </p:spPr>
        <p:txBody>
          <a:bodyPr>
            <a:normAutofit lnSpcReduction="10000"/>
          </a:bodyPr>
          <a:lstStyle/>
          <a:p>
            <a:r>
              <a:rPr lang="es-PA" dirty="0"/>
              <a:t>Es un modelo que se utiliza para predecir la probabilidad de ocurrencia de cierto evento, dado un conjunto de variables independientes.</a:t>
            </a:r>
          </a:p>
          <a:p>
            <a:endParaRPr lang="es-PA" dirty="0"/>
          </a:p>
          <a:p>
            <a:endParaRPr lang="es-PA" dirty="0"/>
          </a:p>
          <a:p>
            <a:endParaRPr lang="es-PA" dirty="0"/>
          </a:p>
          <a:p>
            <a:endParaRPr lang="es-PA" dirty="0"/>
          </a:p>
          <a:p>
            <a:r>
              <a:rPr lang="es-PA" dirty="0"/>
              <a:t>Este modelo solamente se aplica a eventos binarios, es decir donde ocurre una opción o la otra opción.</a:t>
            </a:r>
          </a:p>
          <a:p>
            <a:r>
              <a:rPr lang="es-PA" dirty="0"/>
              <a:t>En otras palabras es un modelo estadístico para predecir clases binarias o eventos dicotómicos.</a:t>
            </a:r>
          </a:p>
        </p:txBody>
      </p:sp>
      <p:sp>
        <p:nvSpPr>
          <p:cNvPr id="5" name="CuadroTexto 4">
            <a:extLst>
              <a:ext uri="{FF2B5EF4-FFF2-40B4-BE49-F238E27FC236}">
                <a16:creationId xmlns:a16="http://schemas.microsoft.com/office/drawing/2014/main" id="{23581F39-B7E7-4504-50A6-6AE3A035A4E6}"/>
              </a:ext>
            </a:extLst>
          </p:cNvPr>
          <p:cNvSpPr txBox="1"/>
          <p:nvPr/>
        </p:nvSpPr>
        <p:spPr>
          <a:xfrm>
            <a:off x="2984500" y="724654"/>
            <a:ext cx="6832600" cy="646331"/>
          </a:xfrm>
          <a:prstGeom prst="rect">
            <a:avLst/>
          </a:prstGeom>
          <a:noFill/>
        </p:spPr>
        <p:txBody>
          <a:bodyPr wrap="square">
            <a:spAutoFit/>
          </a:bodyPr>
          <a:lstStyle/>
          <a:p>
            <a:r>
              <a:rPr lang="es-PA" sz="3600" dirty="0"/>
              <a:t>¿Qué es la regresión logística?</a:t>
            </a:r>
          </a:p>
        </p:txBody>
      </p:sp>
      <p:pic>
        <p:nvPicPr>
          <p:cNvPr id="7" name="Imagen 6">
            <a:extLst>
              <a:ext uri="{FF2B5EF4-FFF2-40B4-BE49-F238E27FC236}">
                <a16:creationId xmlns:a16="http://schemas.microsoft.com/office/drawing/2014/main" id="{6B74B3E7-21E5-E4A9-B9D1-7D3FC26F65F8}"/>
              </a:ext>
            </a:extLst>
          </p:cNvPr>
          <p:cNvPicPr>
            <a:picLocks noChangeAspect="1"/>
          </p:cNvPicPr>
          <p:nvPr/>
        </p:nvPicPr>
        <p:blipFill>
          <a:blip r:embed="rId2"/>
          <a:stretch>
            <a:fillRect/>
          </a:stretch>
        </p:blipFill>
        <p:spPr>
          <a:xfrm>
            <a:off x="2505201" y="2914101"/>
            <a:ext cx="7181597" cy="1391199"/>
          </a:xfrm>
          <a:prstGeom prst="rect">
            <a:avLst/>
          </a:prstGeom>
        </p:spPr>
      </p:pic>
    </p:spTree>
    <p:extLst>
      <p:ext uri="{BB962C8B-B14F-4D97-AF65-F5344CB8AC3E}">
        <p14:creationId xmlns:p14="http://schemas.microsoft.com/office/powerpoint/2010/main" val="9503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A3F1B-E1A5-C228-3525-BE3FCFC638E2}"/>
              </a:ext>
            </a:extLst>
          </p:cNvPr>
          <p:cNvSpPr>
            <a:spLocks noGrp="1"/>
          </p:cNvSpPr>
          <p:nvPr>
            <p:ph type="title"/>
          </p:nvPr>
        </p:nvSpPr>
        <p:spPr>
          <a:xfrm>
            <a:off x="838200" y="1485900"/>
            <a:ext cx="10515600" cy="3911600"/>
          </a:xfrm>
        </p:spPr>
        <p:txBody>
          <a:bodyPr/>
          <a:lstStyle/>
          <a:p>
            <a:r>
              <a:rPr lang="es-PA" dirty="0"/>
              <a:t>  </a:t>
            </a:r>
          </a:p>
        </p:txBody>
      </p:sp>
      <p:sp>
        <p:nvSpPr>
          <p:cNvPr id="3" name="Marcador de contenido 2">
            <a:extLst>
              <a:ext uri="{FF2B5EF4-FFF2-40B4-BE49-F238E27FC236}">
                <a16:creationId xmlns:a16="http://schemas.microsoft.com/office/drawing/2014/main" id="{57D467B2-6B32-F2EB-39F4-E3D61A3F29FF}"/>
              </a:ext>
            </a:extLst>
          </p:cNvPr>
          <p:cNvSpPr>
            <a:spLocks noGrp="1"/>
          </p:cNvSpPr>
          <p:nvPr>
            <p:ph idx="1"/>
          </p:nvPr>
        </p:nvSpPr>
        <p:spPr>
          <a:xfrm>
            <a:off x="850899" y="1460500"/>
            <a:ext cx="10515600" cy="4885531"/>
          </a:xfrm>
        </p:spPr>
        <p:txBody>
          <a:bodyPr>
            <a:normAutofit/>
          </a:bodyPr>
          <a:lstStyle/>
          <a:p>
            <a:r>
              <a:rPr lang="es-PA" dirty="0"/>
              <a:t>Veamos un ejemplo.  Supongamos que entramos a una tienda y</a:t>
            </a:r>
          </a:p>
          <a:p>
            <a:pPr marL="0" indent="0">
              <a:buNone/>
            </a:pPr>
            <a:r>
              <a:rPr lang="es-PA" dirty="0"/>
              <a:t>Observamos mucha gente alrededor de los escaparates, </a:t>
            </a:r>
          </a:p>
          <a:p>
            <a:pPr marL="0" indent="0">
              <a:buNone/>
            </a:pPr>
            <a:r>
              <a:rPr lang="es-PA" dirty="0"/>
              <a:t>     </a:t>
            </a:r>
            <a:r>
              <a:rPr lang="es-PA" sz="2000" dirty="0"/>
              <a:t>algunos compran y otros no.                                    Luego nos hacemos preguntas</a:t>
            </a:r>
            <a:r>
              <a:rPr lang="es-PA" dirty="0"/>
              <a:t>:</a:t>
            </a:r>
          </a:p>
        </p:txBody>
      </p:sp>
      <p:sp>
        <p:nvSpPr>
          <p:cNvPr id="5" name="CuadroTexto 4">
            <a:extLst>
              <a:ext uri="{FF2B5EF4-FFF2-40B4-BE49-F238E27FC236}">
                <a16:creationId xmlns:a16="http://schemas.microsoft.com/office/drawing/2014/main" id="{23581F39-B7E7-4504-50A6-6AE3A035A4E6}"/>
              </a:ext>
            </a:extLst>
          </p:cNvPr>
          <p:cNvSpPr txBox="1"/>
          <p:nvPr/>
        </p:nvSpPr>
        <p:spPr>
          <a:xfrm>
            <a:off x="2984500" y="724654"/>
            <a:ext cx="6832600" cy="646331"/>
          </a:xfrm>
          <a:prstGeom prst="rect">
            <a:avLst/>
          </a:prstGeom>
          <a:noFill/>
        </p:spPr>
        <p:txBody>
          <a:bodyPr wrap="square">
            <a:spAutoFit/>
          </a:bodyPr>
          <a:lstStyle/>
          <a:p>
            <a:r>
              <a:rPr lang="es-PA" sz="3600" dirty="0"/>
              <a:t>¿Qué es la regresión logística?</a:t>
            </a:r>
          </a:p>
        </p:txBody>
      </p:sp>
      <p:pic>
        <p:nvPicPr>
          <p:cNvPr id="6" name="Imagen 5">
            <a:extLst>
              <a:ext uri="{FF2B5EF4-FFF2-40B4-BE49-F238E27FC236}">
                <a16:creationId xmlns:a16="http://schemas.microsoft.com/office/drawing/2014/main" id="{4FE191BA-7F92-E5E9-A8DD-C359B2E41235}"/>
              </a:ext>
            </a:extLst>
          </p:cNvPr>
          <p:cNvPicPr>
            <a:picLocks noChangeAspect="1"/>
          </p:cNvPicPr>
          <p:nvPr/>
        </p:nvPicPr>
        <p:blipFill>
          <a:blip r:embed="rId2"/>
          <a:stretch>
            <a:fillRect/>
          </a:stretch>
        </p:blipFill>
        <p:spPr>
          <a:xfrm>
            <a:off x="497839" y="3008224"/>
            <a:ext cx="10343455" cy="3125122"/>
          </a:xfrm>
          <a:prstGeom prst="rect">
            <a:avLst/>
          </a:prstGeom>
        </p:spPr>
      </p:pic>
    </p:spTree>
    <p:extLst>
      <p:ext uri="{BB962C8B-B14F-4D97-AF65-F5344CB8AC3E}">
        <p14:creationId xmlns:p14="http://schemas.microsoft.com/office/powerpoint/2010/main" val="27882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A3F1B-E1A5-C228-3525-BE3FCFC638E2}"/>
              </a:ext>
            </a:extLst>
          </p:cNvPr>
          <p:cNvSpPr>
            <a:spLocks noGrp="1"/>
          </p:cNvSpPr>
          <p:nvPr>
            <p:ph type="title"/>
          </p:nvPr>
        </p:nvSpPr>
        <p:spPr>
          <a:xfrm>
            <a:off x="838200" y="1485900"/>
            <a:ext cx="10515600" cy="2872740"/>
          </a:xfrm>
        </p:spPr>
        <p:txBody>
          <a:bodyPr>
            <a:normAutofit/>
          </a:bodyPr>
          <a:lstStyle/>
          <a:p>
            <a:r>
              <a:rPr lang="es-PA" sz="2400" dirty="0"/>
              <a:t>Observamos cosas como</a:t>
            </a:r>
            <a:r>
              <a:rPr lang="es-PA" sz="2800" dirty="0"/>
              <a:t>: </a:t>
            </a:r>
            <a:br>
              <a:rPr lang="es-PA" sz="2800" dirty="0"/>
            </a:br>
            <a:br>
              <a:rPr lang="es-PA" sz="2800" dirty="0"/>
            </a:br>
            <a:br>
              <a:rPr lang="es-PA" sz="2800" dirty="0"/>
            </a:br>
            <a:br>
              <a:rPr lang="es-PA" sz="2800" dirty="0"/>
            </a:br>
            <a:br>
              <a:rPr lang="es-PA" sz="2800" dirty="0"/>
            </a:br>
            <a:endParaRPr lang="es-PA" sz="2800" dirty="0"/>
          </a:p>
        </p:txBody>
      </p:sp>
      <p:pic>
        <p:nvPicPr>
          <p:cNvPr id="7" name="Marcador de contenido 6">
            <a:extLst>
              <a:ext uri="{FF2B5EF4-FFF2-40B4-BE49-F238E27FC236}">
                <a16:creationId xmlns:a16="http://schemas.microsoft.com/office/drawing/2014/main" id="{0962D21E-0CBB-B0BC-E500-BAA0BD767C96}"/>
              </a:ext>
            </a:extLst>
          </p:cNvPr>
          <p:cNvPicPr>
            <a:picLocks noGrp="1" noChangeAspect="1"/>
          </p:cNvPicPr>
          <p:nvPr>
            <p:ph idx="1"/>
          </p:nvPr>
        </p:nvPicPr>
        <p:blipFill>
          <a:blip r:embed="rId2"/>
          <a:stretch>
            <a:fillRect/>
          </a:stretch>
        </p:blipFill>
        <p:spPr>
          <a:xfrm>
            <a:off x="2207130" y="2397760"/>
            <a:ext cx="6762893" cy="3501906"/>
          </a:xfrm>
        </p:spPr>
      </p:pic>
      <p:sp>
        <p:nvSpPr>
          <p:cNvPr id="5" name="CuadroTexto 4">
            <a:extLst>
              <a:ext uri="{FF2B5EF4-FFF2-40B4-BE49-F238E27FC236}">
                <a16:creationId xmlns:a16="http://schemas.microsoft.com/office/drawing/2014/main" id="{23581F39-B7E7-4504-50A6-6AE3A035A4E6}"/>
              </a:ext>
            </a:extLst>
          </p:cNvPr>
          <p:cNvSpPr txBox="1"/>
          <p:nvPr/>
        </p:nvSpPr>
        <p:spPr>
          <a:xfrm>
            <a:off x="2984500" y="724654"/>
            <a:ext cx="6832600" cy="646331"/>
          </a:xfrm>
          <a:prstGeom prst="rect">
            <a:avLst/>
          </a:prstGeom>
          <a:noFill/>
        </p:spPr>
        <p:txBody>
          <a:bodyPr wrap="square">
            <a:spAutoFit/>
          </a:bodyPr>
          <a:lstStyle/>
          <a:p>
            <a:r>
              <a:rPr lang="es-PA" sz="3600" dirty="0"/>
              <a:t>¿Qué es la regresión logística?</a:t>
            </a:r>
          </a:p>
        </p:txBody>
      </p:sp>
      <p:sp>
        <p:nvSpPr>
          <p:cNvPr id="8" name="CuadroTexto 7">
            <a:extLst>
              <a:ext uri="{FF2B5EF4-FFF2-40B4-BE49-F238E27FC236}">
                <a16:creationId xmlns:a16="http://schemas.microsoft.com/office/drawing/2014/main" id="{F851D589-397B-9A0A-4BD0-4843E3504E49}"/>
              </a:ext>
            </a:extLst>
          </p:cNvPr>
          <p:cNvSpPr txBox="1"/>
          <p:nvPr/>
        </p:nvSpPr>
        <p:spPr>
          <a:xfrm>
            <a:off x="975360" y="6027003"/>
            <a:ext cx="10190480" cy="830997"/>
          </a:xfrm>
          <a:prstGeom prst="rect">
            <a:avLst/>
          </a:prstGeom>
          <a:noFill/>
        </p:spPr>
        <p:txBody>
          <a:bodyPr wrap="square" rtlCol="0">
            <a:spAutoFit/>
          </a:bodyPr>
          <a:lstStyle/>
          <a:p>
            <a:r>
              <a:rPr lang="es-PA" sz="2400" dirty="0"/>
              <a:t>No obstante tenemos que hacer algo más: modelar el comportamiento de la variable que nos interesa.</a:t>
            </a:r>
          </a:p>
        </p:txBody>
      </p:sp>
    </p:spTree>
    <p:extLst>
      <p:ext uri="{BB962C8B-B14F-4D97-AF65-F5344CB8AC3E}">
        <p14:creationId xmlns:p14="http://schemas.microsoft.com/office/powerpoint/2010/main" val="17825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p:txBody>
          <a:bodyPr/>
          <a:lstStyle/>
          <a:p>
            <a:r>
              <a:rPr lang="es-PA" dirty="0"/>
              <a:t>Objetivo de la regresión  logística</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p:txBody>
          <a:bodyPr/>
          <a:lstStyle/>
          <a:p>
            <a:pPr marL="0" indent="0">
              <a:buNone/>
            </a:pPr>
            <a:r>
              <a:rPr lang="es-PA" dirty="0"/>
              <a:t>Modelar el comportamiento de una variable dicotómica (dependiente) y la(s) variable(s) independiente(s).</a:t>
            </a:r>
          </a:p>
        </p:txBody>
      </p:sp>
      <p:pic>
        <p:nvPicPr>
          <p:cNvPr id="7" name="Imagen 6">
            <a:extLst>
              <a:ext uri="{FF2B5EF4-FFF2-40B4-BE49-F238E27FC236}">
                <a16:creationId xmlns:a16="http://schemas.microsoft.com/office/drawing/2014/main" id="{CAD8DCD4-D6B1-31BA-E2A3-A2FD7B0B56F9}"/>
              </a:ext>
            </a:extLst>
          </p:cNvPr>
          <p:cNvPicPr>
            <a:picLocks noChangeAspect="1"/>
          </p:cNvPicPr>
          <p:nvPr/>
        </p:nvPicPr>
        <p:blipFill>
          <a:blip r:embed="rId2"/>
          <a:stretch>
            <a:fillRect/>
          </a:stretch>
        </p:blipFill>
        <p:spPr>
          <a:xfrm>
            <a:off x="4495676" y="3010982"/>
            <a:ext cx="3825363" cy="3300918"/>
          </a:xfrm>
          <a:prstGeom prst="rect">
            <a:avLst/>
          </a:prstGeom>
        </p:spPr>
      </p:pic>
    </p:spTree>
    <p:extLst>
      <p:ext uri="{BB962C8B-B14F-4D97-AF65-F5344CB8AC3E}">
        <p14:creationId xmlns:p14="http://schemas.microsoft.com/office/powerpoint/2010/main" val="149787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203200" y="365125"/>
            <a:ext cx="11150600" cy="1325563"/>
          </a:xfrm>
        </p:spPr>
        <p:txBody>
          <a:bodyPr/>
          <a:lstStyle/>
          <a:p>
            <a:r>
              <a:rPr lang="es-PA" dirty="0"/>
              <a:t>                   Objetivo de la regresión logística</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203200" y="1825625"/>
            <a:ext cx="11826240" cy="4351338"/>
          </a:xfrm>
        </p:spPr>
        <p:txBody>
          <a:bodyPr/>
          <a:lstStyle/>
          <a:p>
            <a:r>
              <a:rPr lang="es-PA" dirty="0"/>
              <a:t>Modelar el comportamiento de una variable dicotómica (dependiente) y la(s) variable(s) independiente(s).</a:t>
            </a:r>
          </a:p>
          <a:p>
            <a:endParaRPr lang="es-PA" dirty="0"/>
          </a:p>
          <a:p>
            <a:endParaRPr lang="es-PA" dirty="0"/>
          </a:p>
          <a:p>
            <a:endParaRPr lang="es-PA" dirty="0"/>
          </a:p>
          <a:p>
            <a:endParaRPr lang="es-PA" dirty="0"/>
          </a:p>
          <a:p>
            <a:pPr marL="0" indent="0">
              <a:buNone/>
            </a:pPr>
            <a:r>
              <a:rPr lang="es-PA" sz="2400" dirty="0"/>
              <a:t>                </a:t>
            </a:r>
            <a:r>
              <a:rPr lang="es-PA" sz="2000" dirty="0"/>
              <a:t>variable dicotómica</a:t>
            </a:r>
            <a:r>
              <a:rPr lang="es-PA" sz="2400" dirty="0"/>
              <a:t>                  </a:t>
            </a:r>
            <a:r>
              <a:rPr lang="es-PA" sz="2000" dirty="0"/>
              <a:t>El modelo señala cuáles variables son significativas</a:t>
            </a:r>
          </a:p>
          <a:p>
            <a:pPr marL="0" indent="0">
              <a:buNone/>
            </a:pPr>
            <a:r>
              <a:rPr lang="es-PA" dirty="0"/>
              <a:t>                                                          </a:t>
            </a:r>
            <a:r>
              <a:rPr lang="es-PA" sz="2000" dirty="0"/>
              <a:t>Las variables significativas aumentan o disminuyen  la probabilidad     </a:t>
            </a:r>
          </a:p>
          <a:p>
            <a:pPr marL="0" indent="0">
              <a:buNone/>
            </a:pPr>
            <a:r>
              <a:rPr lang="es-PA" sz="2000" dirty="0"/>
              <a:t>                                                                                de que ocurra o no un evento.</a:t>
            </a:r>
          </a:p>
        </p:txBody>
      </p:sp>
      <p:pic>
        <p:nvPicPr>
          <p:cNvPr id="5" name="Imagen 4">
            <a:extLst>
              <a:ext uri="{FF2B5EF4-FFF2-40B4-BE49-F238E27FC236}">
                <a16:creationId xmlns:a16="http://schemas.microsoft.com/office/drawing/2014/main" id="{E3C57DF5-0913-05A5-9047-DB2072B70CCE}"/>
              </a:ext>
            </a:extLst>
          </p:cNvPr>
          <p:cNvPicPr>
            <a:picLocks noChangeAspect="1"/>
          </p:cNvPicPr>
          <p:nvPr/>
        </p:nvPicPr>
        <p:blipFill>
          <a:blip r:embed="rId2"/>
          <a:stretch>
            <a:fillRect/>
          </a:stretch>
        </p:blipFill>
        <p:spPr>
          <a:xfrm>
            <a:off x="1595120" y="2804082"/>
            <a:ext cx="8574033" cy="1899998"/>
          </a:xfrm>
          <a:prstGeom prst="rect">
            <a:avLst/>
          </a:prstGeom>
        </p:spPr>
      </p:pic>
    </p:spTree>
    <p:extLst>
      <p:ext uri="{BB962C8B-B14F-4D97-AF65-F5344CB8AC3E}">
        <p14:creationId xmlns:p14="http://schemas.microsoft.com/office/powerpoint/2010/main" val="169220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365125"/>
            <a:ext cx="10515600" cy="730815"/>
          </a:xfrm>
        </p:spPr>
        <p:txBody>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203200" y="1095940"/>
            <a:ext cx="11826240" cy="5599500"/>
          </a:xfrm>
        </p:spPr>
        <p:txBody>
          <a:bodyPr>
            <a:normAutofit fontScale="25000" lnSpcReduction="20000"/>
          </a:bodyPr>
          <a:lstStyle/>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endParaRPr lang="es-PA" dirty="0"/>
          </a:p>
          <a:p>
            <a:r>
              <a:rPr lang="es-PA" sz="9600" dirty="0"/>
              <a:t>Al final de cuentas nos quedamos con aquellas que sí  influyen , son importantes  y nos ayudan a desarrollar nuestro modelo: la variable dependiente (dicotómica) y las variables independientes  ( covariables significativas)</a:t>
            </a:r>
          </a:p>
          <a:p>
            <a:endParaRPr lang="es-PA" sz="9600" dirty="0"/>
          </a:p>
          <a:p>
            <a:endParaRPr lang="es-PA"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6" name="Imagen 5">
            <a:extLst>
              <a:ext uri="{FF2B5EF4-FFF2-40B4-BE49-F238E27FC236}">
                <a16:creationId xmlns:a16="http://schemas.microsoft.com/office/drawing/2014/main" id="{47C3B1E7-D674-FA0E-2DB4-CA8BA01CA271}"/>
              </a:ext>
            </a:extLst>
          </p:cNvPr>
          <p:cNvPicPr>
            <a:picLocks noChangeAspect="1"/>
          </p:cNvPicPr>
          <p:nvPr/>
        </p:nvPicPr>
        <p:blipFill>
          <a:blip r:embed="rId2"/>
          <a:stretch>
            <a:fillRect/>
          </a:stretch>
        </p:blipFill>
        <p:spPr>
          <a:xfrm>
            <a:off x="1148080" y="2045884"/>
            <a:ext cx="10546080" cy="2766231"/>
          </a:xfrm>
          <a:prstGeom prst="rect">
            <a:avLst/>
          </a:prstGeom>
        </p:spPr>
      </p:pic>
    </p:spTree>
    <p:extLst>
      <p:ext uri="{BB962C8B-B14F-4D97-AF65-F5344CB8AC3E}">
        <p14:creationId xmlns:p14="http://schemas.microsoft.com/office/powerpoint/2010/main" val="52073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365125"/>
            <a:ext cx="10515600" cy="730815"/>
          </a:xfrm>
        </p:spPr>
        <p:txBody>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203200" y="1095940"/>
            <a:ext cx="11826240" cy="5599500"/>
          </a:xfrm>
        </p:spPr>
        <p:txBody>
          <a:bodyPr>
            <a:normAutofit fontScale="25000" lnSpcReduction="20000"/>
          </a:bodyPr>
          <a:lstStyle/>
          <a:p>
            <a:pPr marL="0" indent="0">
              <a:buNone/>
            </a:pPr>
            <a:endParaRPr lang="es-PA" dirty="0"/>
          </a:p>
          <a:p>
            <a:pPr marL="0" indent="0">
              <a:buNone/>
            </a:pPr>
            <a:r>
              <a:rPr lang="es-PA" sz="8000" dirty="0"/>
              <a:t>                  </a:t>
            </a:r>
          </a:p>
          <a:p>
            <a:pPr marL="0" indent="0">
              <a:buNone/>
            </a:pPr>
            <a:r>
              <a:rPr lang="es-PA" sz="8000" dirty="0"/>
              <a:t> Variable  dependiente (Y)</a:t>
            </a:r>
          </a:p>
          <a:p>
            <a:endParaRPr lang="es-PA" dirty="0"/>
          </a:p>
          <a:p>
            <a:endParaRPr lang="es-PA" dirty="0"/>
          </a:p>
          <a:p>
            <a:endParaRPr lang="es-PA" dirty="0"/>
          </a:p>
          <a:p>
            <a:endParaRPr lang="es-PA" dirty="0"/>
          </a:p>
          <a:p>
            <a:r>
              <a:rPr lang="es-PA" dirty="0"/>
              <a:t>                                          </a:t>
            </a:r>
            <a:r>
              <a:rPr lang="es-PA" sz="8000" dirty="0"/>
              <a:t>Sí Compra</a:t>
            </a:r>
          </a:p>
          <a:p>
            <a:endParaRPr lang="es-PA" dirty="0"/>
          </a:p>
          <a:p>
            <a:endParaRPr lang="es-PA" dirty="0"/>
          </a:p>
          <a:p>
            <a:endParaRPr lang="es-PA" dirty="0"/>
          </a:p>
          <a:p>
            <a:endParaRPr lang="es-PA" dirty="0"/>
          </a:p>
          <a:p>
            <a:endParaRPr lang="es-PA" dirty="0"/>
          </a:p>
          <a:p>
            <a:endParaRPr lang="es-PA" dirty="0"/>
          </a:p>
          <a:p>
            <a:pPr marL="0" indent="0">
              <a:buNone/>
            </a:pPr>
            <a:r>
              <a:rPr lang="es-PA" sz="8000" dirty="0"/>
              <a:t>                   No compra</a:t>
            </a:r>
          </a:p>
          <a:p>
            <a:endParaRPr lang="es-PA" dirty="0"/>
          </a:p>
          <a:p>
            <a:endParaRPr lang="es-PA" dirty="0"/>
          </a:p>
          <a:p>
            <a:endParaRPr lang="es-PA" dirty="0"/>
          </a:p>
          <a:p>
            <a:pPr marL="0" indent="0">
              <a:buNone/>
            </a:pPr>
            <a:r>
              <a:rPr lang="es-PA" sz="9600" dirty="0"/>
              <a:t>                                                              </a:t>
            </a:r>
            <a:r>
              <a:rPr lang="es-PA" sz="8000" dirty="0"/>
              <a:t>Minutos que pasan las personas en la tienda</a:t>
            </a:r>
          </a:p>
          <a:p>
            <a:pPr marL="0" indent="0">
              <a:buNone/>
            </a:pPr>
            <a:r>
              <a:rPr lang="es-PA" sz="8000" dirty="0"/>
              <a:t>                                                                                  </a:t>
            </a:r>
          </a:p>
          <a:p>
            <a:pPr marL="0" indent="0">
              <a:buNone/>
            </a:pPr>
            <a:r>
              <a:rPr lang="es-PA" sz="8000" dirty="0"/>
              <a:t>                                                                         Variable independiente (x)</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5" name="Imagen 4">
            <a:extLst>
              <a:ext uri="{FF2B5EF4-FFF2-40B4-BE49-F238E27FC236}">
                <a16:creationId xmlns:a16="http://schemas.microsoft.com/office/drawing/2014/main" id="{07ED21CA-DFEB-609A-617A-F1B141AB364B}"/>
              </a:ext>
            </a:extLst>
          </p:cNvPr>
          <p:cNvPicPr>
            <a:picLocks noChangeAspect="1"/>
          </p:cNvPicPr>
          <p:nvPr/>
        </p:nvPicPr>
        <p:blipFill>
          <a:blip r:embed="rId2"/>
          <a:stretch>
            <a:fillRect/>
          </a:stretch>
        </p:blipFill>
        <p:spPr>
          <a:xfrm>
            <a:off x="3151883" y="1950592"/>
            <a:ext cx="5928874" cy="2956816"/>
          </a:xfrm>
          <a:prstGeom prst="rect">
            <a:avLst/>
          </a:prstGeom>
        </p:spPr>
      </p:pic>
    </p:spTree>
    <p:extLst>
      <p:ext uri="{BB962C8B-B14F-4D97-AF65-F5344CB8AC3E}">
        <p14:creationId xmlns:p14="http://schemas.microsoft.com/office/powerpoint/2010/main" val="215451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5E7C8-A68B-F39F-D882-A22D64DF3F42}"/>
              </a:ext>
            </a:extLst>
          </p:cNvPr>
          <p:cNvSpPr>
            <a:spLocks noGrp="1"/>
          </p:cNvSpPr>
          <p:nvPr>
            <p:ph type="title"/>
          </p:nvPr>
        </p:nvSpPr>
        <p:spPr>
          <a:xfrm>
            <a:off x="838200" y="365125"/>
            <a:ext cx="10515600" cy="730815"/>
          </a:xfrm>
        </p:spPr>
        <p:txBody>
          <a:bodyPr/>
          <a:lstStyle/>
          <a:p>
            <a:r>
              <a:rPr lang="es-PA" dirty="0"/>
              <a:t>                           Conceptos claves</a:t>
            </a:r>
          </a:p>
        </p:txBody>
      </p:sp>
      <p:sp>
        <p:nvSpPr>
          <p:cNvPr id="3" name="Marcador de contenido 2">
            <a:extLst>
              <a:ext uri="{FF2B5EF4-FFF2-40B4-BE49-F238E27FC236}">
                <a16:creationId xmlns:a16="http://schemas.microsoft.com/office/drawing/2014/main" id="{4FA5428B-D6CB-0C36-B8DD-7BF0F89F67C3}"/>
              </a:ext>
            </a:extLst>
          </p:cNvPr>
          <p:cNvSpPr>
            <a:spLocks noGrp="1"/>
          </p:cNvSpPr>
          <p:nvPr>
            <p:ph idx="1"/>
          </p:nvPr>
        </p:nvSpPr>
        <p:spPr>
          <a:xfrm>
            <a:off x="203200" y="1095940"/>
            <a:ext cx="11826240" cy="5599500"/>
          </a:xfrm>
        </p:spPr>
        <p:txBody>
          <a:bodyPr>
            <a:normAutofit fontScale="25000" lnSpcReduction="20000"/>
          </a:bodyPr>
          <a:lstStyle/>
          <a:p>
            <a:pPr marL="0" indent="0">
              <a:buNone/>
            </a:pPr>
            <a:endParaRPr lang="es-PA" dirty="0"/>
          </a:p>
          <a:p>
            <a:pPr marL="0" indent="0">
              <a:buNone/>
            </a:pPr>
            <a:r>
              <a:rPr lang="es-PA" sz="8000" dirty="0"/>
              <a:t>         Podemos luego intentar buscar alguna línea que mejor se ajuste a nuestros datos, pero la línea recta vemos que no es la mejor opción</a:t>
            </a:r>
          </a:p>
          <a:p>
            <a:pPr marL="0" indent="0">
              <a:buNone/>
            </a:pPr>
            <a:r>
              <a:rPr lang="es-PA" sz="8000" dirty="0"/>
              <a:t>         </a:t>
            </a:r>
          </a:p>
          <a:p>
            <a:pPr marL="0" indent="0">
              <a:buNone/>
            </a:pPr>
            <a:r>
              <a:rPr lang="es-PA" sz="8000" dirty="0"/>
              <a:t> Variable  dependiente (Y)</a:t>
            </a:r>
          </a:p>
          <a:p>
            <a:endParaRPr lang="es-PA" dirty="0"/>
          </a:p>
          <a:p>
            <a:endParaRPr lang="es-PA" dirty="0"/>
          </a:p>
          <a:p>
            <a:endParaRPr lang="es-PA" dirty="0"/>
          </a:p>
          <a:p>
            <a:endParaRPr lang="es-PA" dirty="0"/>
          </a:p>
          <a:p>
            <a:r>
              <a:rPr lang="es-PA" dirty="0"/>
              <a:t>                                          </a:t>
            </a:r>
            <a:r>
              <a:rPr lang="es-PA" sz="8000" dirty="0"/>
              <a:t>Sí Compra</a:t>
            </a:r>
          </a:p>
          <a:p>
            <a:endParaRPr lang="es-PA" dirty="0"/>
          </a:p>
          <a:p>
            <a:endParaRPr lang="es-PA" dirty="0"/>
          </a:p>
          <a:p>
            <a:endParaRPr lang="es-PA" dirty="0"/>
          </a:p>
          <a:p>
            <a:endParaRPr lang="es-PA" dirty="0"/>
          </a:p>
          <a:p>
            <a:endParaRPr lang="es-PA" dirty="0"/>
          </a:p>
          <a:p>
            <a:endParaRPr lang="es-PA" dirty="0"/>
          </a:p>
          <a:p>
            <a:pPr marL="0" indent="0">
              <a:buNone/>
            </a:pPr>
            <a:r>
              <a:rPr lang="es-PA" sz="8000" dirty="0"/>
              <a:t>                   No compra</a:t>
            </a:r>
          </a:p>
          <a:p>
            <a:endParaRPr lang="es-PA" dirty="0"/>
          </a:p>
          <a:p>
            <a:endParaRPr lang="es-PA" dirty="0"/>
          </a:p>
          <a:p>
            <a:endParaRPr lang="es-PA" dirty="0"/>
          </a:p>
          <a:p>
            <a:pPr marL="0" indent="0">
              <a:buNone/>
            </a:pPr>
            <a:r>
              <a:rPr lang="es-PA" sz="9600" dirty="0"/>
              <a:t>                                                              </a:t>
            </a:r>
            <a:r>
              <a:rPr lang="es-PA" sz="8000" dirty="0"/>
              <a:t>Minutos que pasan las personas en la tienda</a:t>
            </a:r>
          </a:p>
          <a:p>
            <a:pPr marL="0" indent="0">
              <a:buNone/>
            </a:pPr>
            <a:r>
              <a:rPr lang="es-PA" sz="8000" dirty="0"/>
              <a:t>                                                                                  </a:t>
            </a:r>
          </a:p>
          <a:p>
            <a:pPr marL="0" indent="0">
              <a:buNone/>
            </a:pPr>
            <a:r>
              <a:rPr lang="es-PA" sz="8000" dirty="0"/>
              <a:t>                                                                         Variable independiente (x)</a:t>
            </a:r>
          </a:p>
          <a:p>
            <a:endParaRPr lang="es-PA" sz="8000" dirty="0"/>
          </a:p>
          <a:p>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pPr marL="0" indent="0">
              <a:buNone/>
            </a:pPr>
            <a:endParaRPr lang="es-PA" dirty="0"/>
          </a:p>
          <a:p>
            <a:endParaRPr lang="es-PA" dirty="0"/>
          </a:p>
          <a:p>
            <a:endParaRPr lang="es-PA" dirty="0"/>
          </a:p>
          <a:p>
            <a:endParaRPr lang="es-PA" dirty="0"/>
          </a:p>
          <a:p>
            <a:pPr marL="0" indent="0">
              <a:buNone/>
            </a:pPr>
            <a:r>
              <a:rPr lang="es-PA" sz="2400" dirty="0"/>
              <a:t>           </a:t>
            </a:r>
            <a:endParaRPr lang="es-PA" sz="2000" dirty="0"/>
          </a:p>
        </p:txBody>
      </p:sp>
      <p:pic>
        <p:nvPicPr>
          <p:cNvPr id="8" name="Imagen 7">
            <a:extLst>
              <a:ext uri="{FF2B5EF4-FFF2-40B4-BE49-F238E27FC236}">
                <a16:creationId xmlns:a16="http://schemas.microsoft.com/office/drawing/2014/main" id="{BC8D7AC3-CD9A-C5F3-91C5-7BCB9AE04DE2}"/>
              </a:ext>
            </a:extLst>
          </p:cNvPr>
          <p:cNvPicPr>
            <a:picLocks noChangeAspect="1"/>
          </p:cNvPicPr>
          <p:nvPr/>
        </p:nvPicPr>
        <p:blipFill>
          <a:blip r:embed="rId2"/>
          <a:stretch>
            <a:fillRect/>
          </a:stretch>
        </p:blipFill>
        <p:spPr>
          <a:xfrm>
            <a:off x="3184923" y="2485868"/>
            <a:ext cx="5456393" cy="2819644"/>
          </a:xfrm>
          <a:prstGeom prst="rect">
            <a:avLst/>
          </a:prstGeom>
        </p:spPr>
      </p:pic>
    </p:spTree>
    <p:extLst>
      <p:ext uri="{BB962C8B-B14F-4D97-AF65-F5344CB8AC3E}">
        <p14:creationId xmlns:p14="http://schemas.microsoft.com/office/powerpoint/2010/main" val="2245991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4DD52E05091C046A0C9865F709118F4" ma:contentTypeVersion="8" ma:contentTypeDescription="Crear nuevo documento." ma:contentTypeScope="" ma:versionID="92d28bfc45ecb3a8a8ad70173ee55da0">
  <xsd:schema xmlns:xsd="http://www.w3.org/2001/XMLSchema" xmlns:xs="http://www.w3.org/2001/XMLSchema" xmlns:p="http://schemas.microsoft.com/office/2006/metadata/properties" xmlns:ns2="05a60656-7b5b-4b31-80e4-780216ac9243" targetNamespace="http://schemas.microsoft.com/office/2006/metadata/properties" ma:root="true" ma:fieldsID="860d618fe805eddadc82a75af7f53a57" ns2:_="">
    <xsd:import namespace="05a60656-7b5b-4b31-80e4-780216ac92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a60656-7b5b-4b31-80e4-780216ac9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1C1772-B2A2-4DEC-B7F9-9E26B265B2CB}"/>
</file>

<file path=customXml/itemProps2.xml><?xml version="1.0" encoding="utf-8"?>
<ds:datastoreItem xmlns:ds="http://schemas.openxmlformats.org/officeDocument/2006/customXml" ds:itemID="{4E5E7793-F6B3-4727-98ED-8D3873DC4660}"/>
</file>

<file path=customXml/itemProps3.xml><?xml version="1.0" encoding="utf-8"?>
<ds:datastoreItem xmlns:ds="http://schemas.openxmlformats.org/officeDocument/2006/customXml" ds:itemID="{6B992594-9D08-428B-B0C9-7E0699177154}"/>
</file>

<file path=docProps/app.xml><?xml version="1.0" encoding="utf-8"?>
<Properties xmlns="http://schemas.openxmlformats.org/officeDocument/2006/extended-properties" xmlns:vt="http://schemas.openxmlformats.org/officeDocument/2006/docPropsVTypes">
  <TotalTime>2068</TotalTime>
  <Words>866</Words>
  <Application>Microsoft Office PowerPoint</Application>
  <PresentationFormat>Panorámica</PresentationFormat>
  <Paragraphs>391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Aptos</vt:lpstr>
      <vt:lpstr>Aptos Display</vt:lpstr>
      <vt:lpstr>Arial</vt:lpstr>
      <vt:lpstr>Tema de Office</vt:lpstr>
      <vt:lpstr>Regresión Logística</vt:lpstr>
      <vt:lpstr>  </vt:lpstr>
      <vt:lpstr>  </vt:lpstr>
      <vt:lpstr>Observamos cosas como:      </vt:lpstr>
      <vt:lpstr>Objetivo de la regresión  logística</vt:lpstr>
      <vt:lpstr>                   Objetivo de la regresión logística</vt:lpstr>
      <vt:lpstr>                           Conceptos claves</vt:lpstr>
      <vt:lpstr>                           Conceptos claves</vt:lpstr>
      <vt:lpstr>                           Conceptos claves</vt:lpstr>
      <vt:lpstr>                           Conceptos claves</vt:lpstr>
      <vt:lpstr>                           Conceptos claves</vt:lpstr>
      <vt:lpstr>                           Conceptos claves</vt:lpstr>
      <vt:lpstr>                           Conceptos claves</vt:lpstr>
      <vt:lpstr>                           Conceptos claves</vt:lpstr>
      <vt:lpstr>                   Ecuaciones de Regresión  Logística</vt:lpstr>
      <vt:lpstr>                   Ecuaciones de Regresión  Logística</vt:lpstr>
      <vt:lpstr>                   Ecuaciones de Regresión  Logística</vt:lpstr>
      <vt:lpstr>                    Problema para practicar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Quintero</dc:creator>
  <cp:lastModifiedBy>Alberto Quintero</cp:lastModifiedBy>
  <cp:revision>31</cp:revision>
  <dcterms:created xsi:type="dcterms:W3CDTF">2024-08-16T14:22:21Z</dcterms:created>
  <dcterms:modified xsi:type="dcterms:W3CDTF">2024-09-20T21:08:18Z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0x01010014DD52E05091C046A0C9865F709118F4</vt:lpwstr>
  </property>
</Properties>
</file>