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4" r:id="rId9"/>
    <p:sldId id="266" r:id="rId10"/>
    <p:sldId id="265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2"/>
    <p:restoredTop sz="94695"/>
  </p:normalViewPr>
  <p:slideViewPr>
    <p:cSldViewPr snapToGrid="0">
      <p:cViewPr>
        <p:scale>
          <a:sx n="70" d="100"/>
          <a:sy n="70" d="100"/>
        </p:scale>
        <p:origin x="81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C504-6F4F-4847-938F-FCBCC9DD6B3A}" type="datetimeFigureOut">
              <a:rPr lang="en-PA" smtClean="0"/>
              <a:t>04/06/25</a:t>
            </a:fld>
            <a:endParaRPr lang="en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6BC88-FF7D-F449-AEF4-02CD64427932}" type="slidenum">
              <a:rPr lang="en-PA" smtClean="0"/>
              <a:t>‹#›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12337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3079F-E73F-ACBA-7358-90509711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3F00B-1ACC-7147-39B6-B995316AE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0A57A-2D6C-86C2-86DB-F4C33F5B3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72EB-DA87-0021-A4A0-8E2AD1700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6BC88-FF7D-F449-AEF4-02CD64427932}" type="slidenum">
              <a:rPr lang="en-PA" smtClean="0"/>
              <a:t>7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408734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6BC88-FF7D-F449-AEF4-02CD64427932}" type="slidenum">
              <a:rPr lang="en-PA" smtClean="0"/>
              <a:t>10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426189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41EE12-F28E-4B03-A404-A8FCAE0F6316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1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6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8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5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89806E-8E94-473C-AEE7-BE6F15F85533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B9F305C-FAA0-5FC7-CB24-947E2BCD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78" r="1" b="16085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9C478-E88C-7BE5-2775-7439D35B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7724263" cy="2483316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Evolución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Demográfica</a:t>
            </a:r>
            <a:r>
              <a:rPr lang="en-US" dirty="0">
                <a:solidFill>
                  <a:srgbClr val="FFFFFF"/>
                </a:solidFill>
              </a:rPr>
              <a:t> de Panamá: </a:t>
            </a:r>
            <a:r>
              <a:rPr lang="en-US" dirty="0" err="1">
                <a:solidFill>
                  <a:srgbClr val="FFFFFF"/>
                </a:solidFill>
              </a:rPr>
              <a:t>Perspectivas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los</a:t>
            </a:r>
            <a:r>
              <a:rPr lang="en-US" dirty="0">
                <a:solidFill>
                  <a:srgbClr val="FFFFFF"/>
                </a:solidFill>
              </a:rPr>
              <a:t> Datos del Banco Mundial</a:t>
            </a:r>
            <a:br>
              <a:rPr lang="en-US" dirty="0">
                <a:solidFill>
                  <a:srgbClr val="FFFFFF"/>
                </a:solidFill>
              </a:rPr>
            </a:b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2444-3881-474A-5FC2-9262B7FC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Presentado por: Luis Lasso</a:t>
            </a:r>
          </a:p>
        </p:txBody>
      </p:sp>
    </p:spTree>
    <p:extLst>
      <p:ext uri="{BB962C8B-B14F-4D97-AF65-F5344CB8AC3E}">
        <p14:creationId xmlns:p14="http://schemas.microsoft.com/office/powerpoint/2010/main" val="85501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290CB-094F-F044-24A1-DEE43CFC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1AC287-16E6-D23E-AB54-1A098D4F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14FF3-FCBA-4F9F-4226-7BA0706B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615B2-219E-A819-A504-1D7C46FE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"Las </a:t>
            </a:r>
            <a:r>
              <a:rPr lang="en-US" dirty="0" err="1">
                <a:solidFill>
                  <a:srgbClr val="FFFFFF"/>
                </a:solidFill>
              </a:rPr>
              <a:t>culturas</a:t>
            </a:r>
            <a:r>
              <a:rPr lang="en-US" dirty="0">
                <a:solidFill>
                  <a:srgbClr val="FFFFFF"/>
                </a:solidFill>
              </a:rPr>
              <a:t> son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algoritmos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recetas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decidir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hacer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cuando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enfrentan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determinadas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situaciones</a:t>
            </a:r>
            <a:r>
              <a:rPr lang="en-US" dirty="0">
                <a:solidFill>
                  <a:srgbClr val="FFFFFF"/>
                </a:solidFill>
              </a:rPr>
              <a:t>."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1DA8A-6007-80E4-287F-6D5D3D35D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EAA3BAE1-1016-D275-7128-AF76D526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3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487-5621-B4FD-3E5F-1932A092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A" dirty="0"/>
              <a:t>Recomendaciones.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2B650-8F6E-1522-5278-87FD473E18C2}"/>
              </a:ext>
            </a:extLst>
          </p:cNvPr>
          <p:cNvSpPr txBox="1"/>
          <p:nvPr/>
        </p:nvSpPr>
        <p:spPr>
          <a:xfrm>
            <a:off x="725714" y="2084832"/>
            <a:ext cx="10856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Reformas sociales y culturales.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Soluciones habitacionales para parejas.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Perspectivas positivas en el ambiente laboral.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Abordar preocupaciones ambientales y futuras. </a:t>
            </a:r>
            <a:endParaRPr lang="en-PA" sz="3200" dirty="0"/>
          </a:p>
        </p:txBody>
      </p:sp>
    </p:spTree>
    <p:extLst>
      <p:ext uri="{BB962C8B-B14F-4D97-AF65-F5344CB8AC3E}">
        <p14:creationId xmlns:p14="http://schemas.microsoft.com/office/powerpoint/2010/main" val="297543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cias Thank You in Spanish Word Cloud">
            <a:extLst>
              <a:ext uri="{FF2B5EF4-FFF2-40B4-BE49-F238E27FC236}">
                <a16:creationId xmlns:a16="http://schemas.microsoft.com/office/drawing/2014/main" id="{890D565C-E8E5-1788-C8A6-36650DF8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4" b="89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1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B7AEF-EBE4-4D09-8CB7-8EABCB3BE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FEBEB-E7DF-4119-99EC-3C2C5F3C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5D6A-AB82-E9B0-88DC-BD158E4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"Durante miles de </a:t>
            </a:r>
            <a:r>
              <a:rPr lang="en-US" dirty="0" err="1">
                <a:solidFill>
                  <a:srgbClr val="FFFFFF"/>
                </a:solidFill>
              </a:rPr>
              <a:t>años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humanos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moldeado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realidad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través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relatos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culturales</a:t>
            </a:r>
            <a:r>
              <a:rPr lang="en-US" dirty="0">
                <a:solidFill>
                  <a:srgbClr val="FFFFFF"/>
                </a:solidFill>
              </a:rPr>
              <a:t>, no a </a:t>
            </a:r>
            <a:r>
              <a:rPr lang="en-US" dirty="0" err="1">
                <a:solidFill>
                  <a:srgbClr val="FFFFFF"/>
                </a:solidFill>
              </a:rPr>
              <a:t>través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instintos</a:t>
            </a:r>
            <a:r>
              <a:rPr lang="en-US" dirty="0">
                <a:solidFill>
                  <a:srgbClr val="FFFFFF"/>
                </a:solidFill>
              </a:rPr>
              <a:t>.”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5F227-C9F5-44BC-8ECE-188763D8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FA998F64-2B2C-4735-40ED-2BC4BC02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0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281DF-F4D5-23F2-0889-C05DEB30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s-ES_tradnl" noProof="0" dirty="0">
                <a:solidFill>
                  <a:srgbClr val="FFFFFF"/>
                </a:solidFill>
              </a:rPr>
              <a:t>Motivaciones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240B-CD6D-6E22-8B44-9765E65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Cambio brusco de narrativa.</a:t>
            </a:r>
          </a:p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Evidente preferencia entre Jóvenes.</a:t>
            </a:r>
          </a:p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Conversaciones familiares.</a:t>
            </a:r>
          </a:p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Evidentes consecuencias.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5647-9BB4-BFDD-A09E-D39872B1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2570"/>
            <a:ext cx="5455921" cy="41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7E7AB-5A51-0B38-564A-E9D085C9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06A4-044B-041C-2FC3-04B4CDF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73580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Situacion actual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325D-FCBF-635F-3228-88FFBCB8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Disminución sostenida a lo largo de varias décadas.</a:t>
            </a:r>
          </a:p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Resultados visibles tras dos décadas.</a:t>
            </a:r>
          </a:p>
          <a:p>
            <a:pPr>
              <a:buFontTx/>
              <a:buChar char="-"/>
            </a:pPr>
            <a:r>
              <a:rPr lang="es-ES_tradnl" noProof="0" dirty="0">
                <a:solidFill>
                  <a:srgbClr val="FFFFFF"/>
                </a:solidFill>
              </a:rPr>
              <a:t>Poca discusión acerca del tema</a:t>
            </a:r>
            <a:r>
              <a:rPr lang="en-PA" dirty="0">
                <a:solidFill>
                  <a:srgbClr val="FFFFFF"/>
                </a:solidFill>
              </a:rPr>
              <a:t>.</a:t>
            </a:r>
          </a:p>
          <a:p>
            <a:pPr>
              <a:buFontTx/>
              <a:buChar char="-"/>
            </a:pPr>
            <a:endParaRPr lang="en-P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3F533-70B9-CEA6-56AA-00A04356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5" y="733837"/>
            <a:ext cx="6314367" cy="53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1B868-2BFD-C58D-37FE-C580E626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186C-0D3E-5FB5-C5CE-78BF5AEF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descomposicion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43C6-B776-766C-A023-B34AA270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La tendencia actual es a la baja.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Temporalidad casi nula a 10 años.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Residuales disminuidos a traves de las decadas.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E5792-FAA1-0D33-7FC5-1B87BF2E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9849"/>
            <a:ext cx="5455921" cy="4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42725-F79E-165E-B0E8-0A00E568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BCEC5-0049-A22A-8D25-856A1D43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Pronostico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81BB-B41C-1FCA-51C0-DABEDE8E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Marcado por la tendencia el modelo muestra reducción sostenida.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La tasa actual esta por debajo de la tasa de reemplazo.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No existen ejemplos concretos de como revertir la tasa.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BC81-1104-FED5-0910-8FE83F4C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058"/>
            <a:ext cx="5704114" cy="39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9698F-7833-E543-897C-7DA1AED9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EAA131-0ECD-2728-1A47-CDF8768B5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A5A504-98D2-A842-ECAC-5FBC25DDB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3798-FBF8-ED82-EA35-C4B733E1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"Cada </a:t>
            </a:r>
            <a:r>
              <a:rPr lang="en-US" dirty="0" err="1">
                <a:solidFill>
                  <a:srgbClr val="FFFFFF"/>
                </a:solidFill>
              </a:rPr>
              <a:t>cultura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tiene</a:t>
            </a:r>
            <a:r>
              <a:rPr lang="en-US" dirty="0">
                <a:solidFill>
                  <a:srgbClr val="FFFFFF"/>
                </a:solidFill>
              </a:rPr>
              <a:t> sus </a:t>
            </a:r>
            <a:r>
              <a:rPr lang="en-US" dirty="0" err="1">
                <a:solidFill>
                  <a:srgbClr val="FFFFFF"/>
                </a:solidFill>
              </a:rPr>
              <a:t>propias</a:t>
            </a:r>
            <a:r>
              <a:rPr lang="en-US" dirty="0">
                <a:solidFill>
                  <a:srgbClr val="FFFFFF"/>
                </a:solidFill>
              </a:rPr>
              <a:t> ideas </a:t>
            </a:r>
            <a:r>
              <a:rPr lang="en-US" dirty="0" err="1">
                <a:solidFill>
                  <a:srgbClr val="FFFFFF"/>
                </a:solidFill>
              </a:rPr>
              <a:t>sobre</a:t>
            </a:r>
            <a:r>
              <a:rPr lang="en-US" dirty="0">
                <a:solidFill>
                  <a:srgbClr val="FFFFFF"/>
                </a:solidFill>
              </a:rPr>
              <a:t> lo que es natural, </a:t>
            </a:r>
            <a:r>
              <a:rPr lang="en-US" dirty="0" err="1">
                <a:solidFill>
                  <a:srgbClr val="FFFFFF"/>
                </a:solidFill>
              </a:rPr>
              <a:t>correcto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deseable</a:t>
            </a:r>
            <a:r>
              <a:rPr lang="en-US" dirty="0">
                <a:solidFill>
                  <a:srgbClr val="FFFFFF"/>
                </a:solidFill>
              </a:rPr>
              <a:t>."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C8A39-4EA0-3973-ADB1-735296EE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CDB98B1E-1EDC-B873-A40B-66CDF153A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4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5D794-70A1-77B0-EB59-95AD4881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0CE0-F92D-8518-F040-FFB65C14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Motivos del declive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7271-4AE2-9920-B684-D7E67DEB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La principal razón es que simplemente no quieren.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Enfoque en otras cosas.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Situación mundial.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No pueden costearlo.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7AA5E-D784-3A86-9A21-D7FBEB05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4634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AAC95-2D46-7E07-3A32-EE39019F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5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5A149-DCA0-BD7E-FEA6-6D87A948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correlacion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119A-536E-A71F-6111-881C50EE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Baja incidencia en factores económicos.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Mortalidad infantil y Expectativa de vida.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Educacion Universitaria.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B846B-6DAA-D244-DA99-8340A81C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2" r="2" b="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2751</TotalTime>
  <Words>257</Words>
  <Application>Microsoft Macintosh PowerPoint</Application>
  <PresentationFormat>Widescreen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Tw Cen MT</vt:lpstr>
      <vt:lpstr>Tw Cen MT Condensed</vt:lpstr>
      <vt:lpstr>Wingdings 3</vt:lpstr>
      <vt:lpstr>Integral</vt:lpstr>
      <vt:lpstr>Evolución Demográfica de Panamá: Perspectivas con los Datos del Banco Mundial </vt:lpstr>
      <vt:lpstr>"Durante miles de años los humanos han moldeado su realidad a través de relatos culturales, no a través de instintos.”  Yuval Noah Harari</vt:lpstr>
      <vt:lpstr>Motivaciones</vt:lpstr>
      <vt:lpstr>Situacion actual</vt:lpstr>
      <vt:lpstr>descomposicion</vt:lpstr>
      <vt:lpstr>Pronostico</vt:lpstr>
      <vt:lpstr>"Cada cultura tiene sus propias ideas sobre lo que es natural, correcto o deseable."  Yuval Noah Harari</vt:lpstr>
      <vt:lpstr>Motivos del declive</vt:lpstr>
      <vt:lpstr>correlacion</vt:lpstr>
      <vt:lpstr>"Las culturas son como algoritmos: recetas para decidir qué hacer cuando se enfrentan a determinadas situaciones."  Yuval Noah Harari</vt:lpstr>
      <vt:lpstr>Recomendaciones.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Lasso</dc:creator>
  <cp:lastModifiedBy>Luis Lasso</cp:lastModifiedBy>
  <cp:revision>2</cp:revision>
  <dcterms:created xsi:type="dcterms:W3CDTF">2025-04-06T17:05:08Z</dcterms:created>
  <dcterms:modified xsi:type="dcterms:W3CDTF">2025-04-08T14:56:42Z</dcterms:modified>
</cp:coreProperties>
</file>