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6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F0A72-3005-5F47-A3AE-56523CBBA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635C6F-2261-7949-9734-E8D8228D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0B532-D6B5-A84B-9151-40913598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7582B-EB46-D942-ADFC-490DF167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34936-49CA-644B-A365-01FEBE4D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261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2823-AC48-0143-805E-75257EEB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51B5C-E6C2-2C4E-B2DF-8581D54C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ACE3E-22F2-A544-9595-A436290F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AC70B-00F5-A647-86FA-4B6A0323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FC870-9ED3-8246-AB8E-4D66B7B8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51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BA2B78-36DE-FB47-9FB4-07550CFE5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ED21D-C60B-8545-8848-10B18108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C9C50-22F0-A84F-82F1-9EC99EC3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57584-A7ED-4A41-9532-5985D6CE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9F721-9F22-334B-945E-BC9F8EDC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4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E0276-FE6D-954F-877E-184561D0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49E92-9496-3342-B217-34C112FE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AB576-184C-364B-8F0B-B8E75F88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3DD28-0423-334F-9164-2D9E65B3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C2774-2334-7F4B-947D-D410967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E062F-C420-1940-97CA-B96BA667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DA518-1B01-E54E-A5A0-B9F50A7F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70F37-78AB-284F-8A92-E491F90D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66BDA-608D-F949-8DBB-0256F666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90DD1-4141-0A4A-AFA6-8C1C2083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66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4DBD1-A59D-C24B-9400-C6646C2D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BB976-9F19-5542-8F7F-A07C778A1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387B3F-6E02-9E40-8EF0-B6F33B56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865434-3B08-5149-9122-33ABC4A3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CB9AE-C909-504D-B438-29FA9D18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239A4-8D54-FC42-AE2A-FFCA2676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03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8F704-3257-F749-A3AF-D0146CCF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3BA0E-D7A5-0143-91B2-6DE3385B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77907-C3A4-B04C-96CE-63017F46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04095C-D6B2-9448-AFEC-D91CEDF5D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E697D8-63B7-4E4A-9D38-F5EE5E85F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90D14F-F1BC-BC44-B2B0-4B49CB7C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D4E350-6B6D-4E43-99F1-97C99D3A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057F63-673C-7E4E-A8B8-0059C03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44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0B1D2-D8E2-D841-81B2-D6A11C37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E015B1-798F-9043-A78C-3FE175C1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A93932-C4D8-F248-90E3-B522AD61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1D600-101E-3647-9CD5-FD9F2715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8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1BA75C-E35D-C44D-B235-3FA6EF9F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0DC7B-3078-D145-AC40-52E8F08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0640B0-416E-CD48-A293-6166B129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47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EB0A5-7E6D-D342-95A2-217666E0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B6E8A-3AE8-714C-BD2E-F43A70049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93773-B90C-ED40-8C45-683DC5396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DFD44-4369-D34A-A431-5650D38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0F0A7-0661-944E-A985-8084C96F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54E42-62D0-A24F-AE33-BD0C771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82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41F01-7C51-2A4E-81F9-16CC6ED6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70A1FD-F618-1E40-BA7F-ACAE52446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8DA28-30EE-774B-A20C-A1BEC2DAA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B4125-0DFE-DF43-8D54-D51E53F9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1091A-90FA-DA43-8BBB-13D1F092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0FB66-4CCB-2045-8BB2-02CED825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51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C7EE1F-4DB4-F14D-B865-29A92999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530D5-0BBB-1949-80DF-31A82D23C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83E9C-4593-0949-9BEE-253EAB7D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346F-7B71-E044-A562-3CF90BF0E11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C53F6-7C62-1F47-B4DB-D9276C1E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EE84D-6F2E-B747-B4B5-47706FA2B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FF9C-A490-084B-8EEA-0E25044225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5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D40D33ED-C872-0F41-949E-333A16491DFB}"/>
              </a:ext>
            </a:extLst>
          </p:cNvPr>
          <p:cNvGrpSpPr/>
          <p:nvPr/>
        </p:nvGrpSpPr>
        <p:grpSpPr>
          <a:xfrm>
            <a:off x="4859876" y="2853423"/>
            <a:ext cx="3227396" cy="1112658"/>
            <a:chOff x="697333" y="4397339"/>
            <a:chExt cx="3227396" cy="1111974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12A9A3E-4E07-3442-8F52-ED0D70AC6922}"/>
                </a:ext>
              </a:extLst>
            </p:cNvPr>
            <p:cNvSpPr/>
            <p:nvPr/>
          </p:nvSpPr>
          <p:spPr>
            <a:xfrm>
              <a:off x="697333" y="4397339"/>
              <a:ext cx="3227396" cy="11119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B3E7126D-0D57-DE4F-984E-597D7A8CD70C}"/>
                </a:ext>
              </a:extLst>
            </p:cNvPr>
            <p:cNvGrpSpPr/>
            <p:nvPr/>
          </p:nvGrpSpPr>
          <p:grpSpPr>
            <a:xfrm>
              <a:off x="811660" y="4859676"/>
              <a:ext cx="1469204" cy="546961"/>
              <a:chOff x="811660" y="4859676"/>
              <a:chExt cx="1469204" cy="546961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D15EFAA3-6A4E-474C-8027-4852D3B0FC37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546961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kumimoji="1" lang="en-US" altLang="zh-CN" sz="1200" dirty="0"/>
                  <a:t>b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=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undefined</a:t>
                </a: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1C53A3E-C9AE-E94A-B6BC-9941055AB23C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变量环境</a:t>
                </a: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9A656C12-0CB1-674B-BCD4-5C06D112B945}"/>
                </a:ext>
              </a:extLst>
            </p:cNvPr>
            <p:cNvGrpSpPr/>
            <p:nvPr/>
          </p:nvGrpSpPr>
          <p:grpSpPr>
            <a:xfrm>
              <a:off x="2361745" y="4859676"/>
              <a:ext cx="1469204" cy="546961"/>
              <a:chOff x="811660" y="4859676"/>
              <a:chExt cx="1469204" cy="546961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F57F3E5-FBE7-F248-98BD-173E45D5447B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546961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kumimoji="1" lang="en-US" altLang="zh-CN" sz="1200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56A4D2F-648A-6C49-92B4-39315A3D2B80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词法环境</a:t>
                </a:r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4CFAF9D-D2A1-AA43-9909-3F8099EA4B47}"/>
                </a:ext>
              </a:extLst>
            </p:cNvPr>
            <p:cNvSpPr txBox="1"/>
            <p:nvPr/>
          </p:nvSpPr>
          <p:spPr>
            <a:xfrm>
              <a:off x="1179370" y="4416222"/>
              <a:ext cx="2364750" cy="36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bg1"/>
                  </a:solidFill>
                </a:rPr>
                <a:t>outer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函数执行上下文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2D8DE11-9169-5A4E-9002-61D2A0129699}"/>
              </a:ext>
            </a:extLst>
          </p:cNvPr>
          <p:cNvGrpSpPr/>
          <p:nvPr/>
        </p:nvGrpSpPr>
        <p:grpSpPr>
          <a:xfrm>
            <a:off x="4859876" y="2861481"/>
            <a:ext cx="3227396" cy="1112658"/>
            <a:chOff x="697333" y="4397339"/>
            <a:chExt cx="3227396" cy="1111974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BD2E15C-F9C0-1B4E-B2D5-0EFD3FE57722}"/>
                </a:ext>
              </a:extLst>
            </p:cNvPr>
            <p:cNvSpPr/>
            <p:nvPr/>
          </p:nvSpPr>
          <p:spPr>
            <a:xfrm>
              <a:off x="697333" y="4397339"/>
              <a:ext cx="3227396" cy="11119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A5B79107-D4BA-F440-8582-A6A9691C6A12}"/>
                </a:ext>
              </a:extLst>
            </p:cNvPr>
            <p:cNvGrpSpPr/>
            <p:nvPr/>
          </p:nvGrpSpPr>
          <p:grpSpPr>
            <a:xfrm>
              <a:off x="811660" y="4859676"/>
              <a:ext cx="1469204" cy="546961"/>
              <a:chOff x="811660" y="4859676"/>
              <a:chExt cx="1469204" cy="546961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AA2CA04-906E-084E-8501-FA7F3F68107B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546961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kumimoji="1" lang="en-US" altLang="zh-CN" sz="1200" dirty="0"/>
                  <a:t>b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=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200</a:t>
                </a: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4E67EF0-F618-9E44-9B6D-39C08F684CB4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变量环境</a:t>
                </a:r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DE308E2E-C612-EB4D-8876-701869B3DC1D}"/>
                </a:ext>
              </a:extLst>
            </p:cNvPr>
            <p:cNvGrpSpPr/>
            <p:nvPr/>
          </p:nvGrpSpPr>
          <p:grpSpPr>
            <a:xfrm>
              <a:off x="2361745" y="4859676"/>
              <a:ext cx="1469204" cy="546961"/>
              <a:chOff x="811660" y="4859676"/>
              <a:chExt cx="1469204" cy="546961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1198C172-D5BE-E04A-8C70-9864BEDC8183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546961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kumimoji="1" lang="en-US" altLang="zh-CN" sz="1200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C030659-E7CB-504C-A24C-7FB065688473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词法环境</a:t>
                </a:r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3D9BEEC-BCA2-574B-85A5-4C8B027312C6}"/>
                </a:ext>
              </a:extLst>
            </p:cNvPr>
            <p:cNvSpPr txBox="1"/>
            <p:nvPr/>
          </p:nvSpPr>
          <p:spPr>
            <a:xfrm>
              <a:off x="1179370" y="4416222"/>
              <a:ext cx="2364750" cy="36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bg1"/>
                  </a:solidFill>
                </a:rPr>
                <a:t>outer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函数执行上下文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5D381F6-A0D2-404C-8A06-B17D7CA7B9DB}"/>
              </a:ext>
            </a:extLst>
          </p:cNvPr>
          <p:cNvGrpSpPr/>
          <p:nvPr/>
        </p:nvGrpSpPr>
        <p:grpSpPr>
          <a:xfrm>
            <a:off x="1520575" y="706270"/>
            <a:ext cx="2722651" cy="3015950"/>
            <a:chOff x="1284269" y="313360"/>
            <a:chExt cx="2722651" cy="301595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586D66C-917F-814F-8E59-3910DB1A9306}"/>
                </a:ext>
              </a:extLst>
            </p:cNvPr>
            <p:cNvSpPr/>
            <p:nvPr/>
          </p:nvSpPr>
          <p:spPr>
            <a:xfrm>
              <a:off x="1383586" y="353974"/>
              <a:ext cx="256169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zh-CN" dirty="0">
                  <a:solidFill>
                    <a:srgbClr val="FF79C6"/>
                  </a:solidFill>
                  <a:effectLst/>
                </a:rPr>
                <a:t>va</a:t>
              </a:r>
              <a:r>
                <a:rPr lang="en-US" altLang="zh-CN" dirty="0">
                  <a:solidFill>
                    <a:srgbClr val="FF79C6"/>
                  </a:solidFill>
                  <a:effectLst/>
                </a:rPr>
                <a:t>r</a:t>
              </a:r>
              <a:r>
                <a:rPr lang="en" altLang="zh-CN" dirty="0">
                  <a:solidFill>
                    <a:srgbClr val="FF79C6"/>
                  </a:solidFill>
                  <a:effectLst/>
                </a:rPr>
                <a:t> </a:t>
              </a:r>
              <a:r>
                <a:rPr lang="en" altLang="zh-CN" dirty="0">
                  <a:solidFill>
                    <a:srgbClr val="BD93F9"/>
                  </a:solidFill>
                  <a:effectLst/>
                </a:rPr>
                <a:t>a </a:t>
              </a:r>
              <a:r>
                <a:rPr lang="en" altLang="zh-CN" dirty="0"/>
                <a:t>= </a:t>
              </a:r>
              <a:r>
                <a:rPr lang="en" altLang="zh-CN" dirty="0">
                  <a:solidFill>
                    <a:srgbClr val="BD93F9"/>
                  </a:solidFill>
                  <a:effectLst/>
                </a:rPr>
                <a:t>100</a:t>
              </a:r>
              <a:br>
                <a:rPr lang="en" altLang="zh-CN" dirty="0"/>
              </a:br>
              <a:r>
                <a:rPr lang="en" altLang="zh-CN" dirty="0">
                  <a:solidFill>
                    <a:srgbClr val="FF79C6"/>
                  </a:solidFill>
                  <a:effectLst/>
                </a:rPr>
                <a:t>function </a:t>
              </a:r>
              <a:r>
                <a:rPr lang="en" altLang="zh-CN" dirty="0">
                  <a:solidFill>
                    <a:srgbClr val="50FA7B"/>
                  </a:solidFill>
                  <a:effectLst/>
                </a:rPr>
                <a:t>inner</a:t>
              </a:r>
              <a:r>
                <a:rPr lang="en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() </a:t>
              </a:r>
              <a:r>
                <a:rPr lang="en" altLang="zh-CN" dirty="0">
                  <a:solidFill>
                    <a:srgbClr val="737FFF"/>
                  </a:solidFill>
                  <a:effectLst/>
                </a:rPr>
                <a:t>{</a:t>
              </a:r>
              <a:br>
                <a:rPr lang="en" altLang="zh-CN" dirty="0">
                  <a:solidFill>
                    <a:srgbClr val="737FFF"/>
                  </a:solidFill>
                  <a:effectLst/>
                </a:rPr>
              </a:br>
              <a:r>
                <a:rPr lang="en" altLang="zh-CN" dirty="0">
                  <a:solidFill>
                    <a:srgbClr val="737FFF"/>
                  </a:solidFill>
                  <a:effectLst/>
                </a:rPr>
                <a:t>    </a:t>
              </a:r>
              <a:r>
                <a:rPr lang="en" altLang="zh-CN" dirty="0">
                  <a:solidFill>
                    <a:srgbClr val="BD93F9"/>
                  </a:solidFill>
                  <a:effectLst/>
                </a:rPr>
                <a:t>console</a:t>
              </a:r>
              <a:r>
                <a:rPr lang="en" altLang="zh-CN" dirty="0"/>
                <a:t>.</a:t>
              </a:r>
              <a:r>
                <a:rPr lang="en" altLang="zh-CN" dirty="0">
                  <a:solidFill>
                    <a:srgbClr val="50FA7B"/>
                  </a:solidFill>
                  <a:effectLst/>
                </a:rPr>
                <a:t>log</a:t>
              </a:r>
              <a:r>
                <a:rPr lang="en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("inner")</a:t>
              </a:r>
              <a:br>
                <a:rPr lang="en" altLang="zh-CN" dirty="0"/>
              </a:br>
              <a:r>
                <a:rPr lang="en" altLang="zh-CN" dirty="0">
                  <a:solidFill>
                    <a:srgbClr val="737FFF"/>
                  </a:solidFill>
                  <a:effectLst/>
                </a:rPr>
                <a:t>}</a:t>
              </a:r>
              <a:br>
                <a:rPr lang="en" altLang="zh-CN" dirty="0"/>
              </a:br>
              <a:r>
                <a:rPr lang="en" altLang="zh-CN" dirty="0">
                  <a:solidFill>
                    <a:srgbClr val="FF79C6"/>
                  </a:solidFill>
                  <a:effectLst/>
                </a:rPr>
                <a:t>function </a:t>
              </a:r>
              <a:r>
                <a:rPr lang="en" altLang="zh-CN" dirty="0">
                  <a:solidFill>
                    <a:srgbClr val="50FA7B"/>
                  </a:solidFill>
                  <a:effectLst/>
                </a:rPr>
                <a:t>outer</a:t>
              </a:r>
              <a:r>
                <a:rPr lang="en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()</a:t>
              </a:r>
              <a:r>
                <a:rPr lang="en" altLang="zh-CN" dirty="0">
                  <a:solidFill>
                    <a:srgbClr val="FFF906"/>
                  </a:solidFill>
                  <a:effectLst/>
                </a:rPr>
                <a:t> </a:t>
              </a:r>
              <a:r>
                <a:rPr lang="en" altLang="zh-CN" dirty="0">
                  <a:solidFill>
                    <a:srgbClr val="737FFF"/>
                  </a:solidFill>
                  <a:effectLst/>
                </a:rPr>
                <a:t>{</a:t>
              </a:r>
              <a:br>
                <a:rPr lang="en" altLang="zh-CN" dirty="0">
                  <a:solidFill>
                    <a:srgbClr val="737FFF"/>
                  </a:solidFill>
                  <a:effectLst/>
                </a:rPr>
              </a:br>
              <a:r>
                <a:rPr lang="en" altLang="zh-CN" dirty="0">
                  <a:solidFill>
                    <a:srgbClr val="737FFF"/>
                  </a:solidFill>
                  <a:effectLst/>
                </a:rPr>
                <a:t>    </a:t>
              </a:r>
              <a:r>
                <a:rPr lang="en" altLang="zh-CN" dirty="0">
                  <a:solidFill>
                    <a:srgbClr val="FF79C6"/>
                  </a:solidFill>
                  <a:effectLst/>
                </a:rPr>
                <a:t>var </a:t>
              </a:r>
              <a:r>
                <a:rPr lang="en" altLang="zh-CN" dirty="0">
                  <a:solidFill>
                    <a:srgbClr val="B9BCD1"/>
                  </a:solidFill>
                  <a:effectLst/>
                </a:rPr>
                <a:t>b </a:t>
              </a:r>
              <a:r>
                <a:rPr lang="en" altLang="zh-CN" dirty="0"/>
                <a:t>= </a:t>
              </a:r>
              <a:r>
                <a:rPr lang="en" altLang="zh-CN" dirty="0">
                  <a:solidFill>
                    <a:srgbClr val="BD93F9"/>
                  </a:solidFill>
                  <a:effectLst/>
                </a:rPr>
                <a:t>200</a:t>
              </a:r>
              <a:br>
                <a:rPr lang="en" altLang="zh-CN" dirty="0"/>
              </a:br>
              <a:r>
                <a:rPr lang="en" altLang="zh-CN" dirty="0"/>
                <a:t>    </a:t>
              </a:r>
              <a:r>
                <a:rPr lang="en" altLang="zh-CN" dirty="0">
                  <a:solidFill>
                    <a:srgbClr val="50FA7B"/>
                  </a:solidFill>
                  <a:effectLst/>
                </a:rPr>
                <a:t>inner</a:t>
              </a:r>
              <a:r>
                <a:rPr lang="en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()</a:t>
              </a:r>
              <a:br>
                <a:rPr lang="en" altLang="zh-CN" dirty="0"/>
              </a:br>
              <a:r>
                <a:rPr lang="en" altLang="zh-CN" dirty="0"/>
                <a:t>    </a:t>
              </a:r>
              <a:r>
                <a:rPr lang="en" altLang="zh-CN" dirty="0">
                  <a:solidFill>
                    <a:srgbClr val="BD93F9"/>
                  </a:solidFill>
                  <a:effectLst/>
                </a:rPr>
                <a:t>console</a:t>
              </a:r>
              <a:r>
                <a:rPr lang="en" altLang="zh-CN" dirty="0"/>
                <a:t>.</a:t>
              </a:r>
              <a:r>
                <a:rPr lang="en" altLang="zh-CN" dirty="0">
                  <a:solidFill>
                    <a:srgbClr val="50FA7B"/>
                  </a:solidFill>
                  <a:effectLst/>
                </a:rPr>
                <a:t>log</a:t>
              </a:r>
              <a:r>
                <a:rPr lang="en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("outer")</a:t>
              </a:r>
              <a:br>
                <a:rPr lang="en" altLang="zh-CN" dirty="0"/>
              </a:br>
              <a:r>
                <a:rPr lang="en" altLang="zh-CN" dirty="0">
                  <a:solidFill>
                    <a:srgbClr val="737FFF"/>
                  </a:solidFill>
                  <a:effectLst/>
                </a:rPr>
                <a:t>}</a:t>
              </a:r>
              <a:br>
                <a:rPr lang="en" altLang="zh-CN" dirty="0"/>
              </a:br>
              <a:r>
                <a:rPr lang="en" altLang="zh-CN" dirty="0">
                  <a:solidFill>
                    <a:srgbClr val="50FA7B"/>
                  </a:solidFill>
                  <a:effectLst/>
                </a:rPr>
                <a:t>outer</a:t>
              </a:r>
              <a:r>
                <a:rPr lang="en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()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8482E9A-F37C-9146-8C1E-56FC1812EA1B}"/>
                </a:ext>
              </a:extLst>
            </p:cNvPr>
            <p:cNvSpPr/>
            <p:nvPr/>
          </p:nvSpPr>
          <p:spPr>
            <a:xfrm>
              <a:off x="1284269" y="313360"/>
              <a:ext cx="2722651" cy="30159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右箭头 14">
            <a:extLst>
              <a:ext uri="{FF2B5EF4-FFF2-40B4-BE49-F238E27FC236}">
                <a16:creationId xmlns:a16="http://schemas.microsoft.com/office/drawing/2014/main" id="{09831FF7-95EE-6D40-A00E-4F10D179145B}"/>
              </a:ext>
            </a:extLst>
          </p:cNvPr>
          <p:cNvSpPr/>
          <p:nvPr/>
        </p:nvSpPr>
        <p:spPr>
          <a:xfrm>
            <a:off x="559940" y="855732"/>
            <a:ext cx="832205" cy="19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2D946EE-A059-C54B-90EE-AFC1D591E8B6}"/>
              </a:ext>
            </a:extLst>
          </p:cNvPr>
          <p:cNvGrpSpPr/>
          <p:nvPr/>
        </p:nvGrpSpPr>
        <p:grpSpPr>
          <a:xfrm>
            <a:off x="4787758" y="705788"/>
            <a:ext cx="3357944" cy="5330390"/>
            <a:chOff x="4787758" y="705788"/>
            <a:chExt cx="3357944" cy="533039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82B0642C-F6BD-4840-8523-9FAEC4A4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145702" y="705788"/>
              <a:ext cx="0" cy="484756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44F0209E-CB63-9F40-81C5-F587B0146775}"/>
                </a:ext>
              </a:extLst>
            </p:cNvPr>
            <p:cNvCxnSpPr>
              <a:cxnSpLocks/>
            </p:cNvCxnSpPr>
            <p:nvPr/>
          </p:nvCxnSpPr>
          <p:spPr>
            <a:xfrm>
              <a:off x="4787758" y="706270"/>
              <a:ext cx="0" cy="484756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C4669AE0-FA29-0746-BF39-2FF660113593}"/>
                </a:ext>
              </a:extLst>
            </p:cNvPr>
            <p:cNvCxnSpPr>
              <a:cxnSpLocks/>
            </p:cNvCxnSpPr>
            <p:nvPr/>
          </p:nvCxnSpPr>
          <p:spPr>
            <a:xfrm>
              <a:off x="4787758" y="5533282"/>
              <a:ext cx="3357944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CA64F33-151E-DA44-BA56-628F219F070D}"/>
                </a:ext>
              </a:extLst>
            </p:cNvPr>
            <p:cNvSpPr txBox="1"/>
            <p:nvPr/>
          </p:nvSpPr>
          <p:spPr>
            <a:xfrm>
              <a:off x="5088922" y="5666846"/>
              <a:ext cx="228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调用栈（</a:t>
              </a:r>
              <a:r>
                <a:rPr kumimoji="1" lang="en-US" altLang="zh-CN" dirty="0"/>
                <a:t>Call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Stack</a:t>
              </a:r>
              <a:r>
                <a:rPr kumimoji="1" lang="zh-CN" altLang="en-US" dirty="0"/>
                <a:t>）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3761D50-3C19-4E40-8903-AF9FEF11CB23}"/>
              </a:ext>
            </a:extLst>
          </p:cNvPr>
          <p:cNvGrpSpPr/>
          <p:nvPr/>
        </p:nvGrpSpPr>
        <p:grpSpPr>
          <a:xfrm>
            <a:off x="4853032" y="-1448870"/>
            <a:ext cx="3227396" cy="1429200"/>
            <a:chOff x="697333" y="4397339"/>
            <a:chExt cx="3227396" cy="142832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4F437AF-4C76-C647-A5E4-A6BFE45DF285}"/>
                </a:ext>
              </a:extLst>
            </p:cNvPr>
            <p:cNvSpPr/>
            <p:nvPr/>
          </p:nvSpPr>
          <p:spPr>
            <a:xfrm>
              <a:off x="697333" y="4397339"/>
              <a:ext cx="3227396" cy="1428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4048E27-015C-9D4F-9931-E78EFB4A5470}"/>
                </a:ext>
              </a:extLst>
            </p:cNvPr>
            <p:cNvGrpSpPr/>
            <p:nvPr/>
          </p:nvGrpSpPr>
          <p:grpSpPr>
            <a:xfrm>
              <a:off x="811660" y="4859676"/>
              <a:ext cx="1469204" cy="873304"/>
              <a:chOff x="811660" y="4859676"/>
              <a:chExt cx="1469204" cy="87330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1F09FFC-477A-6346-97AA-A6087E1DFDC0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873304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kumimoji="1" lang="en-US" altLang="zh-CN" sz="1200" dirty="0"/>
                  <a:t>a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=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undefined</a:t>
                </a:r>
              </a:p>
              <a:p>
                <a:r>
                  <a:rPr kumimoji="1" lang="en-US" altLang="zh-CN" sz="1200" dirty="0"/>
                  <a:t>function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inner(){…}</a:t>
                </a:r>
              </a:p>
              <a:p>
                <a:r>
                  <a:rPr kumimoji="1" lang="en-US" altLang="zh-CN" sz="1200" dirty="0"/>
                  <a:t>function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outer(){…}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D9FA6A3-8B21-B145-A458-5F4DB2150151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变量环境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7D57ABD-1295-1A48-8C6A-DCA85E9AF5F1}"/>
                </a:ext>
              </a:extLst>
            </p:cNvPr>
            <p:cNvGrpSpPr/>
            <p:nvPr/>
          </p:nvGrpSpPr>
          <p:grpSpPr>
            <a:xfrm>
              <a:off x="2361745" y="4859676"/>
              <a:ext cx="1469204" cy="873304"/>
              <a:chOff x="811660" y="4859676"/>
              <a:chExt cx="1469204" cy="873304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34DC528-0E85-1143-8803-1B434CF8E3A0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873304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kumimoji="1" lang="en-US" altLang="zh-CN" sz="1200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E39EF18-21CE-3647-86DF-BDE235CA0B53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词法环境</a:t>
                </a: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4CAE4C3-7FBA-1049-958D-848846E7B151}"/>
                </a:ext>
              </a:extLst>
            </p:cNvPr>
            <p:cNvSpPr txBox="1"/>
            <p:nvPr/>
          </p:nvSpPr>
          <p:spPr>
            <a:xfrm>
              <a:off x="1410784" y="44055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</a:rPr>
                <a:t>全局执行上下文</a:t>
              </a: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81B4C429-EA9B-9F4F-ACF3-8BA960060884}"/>
              </a:ext>
            </a:extLst>
          </p:cNvPr>
          <p:cNvSpPr txBox="1"/>
          <p:nvPr/>
        </p:nvSpPr>
        <p:spPr>
          <a:xfrm>
            <a:off x="5265310" y="-986249"/>
            <a:ext cx="902811" cy="307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</a:rPr>
              <a:t>变量环境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8050A59-2C70-1E49-AA63-EBB85C6B1B35}"/>
              </a:ext>
            </a:extLst>
          </p:cNvPr>
          <p:cNvGrpSpPr/>
          <p:nvPr/>
        </p:nvGrpSpPr>
        <p:grpSpPr>
          <a:xfrm>
            <a:off x="4849602" y="4050761"/>
            <a:ext cx="3227396" cy="1429200"/>
            <a:chOff x="697333" y="4397339"/>
            <a:chExt cx="3227396" cy="1428322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CB7CB6A-F7C4-7E46-A145-069FE72D0603}"/>
                </a:ext>
              </a:extLst>
            </p:cNvPr>
            <p:cNvSpPr/>
            <p:nvPr/>
          </p:nvSpPr>
          <p:spPr>
            <a:xfrm>
              <a:off x="697333" y="4397339"/>
              <a:ext cx="3227396" cy="1428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0D9A24A-E61C-2645-B4D6-00B6421F2E74}"/>
                </a:ext>
              </a:extLst>
            </p:cNvPr>
            <p:cNvGrpSpPr/>
            <p:nvPr/>
          </p:nvGrpSpPr>
          <p:grpSpPr>
            <a:xfrm>
              <a:off x="811660" y="4859676"/>
              <a:ext cx="1469204" cy="873304"/>
              <a:chOff x="811660" y="4859676"/>
              <a:chExt cx="1469204" cy="873304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669F3EA-F53D-BF42-88ED-04E2C5D1F9FC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873304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kumimoji="1" lang="en-US" altLang="zh-CN" sz="1200" dirty="0"/>
                  <a:t>a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=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undefined</a:t>
                </a:r>
              </a:p>
              <a:p>
                <a:r>
                  <a:rPr kumimoji="1" lang="en-US" altLang="zh-CN" sz="1200" dirty="0"/>
                  <a:t>function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inner(){…}</a:t>
                </a:r>
              </a:p>
              <a:p>
                <a:r>
                  <a:rPr kumimoji="1" lang="en-US" altLang="zh-CN" sz="1200" dirty="0"/>
                  <a:t>function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outer(){…}</a:t>
                </a: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1D3C216-9C12-4B42-AD5B-44DCF4CF849A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变量环境</a:t>
                </a: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F6FB17B-E80F-4146-8919-7F42150825A2}"/>
                </a:ext>
              </a:extLst>
            </p:cNvPr>
            <p:cNvGrpSpPr/>
            <p:nvPr/>
          </p:nvGrpSpPr>
          <p:grpSpPr>
            <a:xfrm>
              <a:off x="2361745" y="4859676"/>
              <a:ext cx="1469204" cy="873304"/>
              <a:chOff x="811660" y="4859676"/>
              <a:chExt cx="1469204" cy="87330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8B66FB3-9877-E446-B894-0B6CF566FF6B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873304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kumimoji="1" lang="en-US" altLang="zh-CN" sz="1200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2CD0D4B-E702-F946-9A67-A1F96826D285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词法环境</a:t>
                </a: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EE4789A-4C6C-2E48-BDF1-2D1D72B68257}"/>
                </a:ext>
              </a:extLst>
            </p:cNvPr>
            <p:cNvSpPr txBox="1"/>
            <p:nvPr/>
          </p:nvSpPr>
          <p:spPr>
            <a:xfrm>
              <a:off x="1410784" y="44055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</a:rPr>
                <a:t>全局执行上下文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ECE1ABC-5FA4-1642-AF32-387F495EFCE1}"/>
              </a:ext>
            </a:extLst>
          </p:cNvPr>
          <p:cNvGrpSpPr/>
          <p:nvPr/>
        </p:nvGrpSpPr>
        <p:grpSpPr>
          <a:xfrm>
            <a:off x="4846189" y="4046679"/>
            <a:ext cx="3227396" cy="1429200"/>
            <a:chOff x="697333" y="4397339"/>
            <a:chExt cx="3227396" cy="1428322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E4DC5B9-C052-DF47-97BB-9A8DC0430F34}"/>
                </a:ext>
              </a:extLst>
            </p:cNvPr>
            <p:cNvSpPr/>
            <p:nvPr/>
          </p:nvSpPr>
          <p:spPr>
            <a:xfrm>
              <a:off x="697333" y="4397339"/>
              <a:ext cx="3227396" cy="1428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A8769B2-9D66-D747-8A0C-63648689E32D}"/>
                </a:ext>
              </a:extLst>
            </p:cNvPr>
            <p:cNvGrpSpPr/>
            <p:nvPr/>
          </p:nvGrpSpPr>
          <p:grpSpPr>
            <a:xfrm>
              <a:off x="811660" y="4859676"/>
              <a:ext cx="1469204" cy="873304"/>
              <a:chOff x="811660" y="4859676"/>
              <a:chExt cx="1469204" cy="873304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9F9657C-680C-DE44-87C9-83A36527EB90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873304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kumimoji="1" lang="en-US" altLang="zh-CN" sz="1200" dirty="0"/>
                  <a:t>a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=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100</a:t>
                </a:r>
              </a:p>
              <a:p>
                <a:r>
                  <a:rPr kumimoji="1" lang="en-US" altLang="zh-CN" sz="1200" dirty="0"/>
                  <a:t>function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inner(){…}</a:t>
                </a:r>
              </a:p>
              <a:p>
                <a:r>
                  <a:rPr kumimoji="1" lang="en-US" altLang="zh-CN" sz="1200" dirty="0"/>
                  <a:t>function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outer(){…}</a:t>
                </a: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E0CC129-FB5E-1E48-968D-2C8825E7F013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变量环境</a:t>
                </a: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7756C365-7276-5F4A-8361-CE0E85387D6F}"/>
                </a:ext>
              </a:extLst>
            </p:cNvPr>
            <p:cNvGrpSpPr/>
            <p:nvPr/>
          </p:nvGrpSpPr>
          <p:grpSpPr>
            <a:xfrm>
              <a:off x="2361745" y="4859676"/>
              <a:ext cx="1469204" cy="873304"/>
              <a:chOff x="811660" y="4859676"/>
              <a:chExt cx="1469204" cy="87330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51FA9D5-BE9E-364C-AD79-0A293FED0A7B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873304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kumimoji="1" lang="en-US" altLang="zh-CN" sz="1200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87B4A11-8D0B-4643-8C45-1AB3E7D59907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词法环境</a:t>
                </a:r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7775B2E-CE47-9E44-91C1-9E3D44752852}"/>
                </a:ext>
              </a:extLst>
            </p:cNvPr>
            <p:cNvSpPr txBox="1"/>
            <p:nvPr/>
          </p:nvSpPr>
          <p:spPr>
            <a:xfrm>
              <a:off x="1410784" y="44055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</a:rPr>
                <a:t>全局执行上下文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61C7341-50AC-1A4C-937D-C38797797D15}"/>
              </a:ext>
            </a:extLst>
          </p:cNvPr>
          <p:cNvGrpSpPr/>
          <p:nvPr/>
        </p:nvGrpSpPr>
        <p:grpSpPr>
          <a:xfrm>
            <a:off x="4853032" y="-1132328"/>
            <a:ext cx="3227396" cy="1112658"/>
            <a:chOff x="697333" y="4397339"/>
            <a:chExt cx="3227396" cy="111197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1C0E272-AA24-0A4C-A6C1-B5E9AEE5EE24}"/>
                </a:ext>
              </a:extLst>
            </p:cNvPr>
            <p:cNvSpPr/>
            <p:nvPr/>
          </p:nvSpPr>
          <p:spPr>
            <a:xfrm>
              <a:off x="697333" y="4397339"/>
              <a:ext cx="3227396" cy="11119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21D1875A-7FA0-DA46-B669-11E565F9076E}"/>
                </a:ext>
              </a:extLst>
            </p:cNvPr>
            <p:cNvGrpSpPr/>
            <p:nvPr/>
          </p:nvGrpSpPr>
          <p:grpSpPr>
            <a:xfrm>
              <a:off x="811660" y="4859676"/>
              <a:ext cx="1469204" cy="546961"/>
              <a:chOff x="811660" y="4859676"/>
              <a:chExt cx="1469204" cy="546961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4CBC6D5-5691-6C44-839F-B75F652E6207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546961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kumimoji="1" lang="en-US" altLang="zh-CN" sz="1200" dirty="0"/>
                  <a:t>b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=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undefined</a:t>
                </a: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6DE85DA-D1E8-0B4A-9A6D-D2AEA3E861A7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变量环境</a:t>
                </a: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BDF36CA-CD8E-2C40-8BFA-847D67CEEC54}"/>
                </a:ext>
              </a:extLst>
            </p:cNvPr>
            <p:cNvGrpSpPr/>
            <p:nvPr/>
          </p:nvGrpSpPr>
          <p:grpSpPr>
            <a:xfrm>
              <a:off x="2361745" y="4859676"/>
              <a:ext cx="1469204" cy="546961"/>
              <a:chOff x="811660" y="4859676"/>
              <a:chExt cx="1469204" cy="5469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2B5532F-7F34-1A48-9F10-E0D731D8594B}"/>
                  </a:ext>
                </a:extLst>
              </p:cNvPr>
              <p:cNvSpPr/>
              <p:nvPr/>
            </p:nvSpPr>
            <p:spPr>
              <a:xfrm>
                <a:off x="811660" y="4859676"/>
                <a:ext cx="1469204" cy="546961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kumimoji="1" lang="en-US" altLang="zh-CN" sz="1200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C2F7271-FC03-B84E-AC39-38E6BA4C10E0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词法环境</a:t>
                </a:r>
              </a:p>
            </p:txBody>
          </p: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C8F24AFF-8160-F347-89DB-B00A5A71107E}"/>
                </a:ext>
              </a:extLst>
            </p:cNvPr>
            <p:cNvSpPr txBox="1"/>
            <p:nvPr/>
          </p:nvSpPr>
          <p:spPr>
            <a:xfrm>
              <a:off x="1179370" y="4416222"/>
              <a:ext cx="2364750" cy="36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bg1"/>
                  </a:solidFill>
                </a:rPr>
                <a:t>outer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函数执行上下文</a:t>
              </a:r>
            </a:p>
          </p:txBody>
        </p:sp>
      </p:grpSp>
      <p:sp>
        <p:nvSpPr>
          <p:cNvPr id="89" name="右箭头 88">
            <a:extLst>
              <a:ext uri="{FF2B5EF4-FFF2-40B4-BE49-F238E27FC236}">
                <a16:creationId xmlns:a16="http://schemas.microsoft.com/office/drawing/2014/main" id="{52891DEA-EBAA-BB4C-BF04-13CDBFBD38FE}"/>
              </a:ext>
            </a:extLst>
          </p:cNvPr>
          <p:cNvSpPr/>
          <p:nvPr/>
        </p:nvSpPr>
        <p:spPr>
          <a:xfrm>
            <a:off x="559939" y="3313828"/>
            <a:ext cx="832205" cy="19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右箭头 89">
            <a:extLst>
              <a:ext uri="{FF2B5EF4-FFF2-40B4-BE49-F238E27FC236}">
                <a16:creationId xmlns:a16="http://schemas.microsoft.com/office/drawing/2014/main" id="{8DCA39F7-5AD2-B94C-8BC5-587097861084}"/>
              </a:ext>
            </a:extLst>
          </p:cNvPr>
          <p:cNvSpPr/>
          <p:nvPr/>
        </p:nvSpPr>
        <p:spPr>
          <a:xfrm>
            <a:off x="559938" y="2262895"/>
            <a:ext cx="832205" cy="19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右箭头 98">
            <a:extLst>
              <a:ext uri="{FF2B5EF4-FFF2-40B4-BE49-F238E27FC236}">
                <a16:creationId xmlns:a16="http://schemas.microsoft.com/office/drawing/2014/main" id="{C0EE3105-D524-DF46-9C96-8B7C22F4F0D8}"/>
              </a:ext>
            </a:extLst>
          </p:cNvPr>
          <p:cNvSpPr/>
          <p:nvPr/>
        </p:nvSpPr>
        <p:spPr>
          <a:xfrm>
            <a:off x="559938" y="2520489"/>
            <a:ext cx="832205" cy="19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7FB31D3-B26B-2748-BC75-E140C61AAAAD}"/>
              </a:ext>
            </a:extLst>
          </p:cNvPr>
          <p:cNvGrpSpPr/>
          <p:nvPr/>
        </p:nvGrpSpPr>
        <p:grpSpPr>
          <a:xfrm>
            <a:off x="4849828" y="-950549"/>
            <a:ext cx="3227396" cy="931486"/>
            <a:chOff x="697333" y="4397339"/>
            <a:chExt cx="3227396" cy="93091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5AAA8AD-741B-E846-8008-211754BBB5F6}"/>
                </a:ext>
              </a:extLst>
            </p:cNvPr>
            <p:cNvSpPr/>
            <p:nvPr/>
          </p:nvSpPr>
          <p:spPr>
            <a:xfrm>
              <a:off x="697333" y="4397339"/>
              <a:ext cx="3227396" cy="93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A80293B5-B332-0C4E-9EF5-8686BC67FA4E}"/>
                </a:ext>
              </a:extLst>
            </p:cNvPr>
            <p:cNvGrpSpPr/>
            <p:nvPr/>
          </p:nvGrpSpPr>
          <p:grpSpPr>
            <a:xfrm>
              <a:off x="811660" y="4859676"/>
              <a:ext cx="1469204" cy="382126"/>
              <a:chOff x="811660" y="4859676"/>
              <a:chExt cx="1469204" cy="382126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1C4FB875-C871-5342-A735-FAD6951F09EB}"/>
                  </a:ext>
                </a:extLst>
              </p:cNvPr>
              <p:cNvSpPr/>
              <p:nvPr/>
            </p:nvSpPr>
            <p:spPr>
              <a:xfrm>
                <a:off x="811660" y="4859677"/>
                <a:ext cx="1469204" cy="382125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kumimoji="1" lang="en-US" altLang="zh-CN" sz="1200" dirty="0"/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F486583-5BCA-0541-9D77-5C58B083CFDF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变量环境</a:t>
                </a: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91F97A1A-EF11-9044-940B-60E708F1D5AC}"/>
                </a:ext>
              </a:extLst>
            </p:cNvPr>
            <p:cNvGrpSpPr/>
            <p:nvPr/>
          </p:nvGrpSpPr>
          <p:grpSpPr>
            <a:xfrm>
              <a:off x="2361745" y="4859676"/>
              <a:ext cx="1469204" cy="382126"/>
              <a:chOff x="811660" y="4859676"/>
              <a:chExt cx="1469204" cy="382126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ACE6B351-16F3-6E43-95CC-B8F6EF8A4C5C}"/>
                  </a:ext>
                </a:extLst>
              </p:cNvPr>
              <p:cNvSpPr/>
              <p:nvPr/>
            </p:nvSpPr>
            <p:spPr>
              <a:xfrm>
                <a:off x="811660" y="4859677"/>
                <a:ext cx="1469204" cy="382125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kumimoji="1" lang="en-US" altLang="zh-CN" sz="1200" dirty="0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F120FDAE-FB15-0B44-A89D-C1C25498AF25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词法环境</a:t>
                </a:r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808B98A-4C13-F248-8F8D-A265DFE8CA5E}"/>
                </a:ext>
              </a:extLst>
            </p:cNvPr>
            <p:cNvSpPr txBox="1"/>
            <p:nvPr/>
          </p:nvSpPr>
          <p:spPr>
            <a:xfrm>
              <a:off x="1179370" y="4416222"/>
              <a:ext cx="2339102" cy="36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bg1"/>
                  </a:solidFill>
                </a:rPr>
                <a:t>inner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函数执行上下文</a:t>
              </a: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B9F084BB-3881-D547-A0F0-7D4517F1FFE2}"/>
              </a:ext>
            </a:extLst>
          </p:cNvPr>
          <p:cNvGrpSpPr/>
          <p:nvPr/>
        </p:nvGrpSpPr>
        <p:grpSpPr>
          <a:xfrm>
            <a:off x="4859876" y="1843491"/>
            <a:ext cx="3227396" cy="931486"/>
            <a:chOff x="697333" y="4397339"/>
            <a:chExt cx="3227396" cy="930914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3188148-AE80-6448-B883-1209667FF2C7}"/>
                </a:ext>
              </a:extLst>
            </p:cNvPr>
            <p:cNvSpPr/>
            <p:nvPr/>
          </p:nvSpPr>
          <p:spPr>
            <a:xfrm>
              <a:off x="697333" y="4397339"/>
              <a:ext cx="3227396" cy="93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C26AC860-38A2-1B4A-9B94-9150DF7E2EF0}"/>
                </a:ext>
              </a:extLst>
            </p:cNvPr>
            <p:cNvGrpSpPr/>
            <p:nvPr/>
          </p:nvGrpSpPr>
          <p:grpSpPr>
            <a:xfrm>
              <a:off x="811660" y="4859676"/>
              <a:ext cx="1469204" cy="382126"/>
              <a:chOff x="811660" y="4859676"/>
              <a:chExt cx="1469204" cy="382126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77644C65-B56A-3B40-8AB6-F111F57884D4}"/>
                  </a:ext>
                </a:extLst>
              </p:cNvPr>
              <p:cNvSpPr/>
              <p:nvPr/>
            </p:nvSpPr>
            <p:spPr>
              <a:xfrm>
                <a:off x="811660" y="4859677"/>
                <a:ext cx="1469204" cy="382125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kumimoji="1" lang="en-US" altLang="zh-CN" sz="1200" dirty="0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7BBB4F9F-51ED-AF4F-9970-027C8AB23372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变量环境</a:t>
                </a: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932044C-6812-0044-89FA-0F9C9C16C043}"/>
                </a:ext>
              </a:extLst>
            </p:cNvPr>
            <p:cNvGrpSpPr/>
            <p:nvPr/>
          </p:nvGrpSpPr>
          <p:grpSpPr>
            <a:xfrm>
              <a:off x="2361745" y="4859676"/>
              <a:ext cx="1469204" cy="382126"/>
              <a:chOff x="811660" y="4859676"/>
              <a:chExt cx="1469204" cy="382126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CD325778-A476-BE4C-8473-495BDC5BA768}"/>
                  </a:ext>
                </a:extLst>
              </p:cNvPr>
              <p:cNvSpPr/>
              <p:nvPr/>
            </p:nvSpPr>
            <p:spPr>
              <a:xfrm>
                <a:off x="811660" y="4859677"/>
                <a:ext cx="1469204" cy="382125"/>
              </a:xfrm>
              <a:prstGeom prst="rect">
                <a:avLst/>
              </a:prstGeom>
              <a:solidFill>
                <a:srgbClr val="FE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kumimoji="1" lang="en-US" altLang="zh-CN" sz="1200" dirty="0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3D38AF2-49CA-1848-BBF5-0822FB965B72}"/>
                  </a:ext>
                </a:extLst>
              </p:cNvPr>
              <p:cNvSpPr txBox="1"/>
              <p:nvPr/>
            </p:nvSpPr>
            <p:spPr>
              <a:xfrm>
                <a:off x="1109611" y="485967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chemeClr val="bg1"/>
                    </a:solidFill>
                  </a:rPr>
                  <a:t>词法环境</a:t>
                </a:r>
              </a:p>
            </p:txBody>
          </p: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1BB9A66-82F9-D946-BE3A-DDE4F960DCF8}"/>
                </a:ext>
              </a:extLst>
            </p:cNvPr>
            <p:cNvSpPr txBox="1"/>
            <p:nvPr/>
          </p:nvSpPr>
          <p:spPr>
            <a:xfrm>
              <a:off x="1179370" y="4416222"/>
              <a:ext cx="2339102" cy="36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bg1"/>
                  </a:solidFill>
                </a:rPr>
                <a:t>inner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函数执行上下文</a:t>
              </a:r>
            </a:p>
          </p:txBody>
        </p:sp>
      </p:grpSp>
      <p:sp>
        <p:nvSpPr>
          <p:cNvPr id="118" name="右箭头 117">
            <a:extLst>
              <a:ext uri="{FF2B5EF4-FFF2-40B4-BE49-F238E27FC236}">
                <a16:creationId xmlns:a16="http://schemas.microsoft.com/office/drawing/2014/main" id="{73D204B2-969D-CB4D-AF50-EE3C765299DA}"/>
              </a:ext>
            </a:extLst>
          </p:cNvPr>
          <p:cNvSpPr/>
          <p:nvPr/>
        </p:nvSpPr>
        <p:spPr>
          <a:xfrm>
            <a:off x="559937" y="1423887"/>
            <a:ext cx="832205" cy="19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6C7E3A4-782B-4743-9D83-BE243B8F8AE9}"/>
              </a:ext>
            </a:extLst>
          </p:cNvPr>
          <p:cNvSpPr/>
          <p:nvPr/>
        </p:nvSpPr>
        <p:spPr>
          <a:xfrm>
            <a:off x="1627143" y="3899356"/>
            <a:ext cx="784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D93F9"/>
                </a:solidFill>
              </a:rPr>
              <a:t>inner</a:t>
            </a:r>
            <a:endParaRPr lang="zh-CN" altLang="en-US" dirty="0">
              <a:solidFill>
                <a:srgbClr val="BD93F9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E71F36-8525-3D4E-A303-C817C0CD8792}"/>
              </a:ext>
            </a:extLst>
          </p:cNvPr>
          <p:cNvGrpSpPr/>
          <p:nvPr/>
        </p:nvGrpSpPr>
        <p:grpSpPr>
          <a:xfrm>
            <a:off x="1527826" y="3858742"/>
            <a:ext cx="2722651" cy="1464378"/>
            <a:chOff x="1527826" y="3858742"/>
            <a:chExt cx="2722651" cy="1464378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2D06CFB-4006-FC4F-A6FB-921AFF3AD756}"/>
                </a:ext>
              </a:extLst>
            </p:cNvPr>
            <p:cNvSpPr/>
            <p:nvPr/>
          </p:nvSpPr>
          <p:spPr>
            <a:xfrm>
              <a:off x="1527826" y="3858742"/>
              <a:ext cx="2722651" cy="958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84A9BE7-62DF-A64D-92E5-32AD41B95ACD}"/>
                </a:ext>
              </a:extLst>
            </p:cNvPr>
            <p:cNvSpPr txBox="1"/>
            <p:nvPr/>
          </p:nvSpPr>
          <p:spPr>
            <a:xfrm>
              <a:off x="1928259" y="4953788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输出（</a:t>
              </a:r>
              <a:r>
                <a:rPr kumimoji="1" lang="en-US" altLang="zh-CN" dirty="0"/>
                <a:t>Output</a:t>
              </a:r>
              <a:r>
                <a:rPr kumimoji="1" lang="zh-CN" altLang="en-US" dirty="0"/>
                <a:t>）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3AA88B3-170A-9D44-81C6-FBE8C8611426}"/>
              </a:ext>
            </a:extLst>
          </p:cNvPr>
          <p:cNvGrpSpPr/>
          <p:nvPr/>
        </p:nvGrpSpPr>
        <p:grpSpPr>
          <a:xfrm>
            <a:off x="4853031" y="-469948"/>
            <a:ext cx="3227396" cy="448335"/>
            <a:chOff x="687285" y="4397339"/>
            <a:chExt cx="3227396" cy="448060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7F9D123-037B-D644-8D13-1352C0FC144E}"/>
                </a:ext>
              </a:extLst>
            </p:cNvPr>
            <p:cNvSpPr/>
            <p:nvPr/>
          </p:nvSpPr>
          <p:spPr>
            <a:xfrm>
              <a:off x="687285" y="4397339"/>
              <a:ext cx="3227396" cy="448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0F5BAB3-1A7E-2642-BCC1-F08FE9FBAE98}"/>
                </a:ext>
              </a:extLst>
            </p:cNvPr>
            <p:cNvSpPr txBox="1"/>
            <p:nvPr/>
          </p:nvSpPr>
          <p:spPr>
            <a:xfrm>
              <a:off x="1179370" y="4416222"/>
              <a:ext cx="2266967" cy="36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>
                  <a:solidFill>
                    <a:schemeClr val="bg1"/>
                  </a:solidFill>
                </a:rPr>
                <a:t>console.log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(</a:t>
              </a:r>
              <a:r>
                <a:rPr lang="en" altLang="zh-CN" dirty="0">
                  <a:solidFill>
                    <a:schemeClr val="bg1"/>
                  </a:solidFill>
                </a:rPr>
                <a:t>" </a:t>
              </a:r>
              <a:r>
                <a:rPr lang="en-US" altLang="zh-CN" dirty="0">
                  <a:solidFill>
                    <a:schemeClr val="bg1"/>
                  </a:solidFill>
                </a:rPr>
                <a:t>inner</a:t>
              </a:r>
              <a:r>
                <a:rPr lang="en" altLang="zh-CN" dirty="0">
                  <a:solidFill>
                    <a:schemeClr val="bg1"/>
                  </a:solidFill>
                </a:rPr>
                <a:t>"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)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52C2A1C3-C51B-844C-B780-F1BE048E7818}"/>
              </a:ext>
            </a:extLst>
          </p:cNvPr>
          <p:cNvGrpSpPr/>
          <p:nvPr/>
        </p:nvGrpSpPr>
        <p:grpSpPr>
          <a:xfrm>
            <a:off x="4853031" y="1308652"/>
            <a:ext cx="3227396" cy="448335"/>
            <a:chOff x="697333" y="4397339"/>
            <a:chExt cx="3227396" cy="448060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9FAF02E2-4DF0-6042-8C2D-EA30E2DCEB25}"/>
                </a:ext>
              </a:extLst>
            </p:cNvPr>
            <p:cNvSpPr/>
            <p:nvPr/>
          </p:nvSpPr>
          <p:spPr>
            <a:xfrm>
              <a:off x="697333" y="4397339"/>
              <a:ext cx="3227396" cy="448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026FB91B-653F-5B4F-B6BC-DC23B2F835BF}"/>
                </a:ext>
              </a:extLst>
            </p:cNvPr>
            <p:cNvSpPr txBox="1"/>
            <p:nvPr/>
          </p:nvSpPr>
          <p:spPr>
            <a:xfrm>
              <a:off x="1179370" y="4416222"/>
              <a:ext cx="2266967" cy="36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>
                  <a:solidFill>
                    <a:schemeClr val="bg1"/>
                  </a:solidFill>
                </a:rPr>
                <a:t>console.log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(</a:t>
              </a:r>
              <a:r>
                <a:rPr lang="en" altLang="zh-CN" dirty="0">
                  <a:solidFill>
                    <a:schemeClr val="bg1"/>
                  </a:solidFill>
                </a:rPr>
                <a:t>" </a:t>
              </a:r>
              <a:r>
                <a:rPr lang="en-US" altLang="zh-CN" dirty="0">
                  <a:solidFill>
                    <a:schemeClr val="bg1"/>
                  </a:solidFill>
                </a:rPr>
                <a:t>inner</a:t>
              </a:r>
              <a:r>
                <a:rPr lang="en" altLang="zh-CN" dirty="0">
                  <a:solidFill>
                    <a:schemeClr val="bg1"/>
                  </a:solidFill>
                </a:rPr>
                <a:t>"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)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右箭头 118">
            <a:extLst>
              <a:ext uri="{FF2B5EF4-FFF2-40B4-BE49-F238E27FC236}">
                <a16:creationId xmlns:a16="http://schemas.microsoft.com/office/drawing/2014/main" id="{E1598FD8-7D1C-BA4D-85F0-E14D2367B38F}"/>
              </a:ext>
            </a:extLst>
          </p:cNvPr>
          <p:cNvSpPr/>
          <p:nvPr/>
        </p:nvSpPr>
        <p:spPr>
          <a:xfrm>
            <a:off x="546668" y="2801082"/>
            <a:ext cx="832205" cy="19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46E31F39-9644-1D49-8302-36295A192036}"/>
              </a:ext>
            </a:extLst>
          </p:cNvPr>
          <p:cNvGrpSpPr/>
          <p:nvPr/>
        </p:nvGrpSpPr>
        <p:grpSpPr>
          <a:xfrm>
            <a:off x="4848162" y="-517424"/>
            <a:ext cx="3227396" cy="448335"/>
            <a:chOff x="697333" y="4397339"/>
            <a:chExt cx="3227396" cy="44806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A6CC5E1-5418-CF4D-BB48-557EEB4C219A}"/>
                </a:ext>
              </a:extLst>
            </p:cNvPr>
            <p:cNvSpPr/>
            <p:nvPr/>
          </p:nvSpPr>
          <p:spPr>
            <a:xfrm>
              <a:off x="697333" y="4397339"/>
              <a:ext cx="3227396" cy="448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ACEC6E1F-B183-914D-A78C-3A3CDF92FBEF}"/>
                </a:ext>
              </a:extLst>
            </p:cNvPr>
            <p:cNvSpPr txBox="1"/>
            <p:nvPr/>
          </p:nvSpPr>
          <p:spPr>
            <a:xfrm>
              <a:off x="1179370" y="4416222"/>
              <a:ext cx="2295821" cy="36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>
                  <a:solidFill>
                    <a:schemeClr val="bg1"/>
                  </a:solidFill>
                </a:rPr>
                <a:t>console.log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(</a:t>
              </a:r>
              <a:r>
                <a:rPr lang="en" altLang="zh-CN" dirty="0">
                  <a:solidFill>
                    <a:schemeClr val="bg1"/>
                  </a:solidFill>
                </a:rPr>
                <a:t>" </a:t>
              </a:r>
              <a:r>
                <a:rPr lang="en-US" altLang="zh-CN" dirty="0">
                  <a:solidFill>
                    <a:schemeClr val="bg1"/>
                  </a:solidFill>
                </a:rPr>
                <a:t>outer</a:t>
              </a:r>
              <a:r>
                <a:rPr lang="en" altLang="zh-CN" dirty="0">
                  <a:solidFill>
                    <a:schemeClr val="bg1"/>
                  </a:solidFill>
                </a:rPr>
                <a:t>"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)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C7506138-90E3-564D-97E0-C4641B1A5734}"/>
              </a:ext>
            </a:extLst>
          </p:cNvPr>
          <p:cNvGrpSpPr/>
          <p:nvPr/>
        </p:nvGrpSpPr>
        <p:grpSpPr>
          <a:xfrm>
            <a:off x="4859876" y="2324490"/>
            <a:ext cx="3227396" cy="448335"/>
            <a:chOff x="697333" y="4397339"/>
            <a:chExt cx="3227396" cy="448060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9DF0A99-DCAC-0446-A520-597ADC5A7E02}"/>
                </a:ext>
              </a:extLst>
            </p:cNvPr>
            <p:cNvSpPr/>
            <p:nvPr/>
          </p:nvSpPr>
          <p:spPr>
            <a:xfrm>
              <a:off x="697333" y="4397339"/>
              <a:ext cx="3227396" cy="448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32F6827-64AF-6349-B492-E31602A3412F}"/>
                </a:ext>
              </a:extLst>
            </p:cNvPr>
            <p:cNvSpPr txBox="1"/>
            <p:nvPr/>
          </p:nvSpPr>
          <p:spPr>
            <a:xfrm>
              <a:off x="1179370" y="4416222"/>
              <a:ext cx="2295821" cy="36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>
                  <a:solidFill>
                    <a:schemeClr val="bg1"/>
                  </a:solidFill>
                </a:rPr>
                <a:t>console.log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(</a:t>
              </a:r>
              <a:r>
                <a:rPr lang="en" altLang="zh-CN" dirty="0">
                  <a:solidFill>
                    <a:schemeClr val="bg1"/>
                  </a:solidFill>
                </a:rPr>
                <a:t>" </a:t>
              </a:r>
              <a:r>
                <a:rPr lang="en-US" altLang="zh-CN" dirty="0">
                  <a:solidFill>
                    <a:schemeClr val="bg1"/>
                  </a:solidFill>
                </a:rPr>
                <a:t>outer</a:t>
              </a:r>
              <a:r>
                <a:rPr lang="en" altLang="zh-CN" dirty="0">
                  <a:solidFill>
                    <a:schemeClr val="bg1"/>
                  </a:solidFill>
                </a:rPr>
                <a:t>"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)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7" name="矩形 136">
            <a:extLst>
              <a:ext uri="{FF2B5EF4-FFF2-40B4-BE49-F238E27FC236}">
                <a16:creationId xmlns:a16="http://schemas.microsoft.com/office/drawing/2014/main" id="{095C5751-6F13-D348-99E6-D6D87253CDF4}"/>
              </a:ext>
            </a:extLst>
          </p:cNvPr>
          <p:cNvSpPr/>
          <p:nvPr/>
        </p:nvSpPr>
        <p:spPr>
          <a:xfrm>
            <a:off x="1620853" y="4220544"/>
            <a:ext cx="784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D93F9"/>
                </a:solidFill>
              </a:rPr>
              <a:t>outer</a:t>
            </a:r>
            <a:endParaRPr lang="zh-CN" altLang="en-US" dirty="0">
              <a:solidFill>
                <a:srgbClr val="BD93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3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4.44444E-6 L 1.45833E-6 0.8011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00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0.36273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1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5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25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1.45833E-6 0.5826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2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25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1.875E-6 -0.1557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2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25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1.875E-6 0.038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25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25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00078 0.4069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0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25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25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00026 -0.1636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81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25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25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0.00052 0.2601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30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7"/>
                                            </p:cond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25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25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75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-0.00104 -0.2592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28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7"/>
                                            </p:cond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75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00026 0.1979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88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75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750"/>
                            </p:stCondLst>
                            <p:childTnLst>
                              <p:par>
                                <p:cTn id="10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00052 -0.4203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750"/>
                            </p:stCondLst>
                            <p:childTnLst>
                              <p:par>
                                <p:cTn id="10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00078 0.4104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0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9"/>
                                            </p:cond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675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675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725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250"/>
                            </p:stCondLst>
                            <p:childTnLst>
                              <p:par>
                                <p:cTn id="1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-0.00078 -0.4421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21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9250"/>
                            </p:stCondLst>
                            <p:childTnLst>
                              <p:par>
                                <p:cTn id="1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0104 -0.6053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02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5" grpId="2" animBg="1"/>
      <p:bldP spid="89" grpId="0" animBg="1"/>
      <p:bldP spid="89" grpId="1" animBg="1"/>
      <p:bldP spid="90" grpId="0" animBg="1"/>
      <p:bldP spid="90" grpId="1" animBg="1"/>
      <p:bldP spid="99" grpId="0" animBg="1"/>
      <p:bldP spid="99" grpId="1" animBg="1"/>
      <p:bldP spid="118" grpId="0" animBg="1"/>
      <p:bldP spid="118" grpId="1" animBg="1"/>
      <p:bldP spid="120" grpId="0"/>
      <p:bldP spid="119" grpId="0" animBg="1"/>
      <p:bldP spid="119" grpId="1" animBg="1"/>
      <p:bldP spid="13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156</Words>
  <Application>Microsoft Macintosh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40</cp:revision>
  <dcterms:created xsi:type="dcterms:W3CDTF">2022-01-19T12:15:51Z</dcterms:created>
  <dcterms:modified xsi:type="dcterms:W3CDTF">2022-01-19T15:55:10Z</dcterms:modified>
</cp:coreProperties>
</file>