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20"/>
  </p:notesMasterIdLst>
  <p:handoutMasterIdLst>
    <p:handoutMasterId r:id="rId21"/>
  </p:handoutMasterIdLst>
  <p:sldIdLst>
    <p:sldId id="416" r:id="rId2"/>
    <p:sldId id="421" r:id="rId3"/>
    <p:sldId id="440" r:id="rId4"/>
    <p:sldId id="441" r:id="rId5"/>
    <p:sldId id="472" r:id="rId6"/>
    <p:sldId id="502" r:id="rId7"/>
    <p:sldId id="503" r:id="rId8"/>
    <p:sldId id="504" r:id="rId9"/>
    <p:sldId id="479" r:id="rId10"/>
    <p:sldId id="495" r:id="rId11"/>
    <p:sldId id="493" r:id="rId12"/>
    <p:sldId id="492" r:id="rId13"/>
    <p:sldId id="491" r:id="rId14"/>
    <p:sldId id="494" r:id="rId15"/>
    <p:sldId id="484" r:id="rId16"/>
    <p:sldId id="485" r:id="rId17"/>
    <p:sldId id="486" r:id="rId18"/>
    <p:sldId id="501" r:id="rId19"/>
  </p:sldIdLst>
  <p:sldSz cx="12192000" cy="6858000"/>
  <p:notesSz cx="6985000" cy="92837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c Lavoie" initials="LL" lastIdx="7" clrIdx="0"/>
  <p:cmAuthor id="1" name="Christina Khnaisser" initials="CK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C00"/>
    <a:srgbClr val="FFFF00"/>
    <a:srgbClr val="FF0000"/>
    <a:srgbClr val="D60093"/>
    <a:srgbClr val="3333CC"/>
    <a:srgbClr val="F18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41" autoAdjust="0"/>
    <p:restoredTop sz="81250" autoAdjust="0"/>
  </p:normalViewPr>
  <p:slideViewPr>
    <p:cSldViewPr snapToObjects="1">
      <p:cViewPr varScale="1">
        <p:scale>
          <a:sx n="127" d="100"/>
          <a:sy n="127" d="100"/>
        </p:scale>
        <p:origin x="1624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7184"/>
    </p:cViewPr>
  </p:sorterViewPr>
  <p:notesViewPr>
    <p:cSldViewPr snapToObjects="1">
      <p:cViewPr varScale="1">
        <p:scale>
          <a:sx n="95" d="100"/>
          <a:sy n="95" d="100"/>
        </p:scale>
        <p:origin x="432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2" tIns="46212" rIns="92422" bIns="46212" numCol="1" anchor="t" anchorCtr="0" compatLnSpc="1">
            <a:prstTxWarp prst="textNoShape">
              <a:avLst/>
            </a:prstTxWarp>
          </a:bodyPr>
          <a:lstStyle>
            <a:lvl1pPr defTabSz="923925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2" tIns="46212" rIns="92422" bIns="46212" numCol="1" anchor="t" anchorCtr="0" compatLnSpc="1">
            <a:prstTxWarp prst="textNoShape">
              <a:avLst/>
            </a:prstTxWarp>
          </a:bodyPr>
          <a:lstStyle>
            <a:lvl1pPr algn="r" defTabSz="923925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fld id="{00B1791D-B49A-F348-A081-20284F705868}" type="datetime1">
              <a:t>19/03/2025</a:t>
            </a:fld>
            <a:endParaRPr lang="fr-CA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73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2" tIns="46212" rIns="92422" bIns="46212" numCol="1" anchor="b" anchorCtr="0" compatLnSpc="1">
            <a:prstTxWarp prst="textNoShape">
              <a:avLst/>
            </a:prstTxWarp>
          </a:bodyPr>
          <a:lstStyle>
            <a:lvl1pPr defTabSz="923925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18563"/>
            <a:ext cx="302736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2" tIns="46212" rIns="92422" bIns="46212" numCol="1" anchor="b" anchorCtr="0" compatLnSpc="1">
            <a:prstTxWarp prst="textNoShape">
              <a:avLst/>
            </a:prstTxWarp>
          </a:bodyPr>
          <a:lstStyle>
            <a:lvl1pPr algn="r" defTabSz="923925">
              <a:defRPr sz="1300"/>
            </a:lvl1pPr>
          </a:lstStyle>
          <a:p>
            <a:fld id="{BA0A8ACC-8876-AC40-9915-906EA960F200}" type="slidenum">
              <a:rPr lang="fr-CA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420581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938" tIns="43969" rIns="87938" bIns="43969" numCol="1" anchor="t" anchorCtr="0" compatLnSpc="1">
            <a:prstTxWarp prst="textNoShape">
              <a:avLst/>
            </a:prstTxWarp>
          </a:bodyPr>
          <a:lstStyle>
            <a:lvl1pPr defTabSz="8794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938" tIns="43969" rIns="87938" bIns="43969" numCol="1" anchor="t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1EBC6A15-9D18-7D4B-B03F-8183FB7945B5}" type="datetime1">
              <a:t>19/03/2025</a:t>
            </a:fld>
            <a:endParaRPr lang="fr-CA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8463" y="696913"/>
            <a:ext cx="6188075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10075"/>
            <a:ext cx="55880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938" tIns="43969" rIns="87938" bIns="439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noProof="0"/>
              <a:t>Cliquez pour modifier les styles du texte du masque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  <a:p>
            <a:pPr lvl="3"/>
            <a:r>
              <a:rPr lang="fr-CA" noProof="0"/>
              <a:t>Quatrième niveau</a:t>
            </a:r>
          </a:p>
          <a:p>
            <a:pPr lvl="4"/>
            <a:r>
              <a:rPr lang="fr-CA" noProof="0"/>
              <a:t>Cinquième niveau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938" tIns="43969" rIns="87938" bIns="43969" numCol="1" anchor="b" anchorCtr="0" compatLnSpc="1">
            <a:prstTxWarp prst="textNoShape">
              <a:avLst/>
            </a:prstTxWarp>
          </a:bodyPr>
          <a:lstStyle>
            <a:lvl1pPr defTabSz="8794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95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938" tIns="43969" rIns="87938" bIns="43969" numCol="1" anchor="b" anchorCtr="0" compatLnSpc="1">
            <a:prstTxWarp prst="textNoShape">
              <a:avLst/>
            </a:prstTxWarp>
          </a:bodyPr>
          <a:lstStyle>
            <a:lvl1pPr algn="r" defTabSz="879475">
              <a:defRPr sz="1200"/>
            </a:lvl1pPr>
          </a:lstStyle>
          <a:p>
            <a:fld id="{AFE1FA2C-189D-AA44-A4F6-81DBB70888FF}" type="slidenum">
              <a:rPr lang="fr-CA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0927527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defTabSz="87947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5519CD9-2E4A-EF41-B467-1FD43D433729}" type="slidenum">
              <a:rPr lang="fr-CA" sz="1200"/>
              <a:pPr eaLnBrk="1" hangingPunct="1"/>
              <a:t>1</a:t>
            </a:fld>
            <a:endParaRPr lang="fr-CA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6913"/>
            <a:ext cx="6188075" cy="3481387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FC3D7F5-28A8-F444-AB66-D9A5520DB14A}" type="datetime1">
              <a:t>19/03/2025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53397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FF4CEDB-5EF1-1943-8BEA-14CCF925CB05}" type="datetime1">
              <a:t>19/03/2025</a:t>
            </a:fld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E1FA2C-189D-AA44-A4F6-81DBB70888FF}" type="slidenum">
              <a:rPr lang="fr-CA" smtClean="0"/>
              <a:pPr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8348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La relation ternaire</a:t>
            </a:r>
            <a:r>
              <a:rPr lang="fr-CA" baseline="0" dirty="0"/>
              <a:t> « sondage » est définie par rapport aux trois entités : Questionnaire, Répondant et Formulaire.</a:t>
            </a:r>
          </a:p>
          <a:p>
            <a:endParaRPr lang="fr-CA" dirty="0">
              <a:effectLst/>
            </a:endParaRPr>
          </a:p>
          <a:p>
            <a:pPr lvl="1"/>
            <a:r>
              <a:rPr lang="fr-CA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On peut voir le QCMO comme l’union d’un QCM et d’un QO; </a:t>
            </a:r>
            <a:r>
              <a:rPr lang="fr-CA" sz="1200" strike="sngStrike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idem pour les réponses.</a:t>
            </a:r>
            <a:endParaRPr lang="fr-CA" sz="1200" kern="1200" dirty="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+mn-cs"/>
            </a:endParaRPr>
          </a:p>
          <a:p>
            <a:pPr lvl="1"/>
            <a:r>
              <a:rPr lang="fr-CA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Dans ce cas on peut modéliser par une dérivation conjointe (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overlapping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).</a:t>
            </a:r>
          </a:p>
          <a:p>
            <a:pPr lvl="1"/>
            <a:r>
              <a:rPr lang="fr-CA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On peut aussi les voir comme trois dérivations disjointes.</a:t>
            </a:r>
          </a:p>
          <a:p>
            <a:pPr lvl="1"/>
            <a:r>
              <a:rPr lang="fr-CA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Que choisir ?</a:t>
            </a:r>
          </a:p>
          <a:p>
            <a:pPr lvl="1"/>
            <a:endParaRPr lang="fr-CA" sz="1200" kern="1200" dirty="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+mn-cs"/>
            </a:endParaRPr>
          </a:p>
          <a:p>
            <a:pPr lvl="1"/>
            <a:r>
              <a:rPr lang="fr-CA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Pour les réponses, le choix est réduit, il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s,agit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 d’une dérivation disjointe puisqu’il n’y a qu’une seule réponse.</a:t>
            </a:r>
          </a:p>
          <a:p>
            <a:pPr lvl="1"/>
            <a:endParaRPr lang="fr-CA" sz="1200" kern="1200" dirty="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+mn-cs"/>
            </a:endParaRPr>
          </a:p>
          <a:p>
            <a:pPr lvl="1"/>
            <a:r>
              <a:rPr lang="fr-CA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La réponse à conserver est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noC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, pas le choix.</a:t>
            </a:r>
            <a:br>
              <a:rPr lang="fr-CA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</a:br>
            <a:endParaRPr lang="fr-CA" sz="1200" kern="1200" dirty="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+mn-cs"/>
            </a:endParaRPr>
          </a:p>
          <a:p>
            <a:pPr lvl="1"/>
            <a:r>
              <a:rPr lang="fr-CA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Clés</a:t>
            </a:r>
            <a:br>
              <a:rPr lang="fr-CA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</a:br>
            <a:endParaRPr lang="fr-CA" sz="1200" kern="1200" dirty="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+mn-cs"/>
            </a:endParaRPr>
          </a:p>
          <a:p>
            <a:pPr lvl="1"/>
            <a:r>
              <a:rPr lang="fr-CA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clé partielle pour le Formulaire ? (inutile) </a:t>
            </a:r>
          </a:p>
          <a:p>
            <a:pPr lvl="1"/>
            <a:r>
              <a:rPr lang="fr-CA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clé partielle pour la Réponse : bien qu’il faille en ajouter une le plus souvent, dans le cas présent, il n’y en a pas!</a:t>
            </a:r>
          </a:p>
          <a:p>
            <a:pPr lvl="1"/>
            <a:endParaRPr lang="fr-CA" sz="1200" kern="1200" dirty="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+mn-cs"/>
            </a:endParaRPr>
          </a:p>
          <a:p>
            <a:pPr lvl="1"/>
            <a:r>
              <a:rPr lang="fr-CA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Le no n’est-il pas redondant avec le matricule dans Répondant ?</a:t>
            </a:r>
          </a:p>
          <a:p>
            <a:pPr lvl="1"/>
            <a:r>
              <a:rPr lang="fr-CA" sz="120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+mn-cs"/>
              </a:rPr>
              <a:t>Dans notre cas oui, en général peut-être pas!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FCD8A8A-6EC6-FA4E-B38D-E9AA99A30526}" type="datetime1">
              <a:t>19/03/2025</a:t>
            </a:fld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E1FA2C-189D-AA44-A4F6-81DBB70888FF}" type="slidenum">
              <a:rPr lang="fr-CA" smtClean="0"/>
              <a:pPr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9708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faible : chaque question appartient à un et un seul questionnaire</a:t>
            </a:r>
          </a:p>
          <a:p>
            <a:r>
              <a:rPr lang="fr-FR" dirty="0"/>
              <a:t>forte : une même question peut être utilisée par plusieurs questionnaires, voire aucun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9252BF1-CA78-4D47-9168-4391C21AB769}" type="datetime1">
              <a:t>19/03/2025</a:t>
            </a:fld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1FA2C-189D-AA44-A4F6-81DBB70888FF}" type="slidenum">
              <a:rPr lang="fr-CA" smtClean="0"/>
              <a:pPr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31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baseline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39EB0B8-ADFF-1D45-844B-1B8A817D3922}" type="datetime1">
              <a:t>19/03/2025</a:t>
            </a:fld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E1FA2C-189D-AA44-A4F6-81DBB70888FF}" type="slidenum">
              <a:rPr lang="fr-CA" smtClean="0"/>
              <a:pPr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29592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baseline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AA6A66D-BA3B-8F46-8CE5-85ABF13CF7D9}" type="datetime1">
              <a:t>19/03/2025</a:t>
            </a:fld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E1FA2C-189D-AA44-A4F6-81DBB70888FF}" type="slidenum">
              <a:rPr lang="fr-CA" smtClean="0"/>
              <a:pPr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44600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Dans les TP, en 2020, on a choisi le cas v2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71AF083-3A0B-0740-972F-A36897F0E075}" type="datetime1">
              <a:t>19/03/2025</a:t>
            </a:fld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1FA2C-189D-AA44-A4F6-81DBB70888FF}" type="slidenum">
              <a:rPr lang="fr-CA" smtClean="0"/>
              <a:pPr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9666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10F4859E-39C8-DD45-B68F-20770F8B68AA}" type="datetime1">
              <a:t>19/03/2025</a:t>
            </a:fld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1FA2C-189D-AA44-A4F6-81DBB70888FF}" type="slidenum">
              <a:rPr lang="fr-CA" smtClean="0"/>
              <a:pPr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2015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543605" y="2060848"/>
            <a:ext cx="9313035" cy="16561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700" b="1">
                <a:solidFill>
                  <a:schemeClr val="accent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fr-CA"/>
              <a:t>Modifier le style des sous-titres du masque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5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5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5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5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050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05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050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050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050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05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50"/>
          </a:p>
        </p:txBody>
      </p:sp>
      <p:sp>
        <p:nvSpPr>
          <p:cNvPr id="21" name="Ellipse 20"/>
          <p:cNvSpPr/>
          <p:nvPr/>
        </p:nvSpPr>
        <p:spPr bwMode="auto">
          <a:xfrm>
            <a:off x="816115" y="3429000"/>
            <a:ext cx="1296000" cy="12960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50"/>
          </a:p>
        </p:txBody>
      </p:sp>
      <p:sp>
        <p:nvSpPr>
          <p:cNvPr id="23" name="Ellipse 22"/>
          <p:cNvSpPr/>
          <p:nvPr/>
        </p:nvSpPr>
        <p:spPr bwMode="auto">
          <a:xfrm>
            <a:off x="1746176" y="4866752"/>
            <a:ext cx="630000" cy="6300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50"/>
          </a:p>
        </p:txBody>
      </p:sp>
      <p:sp>
        <p:nvSpPr>
          <p:cNvPr id="24" name="Ellipse 23"/>
          <p:cNvSpPr/>
          <p:nvPr/>
        </p:nvSpPr>
        <p:spPr bwMode="auto">
          <a:xfrm>
            <a:off x="1454773" y="5500632"/>
            <a:ext cx="180000" cy="1800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50"/>
          </a:p>
        </p:txBody>
      </p:sp>
      <p:sp>
        <p:nvSpPr>
          <p:cNvPr id="26" name="Ellipse 25"/>
          <p:cNvSpPr>
            <a:spLocks/>
          </p:cNvSpPr>
          <p:nvPr/>
        </p:nvSpPr>
        <p:spPr bwMode="auto">
          <a:xfrm>
            <a:off x="2218944" y="5788152"/>
            <a:ext cx="270000" cy="2736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50"/>
          </a:p>
        </p:txBody>
      </p:sp>
      <p:sp>
        <p:nvSpPr>
          <p:cNvPr id="25" name="Ellipse 24"/>
          <p:cNvSpPr/>
          <p:nvPr/>
        </p:nvSpPr>
        <p:spPr>
          <a:xfrm>
            <a:off x="2540000" y="4495800"/>
            <a:ext cx="36720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50"/>
          </a:p>
        </p:txBody>
      </p:sp>
      <p:sp>
        <p:nvSpPr>
          <p:cNvPr id="30" name="TextBox 6"/>
          <p:cNvSpPr txBox="1"/>
          <p:nvPr/>
        </p:nvSpPr>
        <p:spPr>
          <a:xfrm>
            <a:off x="6274036" y="4966137"/>
            <a:ext cx="5582605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50" u="none" err="1">
                <a:latin typeface="+mn-lt"/>
              </a:rPr>
              <a:t>Christina.Khnaisser@USherbrooke.ca</a:t>
            </a:r>
            <a:endParaRPr lang="fr-CA" sz="1350" u="none">
              <a:latin typeface="+mn-lt"/>
            </a:endParaRPr>
          </a:p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CA" sz="1350" u="none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Luc.Lavoie@USherbrooke.ca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fr-CA" sz="1350" kern="1200">
              <a:solidFill>
                <a:schemeClr val="accent1"/>
              </a:solidFill>
              <a:effectLst/>
              <a:latin typeface="+mn-lt"/>
              <a:ea typeface="ＭＳ Ｐゴシック" charset="-128"/>
              <a:cs typeface="ＭＳ Ｐゴシック" charset="-128"/>
            </a:endParaRPr>
          </a:p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© 2018-</a:t>
            </a:r>
            <a:r>
              <a:rPr lang="fr-FR" sz="105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2021</a:t>
            </a:r>
            <a:r>
              <a:rPr lang="en-US" sz="105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, </a:t>
            </a:r>
            <a:r>
              <a:rPr lang="fr-FR" sz="105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Μῆτις</a:t>
            </a:r>
            <a:r>
              <a:rPr lang="fr-FR" sz="105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05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(http://</a:t>
            </a:r>
            <a:r>
              <a:rPr lang="en-US" sz="1050" kern="1200" err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info.usherbrooke.ca</a:t>
            </a:r>
            <a:r>
              <a:rPr lang="en-US" sz="105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/</a:t>
            </a:r>
            <a:r>
              <a:rPr lang="en-US" sz="1050" kern="1200" err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llavoie</a:t>
            </a:r>
            <a:r>
              <a:rPr lang="en-US" sz="105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)</a:t>
            </a:r>
            <a:br>
              <a:rPr lang="en-US" sz="105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</a:br>
            <a:r>
              <a:rPr lang="en-US" sz="105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CC BY-NC-SA 4.0 (https://</a:t>
            </a:r>
            <a:r>
              <a:rPr lang="en-US" sz="1050" kern="1200" err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creativecommons.org</a:t>
            </a:r>
            <a:r>
              <a:rPr lang="en-US" sz="105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/licenses/by-</a:t>
            </a:r>
            <a:r>
              <a:rPr lang="en-US" sz="1050" kern="1200" err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nc</a:t>
            </a:r>
            <a:r>
              <a:rPr lang="en-US" sz="105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-</a:t>
            </a:r>
            <a:r>
              <a:rPr lang="en-US" sz="1050" kern="1200" err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sa</a:t>
            </a:r>
            <a:r>
              <a:rPr lang="en-US" sz="105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/4.0/)</a:t>
            </a:r>
            <a:r>
              <a:rPr lang="fr-CA" sz="105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endParaRPr lang="fr-FR" sz="1050" kern="120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85936" y="4264152"/>
            <a:ext cx="1156359" cy="384048"/>
          </a:xfrm>
        </p:spPr>
        <p:txBody>
          <a:bodyPr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fr-CA"/>
              <a:t>2025-03-11</a:t>
            </a:r>
            <a:endParaRPr lang="fr-CA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543605" y="404664"/>
            <a:ext cx="9313200" cy="1584176"/>
          </a:xfrm>
        </p:spPr>
        <p:txBody>
          <a:bodyPr>
            <a:normAutofit/>
          </a:bodyPr>
          <a:lstStyle>
            <a:lvl1pPr>
              <a:defRPr sz="3600" b="1" cap="none" spc="0">
                <a:ln w="0"/>
                <a:solidFill>
                  <a:schemeClr val="tx1"/>
                </a:solidFill>
                <a:effectLst/>
              </a:defRPr>
            </a:lvl1pPr>
          </a:lstStyle>
          <a:p>
            <a:r>
              <a:rPr lang="fr-CA"/>
              <a:t>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23176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2025-03-11</a:t>
            </a:r>
            <a:endParaRPr lang="fr-CA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5326FA-FAD9-4D67-A971-A9A6E28C1FEF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MCD/Sondage : Modèle entité-association — exemple Sondage (v120a) © 2025, CoFELI [CC BY-NC-SA 4.0]</a:t>
            </a:r>
            <a:endParaRPr lang="fr-CA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3855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2025-03-11</a:t>
            </a:r>
            <a:endParaRPr lang="fr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5326FA-FAD9-4D67-A971-A9A6E28C1FEF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MCD/Sondage : Modèle entité-association — exemple Sondage (v120a) © 2025, CoFELI [CC BY-NC-SA 4.0]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73686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7600" y="1268760"/>
            <a:ext cx="2976000" cy="547260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75"/>
              </a:spcBef>
              <a:spcAft>
                <a:spcPts val="300"/>
              </a:spcAft>
              <a:buFontTx/>
              <a:buNone/>
              <a:defRPr sz="1800" b="1">
                <a:latin typeface="+mn-lt"/>
              </a:defRPr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fr-CA"/>
              <a:t>Cliquez pour modifier les styles du texte du masque</a:t>
            </a:r>
          </a:p>
        </p:txBody>
      </p:sp>
      <p:sp>
        <p:nvSpPr>
          <p:cNvPr id="13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248552" y="116632"/>
            <a:ext cx="8248048" cy="662473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lang="fr-CA"/>
              <a:t>Cliquez pour modifier les styles du texte du masque</a:t>
            </a:r>
          </a:p>
          <a:p>
            <a:pPr lvl="1" eaLnBrk="1" latinLnBrk="0" hangingPunct="1"/>
            <a:r>
              <a:rPr lang="fr-CA"/>
              <a:t>Deuxième niveau</a:t>
            </a:r>
          </a:p>
          <a:p>
            <a:pPr lvl="2" eaLnBrk="1" latinLnBrk="0" hangingPunct="1"/>
            <a:r>
              <a:rPr lang="fr-CA"/>
              <a:t>Troisième niveau</a:t>
            </a:r>
          </a:p>
          <a:p>
            <a:pPr lvl="3" eaLnBrk="1" latinLnBrk="0" hangingPunct="1"/>
            <a:r>
              <a:rPr lang="fr-CA"/>
              <a:t>Quatrième niveau</a:t>
            </a:r>
          </a:p>
          <a:p>
            <a:pPr lvl="4" eaLnBrk="1" latinLnBrk="0" hangingPunct="1"/>
            <a:r>
              <a:rPr lang="fr-CA"/>
              <a:t>Cinquième niveau</a:t>
            </a:r>
            <a:endParaRPr kumimoji="0" lang="en-US"/>
          </a:p>
        </p:txBody>
      </p:sp>
      <p:sp>
        <p:nvSpPr>
          <p:cNvPr id="24" name="Espace réservé de la date 13"/>
          <p:cNvSpPr>
            <a:spLocks noGrp="1"/>
          </p:cNvSpPr>
          <p:nvPr>
            <p:ph type="dt" sz="half" idx="10"/>
          </p:nvPr>
        </p:nvSpPr>
        <p:spPr>
          <a:xfrm rot="5400000">
            <a:off x="11527451" y="201168"/>
            <a:ext cx="91440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75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CA"/>
              <a:t>2025-03-11</a:t>
            </a:r>
            <a:endParaRPr lang="fr-CA" dirty="0"/>
          </a:p>
        </p:txBody>
      </p:sp>
      <p:sp>
        <p:nvSpPr>
          <p:cNvPr id="25" name="Connecteur droit 24"/>
          <p:cNvSpPr>
            <a:spLocks noChangeShapeType="1"/>
          </p:cNvSpPr>
          <p:nvPr/>
        </p:nvSpPr>
        <p:spPr bwMode="auto">
          <a:xfrm>
            <a:off x="12144672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05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37600" y="116632"/>
            <a:ext cx="2976000" cy="1157718"/>
          </a:xfrm>
        </p:spPr>
        <p:txBody>
          <a:bodyPr>
            <a:noAutofit/>
          </a:bodyPr>
          <a:lstStyle>
            <a:lvl1pPr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279100" y="3551700"/>
            <a:ext cx="5562600" cy="28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kumimoji="0" lang="fr-FR" sz="75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CA"/>
              <a:t>MCD/Sondage : Modèle entité-association — exemple Sondage (v120a) © 2025, CoFELI [CC BY-NC-SA 4.0]</a:t>
            </a:r>
            <a:endParaRPr lang="fr-CA" dirty="0"/>
          </a:p>
        </p:txBody>
      </p:sp>
      <p:sp>
        <p:nvSpPr>
          <p:cNvPr id="2" name="Espace réservé du numéro de diapositive 22">
            <a:extLst>
              <a:ext uri="{FF2B5EF4-FFF2-40B4-BE49-F238E27FC236}">
                <a16:creationId xmlns:a16="http://schemas.microsoft.com/office/drawing/2014/main" id="{EBD65D4D-0335-5EF0-8C1C-B7D4C093B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5053" y="6495000"/>
            <a:ext cx="593343" cy="36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ctr" eaLnBrk="1" latinLnBrk="0" hangingPunct="1">
              <a:defRPr kumimoji="0" sz="900" b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BE5326FA-FAD9-4D67-A971-A9A6E28C1FEF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42208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e la date 13"/>
          <p:cNvSpPr>
            <a:spLocks noGrp="1"/>
          </p:cNvSpPr>
          <p:nvPr>
            <p:ph type="dt" sz="half" idx="10"/>
          </p:nvPr>
        </p:nvSpPr>
        <p:spPr>
          <a:xfrm rot="5400000">
            <a:off x="11527451" y="201168"/>
            <a:ext cx="91440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75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CA"/>
              <a:t>2025-03-11</a:t>
            </a:r>
            <a:endParaRPr lang="fr-CA" dirty="0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12144672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05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279100" y="3551700"/>
            <a:ext cx="5562600" cy="28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kumimoji="0" lang="fr-FR" sz="75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CA"/>
              <a:t>MCD/Sondage : Modèle entité-association — exemple Sondage (v120a) © 2025, CoFELI [CC BY-NC-SA 4.0]</a:t>
            </a:r>
            <a:endParaRPr lang="fr-CA" dirty="0"/>
          </a:p>
        </p:txBody>
      </p:sp>
      <p:sp>
        <p:nvSpPr>
          <p:cNvPr id="33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7600" y="1268760"/>
            <a:ext cx="2976000" cy="547260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75"/>
              </a:spcBef>
              <a:spcAft>
                <a:spcPts val="300"/>
              </a:spcAft>
              <a:buFontTx/>
              <a:buNone/>
              <a:defRPr sz="1800" b="1">
                <a:latin typeface="+mn-lt"/>
              </a:defRPr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fr-CA"/>
              <a:t>Cliquez pour modifier les styles du texte du masque</a:t>
            </a:r>
          </a:p>
        </p:txBody>
      </p:sp>
      <p:sp>
        <p:nvSpPr>
          <p:cNvPr id="34" name="Titre 2"/>
          <p:cNvSpPr>
            <a:spLocks noGrp="1"/>
          </p:cNvSpPr>
          <p:nvPr>
            <p:ph type="title"/>
          </p:nvPr>
        </p:nvSpPr>
        <p:spPr>
          <a:xfrm>
            <a:off x="237600" y="116632"/>
            <a:ext cx="2976000" cy="1157718"/>
          </a:xfrm>
        </p:spPr>
        <p:txBody>
          <a:bodyPr>
            <a:noAutofit/>
          </a:bodyPr>
          <a:lstStyle>
            <a:lvl1pPr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2" name="Espace réservé du numéro de diapositive 22">
            <a:extLst>
              <a:ext uri="{FF2B5EF4-FFF2-40B4-BE49-F238E27FC236}">
                <a16:creationId xmlns:a16="http://schemas.microsoft.com/office/drawing/2014/main" id="{338EF0C7-85A3-CED3-2BFA-B944FCDA7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5053" y="6495000"/>
            <a:ext cx="593343" cy="36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ctr" eaLnBrk="1" latinLnBrk="0" hangingPunct="1">
              <a:defRPr kumimoji="0" sz="900" b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BE5326FA-FAD9-4D67-A971-A9A6E28C1FEF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07103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e la date 13"/>
          <p:cNvSpPr>
            <a:spLocks noGrp="1"/>
          </p:cNvSpPr>
          <p:nvPr>
            <p:ph type="dt" sz="half" idx="10"/>
          </p:nvPr>
        </p:nvSpPr>
        <p:spPr>
          <a:xfrm rot="5400000">
            <a:off x="11527451" y="201168"/>
            <a:ext cx="91440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75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CA"/>
              <a:t>2025-03-11</a:t>
            </a:r>
            <a:endParaRPr lang="fr-CA" dirty="0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12144672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05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279100" y="3551700"/>
            <a:ext cx="5562600" cy="28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kumimoji="0" lang="fr-FR" sz="75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CA"/>
              <a:t>MCD/Sondage : Modèle entité-association — exemple Sondage (v120a) © 2025, CoFELI [CC BY-NC-SA 4.0]</a:t>
            </a:r>
            <a:endParaRPr lang="fr-CA" dirty="0"/>
          </a:p>
        </p:txBody>
      </p:sp>
      <p:sp>
        <p:nvSpPr>
          <p:cNvPr id="33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7600" y="914400"/>
            <a:ext cx="5760000" cy="582540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75"/>
              </a:spcBef>
              <a:spcAft>
                <a:spcPts val="300"/>
              </a:spcAft>
              <a:buFontTx/>
              <a:buNone/>
              <a:defRPr sz="1800" b="1">
                <a:latin typeface="+mn-lt"/>
              </a:defRPr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fr-CA"/>
              <a:t>Cliquez pour modifier les styles du texte du masque</a:t>
            </a:r>
          </a:p>
        </p:txBody>
      </p:sp>
      <p:sp>
        <p:nvSpPr>
          <p:cNvPr id="34" name="Titre 2"/>
          <p:cNvSpPr>
            <a:spLocks noGrp="1"/>
          </p:cNvSpPr>
          <p:nvPr>
            <p:ph type="title"/>
          </p:nvPr>
        </p:nvSpPr>
        <p:spPr>
          <a:xfrm>
            <a:off x="237600" y="116632"/>
            <a:ext cx="11138400" cy="64800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2" name="Espace réservé du numéro de diapositive 22">
            <a:extLst>
              <a:ext uri="{FF2B5EF4-FFF2-40B4-BE49-F238E27FC236}">
                <a16:creationId xmlns:a16="http://schemas.microsoft.com/office/drawing/2014/main" id="{338EF0C7-85A3-CED3-2BFA-B944FCDA7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5053" y="6495000"/>
            <a:ext cx="593343" cy="36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ctr" eaLnBrk="1" latinLnBrk="0" hangingPunct="1">
              <a:defRPr kumimoji="0" sz="900" b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BE5326FA-FAD9-4D67-A971-A9A6E28C1FEF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43903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/>
          <p:cNvSpPr/>
          <p:nvPr/>
        </p:nvSpPr>
        <p:spPr>
          <a:xfrm rot="420000" flipV="1">
            <a:off x="10347100" y="6312525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2025-03-11</a:t>
            </a:r>
            <a:endParaRPr lang="fr-CA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5326FA-FAD9-4D67-A971-A9A6E28C1FEF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MCD/Sondage : Modèle entité-association — exemple Sondage (v120a) © 2025, CoFELI [CC BY-NC-SA 4.0]</a:t>
            </a:r>
            <a:endParaRPr lang="fr-CA" dirty="0"/>
          </a:p>
        </p:txBody>
      </p:sp>
      <p:sp>
        <p:nvSpPr>
          <p:cNvPr id="11" name="Snip and Round Single Corner Rectangle 4">
            <a:extLst>
              <a:ext uri="{FF2B5EF4-FFF2-40B4-BE49-F238E27FC236}">
                <a16:creationId xmlns:a16="http://schemas.microsoft.com/office/drawing/2014/main" id="{88D1A9A1-533F-9344-B5BD-EC2422713523}"/>
              </a:ext>
            </a:extLst>
          </p:cNvPr>
          <p:cNvSpPr/>
          <p:nvPr userDrawn="1"/>
        </p:nvSpPr>
        <p:spPr>
          <a:xfrm flipV="1">
            <a:off x="3937535" y="914399"/>
            <a:ext cx="7439052" cy="5562600"/>
          </a:xfrm>
          <a:prstGeom prst="snipRoundRect">
            <a:avLst>
              <a:gd name="adj1" fmla="val 0"/>
              <a:gd name="adj2" fmla="val 3646"/>
            </a:avLst>
          </a:prstGeom>
          <a:ln/>
          <a:effectLst>
            <a:glow rad="127000">
              <a:schemeClr val="accent1"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C211E2C-8F92-0F46-8585-1A703EC90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9349" y="914399"/>
            <a:ext cx="3593555" cy="5562599"/>
          </a:xfrm>
          <a:prstGeom prst="rect">
            <a:avLst/>
          </a:prstGeom>
        </p:spPr>
        <p:txBody>
          <a:bodyPr lIns="64008" rIns="45720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2400" b="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r-CA" dirty="0"/>
              <a:t>Cliquez pour modifier les styles du texte du masque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923852-17A1-4047-9CFB-99E225609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22993" y="1004989"/>
            <a:ext cx="7248963" cy="5247783"/>
          </a:xfrm>
          <a:prstGeom prst="rect">
            <a:avLst/>
          </a:prstGeom>
        </p:spPr>
        <p:txBody>
          <a:bodyPr tIns="0" anchor="t"/>
          <a:lstStyle>
            <a:lvl1pPr>
              <a:buClr>
                <a:schemeClr val="accent1"/>
              </a:buClr>
              <a:defRPr sz="2400"/>
            </a:lvl1pPr>
            <a:lvl2pPr>
              <a:buClr>
                <a:schemeClr val="accent1"/>
              </a:buClr>
              <a:defRPr sz="200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600"/>
            </a:lvl4pPr>
            <a:lvl5pPr>
              <a:buClr>
                <a:schemeClr val="tx2">
                  <a:lumMod val="75000"/>
                </a:schemeClr>
              </a:buClr>
              <a:defRPr sz="1600"/>
            </a:lvl5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en-US" dirty="0"/>
          </a:p>
        </p:txBody>
      </p:sp>
      <p:sp>
        <p:nvSpPr>
          <p:cNvPr id="16" name="Espace réservé du titre 2">
            <a:extLst>
              <a:ext uri="{FF2B5EF4-FFF2-40B4-BE49-F238E27FC236}">
                <a16:creationId xmlns:a16="http://schemas.microsoft.com/office/drawing/2014/main" id="{F5C2DCBE-7131-5148-A383-81B393C0FB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350" y="116632"/>
            <a:ext cx="11137237" cy="648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fr-CA" dirty="0"/>
              <a:t>Cliquez et </a:t>
            </a:r>
            <a:r>
              <a:rPr lang="fr-FR" dirty="0"/>
              <a:t>modifiez le style du titre</a:t>
            </a:r>
            <a:endParaRPr lang="fr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n">
    <p:bg>
      <p:bgPr>
        <a:gradFill flip="none" rotWithShape="1">
          <a:gsLst>
            <a:gs pos="0">
              <a:schemeClr val="accent1">
                <a:lumMod val="30000"/>
                <a:lumOff val="70000"/>
              </a:schemeClr>
            </a:gs>
            <a:gs pos="100000">
              <a:srgbClr val="FFFFFF">
                <a:alpha val="49000"/>
              </a:srgb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2025-03-11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5326FA-FAD9-4D67-A971-A9A6E28C1FEF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MCD/Sondage : Modèle entité-association — exemple Sondage (v120a) © 2025, CoFELI [CC BY-NC-SA 4.0]</a:t>
            </a:r>
            <a:endParaRPr lang="fr-CA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15" name="Espace réservé du texte 3"/>
          <p:cNvSpPr>
            <a:spLocks noGrp="1"/>
          </p:cNvSpPr>
          <p:nvPr>
            <p:ph idx="1"/>
          </p:nvPr>
        </p:nvSpPr>
        <p:spPr>
          <a:xfrm>
            <a:off x="239351" y="914400"/>
            <a:ext cx="11137237" cy="575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>
              <a:defRPr b="1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1"/>
                </a:solidFill>
              </a:defRPr>
            </a:lvl4pPr>
            <a:lvl5pPr>
              <a:defRPr b="1">
                <a:solidFill>
                  <a:schemeClr val="tx1"/>
                </a:solidFill>
              </a:defRPr>
            </a:lvl5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15442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flipV="1">
            <a:off x="237601" y="914400"/>
            <a:ext cx="7439052" cy="5562600"/>
          </a:xfrm>
          <a:prstGeom prst="snipRoundRect">
            <a:avLst>
              <a:gd name="adj1" fmla="val 0"/>
              <a:gd name="adj2" fmla="val 3646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52185" y="914400"/>
            <a:ext cx="3593555" cy="5562599"/>
          </a:xfrm>
          <a:prstGeom prst="rect">
            <a:avLst/>
          </a:prstGeom>
        </p:spPr>
        <p:txBody>
          <a:bodyPr lIns="64008" rIns="45720">
            <a:normAutofit/>
          </a:bodyPr>
          <a:lstStyle>
            <a:lvl1pPr marL="0" indent="0" algn="l">
              <a:spcBef>
                <a:spcPts val="188"/>
              </a:spcBef>
              <a:buFontTx/>
              <a:buNone/>
              <a:defRPr sz="1800" b="1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1" name="Content Placeholder 3"/>
          <p:cNvSpPr>
            <a:spLocks noGrp="1"/>
          </p:cNvSpPr>
          <p:nvPr>
            <p:ph sz="half" idx="1"/>
          </p:nvPr>
        </p:nvSpPr>
        <p:spPr>
          <a:xfrm>
            <a:off x="326583" y="1004989"/>
            <a:ext cx="7248963" cy="5292000"/>
          </a:xfrm>
          <a:prstGeom prst="rect">
            <a:avLst/>
          </a:prstGeom>
        </p:spPr>
        <p:txBody>
          <a:bodyPr tIns="0"/>
          <a:lstStyle>
            <a:lvl1pPr>
              <a:buClr>
                <a:schemeClr val="accent1"/>
              </a:buClr>
              <a:defRPr sz="1800"/>
            </a:lvl1pPr>
            <a:lvl2pPr>
              <a:buClr>
                <a:schemeClr val="accent1"/>
              </a:buClr>
              <a:defRPr sz="1500"/>
            </a:lvl2pPr>
            <a:lvl3pPr>
              <a:buClr>
                <a:schemeClr val="accent1"/>
              </a:buClr>
              <a:defRPr sz="1350"/>
            </a:lvl3pPr>
            <a:lvl4pPr>
              <a:buClr>
                <a:schemeClr val="accent1"/>
              </a:buClr>
              <a:defRPr sz="1200"/>
            </a:lvl4pPr>
            <a:lvl5pPr>
              <a:buClr>
                <a:schemeClr val="tx2">
                  <a:lumMod val="75000"/>
                </a:schemeClr>
              </a:buClr>
              <a:defRPr sz="1200"/>
            </a:lvl5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2025-03-11</a:t>
            </a:r>
            <a:endParaRPr lang="fr-CA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5326FA-FAD9-4D67-A971-A9A6E28C1FEF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MCD/Sondage : Modèle entité-association — exemple Sondage (v120a) © 2025, CoFELI [CC BY-NC-SA 4.0]</a:t>
            </a:r>
            <a:endParaRPr lang="fr-CA" dirty="0"/>
          </a:p>
        </p:txBody>
      </p:sp>
      <p:sp>
        <p:nvSpPr>
          <p:cNvPr id="11" name="Espace réservé du titre 2">
            <a:extLst>
              <a:ext uri="{FF2B5EF4-FFF2-40B4-BE49-F238E27FC236}">
                <a16:creationId xmlns:a16="http://schemas.microsoft.com/office/drawing/2014/main" id="{9AF0A2AF-51DC-5C4F-8869-6245EFCD18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351" y="116632"/>
            <a:ext cx="11137237" cy="648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000"/>
            </a:lvl1pPr>
          </a:lstStyle>
          <a:p>
            <a:r>
              <a:rPr lang="fr-CA"/>
              <a:t>Cliquez et </a:t>
            </a:r>
            <a:r>
              <a:rPr lang="fr-FR"/>
              <a:t>modifiez le style du titre</a:t>
            </a:r>
            <a:endParaRPr lang="fr-CA"/>
          </a:p>
        </p:txBody>
      </p:sp>
      <p:sp>
        <p:nvSpPr>
          <p:cNvPr id="2" name="Snip and Round Single Corner Rectangle 4">
            <a:extLst>
              <a:ext uri="{FF2B5EF4-FFF2-40B4-BE49-F238E27FC236}">
                <a16:creationId xmlns:a16="http://schemas.microsoft.com/office/drawing/2014/main" id="{C24DFD99-BB7E-D95E-50DD-5D805F084A2F}"/>
              </a:ext>
            </a:extLst>
          </p:cNvPr>
          <p:cNvSpPr/>
          <p:nvPr userDrawn="1"/>
        </p:nvSpPr>
        <p:spPr>
          <a:xfrm flipV="1">
            <a:off x="3937535" y="914399"/>
            <a:ext cx="7439052" cy="5562600"/>
          </a:xfrm>
          <a:prstGeom prst="snipRoundRect">
            <a:avLst>
              <a:gd name="adj1" fmla="val 0"/>
              <a:gd name="adj2" fmla="val 3646"/>
            </a:avLst>
          </a:prstGeom>
          <a:ln/>
          <a:effectLst>
            <a:glow rad="127000">
              <a:schemeClr val="accent1"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2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tête de sous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2025-03-11</a:t>
            </a:r>
            <a:endParaRPr lang="fr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MCD/Sondage : Modèle entité-association — exemple Sondage (v120a) © 2025, CoFELI [CC BY-NC-SA 4.0]</a:t>
            </a:r>
            <a:endParaRPr lang="fr-CA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 i="1" kern="0" baseline="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idx="1"/>
          </p:nvPr>
        </p:nvSpPr>
        <p:spPr>
          <a:xfrm>
            <a:off x="239351" y="914400"/>
            <a:ext cx="11137237" cy="575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2" name="Espace réservé du numéro de diapositive 22">
            <a:extLst>
              <a:ext uri="{FF2B5EF4-FFF2-40B4-BE49-F238E27FC236}">
                <a16:creationId xmlns:a16="http://schemas.microsoft.com/office/drawing/2014/main" id="{D6BCB9F2-CBE0-E427-DAD8-5BF02EE76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5053" y="6495000"/>
            <a:ext cx="593343" cy="36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ctr" eaLnBrk="1" latinLnBrk="0" hangingPunct="1">
              <a:defRPr kumimoji="0" sz="900" b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BE5326FA-FAD9-4D67-A971-A9A6E28C1FEF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2629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2025-03-11</a:t>
            </a:r>
            <a:endParaRPr lang="fr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MCD/Sondage : Modèle entité-association — exemple Sondage (v120a) © 2025, CoFELI [CC BY-NC-SA 4.0]</a:t>
            </a:r>
            <a:endParaRPr lang="fr-CA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kern="0" baseline="0"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idx="1"/>
          </p:nvPr>
        </p:nvSpPr>
        <p:spPr>
          <a:xfrm>
            <a:off x="239351" y="914400"/>
            <a:ext cx="11137237" cy="575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2" name="Espace réservé du numéro de diapositive 22">
            <a:extLst>
              <a:ext uri="{FF2B5EF4-FFF2-40B4-BE49-F238E27FC236}">
                <a16:creationId xmlns:a16="http://schemas.microsoft.com/office/drawing/2014/main" id="{2553F2F0-1642-CB4D-9E02-60AA994CF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5053" y="6495000"/>
            <a:ext cx="593343" cy="36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ctr" eaLnBrk="1" latinLnBrk="0" hangingPunct="1">
              <a:defRPr kumimoji="0" sz="900" b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BE5326FA-FAD9-4D67-A971-A9A6E28C1FEF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137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9349" y="914400"/>
            <a:ext cx="5472000" cy="57543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/>
            </a:lvl1pPr>
          </a:lstStyle>
          <a:p>
            <a:pPr lvl="0" eaLnBrk="1" latinLnBrk="0" hangingPunct="1"/>
            <a:r>
              <a:rPr lang="fr-CA"/>
              <a:t>Cliquez pour modifier les styles du texte du masque</a:t>
            </a:r>
          </a:p>
          <a:p>
            <a:pPr lvl="1" eaLnBrk="1" latinLnBrk="0" hangingPunct="1"/>
            <a:r>
              <a:rPr lang="fr-CA"/>
              <a:t>Deuxième niveau</a:t>
            </a:r>
          </a:p>
          <a:p>
            <a:pPr lvl="2" eaLnBrk="1" latinLnBrk="0" hangingPunct="1"/>
            <a:r>
              <a:rPr lang="fr-CA"/>
              <a:t>Troisième niveau</a:t>
            </a:r>
          </a:p>
          <a:p>
            <a:pPr lvl="3" eaLnBrk="1" latinLnBrk="0" hangingPunct="1"/>
            <a:r>
              <a:rPr lang="fr-CA"/>
              <a:t>Quatrième niveau</a:t>
            </a:r>
          </a:p>
          <a:p>
            <a:pPr lvl="4" eaLnBrk="1" latinLnBrk="0" hangingPunct="1"/>
            <a:r>
              <a:rPr lang="fr-CA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5903979" y="914400"/>
            <a:ext cx="5472000" cy="575496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lang="fr-CA"/>
              <a:t>Cliquez pour modifier les styles du texte du masque</a:t>
            </a:r>
          </a:p>
          <a:p>
            <a:pPr lvl="1" eaLnBrk="1" latinLnBrk="0" hangingPunct="1"/>
            <a:r>
              <a:rPr lang="fr-CA"/>
              <a:t>Deuxième niveau</a:t>
            </a:r>
          </a:p>
          <a:p>
            <a:pPr lvl="2" eaLnBrk="1" latinLnBrk="0" hangingPunct="1"/>
            <a:r>
              <a:rPr lang="fr-CA"/>
              <a:t>Troisième niveau</a:t>
            </a:r>
          </a:p>
          <a:p>
            <a:pPr lvl="3" eaLnBrk="1" latinLnBrk="0" hangingPunct="1"/>
            <a:r>
              <a:rPr lang="fr-CA"/>
              <a:t>Quatrième niveau</a:t>
            </a:r>
          </a:p>
          <a:p>
            <a:pPr lvl="4" eaLnBrk="1" latinLnBrk="0" hangingPunct="1"/>
            <a:r>
              <a:rPr lang="fr-CA"/>
              <a:t>Cinquième niveau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2025-03-11</a:t>
            </a:r>
            <a:endParaRPr lang="fr-CA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5326FA-FAD9-4D67-A971-A9A6E28C1FEF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MCD/Sondage : Modèle entité-association — exemple Sondage (v120a) © 2025, CoFELI [CC BY-NC-SA 4.0]</a:t>
            </a:r>
            <a:endParaRPr lang="fr-CA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49225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239349" y="1700808"/>
            <a:ext cx="5472000" cy="4776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</a:lstStyle>
          <a:p>
            <a:pPr lvl="0" eaLnBrk="1" latinLnBrk="0" hangingPunct="1"/>
            <a:r>
              <a:rPr lang="fr-CA"/>
              <a:t>Cliquez pour modifier les styles du texte du masque</a:t>
            </a:r>
          </a:p>
          <a:p>
            <a:pPr lvl="1" eaLnBrk="1" latinLnBrk="0" hangingPunct="1"/>
            <a:r>
              <a:rPr lang="fr-CA"/>
              <a:t>Deuxième niveau</a:t>
            </a:r>
          </a:p>
          <a:p>
            <a:pPr lvl="2" eaLnBrk="1" latinLnBrk="0" hangingPunct="1"/>
            <a:r>
              <a:rPr lang="fr-CA"/>
              <a:t>Troisième niveau</a:t>
            </a:r>
          </a:p>
          <a:p>
            <a:pPr lvl="3" eaLnBrk="1" latinLnBrk="0" hangingPunct="1"/>
            <a:r>
              <a:rPr lang="fr-CA"/>
              <a:t>Quatrième niveau</a:t>
            </a:r>
          </a:p>
          <a:p>
            <a:pPr lvl="4" eaLnBrk="1" latinLnBrk="0" hangingPunct="1"/>
            <a:r>
              <a:rPr lang="fr-CA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5903351" y="1700808"/>
            <a:ext cx="5473236" cy="4776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</a:lstStyle>
          <a:p>
            <a:pPr lvl="0" eaLnBrk="1" latinLnBrk="0" hangingPunct="1"/>
            <a:r>
              <a:rPr lang="fr-CA"/>
              <a:t>Cliquez pour modifier les styles du texte du masque</a:t>
            </a:r>
          </a:p>
          <a:p>
            <a:pPr lvl="1" eaLnBrk="1" latinLnBrk="0" hangingPunct="1"/>
            <a:r>
              <a:rPr lang="fr-CA"/>
              <a:t>Deuxième niveau</a:t>
            </a:r>
          </a:p>
          <a:p>
            <a:pPr lvl="2" eaLnBrk="1" latinLnBrk="0" hangingPunct="1"/>
            <a:r>
              <a:rPr lang="fr-CA"/>
              <a:t>Troisième niveau</a:t>
            </a:r>
          </a:p>
          <a:p>
            <a:pPr lvl="3" eaLnBrk="1" latinLnBrk="0" hangingPunct="1"/>
            <a:r>
              <a:rPr lang="fr-CA"/>
              <a:t>Quatrième niveau</a:t>
            </a:r>
          </a:p>
          <a:p>
            <a:pPr lvl="4" eaLnBrk="1" latinLnBrk="0" hangingPunct="1"/>
            <a:r>
              <a:rPr lang="fr-CA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239351" y="898424"/>
            <a:ext cx="5375999" cy="658368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sz="1500" b="1">
                <a:solidFill>
                  <a:schemeClr val="tx2"/>
                </a:solidFill>
              </a:defRPr>
            </a:lvl1pPr>
          </a:lstStyle>
          <a:p>
            <a:pPr lvl="0" eaLnBrk="1" latinLnBrk="0" hangingPunct="1"/>
            <a:r>
              <a:rPr kumimoji="0" lang="fr-CA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5903351" y="898424"/>
            <a:ext cx="5473236" cy="658368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sz="1500" b="1">
                <a:solidFill>
                  <a:schemeClr val="tx2"/>
                </a:solidFill>
              </a:defRPr>
            </a:lvl1pPr>
          </a:lstStyle>
          <a:p>
            <a:pPr lvl="0" eaLnBrk="1" latinLnBrk="0" hangingPunct="1"/>
            <a:r>
              <a:rPr kumimoji="0" lang="fr-CA"/>
              <a:t>Cliquez pour modifier les styles du texte du masque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2025-03-11</a:t>
            </a:r>
            <a:endParaRPr lang="fr-CA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5326FA-FAD9-4D67-A971-A9A6E28C1FEF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MCD/Sondage : Modèle entité-association — exemple Sondage (v120a) © 2025, CoFELI [CC BY-NC-SA 4.0]</a:t>
            </a:r>
            <a:endParaRPr lang="fr-CA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39349" y="1598712"/>
            <a:ext cx="54720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03979" y="1598712"/>
            <a:ext cx="54720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7"/>
          <p:cNvCxnSpPr>
            <a:cxnSpLocks/>
          </p:cNvCxnSpPr>
          <p:nvPr/>
        </p:nvCxnSpPr>
        <p:spPr>
          <a:xfrm>
            <a:off x="239350" y="836712"/>
            <a:ext cx="11136629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7D0D5501-D5B4-F143-81C2-253CEE08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51" y="116632"/>
            <a:ext cx="11137237" cy="64807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68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/4 e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2025-03-11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5326FA-FAD9-4D67-A971-A9A6E28C1FEF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MCD/Sondage : Modèle entité-association — exemple Sondage (v120a) © 2025, CoFELI [CC BY-NC-SA 4.0]</a:t>
            </a:r>
            <a:endParaRPr lang="fr-CA" dirty="0"/>
          </a:p>
        </p:txBody>
      </p:sp>
      <p:sp>
        <p:nvSpPr>
          <p:cNvPr id="6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9349" y="914400"/>
            <a:ext cx="5472000" cy="30543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/>
            </a:lvl1pPr>
          </a:lstStyle>
          <a:p>
            <a:pPr lvl="0" eaLnBrk="1" latinLnBrk="0" hangingPunct="1"/>
            <a:r>
              <a:rPr lang="fr-CA"/>
              <a:t>Cliquez pour modifier les styles du texte du masque</a:t>
            </a:r>
          </a:p>
          <a:p>
            <a:pPr lvl="1" eaLnBrk="1" latinLnBrk="0" hangingPunct="1"/>
            <a:r>
              <a:rPr lang="fr-CA"/>
              <a:t>Deuxième niveau</a:t>
            </a:r>
          </a:p>
          <a:p>
            <a:pPr lvl="2" eaLnBrk="1" latinLnBrk="0" hangingPunct="1"/>
            <a:r>
              <a:rPr lang="fr-CA"/>
              <a:t>Troisième niveau</a:t>
            </a:r>
          </a:p>
          <a:p>
            <a:pPr lvl="3" eaLnBrk="1" latinLnBrk="0" hangingPunct="1"/>
            <a:r>
              <a:rPr lang="fr-CA"/>
              <a:t>Quatrième niveau</a:t>
            </a:r>
          </a:p>
          <a:p>
            <a:pPr lvl="4" eaLnBrk="1" latinLnBrk="0" hangingPunct="1"/>
            <a:r>
              <a:rPr lang="fr-CA"/>
              <a:t>Cinquième niveau</a:t>
            </a:r>
            <a:endParaRPr kumimoji="0" lang="en-US"/>
          </a:p>
        </p:txBody>
      </p:sp>
      <p:sp>
        <p:nvSpPr>
          <p:cNvPr id="7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5903979" y="914400"/>
            <a:ext cx="5472608" cy="305436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lang="fr-CA"/>
              <a:t>Cliquez pour modifier les styles du texte du masque</a:t>
            </a:r>
          </a:p>
          <a:p>
            <a:pPr lvl="1" eaLnBrk="1" latinLnBrk="0" hangingPunct="1"/>
            <a:r>
              <a:rPr lang="fr-CA"/>
              <a:t>Deuxième niveau</a:t>
            </a:r>
          </a:p>
          <a:p>
            <a:pPr lvl="2" eaLnBrk="1" latinLnBrk="0" hangingPunct="1"/>
            <a:r>
              <a:rPr lang="fr-CA"/>
              <a:t>Troisième niveau</a:t>
            </a:r>
          </a:p>
          <a:p>
            <a:pPr lvl="3" eaLnBrk="1" latinLnBrk="0" hangingPunct="1"/>
            <a:r>
              <a:rPr lang="fr-CA"/>
              <a:t>Quatrième niveau</a:t>
            </a:r>
          </a:p>
          <a:p>
            <a:pPr lvl="4" eaLnBrk="1" latinLnBrk="0" hangingPunct="1"/>
            <a:r>
              <a:rPr lang="fr-CA"/>
              <a:t>Cinquième niveau</a:t>
            </a:r>
            <a:endParaRPr kumimoji="0" lang="en-US"/>
          </a:p>
        </p:txBody>
      </p:sp>
      <p:sp>
        <p:nvSpPr>
          <p:cNvPr id="8" name="Espace réservé du contenu 8"/>
          <p:cNvSpPr>
            <a:spLocks noGrp="1"/>
          </p:cNvSpPr>
          <p:nvPr>
            <p:ph sz="quarter" idx="13"/>
          </p:nvPr>
        </p:nvSpPr>
        <p:spPr>
          <a:xfrm>
            <a:off x="239351" y="4033328"/>
            <a:ext cx="11137237" cy="266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/>
            </a:lvl1pPr>
          </a:lstStyle>
          <a:p>
            <a:pPr lvl="0" eaLnBrk="1" latinLnBrk="0" hangingPunct="1"/>
            <a:r>
              <a:rPr lang="fr-CA"/>
              <a:t>Cliquez pour modifier les styles du texte du masque</a:t>
            </a:r>
          </a:p>
          <a:p>
            <a:pPr lvl="1" eaLnBrk="1" latinLnBrk="0" hangingPunct="1"/>
            <a:r>
              <a:rPr lang="fr-CA"/>
              <a:t>Deuxième niveau</a:t>
            </a:r>
          </a:p>
          <a:p>
            <a:pPr lvl="2" eaLnBrk="1" latinLnBrk="0" hangingPunct="1"/>
            <a:r>
              <a:rPr lang="fr-CA"/>
              <a:t>Troisième niveau</a:t>
            </a:r>
          </a:p>
          <a:p>
            <a:pPr lvl="3" eaLnBrk="1" latinLnBrk="0" hangingPunct="1"/>
            <a:r>
              <a:rPr lang="fr-CA"/>
              <a:t>Quatrième niveau</a:t>
            </a:r>
          </a:p>
          <a:p>
            <a:pPr lvl="4" eaLnBrk="1" latinLnBrk="0" hangingPunct="1"/>
            <a:r>
              <a:rPr lang="fr-CA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6814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et 2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2025-03-11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5326FA-FAD9-4D67-A971-A9A6E28C1FEF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MCD/Sondage : Modèle entité-association — exemple Sondage (v120a) © 2025, CoFELI [CC BY-NC-SA 4.0]</a:t>
            </a:r>
            <a:endParaRPr lang="fr-CA" dirty="0"/>
          </a:p>
        </p:txBody>
      </p:sp>
      <p:sp>
        <p:nvSpPr>
          <p:cNvPr id="6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9349" y="4113368"/>
            <a:ext cx="5472000" cy="262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/>
            </a:lvl1pPr>
          </a:lstStyle>
          <a:p>
            <a:pPr lvl="0" eaLnBrk="1" latinLnBrk="0" hangingPunct="1"/>
            <a:r>
              <a:rPr lang="fr-CA"/>
              <a:t>Cliquez pour modifier les styles du texte du masque</a:t>
            </a:r>
          </a:p>
          <a:p>
            <a:pPr lvl="1" eaLnBrk="1" latinLnBrk="0" hangingPunct="1"/>
            <a:r>
              <a:rPr lang="fr-CA"/>
              <a:t>Deuxième niveau</a:t>
            </a:r>
          </a:p>
          <a:p>
            <a:pPr lvl="2" eaLnBrk="1" latinLnBrk="0" hangingPunct="1"/>
            <a:r>
              <a:rPr lang="fr-CA"/>
              <a:t>Troisième niveau</a:t>
            </a:r>
          </a:p>
          <a:p>
            <a:pPr lvl="3" eaLnBrk="1" latinLnBrk="0" hangingPunct="1"/>
            <a:r>
              <a:rPr lang="fr-CA"/>
              <a:t>Quatrième niveau</a:t>
            </a:r>
          </a:p>
          <a:p>
            <a:pPr lvl="4" eaLnBrk="1" latinLnBrk="0" hangingPunct="1"/>
            <a:r>
              <a:rPr lang="fr-CA"/>
              <a:t>Cinquième niveau</a:t>
            </a:r>
            <a:endParaRPr kumimoji="0" lang="en-US"/>
          </a:p>
        </p:txBody>
      </p:sp>
      <p:sp>
        <p:nvSpPr>
          <p:cNvPr id="7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5903979" y="4113368"/>
            <a:ext cx="5472000" cy="2628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lang="fr-CA"/>
              <a:t>Cliquez pour modifier les styles du texte du masque</a:t>
            </a:r>
          </a:p>
          <a:p>
            <a:pPr lvl="1" eaLnBrk="1" latinLnBrk="0" hangingPunct="1"/>
            <a:r>
              <a:rPr lang="fr-CA"/>
              <a:t>Deuxième niveau</a:t>
            </a:r>
          </a:p>
          <a:p>
            <a:pPr lvl="2" eaLnBrk="1" latinLnBrk="0" hangingPunct="1"/>
            <a:r>
              <a:rPr lang="fr-CA"/>
              <a:t>Troisième niveau</a:t>
            </a:r>
          </a:p>
          <a:p>
            <a:pPr lvl="3" eaLnBrk="1" latinLnBrk="0" hangingPunct="1"/>
            <a:r>
              <a:rPr lang="fr-CA"/>
              <a:t>Quatrième niveau</a:t>
            </a:r>
          </a:p>
          <a:p>
            <a:pPr lvl="4" eaLnBrk="1" latinLnBrk="0" hangingPunct="1"/>
            <a:r>
              <a:rPr lang="fr-CA"/>
              <a:t>Cinquième niveau</a:t>
            </a:r>
            <a:endParaRPr kumimoji="0" lang="en-US"/>
          </a:p>
        </p:txBody>
      </p:sp>
      <p:sp>
        <p:nvSpPr>
          <p:cNvPr id="8" name="Espace réservé du contenu 8"/>
          <p:cNvSpPr>
            <a:spLocks noGrp="1"/>
          </p:cNvSpPr>
          <p:nvPr>
            <p:ph sz="quarter" idx="13"/>
          </p:nvPr>
        </p:nvSpPr>
        <p:spPr>
          <a:xfrm>
            <a:off x="239351" y="914400"/>
            <a:ext cx="11137237" cy="308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1"/>
              </a:buClr>
              <a:defRPr/>
            </a:lvl1pPr>
          </a:lstStyle>
          <a:p>
            <a:pPr lvl="0" eaLnBrk="1" latinLnBrk="0" hangingPunct="1"/>
            <a:r>
              <a:rPr lang="fr-CA"/>
              <a:t>Cliquez pour modifier les styles du texte du masque</a:t>
            </a:r>
          </a:p>
          <a:p>
            <a:pPr lvl="1" eaLnBrk="1" latinLnBrk="0" hangingPunct="1"/>
            <a:r>
              <a:rPr lang="fr-CA"/>
              <a:t>Deuxième niveau</a:t>
            </a:r>
          </a:p>
          <a:p>
            <a:pPr lvl="2" eaLnBrk="1" latinLnBrk="0" hangingPunct="1"/>
            <a:r>
              <a:rPr lang="fr-CA"/>
              <a:t>Troisième niveau</a:t>
            </a:r>
          </a:p>
          <a:p>
            <a:pPr lvl="3" eaLnBrk="1" latinLnBrk="0" hangingPunct="1"/>
            <a:r>
              <a:rPr lang="fr-CA"/>
              <a:t>Quatrième niveau</a:t>
            </a:r>
          </a:p>
          <a:p>
            <a:pPr lvl="4" eaLnBrk="1" latinLnBrk="0" hangingPunct="1"/>
            <a:r>
              <a:rPr lang="fr-CA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2409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1628332" y="0"/>
            <a:ext cx="166331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50">
              <a:latin typeface="+mj-lt"/>
            </a:endParaRPr>
          </a:p>
        </p:txBody>
      </p:sp>
      <p:sp>
        <p:nvSpPr>
          <p:cNvPr id="12" name="Ellipse 11"/>
          <p:cNvSpPr>
            <a:spLocks noChangeAspect="1"/>
          </p:cNvSpPr>
          <p:nvPr/>
        </p:nvSpPr>
        <p:spPr>
          <a:xfrm>
            <a:off x="11496602" y="6477000"/>
            <a:ext cx="388833" cy="392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50">
              <a:latin typeface="+mn-lt"/>
            </a:endParaRPr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11527451" y="201168"/>
            <a:ext cx="91440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75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CA"/>
              <a:t>2025-03-11</a:t>
            </a:r>
            <a:endParaRPr lang="fr-CA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2144672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050">
              <a:latin typeface="+mj-lt"/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1395053" y="6495000"/>
            <a:ext cx="593343" cy="36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ctr" eaLnBrk="1" latinLnBrk="0" hangingPunct="1">
              <a:defRPr kumimoji="0" sz="900" b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BE5326FA-FAD9-4D67-A971-A9A6E28C1FEF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279100" y="3551700"/>
            <a:ext cx="5562600" cy="28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kumimoji="0" lang="fr-FR" sz="75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CA"/>
              <a:t>MCD/Sondage : Modèle entité-association — exemple Sondage (v120a) © 2025, CoFELI [CC BY-NC-SA 4.0]</a:t>
            </a:r>
            <a:endParaRPr lang="fr-CA" dirty="0"/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239351" y="116632"/>
            <a:ext cx="11137237" cy="648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239351" y="908720"/>
            <a:ext cx="11155701" cy="5758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 rot="5400000">
            <a:off x="9111100" y="3594027"/>
            <a:ext cx="5562600" cy="1919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defPPr>
              <a:defRPr lang="fr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0" lang="fr-FR" sz="1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fr-FR" sz="600">
                <a:latin typeface="+mj-lt"/>
              </a:rPr>
              <a:t>Département d’informatique, Faculté des sciences, Université</a:t>
            </a:r>
            <a:r>
              <a:rPr lang="fr-FR" sz="600" baseline="0">
                <a:latin typeface="+mj-lt"/>
              </a:rPr>
              <a:t> de Sherbrooke, Québec</a:t>
            </a:r>
            <a:endParaRPr lang="fr-FR" sz="6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123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692" r:id="rId15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1800" b="1" i="0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04788" indent="-204788" algn="l" rtl="0" eaLnBrk="1" latinLnBrk="0" hangingPunct="1">
        <a:spcBef>
          <a:spcPts val="45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04813" indent="-202406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608410" indent="-211931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3672" indent="-195263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39404" indent="-135731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50876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714500" indent="-13716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05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192024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3435096" y="2209800"/>
            <a:ext cx="6705600" cy="1371600"/>
          </a:xfrm>
        </p:spPr>
        <p:txBody>
          <a:bodyPr/>
          <a:lstStyle/>
          <a:p>
            <a:r>
              <a:rPr lang="fr-FR" dirty="0"/>
              <a:t>Modèle entité-association</a:t>
            </a:r>
          </a:p>
          <a:p>
            <a:r>
              <a:rPr lang="fr-FR" dirty="0"/>
              <a:t>Exemple Sondage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/>
              <a:t>2025-03-11</a:t>
            </a:r>
            <a:endParaRPr lang="fr-CA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Bases de données</a:t>
            </a:r>
            <a:br>
              <a:rPr lang="fr-CA" dirty="0"/>
            </a:br>
            <a:r>
              <a:rPr lang="fr-CA" dirty="0"/>
              <a:t>Modélisation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218073" y="3733801"/>
            <a:ext cx="1124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+mn-lt"/>
              </a:rPr>
              <a:t>BD021x</a:t>
            </a:r>
            <a:br>
              <a:rPr lang="fr-FR" sz="2000" b="1" dirty="0">
                <a:solidFill>
                  <a:schemeClr val="bg1"/>
                </a:solidFill>
                <a:latin typeface="+mn-lt"/>
              </a:rPr>
            </a:br>
            <a:r>
              <a:rPr lang="fr-FR" sz="1200" b="1" dirty="0">
                <a:solidFill>
                  <a:schemeClr val="bg1"/>
                </a:solidFill>
                <a:latin typeface="+mn-lt"/>
              </a:rPr>
              <a:t>v110a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84AC4D4-CA8D-6C02-F915-E2808EA94C4D}"/>
              </a:ext>
            </a:extLst>
          </p:cNvPr>
          <p:cNvSpPr txBox="1"/>
          <p:nvPr/>
        </p:nvSpPr>
        <p:spPr>
          <a:xfrm>
            <a:off x="970240" y="3645024"/>
            <a:ext cx="99257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1600" b="1">
                <a:solidFill>
                  <a:schemeClr val="bg1"/>
                </a:solidFill>
                <a:latin typeface="+mn-lt"/>
              </a:rPr>
              <a:t>MCED</a:t>
            </a:r>
            <a:br>
              <a:rPr lang="fr-FR" sz="1600" b="1">
                <a:solidFill>
                  <a:schemeClr val="bg1"/>
                </a:solidFill>
                <a:latin typeface="+mn-lt"/>
              </a:rPr>
            </a:br>
            <a:r>
              <a:rPr lang="fr-FR" sz="1600" b="1">
                <a:solidFill>
                  <a:schemeClr val="bg1"/>
                </a:solidFill>
                <a:latin typeface="+mn-lt"/>
              </a:rPr>
              <a:t>Sondage</a:t>
            </a:r>
            <a:br>
              <a:rPr lang="fr-FR" sz="1800" b="1">
                <a:solidFill>
                  <a:schemeClr val="bg1"/>
                </a:solidFill>
                <a:latin typeface="+mn-lt"/>
              </a:rPr>
            </a:br>
            <a:r>
              <a:rPr lang="fr-FR" sz="1200" b="1">
                <a:solidFill>
                  <a:schemeClr val="bg1"/>
                </a:solidFill>
                <a:latin typeface="+mn-lt"/>
              </a:rPr>
              <a:t>v120a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2025-03-11</a:t>
            </a:r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6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CA"/>
              <a:t>MCD/Sondage : Modèle entité-association — exemple Sondage (v120a) © 2025, CoFELI [CC BY-NC-SA 4.0]</a:t>
            </a:r>
            <a:endParaRPr lang="fr-CA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MCD - Système de sondage</a:t>
            </a:r>
            <a:br>
              <a:rPr lang="fr-CA" dirty="0"/>
            </a:br>
            <a:r>
              <a:rPr lang="fr-CA" dirty="0"/>
              <a:t>La suite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Résultat</a:t>
            </a:r>
          </a:p>
          <a:p>
            <a:pPr lvl="1"/>
            <a:r>
              <a:rPr lang="fr-FR" dirty="0"/>
              <a:t>une association ternaire ou deux binaires ?</a:t>
            </a:r>
          </a:p>
          <a:p>
            <a:r>
              <a:rPr lang="fr-FR" dirty="0"/>
              <a:t>Question et ses dérivées (reflétée par le type)</a:t>
            </a:r>
          </a:p>
          <a:p>
            <a:pPr lvl="1"/>
            <a:r>
              <a:rPr lang="fr-FR" dirty="0"/>
              <a:t>(QCM o QO)</a:t>
            </a:r>
          </a:p>
          <a:p>
            <a:pPr lvl="1"/>
            <a:r>
              <a:rPr lang="fr-FR" dirty="0"/>
              <a:t>(QCM d QCMO d QO))</a:t>
            </a:r>
          </a:p>
          <a:p>
            <a:r>
              <a:rPr lang="fr-FR" dirty="0"/>
              <a:t>Clés partielles</a:t>
            </a:r>
          </a:p>
          <a:p>
            <a:pPr lvl="1"/>
            <a:r>
              <a:rPr lang="fr-FR" dirty="0"/>
              <a:t>présence (justifiée ?) de </a:t>
            </a:r>
            <a:r>
              <a:rPr lang="fr-FR" dirty="0" err="1"/>
              <a:t>noF</a:t>
            </a:r>
            <a:r>
              <a:rPr lang="fr-FR" dirty="0"/>
              <a:t>  (clé partielle pour Formulaire)</a:t>
            </a:r>
          </a:p>
          <a:p>
            <a:pPr lvl="1"/>
            <a:r>
              <a:rPr lang="fr-FR" dirty="0"/>
              <a:t>absence (justifiée ?) de </a:t>
            </a:r>
            <a:r>
              <a:rPr lang="fr-FR" dirty="0" err="1"/>
              <a:t>noR</a:t>
            </a:r>
            <a:r>
              <a:rPr lang="fr-FR" dirty="0"/>
              <a:t> (clé partielle pour Réponse)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E5326FA-FAD9-4D67-A971-A9A6E28C1FEF}" type="slidenum">
              <a:rPr lang="fr-CA" smtClean="0"/>
              <a:pPr>
                <a:defRPr/>
              </a:pPr>
              <a:t>10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1278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4BE6DB-7550-7341-837C-545CA747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2025-03-11</a:t>
            </a:r>
            <a:endParaRPr lang="fr-CA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D42775-3DDB-8541-B369-200F937504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5326FA-FAD9-4D67-A971-A9A6E28C1FEF}" type="slidenum">
              <a:rPr lang="fr-CA" smtClean="0"/>
              <a:pPr>
                <a:defRPr/>
              </a:pPr>
              <a:t>11</a:t>
            </a:fld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C97EB9-7314-2849-A346-5C6A8885825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MCD/Sondage : Modèle entité-association — exemple Sondage (v120a) © 2025, CoFELI [CC BY-NC-SA 4.0]</a:t>
            </a:r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9DCEAFE9-9648-334B-8F8D-99ED19C3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MCD - Système de sondage (v2)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B5D262-F676-D043-89E2-3AD7C03E70F1}"/>
              </a:ext>
            </a:extLst>
          </p:cNvPr>
          <p:cNvSpPr txBox="1"/>
          <p:nvPr/>
        </p:nvSpPr>
        <p:spPr>
          <a:xfrm>
            <a:off x="6308299" y="5638800"/>
            <a:ext cx="29674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Plusieurs auteurs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Date de naissance et âge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FF0000"/>
                </a:solidFill>
              </a:rPr>
              <a:t>ChoixQCM</a:t>
            </a:r>
            <a:r>
              <a:rPr lang="fr-FR" dirty="0">
                <a:solidFill>
                  <a:srgbClr val="FF0000"/>
                </a:solidFill>
              </a:rPr>
              <a:t> faible ?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A178562-C0C6-C542-9A82-796E7A99B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000" y="900000"/>
            <a:ext cx="7967764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02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5609CBA-0A90-0F4C-B196-52646FA3639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2025-03-11</a:t>
            </a:r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BDBA185-2018-3C40-9197-2B159F0816E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MCD/Sondage : Modèle entité-association — exemple Sondage (v120a) © 2025, CoFELI [CC BY-NC-SA 4.0]</a:t>
            </a:r>
            <a:endParaRPr lang="fr-CA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AEB5E35F-4C1B-C949-A2D4-9F1AD52C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MCD - Système de sondage (v2bis)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F772F0D-07AD-C543-8C01-0D01285FC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L’entité Question ne serait-elle pas faible ?</a:t>
            </a:r>
          </a:p>
          <a:p>
            <a:r>
              <a:rPr lang="fr-FR" dirty="0"/>
              <a:t>Quelles sont les interprétations selon qu’elle est forte ou faible ?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CCB30CD-3D77-8B4A-B6E7-7CF92F6C0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E5326FA-FAD9-4D67-A971-A9A6E28C1FEF}" type="slidenum">
              <a:rPr lang="fr-CA" smtClean="0"/>
              <a:pPr>
                <a:defRPr/>
              </a:pPr>
              <a:t>12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9334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2025-03-11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5326FA-FAD9-4D67-A971-A9A6E28C1FEF}" type="slidenum">
              <a:rPr lang="fr-CA" smtClean="0"/>
              <a:pPr>
                <a:defRPr/>
              </a:pPr>
              <a:t>13</a:t>
            </a:fld>
            <a:endParaRPr lang="fr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CA"/>
              <a:t>MCD/Sondage : Modèle entité-association — exemple Sondage (v120a) © 2025, CoFELI [CC BY-NC-SA 4.0]</a:t>
            </a:r>
            <a:endParaRPr lang="fr-CA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MCD - Système de sondage (v3 – Question faible)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67A4FE1-8180-D44C-A781-771DB33F8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000" y="900000"/>
            <a:ext cx="7967764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69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2025-03-11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5326FA-FAD9-4D67-A971-A9A6E28C1FEF}" type="slidenum">
              <a:rPr lang="fr-CA" smtClean="0"/>
              <a:pPr>
                <a:defRPr/>
              </a:pPr>
              <a:t>14</a:t>
            </a:fld>
            <a:endParaRPr lang="fr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CA"/>
              <a:t>MCD/Sondage : Modèle entité-association — exemple Sondage (v120a) © 2025, CoFELI [CC BY-NC-SA 4.0]</a:t>
            </a:r>
            <a:endParaRPr lang="fr-CA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MCD - Système de sondage (v3 – Question forte)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293426D-9367-344E-857F-F007A2F27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000" y="900000"/>
            <a:ext cx="7967764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68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2025-03-11</a:t>
            </a:r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6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CA"/>
              <a:t>MCD/Sondage : Modèle entité-association — exemple Sondage (v120a) © 2025, CoFELI [CC BY-NC-SA 4.0]</a:t>
            </a:r>
            <a:endParaRPr lang="fr-CA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MCD - Système de sondage : </a:t>
            </a:r>
            <a:r>
              <a:rPr lang="fr-FR" dirty="0"/>
              <a:t>contraintes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c1 - Le questionnaire de la réponse doit comprendre la question associée à la réponse.</a:t>
            </a:r>
          </a:p>
          <a:p>
            <a:r>
              <a:rPr lang="fr-FR" dirty="0"/>
              <a:t>c2 - Le type de la réponse doit être compatible avec celui de la question.</a:t>
            </a:r>
          </a:p>
          <a:p>
            <a:r>
              <a:rPr lang="fr-FR" dirty="0"/>
              <a:t>c3 - Toute question obligatoire doit être associée à une et une seule réponse.</a:t>
            </a:r>
          </a:p>
          <a:p>
            <a:r>
              <a:rPr lang="fr-FR" dirty="0" err="1"/>
              <a:t>c</a:t>
            </a:r>
            <a:r>
              <a:rPr lang="fr-FR" i="1" dirty="0" err="1"/>
              <a:t>n</a:t>
            </a:r>
            <a:r>
              <a:rPr lang="fr-FR" dirty="0"/>
              <a:t> - …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E5326FA-FAD9-4D67-A971-A9A6E28C1FEF}" type="slidenum">
              <a:rPr lang="fr-CA" smtClean="0"/>
              <a:pPr>
                <a:defRPr/>
              </a:pPr>
              <a:t>15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55538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F6C7878-0989-A14A-97C3-5921FF12D11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11527451" y="201168"/>
            <a:ext cx="914400" cy="512064"/>
          </a:xfrm>
        </p:spPr>
        <p:txBody>
          <a:bodyPr/>
          <a:lstStyle/>
          <a:p>
            <a:r>
              <a:rPr lang="fr-CA"/>
              <a:t>2025-03-11</a:t>
            </a:r>
            <a:endParaRPr lang="fr-CA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F5A5631-34E7-8043-9210-BE8C3F28396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 rot="5400000">
            <a:off x="9279100" y="3551700"/>
            <a:ext cx="5562600" cy="288000"/>
          </a:xfrm>
        </p:spPr>
        <p:txBody>
          <a:bodyPr/>
          <a:lstStyle/>
          <a:p>
            <a:r>
              <a:rPr lang="fr-CA"/>
              <a:t>MCD/Sondage : Modèle entité-association — exemple Sondage (v120a) © 2025, CoFELI [CC BY-NC-SA 4.0]</a:t>
            </a:r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1273D11-8FC3-994F-A2BA-BA8E029F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51" y="116632"/>
            <a:ext cx="11137237" cy="648072"/>
          </a:xfrm>
        </p:spPr>
        <p:txBody>
          <a:bodyPr>
            <a:normAutofit/>
          </a:bodyPr>
          <a:lstStyle/>
          <a:p>
            <a:r>
              <a:rPr lang="fr-FR" dirty="0"/>
              <a:t>Traduction EA-REL – les étapes</a:t>
            </a:r>
            <a:br>
              <a:rPr lang="fr-FR" dirty="0"/>
            </a:br>
            <a:r>
              <a:rPr lang="fr-FR" dirty="0"/>
              <a:t>(cas v3 avec Question forte)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626C24-DA18-3D45-B8E6-ACCD3CA54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51" y="914400"/>
            <a:ext cx="11137237" cy="5753100"/>
          </a:xfrm>
        </p:spPr>
        <p:txBody>
          <a:bodyPr>
            <a:normAutofit/>
          </a:bodyPr>
          <a:lstStyle/>
          <a:p>
            <a:r>
              <a:rPr lang="fr-FR" sz="2800" dirty="0"/>
              <a:t>Entités fortes</a:t>
            </a:r>
            <a:br>
              <a:rPr lang="fr-FR" sz="2800" dirty="0"/>
            </a:br>
            <a:r>
              <a:rPr lang="fr-FR" sz="2800" dirty="0"/>
              <a:t>(attributs stockés et uniques ; clés)</a:t>
            </a:r>
          </a:p>
          <a:p>
            <a:r>
              <a:rPr lang="fr-FR" sz="2800" dirty="0"/>
              <a:t>Associations simples</a:t>
            </a:r>
          </a:p>
          <a:p>
            <a:r>
              <a:rPr lang="fr-FR" sz="2800" dirty="0"/>
              <a:t>Entités faibles et associations déterminantes</a:t>
            </a:r>
            <a:br>
              <a:rPr lang="fr-FR" sz="2800" dirty="0"/>
            </a:br>
            <a:r>
              <a:rPr lang="fr-FR" sz="2800" dirty="0"/>
              <a:t>(attributs stockés et uniques ; clés)</a:t>
            </a:r>
          </a:p>
          <a:p>
            <a:r>
              <a:rPr lang="fr-FR" sz="2800" dirty="0"/>
              <a:t>Dérivations et unions</a:t>
            </a:r>
          </a:p>
          <a:p>
            <a:r>
              <a:rPr lang="fr-FR" sz="2800" dirty="0"/>
              <a:t>Attributs multiples</a:t>
            </a:r>
          </a:p>
          <a:p>
            <a:r>
              <a:rPr lang="fr-FR" sz="2800" dirty="0"/>
              <a:t>Attributs calculés</a:t>
            </a:r>
          </a:p>
          <a:p>
            <a:r>
              <a:rPr lang="fr-FR" sz="2800" dirty="0"/>
              <a:t>DF et FNBC</a:t>
            </a:r>
          </a:p>
          <a:p>
            <a:r>
              <a:rPr lang="fr-FR" sz="2800" dirty="0"/>
              <a:t>DJ et 5FN</a:t>
            </a:r>
          </a:p>
          <a:p>
            <a:r>
              <a:rPr lang="fr-FR" sz="2800" dirty="0"/>
              <a:t>Invariants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8A0248-40ED-6F46-B48D-F7494FCC9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5053" y="6495000"/>
            <a:ext cx="593343" cy="360000"/>
          </a:xfrm>
        </p:spPr>
        <p:txBody>
          <a:bodyPr/>
          <a:lstStyle/>
          <a:p>
            <a:fld id="{BE5326FA-FAD9-4D67-A971-A9A6E28C1FEF}" type="slidenum">
              <a:rPr lang="fr-CA" smtClean="0"/>
              <a:pPr/>
              <a:t>16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87988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3411C8F-2959-1340-A9E5-D525B08442D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2025-03-11</a:t>
            </a:r>
            <a:endParaRPr lang="fr-CA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27E4670-9CCB-794D-9835-A4408CB6FF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MCD/Sondage : Modèle entité-association — exemple Sondage (v120a) © 2025, CoFELI [CC BY-NC-SA 4.0]</a:t>
            </a:r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1CCDAC92-B829-4541-9D6E-88706560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Traduction EA-REL</a:t>
            </a:r>
            <a:endParaRPr lang="fr-FR" sz="270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6388811-8C79-2D47-B863-F7B0F79F0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Voir document BD021x-EA-UML_ex-Sondage_NDC.pdf sur le site de cours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9C913E-3BF1-2345-9DE3-029CE73C1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E5326FA-FAD9-4D67-A971-A9A6E28C1FEF}" type="slidenum">
              <a:rPr lang="fr-CA" smtClean="0"/>
              <a:pPr>
                <a:defRPr/>
              </a:pPr>
              <a:t>17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99429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DB36F5-E1BA-E446-88A0-371DDFFA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2025-03-11</a:t>
            </a:r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A2E30E-8E50-F849-B771-5817A576B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5326FA-FAD9-4D67-A971-A9A6E28C1FEF}" type="slidenum">
              <a:rPr lang="fr-CA" smtClean="0"/>
              <a:pPr>
                <a:defRPr/>
              </a:pPr>
              <a:t>18</a:t>
            </a:fld>
            <a:endParaRPr lang="fr-CA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ED3A52-0A5F-F24D-8965-2D3CFB9D40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MCD/Sondage : Modèle entité-association — exemple Sondage (v120a) © 2025, CoFELI [CC BY-NC-SA 4.0]</a:t>
            </a:r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48CDD68-DF41-C240-BF4C-FFCD3D37B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2559050"/>
            <a:ext cx="33020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3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/>
              <a:t>2025-03-11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5326FA-FAD9-4D67-A971-A9A6E28C1FEF}" type="slidenum">
              <a:rPr lang="fr-CA" smtClean="0"/>
              <a:pPr/>
              <a:t>2</a:t>
            </a:fld>
            <a:endParaRPr lang="fr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CA"/>
              <a:t>MCD/Sondage : Modèle entité-association — exemple Sondage (v120a) © 2025, CoFELI [CC BY-NC-SA 4.0]</a:t>
            </a:r>
            <a:endParaRPr lang="fr-CA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Mise en contexte</a:t>
            </a:r>
          </a:p>
          <a:p>
            <a:r>
              <a:rPr lang="fr-FR" dirty="0"/>
              <a:t>Exploration</a:t>
            </a:r>
          </a:p>
          <a:p>
            <a:r>
              <a:rPr lang="fr-FR" dirty="0"/>
              <a:t>MCD - diagramme</a:t>
            </a:r>
          </a:p>
          <a:p>
            <a:r>
              <a:rPr lang="fr-FR" dirty="0"/>
              <a:t>MCD - dictionnaire de données</a:t>
            </a:r>
          </a:p>
        </p:txBody>
      </p:sp>
    </p:spTree>
    <p:extLst>
      <p:ext uri="{BB962C8B-B14F-4D97-AF65-F5344CB8AC3E}">
        <p14:creationId xmlns:p14="http://schemas.microsoft.com/office/powerpoint/2010/main" val="94962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A"/>
              <a:t>2025-03-11</a:t>
            </a:r>
            <a:endParaRPr lang="fr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CA"/>
              <a:t>MCD/Sondage : Modèle entité-association — exemple Sondage (v120a) © 2025, CoFELI [CC BY-NC-SA 4.0]</a:t>
            </a:r>
            <a:endParaRPr lang="fr-CA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Exercice</a:t>
            </a:r>
            <a:br>
              <a:rPr lang="fr-FR" dirty="0"/>
            </a:br>
            <a:r>
              <a:rPr lang="fr-FR" dirty="0"/>
              <a:t>Mise en contexte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Tournesol enseigne les sciences depuis 40 ans, il est passionné par l’enseignement et désireux de toujours répondre aux attentes de ses étudiants. </a:t>
            </a:r>
          </a:p>
          <a:p>
            <a:r>
              <a:rPr lang="fr-FR" dirty="0"/>
              <a:t>Afin de mieux servir ses étudiants et d’améliorer sa méthode d’enseignement, un bon suivi de leurs apprentissages est indispensable.</a:t>
            </a:r>
          </a:p>
          <a:p>
            <a:r>
              <a:rPr lang="fr-FR" dirty="0"/>
              <a:t>Tournesol décide de créer, chaque semaine, des questionnaires pour évaluer la compréhension des étudiants.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E5326FA-FAD9-4D67-A971-A9A6E28C1FEF}" type="slidenum">
              <a:rPr lang="fr-CA" smtClean="0"/>
              <a:pPr/>
              <a:t>3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5010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En particulier, il identifie les besoins suivants :</a:t>
            </a:r>
          </a:p>
          <a:p>
            <a:r>
              <a:rPr lang="fr-FR" dirty="0"/>
              <a:t>composer plusieurs questionnaires différents ;</a:t>
            </a:r>
          </a:p>
          <a:p>
            <a:r>
              <a:rPr lang="fr-FR" dirty="0"/>
              <a:t>consigner les résultats récoltés pour chacun de ceux-ci sur la base des formulaires remplis par les répondants ;</a:t>
            </a:r>
          </a:p>
          <a:p>
            <a:r>
              <a:rPr lang="fr-FR" dirty="0"/>
              <a:t>compiler les résultats et en tirer des statistiques élémentaires ;</a:t>
            </a:r>
          </a:p>
          <a:p>
            <a:r>
              <a:rPr lang="fr-FR" dirty="0"/>
              <a:t>croiser les résultats entre eux sur la base des répondants ou de groupes de répondants.</a:t>
            </a:r>
          </a:p>
          <a:p>
            <a:pPr marL="0" indent="0">
              <a:buNone/>
            </a:pPr>
            <a:r>
              <a:rPr lang="fr-FR" dirty="0"/>
              <a:t>La base de données envisagée doit permettre de combler ces besoins. Dans cette optique, il élabore un schéma reposant sur trois entités principales : le questionnaire, le formulaire et le répondant.</a:t>
            </a:r>
          </a:p>
          <a:p>
            <a:pPr marL="0" indent="0">
              <a:buNone/>
            </a:pPr>
            <a:r>
              <a:rPr lang="fr-FR" dirty="0"/>
              <a:t>Un questionnaire est composé de questions. Il s’aperçoit rapidement qu’il aura besoin de trois types de questions : des questions ouvertes (ex.: le nom), des questions à choix multiple (ex.: le groupe) et des questions à choix multiples ouvertes (ex.: la formation antérieure). Certaines questions sont obligatoires, d’autres facultatives.</a:t>
            </a:r>
          </a:p>
          <a:p>
            <a:pPr marL="0" indent="0">
              <a:buNone/>
            </a:pPr>
            <a:r>
              <a:rPr lang="fr-FR" dirty="0"/>
              <a:t>Un répondant est caractérisé par un matricule unique, un courriel unique, un nom et un prénom.</a:t>
            </a:r>
          </a:p>
          <a:p>
            <a:pPr marL="0" indent="0">
              <a:buNone/>
            </a:pPr>
            <a:r>
              <a:rPr lang="fr-FR" dirty="0"/>
              <a:t>Un formulaire est associé à un questionnaire et à un répondant. Il est composé de réponses aux questions du questionnaire correspondant. Une réponse doit être conforme au type de la question à laquelle elle est associée.</a:t>
            </a:r>
          </a:p>
          <a:p>
            <a:pPr marL="0" indent="0">
              <a:buNone/>
            </a:pPr>
            <a:r>
              <a:rPr lang="fr-FR" dirty="0"/>
              <a:t>Chaque répondant soumet au plus à un formulaire par questionnaire.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>
                <a:solidFill>
                  <a:schemeClr val="tx1"/>
                </a:solidFill>
              </a:rPr>
              <a:t>2025-03-11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Exercice</a:t>
            </a:r>
            <a:br>
              <a:rPr lang="fr-FR" sz="3200" dirty="0"/>
            </a:br>
            <a:r>
              <a:rPr lang="fr-FR" sz="3200" dirty="0">
                <a:solidFill>
                  <a:srgbClr val="CC8E60"/>
                </a:solidFill>
              </a:rPr>
              <a:t>Texte descriptif</a:t>
            </a:r>
            <a:endParaRPr lang="fr-FR" sz="32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CA"/>
              <a:t>MCD/Sondage : Modèle entité-association — exemple Sondage (v120a) © 2025, CoFELI [CC BY-NC-SA 4.0]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E5326FA-FAD9-4D67-A971-A9A6E28C1FEF}" type="slidenum">
              <a:rPr lang="fr-CA" smtClean="0"/>
              <a:pPr>
                <a:defRPr/>
              </a:pPr>
              <a:t>4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9486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A"/>
              <a:t>2025-03-11</a:t>
            </a:r>
            <a:endParaRPr lang="fr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6"/>
          </p:nvPr>
        </p:nvSpPr>
        <p:spPr/>
        <p:txBody>
          <a:bodyPr>
            <a:normAutofit/>
          </a:bodyPr>
          <a:lstStyle/>
          <a:p>
            <a:r>
              <a:rPr lang="fr-CA"/>
              <a:t>MCD/Sondage : Modèle entité-association — exemple Sondage (v120a) © 2025, CoFELI [CC BY-NC-SA 4.0]</a:t>
            </a:r>
            <a:endParaRPr lang="fr-CA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Exercice</a:t>
            </a:r>
            <a:br>
              <a:rPr lang="fr-FR" dirty="0"/>
            </a:br>
            <a:r>
              <a:rPr lang="fr-FR" dirty="0"/>
              <a:t>Énoncé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Proposer un dictionnaire de données et un modèle conceptuel de données EA en utilisant la notation classique.</a:t>
            </a:r>
          </a:p>
          <a:p>
            <a:r>
              <a:rPr lang="fr-FR" dirty="0"/>
              <a:t>Deux BD peuvent être envisagées :</a:t>
            </a:r>
          </a:p>
          <a:p>
            <a:pPr lvl="1"/>
            <a:r>
              <a:rPr lang="fr-FR" dirty="0"/>
              <a:t>BD de saisie (non validée)</a:t>
            </a:r>
          </a:p>
          <a:p>
            <a:pPr lvl="1"/>
            <a:r>
              <a:rPr lang="fr-FR" dirty="0"/>
              <a:t>BD de traitement (validée)</a:t>
            </a:r>
          </a:p>
          <a:p>
            <a:r>
              <a:rPr lang="fr-FR" dirty="0"/>
              <a:t>Nous étudierons la BD de traitement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E5326FA-FAD9-4D67-A971-A9A6E28C1FEF}" type="slidenum">
              <a:rPr lang="fr-CA" smtClean="0"/>
              <a:pPr/>
              <a:t>5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0638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A764510-9820-E6CC-6E04-CC326F136EC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2025-03-11</a:t>
            </a:r>
            <a:endParaRPr lang="fr-CA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DB80F1-53A7-42FE-2489-6CE8025A44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MCD/Sondage : Modèle entité-association — exemple Sondage (v120a) © 2025, CoFELI [CC BY-NC-SA 4.0]</a:t>
            </a:r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9B0E13EF-C5BD-D54D-B971-C6986F69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Exploration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EE14F0-BEFD-63F1-1BEA-C45BACB1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Quelles sont les entités ?</a:t>
            </a:r>
          </a:p>
          <a:p>
            <a:r>
              <a:rPr lang="fr-FR"/>
              <a:t>Quels sont leur attributs ?</a:t>
            </a:r>
          </a:p>
          <a:p>
            <a:r>
              <a:rPr lang="fr-FR"/>
              <a:t>Quelles sont les associations ?</a:t>
            </a:r>
          </a:p>
          <a:p>
            <a:r>
              <a:rPr lang="fr-FR"/>
              <a:t>Quels sont leurs attributs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01A52C-341F-7C33-F6C6-E73544AA3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E5326FA-FAD9-4D67-A971-A9A6E28C1FEF}" type="slidenum">
              <a:rPr lang="fr-CA" smtClean="0"/>
              <a:pPr>
                <a:defRPr/>
              </a:pPr>
              <a:t>6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7200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6009A9-A040-32D9-2771-3BCA37227F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2025-03-11</a:t>
            </a:r>
            <a:endParaRPr lang="fr-CA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3AC6BE-A473-CFBE-FB16-167E54BE74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MCD/Sondage : Modèle entité-association — exemple Sondage (v120a) © 2025, CoFELI [CC BY-NC-SA 4.0]</a:t>
            </a:r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974858B0-4467-DEF1-D228-3D7F32E6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Exploration – volet 1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0DBC60-7C9D-76B4-7046-B534773D9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En particulier, il identifie les besoins suivants :</a:t>
            </a:r>
          </a:p>
          <a:p>
            <a:r>
              <a:rPr lang="fr-FR" dirty="0"/>
              <a:t>composer plusieurs </a:t>
            </a:r>
            <a:r>
              <a:rPr lang="fr-FR" dirty="0">
                <a:solidFill>
                  <a:schemeClr val="accent2"/>
                </a:solidFill>
              </a:rPr>
              <a:t>questionnaires</a:t>
            </a:r>
            <a:r>
              <a:rPr lang="fr-FR" dirty="0"/>
              <a:t> différents ;</a:t>
            </a:r>
          </a:p>
          <a:p>
            <a:r>
              <a:rPr lang="fr-FR" dirty="0"/>
              <a:t>consigner les </a:t>
            </a:r>
            <a:r>
              <a:rPr lang="fr-FR" dirty="0">
                <a:solidFill>
                  <a:srgbClr val="92D050"/>
                </a:solidFill>
              </a:rPr>
              <a:t>résultats</a:t>
            </a:r>
            <a:r>
              <a:rPr lang="fr-FR" dirty="0"/>
              <a:t> récoltés pour chacun de ceux-ci sur la base des </a:t>
            </a:r>
            <a:r>
              <a:rPr lang="fr-FR" dirty="0">
                <a:solidFill>
                  <a:schemeClr val="accent2"/>
                </a:solidFill>
              </a:rPr>
              <a:t>formulaires</a:t>
            </a:r>
            <a:r>
              <a:rPr lang="fr-FR" dirty="0"/>
              <a:t> remplis par les répondants ;</a:t>
            </a:r>
          </a:p>
          <a:p>
            <a:r>
              <a:rPr lang="fr-FR" dirty="0"/>
              <a:t>compiler les </a:t>
            </a:r>
            <a:r>
              <a:rPr lang="fr-FR" dirty="0">
                <a:solidFill>
                  <a:srgbClr val="92D050"/>
                </a:solidFill>
              </a:rPr>
              <a:t>résultats</a:t>
            </a:r>
            <a:r>
              <a:rPr lang="fr-FR" dirty="0"/>
              <a:t> et en tirer des statistiques élémentaires ;</a:t>
            </a:r>
          </a:p>
          <a:p>
            <a:r>
              <a:rPr lang="fr-FR" dirty="0"/>
              <a:t>croiser les </a:t>
            </a:r>
            <a:r>
              <a:rPr lang="fr-FR" dirty="0">
                <a:solidFill>
                  <a:srgbClr val="92D050"/>
                </a:solidFill>
              </a:rPr>
              <a:t>résultats</a:t>
            </a:r>
            <a:r>
              <a:rPr lang="fr-FR" dirty="0"/>
              <a:t> entre eux sur la base des </a:t>
            </a:r>
            <a:r>
              <a:rPr lang="fr-FR" dirty="0">
                <a:solidFill>
                  <a:schemeClr val="accent2"/>
                </a:solidFill>
              </a:rPr>
              <a:t>répondants</a:t>
            </a:r>
            <a:r>
              <a:rPr lang="fr-FR" dirty="0"/>
              <a:t> ou de </a:t>
            </a:r>
            <a:r>
              <a:rPr lang="fr-FR" dirty="0">
                <a:solidFill>
                  <a:srgbClr val="92D050"/>
                </a:solidFill>
              </a:rPr>
              <a:t>groupes</a:t>
            </a:r>
            <a:r>
              <a:rPr lang="fr-FR" dirty="0"/>
              <a:t> de répondants.</a:t>
            </a:r>
          </a:p>
          <a:p>
            <a:pPr marL="0" indent="0">
              <a:buNone/>
            </a:pPr>
            <a:r>
              <a:rPr lang="fr-FR" dirty="0"/>
              <a:t>La base de données envisagée doit permettre de combler ces besoins. Dans cette optique, il élabore un schéma reposant sur trois entités principales : le </a:t>
            </a:r>
            <a:r>
              <a:rPr lang="fr-FR" dirty="0">
                <a:solidFill>
                  <a:schemeClr val="accent2"/>
                </a:solidFill>
              </a:rPr>
              <a:t>questionnaire</a:t>
            </a:r>
            <a:r>
              <a:rPr lang="fr-FR" dirty="0"/>
              <a:t>, le </a:t>
            </a:r>
            <a:r>
              <a:rPr lang="fr-FR" dirty="0">
                <a:solidFill>
                  <a:schemeClr val="accent2"/>
                </a:solidFill>
              </a:rPr>
              <a:t>formulaire</a:t>
            </a:r>
            <a:r>
              <a:rPr lang="fr-FR" dirty="0"/>
              <a:t> et le </a:t>
            </a:r>
            <a:r>
              <a:rPr lang="fr-FR" dirty="0">
                <a:solidFill>
                  <a:schemeClr val="accent2"/>
                </a:solidFill>
              </a:rPr>
              <a:t>répondant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6FE9BC-4D73-33F7-6C35-9FFA0DF87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E5326FA-FAD9-4D67-A971-A9A6E28C1FEF}" type="slidenum">
              <a:rPr lang="fr-CA" smtClean="0"/>
              <a:pPr>
                <a:defRPr/>
              </a:pPr>
              <a:t>7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9299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431061-1F4C-B9F0-FC3B-628A60F8AF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2025-03-11</a:t>
            </a:r>
            <a:endParaRPr lang="fr-CA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16785D-823D-E84B-189E-38E9EC80185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MCD/Sondage : Modèle entité-association — exemple Sondage (v120a) © 2025, CoFELI [CC BY-NC-SA 4.0]</a:t>
            </a:r>
            <a:endParaRPr lang="fr-CA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3303190-45F0-C523-BEC2-EA938FF8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Exploration – volet 2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6DFD293-DF29-20A5-0C56-C2FBE0A17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Un </a:t>
            </a:r>
            <a:r>
              <a:rPr lang="fr-FR" dirty="0">
                <a:solidFill>
                  <a:schemeClr val="accent2"/>
                </a:solidFill>
              </a:rPr>
              <a:t>questionnaire</a:t>
            </a:r>
            <a:r>
              <a:rPr lang="fr-FR" dirty="0"/>
              <a:t> est composé de </a:t>
            </a:r>
            <a:r>
              <a:rPr lang="fr-FR" dirty="0">
                <a:solidFill>
                  <a:srgbClr val="92D050"/>
                </a:solidFill>
              </a:rPr>
              <a:t>questions</a:t>
            </a:r>
            <a:r>
              <a:rPr lang="fr-FR" dirty="0"/>
              <a:t>. Il s’aperçoit rapidement qu’il aura besoin de trois </a:t>
            </a:r>
            <a:r>
              <a:rPr lang="fr-FR" dirty="0">
                <a:solidFill>
                  <a:srgbClr val="00B0F0"/>
                </a:solidFill>
              </a:rPr>
              <a:t>types de questions</a:t>
            </a:r>
            <a:r>
              <a:rPr lang="fr-FR" dirty="0"/>
              <a:t> : des </a:t>
            </a:r>
            <a:r>
              <a:rPr lang="fr-FR" dirty="0">
                <a:solidFill>
                  <a:srgbClr val="7030A0"/>
                </a:solidFill>
              </a:rPr>
              <a:t>questions</a:t>
            </a:r>
            <a:r>
              <a:rPr lang="fr-FR" dirty="0"/>
              <a:t> </a:t>
            </a:r>
            <a:r>
              <a:rPr lang="fr-FR" dirty="0">
                <a:solidFill>
                  <a:srgbClr val="7030A0"/>
                </a:solidFill>
              </a:rPr>
              <a:t>ouvertes</a:t>
            </a:r>
            <a:r>
              <a:rPr lang="fr-FR" dirty="0"/>
              <a:t> (ex.: le nom), des </a:t>
            </a:r>
            <a:r>
              <a:rPr lang="fr-FR" dirty="0">
                <a:solidFill>
                  <a:srgbClr val="7030A0"/>
                </a:solidFill>
              </a:rPr>
              <a:t>questions à choix multiple</a:t>
            </a:r>
            <a:r>
              <a:rPr lang="fr-FR" dirty="0"/>
              <a:t> (ex.: le groupe) et des </a:t>
            </a:r>
            <a:r>
              <a:rPr lang="fr-FR" dirty="0">
                <a:solidFill>
                  <a:srgbClr val="7030A0"/>
                </a:solidFill>
              </a:rPr>
              <a:t>questions à choix multiples ouvertes</a:t>
            </a:r>
            <a:r>
              <a:rPr lang="fr-FR" dirty="0"/>
              <a:t> (ex.: la formation antérieure). Certaines questions sont </a:t>
            </a:r>
            <a:r>
              <a:rPr lang="fr-FR" dirty="0">
                <a:solidFill>
                  <a:srgbClr val="7030A0"/>
                </a:solidFill>
              </a:rPr>
              <a:t>obligatoires</a:t>
            </a:r>
            <a:r>
              <a:rPr lang="fr-FR" dirty="0"/>
              <a:t>, d’autres </a:t>
            </a:r>
            <a:r>
              <a:rPr lang="fr-FR" dirty="0">
                <a:solidFill>
                  <a:srgbClr val="7030A0"/>
                </a:solidFill>
              </a:rPr>
              <a:t>facultatives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Un </a:t>
            </a:r>
            <a:r>
              <a:rPr lang="fr-FR" dirty="0">
                <a:solidFill>
                  <a:schemeClr val="accent2"/>
                </a:solidFill>
              </a:rPr>
              <a:t>répondant</a:t>
            </a:r>
            <a:r>
              <a:rPr lang="fr-FR" dirty="0"/>
              <a:t> est caractérisé par un </a:t>
            </a:r>
            <a:r>
              <a:rPr lang="fr-FR" dirty="0">
                <a:solidFill>
                  <a:srgbClr val="FF0000"/>
                </a:solidFill>
              </a:rPr>
              <a:t>matricule</a:t>
            </a:r>
            <a:r>
              <a:rPr lang="fr-FR" dirty="0"/>
              <a:t> unique, un </a:t>
            </a:r>
            <a:r>
              <a:rPr lang="fr-FR" dirty="0">
                <a:solidFill>
                  <a:srgbClr val="FF0000"/>
                </a:solidFill>
              </a:rPr>
              <a:t>courriel</a:t>
            </a:r>
            <a:r>
              <a:rPr lang="fr-FR" dirty="0"/>
              <a:t> unique, un </a:t>
            </a:r>
            <a:r>
              <a:rPr lang="fr-FR" dirty="0">
                <a:solidFill>
                  <a:srgbClr val="FF0000"/>
                </a:solidFill>
              </a:rPr>
              <a:t>nom</a:t>
            </a:r>
            <a:r>
              <a:rPr lang="fr-FR" dirty="0"/>
              <a:t> et un </a:t>
            </a:r>
            <a:r>
              <a:rPr lang="fr-FR" dirty="0">
                <a:solidFill>
                  <a:srgbClr val="FF0000"/>
                </a:solidFill>
              </a:rPr>
              <a:t>prénom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Un </a:t>
            </a:r>
            <a:r>
              <a:rPr lang="fr-FR" dirty="0">
                <a:solidFill>
                  <a:srgbClr val="FFC000"/>
                </a:solidFill>
              </a:rPr>
              <a:t>formulaire</a:t>
            </a:r>
            <a:r>
              <a:rPr lang="fr-FR" dirty="0"/>
              <a:t> est </a:t>
            </a:r>
            <a:r>
              <a:rPr lang="fr-FR" b="1" i="1" dirty="0"/>
              <a:t>associé à un questionnaire et à un répondant</a:t>
            </a:r>
            <a:r>
              <a:rPr lang="fr-FR" dirty="0"/>
              <a:t>. Il est </a:t>
            </a:r>
            <a:r>
              <a:rPr lang="fr-FR" b="1" i="1" dirty="0"/>
              <a:t>composé de réponses aux questions du questionnaire correspondant</a:t>
            </a:r>
            <a:r>
              <a:rPr lang="fr-FR" dirty="0"/>
              <a:t>. Une réponse </a:t>
            </a:r>
            <a:r>
              <a:rPr lang="fr-FR" b="1" i="1" dirty="0"/>
              <a:t>doit être conforme au type de la question à laquelle elle est associée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Chaque répondant </a:t>
            </a:r>
            <a:r>
              <a:rPr lang="fr-FR" b="1" i="1" dirty="0"/>
              <a:t>soumet au plus à un formulaire par questionnaire</a:t>
            </a:r>
            <a:r>
              <a:rPr lang="fr-FR" dirty="0"/>
              <a:t>.</a:t>
            </a:r>
          </a:p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674541-7FA5-18A4-46A1-97AA46816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E5326FA-FAD9-4D67-A971-A9A6E28C1FEF}" type="slidenum">
              <a:rPr lang="fr-CA" smtClean="0"/>
              <a:pPr>
                <a:defRPr/>
              </a:pPr>
              <a:t>8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4770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2025-03-11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5326FA-FAD9-4D67-A971-A9A6E28C1FEF}" type="slidenum">
              <a:rPr lang="fr-CA" smtClean="0"/>
              <a:pPr>
                <a:defRPr/>
              </a:pPr>
              <a:t>9</a:t>
            </a:fld>
            <a:endParaRPr lang="fr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CA"/>
              <a:t>MCD/Sondage : Modèle entité-association — exemple Sondage (v120a) © 2025, CoFELI [CC BY-NC-SA 4.0]</a:t>
            </a:r>
            <a:endParaRPr lang="fr-CA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MCD - Système de sondage (version 1... à améliorer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E43CF2C-5DB2-F78C-4DDE-7742D4326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50" y="788909"/>
            <a:ext cx="8218849" cy="595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736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̀me par défaut">
  <a:themeElements>
    <a:clrScheme name="IFT187-BD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FF800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GRIIS">
      <a:majorFont>
        <a:latin typeface="Optima"/>
        <a:ea typeface=""/>
        <a:cs typeface=""/>
      </a:majorFont>
      <a:minorFont>
        <a:latin typeface="Palatino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TMR_01-Fondements_PRE</Template>
  <TotalTime>79442</TotalTime>
  <Words>1496</Words>
  <Application>Microsoft Macintosh PowerPoint</Application>
  <PresentationFormat>Grand écran</PresentationFormat>
  <Paragraphs>171</Paragraphs>
  <Slides>18</Slides>
  <Notes>8</Notes>
  <HiddenSlides>1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Optima</vt:lpstr>
      <vt:lpstr>Palatino</vt:lpstr>
      <vt:lpstr>Times New Roman</vt:lpstr>
      <vt:lpstr>Verdana</vt:lpstr>
      <vt:lpstr>Wingdings</vt:lpstr>
      <vt:lpstr>Wingdings 2</vt:lpstr>
      <vt:lpstr>Thème par défaut</vt:lpstr>
      <vt:lpstr>Bases de données Modélisation</vt:lpstr>
      <vt:lpstr>Plan</vt:lpstr>
      <vt:lpstr>Exercice Mise en contexte</vt:lpstr>
      <vt:lpstr>Exercice Texte descriptif</vt:lpstr>
      <vt:lpstr>Exercice Énoncé</vt:lpstr>
      <vt:lpstr>Exploration</vt:lpstr>
      <vt:lpstr>Exploration – volet 1</vt:lpstr>
      <vt:lpstr>Exploration – volet 2</vt:lpstr>
      <vt:lpstr>MCD - Système de sondage (version 1... à améliorer</vt:lpstr>
      <vt:lpstr>MCD - Système de sondage La suite</vt:lpstr>
      <vt:lpstr>MCD - Système de sondage (v2)</vt:lpstr>
      <vt:lpstr>MCD - Système de sondage (v2bis)</vt:lpstr>
      <vt:lpstr>MCD - Système de sondage (v3 – Question faible)</vt:lpstr>
      <vt:lpstr>MCD - Système de sondage (v3 – Question forte)</vt:lpstr>
      <vt:lpstr>MCD - Système de sondage : contraintes</vt:lpstr>
      <vt:lpstr>Traduction EA-REL – les étapes (cas v3 avec Question forte)</vt:lpstr>
      <vt:lpstr>Traduction EA-REL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Luc Lavoie</cp:lastModifiedBy>
  <cp:revision>539</cp:revision>
  <cp:lastPrinted>2021-11-07T20:44:08Z</cp:lastPrinted>
  <dcterms:created xsi:type="dcterms:W3CDTF">2010-05-26T10:25:27Z</dcterms:created>
  <dcterms:modified xsi:type="dcterms:W3CDTF">2025-03-19T16:08:59Z</dcterms:modified>
</cp:coreProperties>
</file>