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DM Sans" pitchFamily="2" charset="0"/>
      <p:regular r:id="rId15"/>
    </p:embeddedFont>
    <p:embeddedFont>
      <p:font typeface="DM Sans Bold" panose="020B0604020202020204" charset="0"/>
      <p:regular r:id="rId16"/>
    </p:embeddedFont>
    <p:embeddedFont>
      <p:font typeface="Repo Bold" panose="020B0604020202020204" charset="0"/>
      <p:regular r:id="rId17"/>
    </p:embeddedFont>
    <p:embeddedFont>
      <p:font typeface="Repo Bold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1" d="100"/>
          <a:sy n="21" d="100"/>
        </p:scale>
        <p:origin x="116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58.png"/><Relationship Id="rId3" Type="http://schemas.openxmlformats.org/officeDocument/2006/relationships/image" Target="../media/image34.svg"/><Relationship Id="rId7" Type="http://schemas.openxmlformats.org/officeDocument/2006/relationships/image" Target="../media/image51.svg"/><Relationship Id="rId12" Type="http://schemas.openxmlformats.org/officeDocument/2006/relationships/image" Target="../media/image57.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38.svg"/><Relationship Id="rId5" Type="http://schemas.openxmlformats.org/officeDocument/2006/relationships/image" Target="../media/image46.svg"/><Relationship Id="rId10" Type="http://schemas.openxmlformats.org/officeDocument/2006/relationships/image" Target="../media/image37.png"/><Relationship Id="rId4" Type="http://schemas.openxmlformats.org/officeDocument/2006/relationships/image" Target="../media/image45.png"/><Relationship Id="rId9" Type="http://schemas.openxmlformats.org/officeDocument/2006/relationships/image" Target="../media/image36.svg"/><Relationship Id="rId14" Type="http://schemas.openxmlformats.org/officeDocument/2006/relationships/image" Target="../media/image59.gif"/></Relationships>
</file>

<file path=ppt/slides/_rels/slide11.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15.png"/><Relationship Id="rId18" Type="http://schemas.openxmlformats.org/officeDocument/2006/relationships/image" Target="../media/image61.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9.svg"/><Relationship Id="rId17" Type="http://schemas.openxmlformats.org/officeDocument/2006/relationships/image" Target="../media/image60.png"/><Relationship Id="rId2" Type="http://schemas.openxmlformats.org/officeDocument/2006/relationships/image" Target="../media/image1.png"/><Relationship Id="rId16" Type="http://schemas.openxmlformats.org/officeDocument/2006/relationships/image" Target="../media/image20.svg"/><Relationship Id="rId20"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8.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42.svg"/><Relationship Id="rId19" Type="http://schemas.openxmlformats.org/officeDocument/2006/relationships/image" Target="../media/image62.png"/><Relationship Id="rId4" Type="http://schemas.openxmlformats.org/officeDocument/2006/relationships/image" Target="../media/image25.svg"/><Relationship Id="rId9" Type="http://schemas.openxmlformats.org/officeDocument/2006/relationships/image" Target="../media/image41.png"/><Relationship Id="rId14"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6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9.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0.svg"/><Relationship Id="rId7" Type="http://schemas.openxmlformats.org/officeDocument/2006/relationships/image" Target="../media/image9.svg"/><Relationship Id="rId12"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29.svg"/><Relationship Id="rId5" Type="http://schemas.openxmlformats.org/officeDocument/2006/relationships/image" Target="../media/image7.svg"/><Relationship Id="rId10"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27.png"/><Relationship Id="rId14" Type="http://schemas.openxmlformats.org/officeDocument/2006/relationships/image" Target="../media/image32.svg"/></Relationships>
</file>

<file path=ppt/slides/_rels/slide5.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1.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0.svg"/><Relationship Id="rId2" Type="http://schemas.openxmlformats.org/officeDocument/2006/relationships/image" Target="../media/image1.png"/><Relationship Id="rId16" Type="http://schemas.openxmlformats.org/officeDocument/2006/relationships/image" Target="../media/image44.svg"/><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39.png"/><Relationship Id="rId5" Type="http://schemas.openxmlformats.org/officeDocument/2006/relationships/image" Target="../media/image35.png"/><Relationship Id="rId15" Type="http://schemas.openxmlformats.org/officeDocument/2006/relationships/image" Target="../media/image43.png"/><Relationship Id="rId10" Type="http://schemas.openxmlformats.org/officeDocument/2006/relationships/image" Target="../media/image25.svg"/><Relationship Id="rId4" Type="http://schemas.openxmlformats.org/officeDocument/2006/relationships/image" Target="../media/image34.svg"/><Relationship Id="rId9" Type="http://schemas.openxmlformats.org/officeDocument/2006/relationships/image" Target="../media/image24.png"/><Relationship Id="rId14" Type="http://schemas.openxmlformats.org/officeDocument/2006/relationships/image" Target="../media/image42.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www.kaggle.com/datasets/jangedoo/utkface-new" TargetMode="External"/><Relationship Id="rId3" Type="http://schemas.openxmlformats.org/officeDocument/2006/relationships/image" Target="../media/image18.svg"/><Relationship Id="rId7" Type="http://schemas.openxmlformats.org/officeDocument/2006/relationships/image" Target="../media/image46.svg"/><Relationship Id="rId12" Type="http://schemas.openxmlformats.org/officeDocument/2006/relationships/image" Target="../media/image49.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20.svg"/><Relationship Id="rId10" Type="http://schemas.openxmlformats.org/officeDocument/2006/relationships/image" Target="../media/image47.png"/><Relationship Id="rId4" Type="http://schemas.openxmlformats.org/officeDocument/2006/relationships/image" Target="../media/image19.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41.png"/><Relationship Id="rId12" Type="http://schemas.openxmlformats.org/officeDocument/2006/relationships/image" Target="../media/image36.svg"/><Relationship Id="rId2" Type="http://schemas.openxmlformats.org/officeDocument/2006/relationships/image" Target="../media/image1.png"/><Relationship Id="rId16" Type="http://schemas.openxmlformats.org/officeDocument/2006/relationships/image" Target="../media/image53.svg"/><Relationship Id="rId1" Type="http://schemas.openxmlformats.org/officeDocument/2006/relationships/slideLayout" Target="../slideLayouts/slideLayout7.xml"/><Relationship Id="rId6" Type="http://schemas.openxmlformats.org/officeDocument/2006/relationships/image" Target="../media/image46.svg"/><Relationship Id="rId11" Type="http://schemas.openxmlformats.org/officeDocument/2006/relationships/image" Target="../media/image35.png"/><Relationship Id="rId5" Type="http://schemas.openxmlformats.org/officeDocument/2006/relationships/image" Target="../media/image45.png"/><Relationship Id="rId15" Type="http://schemas.openxmlformats.org/officeDocument/2006/relationships/image" Target="../media/image52.png"/><Relationship Id="rId10" Type="http://schemas.openxmlformats.org/officeDocument/2006/relationships/image" Target="../media/image51.svg"/><Relationship Id="rId4" Type="http://schemas.openxmlformats.org/officeDocument/2006/relationships/image" Target="../media/image34.svg"/><Relationship Id="rId9" Type="http://schemas.openxmlformats.org/officeDocument/2006/relationships/image" Target="../media/image50.png"/><Relationship Id="rId14" Type="http://schemas.openxmlformats.org/officeDocument/2006/relationships/image" Target="../media/image38.sv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5.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26.png"/><Relationship Id="rId4" Type="http://schemas.openxmlformats.org/officeDocument/2006/relationships/image" Target="../media/image46.svg"/><Relationship Id="rId9" Type="http://schemas.openxmlformats.org/officeDocument/2006/relationships/image" Target="../media/image55.png"/></Relationships>
</file>

<file path=ppt/slides/_rels/slide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6.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56.pn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633642" y="2346166"/>
            <a:ext cx="15325516" cy="5747068"/>
          </a:xfrm>
          <a:custGeom>
            <a:avLst/>
            <a:gdLst/>
            <a:ahLst/>
            <a:cxnLst/>
            <a:rect l="l" t="t" r="r" b="b"/>
            <a:pathLst>
              <a:path w="15325516" h="5747068">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81242" y="2193766"/>
            <a:ext cx="15325516" cy="5747068"/>
          </a:xfrm>
          <a:custGeom>
            <a:avLst/>
            <a:gdLst/>
            <a:ahLst/>
            <a:cxnLst/>
            <a:rect l="l" t="t" r="r" b="b"/>
            <a:pathLst>
              <a:path w="15325516" h="5747068">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1280600">
            <a:off x="-2095788" y="7351783"/>
            <a:ext cx="6248976" cy="3442617"/>
          </a:xfrm>
          <a:custGeom>
            <a:avLst/>
            <a:gdLst/>
            <a:ahLst/>
            <a:cxnLst/>
            <a:rect l="l" t="t" r="r" b="b"/>
            <a:pathLst>
              <a:path w="6248976" h="3442617">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935593">
            <a:off x="13604796" y="-974843"/>
            <a:ext cx="6158232" cy="3392626"/>
          </a:xfrm>
          <a:custGeom>
            <a:avLst/>
            <a:gdLst/>
            <a:ahLst/>
            <a:cxnLst/>
            <a:rect l="l" t="t" r="r" b="b"/>
            <a:pathLst>
              <a:path w="6158232" h="3392626">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TextBox 7"/>
          <p:cNvSpPr txBox="1"/>
          <p:nvPr/>
        </p:nvSpPr>
        <p:spPr>
          <a:xfrm>
            <a:off x="2873908" y="4474322"/>
            <a:ext cx="10107960" cy="1635126"/>
          </a:xfrm>
          <a:prstGeom prst="rect">
            <a:avLst/>
          </a:prstGeom>
        </p:spPr>
        <p:txBody>
          <a:bodyPr lIns="0" tIns="0" rIns="0" bIns="0" rtlCol="0" anchor="t">
            <a:spAutoFit/>
          </a:bodyPr>
          <a:lstStyle/>
          <a:p>
            <a:pPr marL="0" lvl="0" indent="0">
              <a:lnSpc>
                <a:spcPts val="13299"/>
              </a:lnSpc>
              <a:spcBef>
                <a:spcPct val="0"/>
              </a:spcBef>
            </a:pPr>
            <a:r>
              <a:rPr lang="en-US" sz="9499">
                <a:solidFill>
                  <a:srgbClr val="000000"/>
                </a:solidFill>
                <a:latin typeface="Repo Bold Bold"/>
              </a:rPr>
              <a:t>Detection</a:t>
            </a:r>
          </a:p>
        </p:txBody>
      </p:sp>
      <p:sp>
        <p:nvSpPr>
          <p:cNvPr id="8" name="Freeform 8"/>
          <p:cNvSpPr/>
          <p:nvPr/>
        </p:nvSpPr>
        <p:spPr>
          <a:xfrm>
            <a:off x="2753205" y="4262376"/>
            <a:ext cx="4809948" cy="577194"/>
          </a:xfrm>
          <a:custGeom>
            <a:avLst/>
            <a:gdLst/>
            <a:ahLst/>
            <a:cxnLst/>
            <a:rect l="l" t="t" r="r" b="b"/>
            <a:pathLst>
              <a:path w="4809948" h="577194">
                <a:moveTo>
                  <a:pt x="0" y="0"/>
                </a:moveTo>
                <a:lnTo>
                  <a:pt x="4809948" y="0"/>
                </a:lnTo>
                <a:lnTo>
                  <a:pt x="4809948" y="577194"/>
                </a:lnTo>
                <a:lnTo>
                  <a:pt x="0" y="57719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Freeform 9"/>
          <p:cNvSpPr/>
          <p:nvPr/>
        </p:nvSpPr>
        <p:spPr>
          <a:xfrm>
            <a:off x="11613184" y="4374841"/>
            <a:ext cx="4764949" cy="4764949"/>
          </a:xfrm>
          <a:custGeom>
            <a:avLst/>
            <a:gdLst/>
            <a:ahLst/>
            <a:cxnLst/>
            <a:rect l="l" t="t" r="r" b="b"/>
            <a:pathLst>
              <a:path w="4764949" h="4764949">
                <a:moveTo>
                  <a:pt x="0" y="0"/>
                </a:moveTo>
                <a:lnTo>
                  <a:pt x="4764949" y="0"/>
                </a:lnTo>
                <a:lnTo>
                  <a:pt x="4764949" y="4764949"/>
                </a:lnTo>
                <a:lnTo>
                  <a:pt x="0" y="4764949"/>
                </a:lnTo>
                <a:lnTo>
                  <a:pt x="0" y="0"/>
                </a:lnTo>
                <a:close/>
              </a:path>
            </a:pathLst>
          </a:custGeom>
          <a:blipFill>
            <a:blip r:embed="rId13"/>
            <a:stretch>
              <a:fillRect/>
            </a:stretch>
          </a:blipFill>
        </p:spPr>
      </p:sp>
      <p:sp>
        <p:nvSpPr>
          <p:cNvPr id="11" name="TextBox 11"/>
          <p:cNvSpPr txBox="1"/>
          <p:nvPr/>
        </p:nvSpPr>
        <p:spPr>
          <a:xfrm>
            <a:off x="2873908" y="2645333"/>
            <a:ext cx="10107960" cy="1644649"/>
          </a:xfrm>
          <a:prstGeom prst="rect">
            <a:avLst/>
          </a:prstGeom>
        </p:spPr>
        <p:txBody>
          <a:bodyPr lIns="0" tIns="0" rIns="0" bIns="0" rtlCol="0" anchor="t">
            <a:spAutoFit/>
          </a:bodyPr>
          <a:lstStyle/>
          <a:p>
            <a:pPr marL="0" lvl="0" indent="0">
              <a:lnSpc>
                <a:spcPts val="13300"/>
              </a:lnSpc>
              <a:spcBef>
                <a:spcPct val="0"/>
              </a:spcBef>
            </a:pPr>
            <a:r>
              <a:rPr lang="en-US" sz="9500">
                <a:solidFill>
                  <a:srgbClr val="000000"/>
                </a:solidFill>
                <a:latin typeface="Repo Bold Bold"/>
              </a:rPr>
              <a:t>Age and gender</a:t>
            </a:r>
          </a:p>
        </p:txBody>
      </p:sp>
      <p:sp>
        <p:nvSpPr>
          <p:cNvPr id="12" name="TextBox 12"/>
          <p:cNvSpPr txBox="1"/>
          <p:nvPr/>
        </p:nvSpPr>
        <p:spPr>
          <a:xfrm>
            <a:off x="2478251" y="6973443"/>
            <a:ext cx="8490450" cy="447140"/>
          </a:xfrm>
          <a:prstGeom prst="rect">
            <a:avLst/>
          </a:prstGeom>
        </p:spPr>
        <p:txBody>
          <a:bodyPr lIns="0" tIns="0" rIns="0" bIns="0" rtlCol="0" anchor="t">
            <a:spAutoFit/>
          </a:bodyPr>
          <a:lstStyle/>
          <a:p>
            <a:pPr>
              <a:lnSpc>
                <a:spcPts val="3704"/>
              </a:lnSpc>
            </a:pPr>
            <a:r>
              <a:rPr lang="en-US" sz="2646" spc="-26">
                <a:solidFill>
                  <a:srgbClr val="000000"/>
                </a:solidFill>
                <a:latin typeface="DM Sans"/>
              </a:rPr>
              <a:t>Presented by: Basmala Salama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EEF4"/>
        </a:solidFill>
        <a:effectLst/>
      </p:bgPr>
    </p:bg>
    <p:spTree>
      <p:nvGrpSpPr>
        <p:cNvPr id="1" name=""/>
        <p:cNvGrpSpPr/>
        <p:nvPr/>
      </p:nvGrpSpPr>
      <p:grpSpPr>
        <a:xfrm>
          <a:off x="0" y="0"/>
          <a:ext cx="0" cy="0"/>
          <a:chOff x="0" y="0"/>
          <a:chExt cx="0" cy="0"/>
        </a:xfrm>
      </p:grpSpPr>
      <p:sp>
        <p:nvSpPr>
          <p:cNvPr id="2" name="Freeform 2"/>
          <p:cNvSpPr/>
          <p:nvPr/>
        </p:nvSpPr>
        <p:spPr>
          <a:xfrm rot="1683888">
            <a:off x="15804645" y="5661472"/>
            <a:ext cx="2909310" cy="6226150"/>
          </a:xfrm>
          <a:custGeom>
            <a:avLst/>
            <a:gdLst/>
            <a:ahLst/>
            <a:cxnLst/>
            <a:rect l="l" t="t" r="r" b="b"/>
            <a:pathLst>
              <a:path w="2909310" h="6226150">
                <a:moveTo>
                  <a:pt x="0" y="0"/>
                </a:moveTo>
                <a:lnTo>
                  <a:pt x="2909310" y="0"/>
                </a:lnTo>
                <a:lnTo>
                  <a:pt x="2909310" y="6226149"/>
                </a:lnTo>
                <a:lnTo>
                  <a:pt x="0" y="62261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97783" y="2303495"/>
            <a:ext cx="5827506" cy="6471052"/>
            <a:chOff x="0" y="0"/>
            <a:chExt cx="2653455" cy="2946483"/>
          </a:xfrm>
        </p:grpSpPr>
        <p:sp>
          <p:nvSpPr>
            <p:cNvPr id="4" name="Freeform 4"/>
            <p:cNvSpPr/>
            <p:nvPr/>
          </p:nvSpPr>
          <p:spPr>
            <a:xfrm>
              <a:off x="0" y="0"/>
              <a:ext cx="2653455" cy="2946483"/>
            </a:xfrm>
            <a:custGeom>
              <a:avLst/>
              <a:gdLst/>
              <a:ahLst/>
              <a:cxnLst/>
              <a:rect l="l" t="t" r="r" b="b"/>
              <a:pathLst>
                <a:path w="2653455" h="2946483">
                  <a:moveTo>
                    <a:pt x="45169" y="0"/>
                  </a:moveTo>
                  <a:lnTo>
                    <a:pt x="2608286" y="0"/>
                  </a:lnTo>
                  <a:cubicBezTo>
                    <a:pt x="2620265" y="0"/>
                    <a:pt x="2631754" y="4759"/>
                    <a:pt x="2640225" y="13230"/>
                  </a:cubicBezTo>
                  <a:cubicBezTo>
                    <a:pt x="2648696" y="21701"/>
                    <a:pt x="2653455" y="33190"/>
                    <a:pt x="2653455" y="45169"/>
                  </a:cubicBezTo>
                  <a:lnTo>
                    <a:pt x="2653455" y="2901313"/>
                  </a:lnTo>
                  <a:cubicBezTo>
                    <a:pt x="2653455" y="2913293"/>
                    <a:pt x="2648696" y="2924782"/>
                    <a:pt x="2640225" y="2933253"/>
                  </a:cubicBezTo>
                  <a:cubicBezTo>
                    <a:pt x="2631754" y="2941724"/>
                    <a:pt x="2620265" y="2946483"/>
                    <a:pt x="2608286" y="2946483"/>
                  </a:cubicBezTo>
                  <a:lnTo>
                    <a:pt x="45169" y="2946483"/>
                  </a:lnTo>
                  <a:cubicBezTo>
                    <a:pt x="33190" y="2946483"/>
                    <a:pt x="21701" y="2941724"/>
                    <a:pt x="13230" y="2933253"/>
                  </a:cubicBezTo>
                  <a:cubicBezTo>
                    <a:pt x="4759" y="2924782"/>
                    <a:pt x="0" y="2913293"/>
                    <a:pt x="0" y="2901313"/>
                  </a:cubicBezTo>
                  <a:lnTo>
                    <a:pt x="0" y="45169"/>
                  </a:lnTo>
                  <a:cubicBezTo>
                    <a:pt x="0" y="33190"/>
                    <a:pt x="4759" y="21701"/>
                    <a:pt x="13230" y="13230"/>
                  </a:cubicBezTo>
                  <a:cubicBezTo>
                    <a:pt x="21701" y="4759"/>
                    <a:pt x="33190" y="0"/>
                    <a:pt x="45169" y="0"/>
                  </a:cubicBezTo>
                  <a:close/>
                </a:path>
              </a:pathLst>
            </a:custGeom>
            <a:solidFill>
              <a:srgbClr val="FFFEF7"/>
            </a:solidFill>
            <a:ln w="47625" cap="rnd">
              <a:solidFill>
                <a:srgbClr val="000000"/>
              </a:solidFill>
              <a:round/>
            </a:ln>
          </p:spPr>
        </p:sp>
        <p:sp>
          <p:nvSpPr>
            <p:cNvPr id="5" name="TextBox 5"/>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6" name="Freeform 6"/>
          <p:cNvSpPr/>
          <p:nvPr/>
        </p:nvSpPr>
        <p:spPr>
          <a:xfrm>
            <a:off x="5334275" y="2704958"/>
            <a:ext cx="912582" cy="228145"/>
          </a:xfrm>
          <a:custGeom>
            <a:avLst/>
            <a:gdLst/>
            <a:ahLst/>
            <a:cxnLst/>
            <a:rect l="l" t="t" r="r" b="b"/>
            <a:pathLst>
              <a:path w="912582" h="228145">
                <a:moveTo>
                  <a:pt x="0" y="0"/>
                </a:moveTo>
                <a:lnTo>
                  <a:pt x="912582" y="0"/>
                </a:lnTo>
                <a:lnTo>
                  <a:pt x="912582" y="228146"/>
                </a:lnTo>
                <a:lnTo>
                  <a:pt x="0" y="2281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6499216" y="4788340"/>
            <a:ext cx="1556866" cy="710320"/>
          </a:xfrm>
          <a:custGeom>
            <a:avLst/>
            <a:gdLst/>
            <a:ahLst/>
            <a:cxnLst/>
            <a:rect l="l" t="t" r="r" b="b"/>
            <a:pathLst>
              <a:path w="1556866" h="710320">
                <a:moveTo>
                  <a:pt x="0" y="0"/>
                </a:moveTo>
                <a:lnTo>
                  <a:pt x="1556865" y="0"/>
                </a:lnTo>
                <a:lnTo>
                  <a:pt x="1556865" y="710320"/>
                </a:lnTo>
                <a:lnTo>
                  <a:pt x="0" y="7103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683888">
            <a:off x="-602227" y="-928825"/>
            <a:ext cx="2635955" cy="5641148"/>
          </a:xfrm>
          <a:custGeom>
            <a:avLst/>
            <a:gdLst/>
            <a:ahLst/>
            <a:cxnLst/>
            <a:rect l="l" t="t" r="r" b="b"/>
            <a:pathLst>
              <a:path w="2635955" h="5641148">
                <a:moveTo>
                  <a:pt x="0" y="0"/>
                </a:moveTo>
                <a:lnTo>
                  <a:pt x="2635955" y="0"/>
                </a:lnTo>
                <a:lnTo>
                  <a:pt x="2635955" y="5641148"/>
                </a:lnTo>
                <a:lnTo>
                  <a:pt x="0" y="56411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6343506" y="-685341"/>
            <a:ext cx="3664013" cy="3564086"/>
          </a:xfrm>
          <a:custGeom>
            <a:avLst/>
            <a:gdLst/>
            <a:ahLst/>
            <a:cxnLst/>
            <a:rect l="l" t="t" r="r" b="b"/>
            <a:pathLst>
              <a:path w="3664013" h="3564086">
                <a:moveTo>
                  <a:pt x="0" y="0"/>
                </a:moveTo>
                <a:lnTo>
                  <a:pt x="3664013" y="0"/>
                </a:lnTo>
                <a:lnTo>
                  <a:pt x="3664013" y="3564085"/>
                </a:lnTo>
                <a:lnTo>
                  <a:pt x="0" y="356408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8303731" y="560989"/>
            <a:ext cx="3266167" cy="8879496"/>
          </a:xfrm>
          <a:custGeom>
            <a:avLst/>
            <a:gdLst/>
            <a:ahLst/>
            <a:cxnLst/>
            <a:rect l="l" t="t" r="r" b="b"/>
            <a:pathLst>
              <a:path w="3266167" h="8879496">
                <a:moveTo>
                  <a:pt x="0" y="0"/>
                </a:moveTo>
                <a:lnTo>
                  <a:pt x="3266168" y="0"/>
                </a:lnTo>
                <a:lnTo>
                  <a:pt x="3266168" y="8879497"/>
                </a:lnTo>
                <a:lnTo>
                  <a:pt x="0" y="8879497"/>
                </a:lnTo>
                <a:lnTo>
                  <a:pt x="0" y="0"/>
                </a:lnTo>
                <a:close/>
              </a:path>
            </a:pathLst>
          </a:custGeom>
          <a:blipFill>
            <a:blip r:embed="rId12"/>
            <a:stretch>
              <a:fillRect l="-2588" r="-3451"/>
            </a:stretch>
          </a:blipFill>
        </p:spPr>
      </p:sp>
      <p:sp>
        <p:nvSpPr>
          <p:cNvPr id="11" name="Freeform 11"/>
          <p:cNvSpPr/>
          <p:nvPr/>
        </p:nvSpPr>
        <p:spPr>
          <a:xfrm>
            <a:off x="12049495" y="1227504"/>
            <a:ext cx="5823819" cy="3915996"/>
          </a:xfrm>
          <a:custGeom>
            <a:avLst/>
            <a:gdLst/>
            <a:ahLst/>
            <a:cxnLst/>
            <a:rect l="l" t="t" r="r" b="b"/>
            <a:pathLst>
              <a:path w="5823819" h="3915996">
                <a:moveTo>
                  <a:pt x="0" y="0"/>
                </a:moveTo>
                <a:lnTo>
                  <a:pt x="5823819" y="0"/>
                </a:lnTo>
                <a:lnTo>
                  <a:pt x="5823819" y="3915996"/>
                </a:lnTo>
                <a:lnTo>
                  <a:pt x="0" y="3915996"/>
                </a:lnTo>
                <a:lnTo>
                  <a:pt x="0" y="0"/>
                </a:lnTo>
                <a:close/>
              </a:path>
            </a:pathLst>
          </a:custGeom>
          <a:blipFill>
            <a:blip r:embed="rId13"/>
            <a:stretch>
              <a:fillRect r="-40548"/>
            </a:stretch>
          </a:blipFill>
        </p:spPr>
      </p:sp>
      <p:pic>
        <p:nvPicPr>
          <p:cNvPr id="12" name="Picture 12"/>
          <p:cNvPicPr>
            <a:picLocks noChangeAspect="1"/>
          </p:cNvPicPr>
          <p:nvPr/>
        </p:nvPicPr>
        <p:blipFill>
          <a:blip r:embed="rId14"/>
          <a:srcRect l="4988" t="18029" r="11555" b="24378"/>
          <a:stretch>
            <a:fillRect/>
          </a:stretch>
        </p:blipFill>
        <p:spPr>
          <a:xfrm>
            <a:off x="12138976" y="5539021"/>
            <a:ext cx="5644857" cy="3902617"/>
          </a:xfrm>
          <a:prstGeom prst="rect">
            <a:avLst/>
          </a:prstGeom>
        </p:spPr>
      </p:pic>
      <p:sp>
        <p:nvSpPr>
          <p:cNvPr id="13" name="TextBox 13"/>
          <p:cNvSpPr txBox="1"/>
          <p:nvPr/>
        </p:nvSpPr>
        <p:spPr>
          <a:xfrm>
            <a:off x="1460820" y="4102748"/>
            <a:ext cx="4790745" cy="4124949"/>
          </a:xfrm>
          <a:prstGeom prst="rect">
            <a:avLst/>
          </a:prstGeom>
        </p:spPr>
        <p:txBody>
          <a:bodyPr lIns="0" tIns="0" rIns="0" bIns="0" rtlCol="0" anchor="t">
            <a:spAutoFit/>
          </a:bodyPr>
          <a:lstStyle/>
          <a:p>
            <a:pPr algn="ctr">
              <a:lnSpc>
                <a:spcPts val="3115"/>
              </a:lnSpc>
            </a:pPr>
            <a:endParaRPr/>
          </a:p>
          <a:p>
            <a:pPr marL="480470" lvl="1" indent="-240235" algn="ctr">
              <a:lnSpc>
                <a:spcPts val="3115"/>
              </a:lnSpc>
              <a:buFont typeface="Arial"/>
              <a:buChar char="•"/>
            </a:pPr>
            <a:r>
              <a:rPr lang="en-US" sz="2225" spc="-22">
                <a:solidFill>
                  <a:srgbClr val="000000"/>
                </a:solidFill>
                <a:latin typeface="DM Sans Bold"/>
              </a:rPr>
              <a:t>The CNN model is designed to extract meaningful features from facial images, making it well-suited for the task.</a:t>
            </a:r>
          </a:p>
          <a:p>
            <a:pPr algn="ctr">
              <a:lnSpc>
                <a:spcPts val="1855"/>
              </a:lnSpc>
            </a:pPr>
            <a:r>
              <a:rPr lang="en-US" sz="1325" spc="-13">
                <a:solidFill>
                  <a:srgbClr val="000000"/>
                </a:solidFill>
                <a:latin typeface="DM Sans Bold"/>
              </a:rPr>
              <a:t> </a:t>
            </a:r>
          </a:p>
          <a:p>
            <a:pPr marL="480470" lvl="1" indent="-240235" algn="ctr">
              <a:lnSpc>
                <a:spcPts val="3115"/>
              </a:lnSpc>
              <a:buFont typeface="Arial"/>
              <a:buChar char="•"/>
            </a:pPr>
            <a:r>
              <a:rPr lang="en-US" sz="2225" spc="-22">
                <a:solidFill>
                  <a:srgbClr val="000000"/>
                </a:solidFill>
                <a:latin typeface="DM Sans Bold"/>
              </a:rPr>
              <a:t>The model architecture consists of convolutional layers followed by max-pooling layers, leading to fully connected layers for prediction.</a:t>
            </a:r>
          </a:p>
        </p:txBody>
      </p:sp>
      <p:sp>
        <p:nvSpPr>
          <p:cNvPr id="14" name="TextBox 14"/>
          <p:cNvSpPr txBox="1"/>
          <p:nvPr/>
        </p:nvSpPr>
        <p:spPr>
          <a:xfrm>
            <a:off x="1460820" y="3090252"/>
            <a:ext cx="4786036" cy="812471"/>
          </a:xfrm>
          <a:prstGeom prst="rect">
            <a:avLst/>
          </a:prstGeom>
        </p:spPr>
        <p:txBody>
          <a:bodyPr lIns="0" tIns="0" rIns="0" bIns="0" rtlCol="0" anchor="t">
            <a:spAutoFit/>
          </a:bodyPr>
          <a:lstStyle/>
          <a:p>
            <a:pPr marL="0" lvl="0" indent="0" algn="ctr">
              <a:lnSpc>
                <a:spcPts val="6668"/>
              </a:lnSpc>
              <a:spcBef>
                <a:spcPct val="0"/>
              </a:spcBef>
            </a:pPr>
            <a:r>
              <a:rPr lang="en-US" sz="4762">
                <a:solidFill>
                  <a:srgbClr val="000000"/>
                </a:solidFill>
                <a:latin typeface="Repo Bold Bold"/>
              </a:rPr>
              <a:t>The CNN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028700" y="4160970"/>
            <a:ext cx="5060685" cy="4605223"/>
          </a:xfrm>
          <a:custGeom>
            <a:avLst/>
            <a:gdLst/>
            <a:ahLst/>
            <a:cxnLst/>
            <a:rect l="l" t="t" r="r" b="b"/>
            <a:pathLst>
              <a:path w="5060685" h="4605223">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610698" y="4991925"/>
            <a:ext cx="8716094" cy="5689232"/>
          </a:xfrm>
          <a:custGeom>
            <a:avLst/>
            <a:gdLst/>
            <a:ahLst/>
            <a:cxnLst/>
            <a:rect l="l" t="t" r="r" b="b"/>
            <a:pathLst>
              <a:path w="8716094" h="5689232">
                <a:moveTo>
                  <a:pt x="0" y="0"/>
                </a:moveTo>
                <a:lnTo>
                  <a:pt x="8716094" y="0"/>
                </a:lnTo>
                <a:lnTo>
                  <a:pt x="8716094" y="5689232"/>
                </a:lnTo>
                <a:lnTo>
                  <a:pt x="0" y="5689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615357" y="1263707"/>
            <a:ext cx="5060685" cy="1910409"/>
          </a:xfrm>
          <a:custGeom>
            <a:avLst/>
            <a:gdLst/>
            <a:ahLst/>
            <a:cxnLst/>
            <a:rect l="l" t="t" r="r" b="b"/>
            <a:pathLst>
              <a:path w="5060685" h="1910409">
                <a:moveTo>
                  <a:pt x="0" y="0"/>
                </a:moveTo>
                <a:lnTo>
                  <a:pt x="5060684" y="0"/>
                </a:lnTo>
                <a:lnTo>
                  <a:pt x="5060684" y="1910408"/>
                </a:lnTo>
                <a:lnTo>
                  <a:pt x="0" y="191040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7499656" flipV="1">
            <a:off x="4123323" y="2326829"/>
            <a:ext cx="2397621" cy="1083022"/>
          </a:xfrm>
          <a:custGeom>
            <a:avLst/>
            <a:gdLst/>
            <a:ahLst/>
            <a:cxnLst/>
            <a:rect l="l" t="t" r="r" b="b"/>
            <a:pathLst>
              <a:path w="2397621" h="1083022">
                <a:moveTo>
                  <a:pt x="0" y="1083022"/>
                </a:moveTo>
                <a:lnTo>
                  <a:pt x="2397621" y="1083022"/>
                </a:lnTo>
                <a:lnTo>
                  <a:pt x="2397621" y="0"/>
                </a:lnTo>
                <a:lnTo>
                  <a:pt x="0" y="0"/>
                </a:lnTo>
                <a:lnTo>
                  <a:pt x="0" y="1083022"/>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7473391" flipH="1" flipV="1">
            <a:off x="11765115" y="2328655"/>
            <a:ext cx="2397621" cy="1083022"/>
          </a:xfrm>
          <a:custGeom>
            <a:avLst/>
            <a:gdLst/>
            <a:ahLst/>
            <a:cxnLst/>
            <a:rect l="l" t="t" r="r" b="b"/>
            <a:pathLst>
              <a:path w="2397621" h="1083022">
                <a:moveTo>
                  <a:pt x="2397620" y="1083021"/>
                </a:moveTo>
                <a:lnTo>
                  <a:pt x="0" y="1083021"/>
                </a:lnTo>
                <a:lnTo>
                  <a:pt x="0" y="0"/>
                </a:lnTo>
                <a:lnTo>
                  <a:pt x="2397620" y="0"/>
                </a:lnTo>
                <a:lnTo>
                  <a:pt x="2397620" y="1083021"/>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rot="7282648">
            <a:off x="-1792404" y="516566"/>
            <a:ext cx="5115649" cy="2818257"/>
          </a:xfrm>
          <a:custGeom>
            <a:avLst/>
            <a:gdLst/>
            <a:ahLst/>
            <a:cxnLst/>
            <a:rect l="l" t="t" r="r" b="b"/>
            <a:pathLst>
              <a:path w="5115649" h="2818257">
                <a:moveTo>
                  <a:pt x="0" y="0"/>
                </a:moveTo>
                <a:lnTo>
                  <a:pt x="5115649" y="0"/>
                </a:lnTo>
                <a:lnTo>
                  <a:pt x="5115649" y="2818257"/>
                </a:lnTo>
                <a:lnTo>
                  <a:pt x="0" y="281825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Freeform 9"/>
          <p:cNvSpPr/>
          <p:nvPr/>
        </p:nvSpPr>
        <p:spPr>
          <a:xfrm>
            <a:off x="15895616" y="8945111"/>
            <a:ext cx="2966186" cy="2885291"/>
          </a:xfrm>
          <a:custGeom>
            <a:avLst/>
            <a:gdLst/>
            <a:ahLst/>
            <a:cxnLst/>
            <a:rect l="l" t="t" r="r" b="b"/>
            <a:pathLst>
              <a:path w="2966186" h="2885291">
                <a:moveTo>
                  <a:pt x="0" y="0"/>
                </a:moveTo>
                <a:lnTo>
                  <a:pt x="2966187" y="0"/>
                </a:lnTo>
                <a:lnTo>
                  <a:pt x="2966187" y="2885290"/>
                </a:lnTo>
                <a:lnTo>
                  <a:pt x="0" y="288529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0" name="Freeform 10"/>
          <p:cNvSpPr/>
          <p:nvPr/>
        </p:nvSpPr>
        <p:spPr>
          <a:xfrm>
            <a:off x="7348606" y="3817491"/>
            <a:ext cx="10030104" cy="6193589"/>
          </a:xfrm>
          <a:custGeom>
            <a:avLst/>
            <a:gdLst/>
            <a:ahLst/>
            <a:cxnLst/>
            <a:rect l="l" t="t" r="r" b="b"/>
            <a:pathLst>
              <a:path w="10030104" h="6193589">
                <a:moveTo>
                  <a:pt x="0" y="0"/>
                </a:moveTo>
                <a:lnTo>
                  <a:pt x="10030104" y="0"/>
                </a:lnTo>
                <a:lnTo>
                  <a:pt x="10030104" y="6193589"/>
                </a:lnTo>
                <a:lnTo>
                  <a:pt x="0" y="619358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1" name="Freeform 11"/>
          <p:cNvSpPr/>
          <p:nvPr/>
        </p:nvSpPr>
        <p:spPr>
          <a:xfrm>
            <a:off x="1388416" y="6262263"/>
            <a:ext cx="4341253" cy="842546"/>
          </a:xfrm>
          <a:custGeom>
            <a:avLst/>
            <a:gdLst/>
            <a:ahLst/>
            <a:cxnLst/>
            <a:rect l="l" t="t" r="r" b="b"/>
            <a:pathLst>
              <a:path w="4341253" h="842546">
                <a:moveTo>
                  <a:pt x="0" y="0"/>
                </a:moveTo>
                <a:lnTo>
                  <a:pt x="4341253" y="0"/>
                </a:lnTo>
                <a:lnTo>
                  <a:pt x="4341253" y="842546"/>
                </a:lnTo>
                <a:lnTo>
                  <a:pt x="0" y="842546"/>
                </a:lnTo>
                <a:lnTo>
                  <a:pt x="0" y="0"/>
                </a:lnTo>
                <a:close/>
              </a:path>
            </a:pathLst>
          </a:custGeom>
          <a:blipFill>
            <a:blip r:embed="rId17"/>
            <a:stretch>
              <a:fillRect/>
            </a:stretch>
          </a:blipFill>
        </p:spPr>
      </p:sp>
      <p:sp>
        <p:nvSpPr>
          <p:cNvPr id="12" name="Freeform 12"/>
          <p:cNvSpPr/>
          <p:nvPr/>
        </p:nvSpPr>
        <p:spPr>
          <a:xfrm>
            <a:off x="7562411" y="5571331"/>
            <a:ext cx="3200533" cy="3634305"/>
          </a:xfrm>
          <a:custGeom>
            <a:avLst/>
            <a:gdLst/>
            <a:ahLst/>
            <a:cxnLst/>
            <a:rect l="l" t="t" r="r" b="b"/>
            <a:pathLst>
              <a:path w="3200533" h="3634305">
                <a:moveTo>
                  <a:pt x="0" y="0"/>
                </a:moveTo>
                <a:lnTo>
                  <a:pt x="3200533" y="0"/>
                </a:lnTo>
                <a:lnTo>
                  <a:pt x="3200533" y="3634305"/>
                </a:lnTo>
                <a:lnTo>
                  <a:pt x="0" y="3634305"/>
                </a:lnTo>
                <a:lnTo>
                  <a:pt x="0" y="0"/>
                </a:lnTo>
                <a:close/>
              </a:path>
            </a:pathLst>
          </a:custGeom>
          <a:blipFill>
            <a:blip r:embed="rId18"/>
            <a:stretch>
              <a:fillRect/>
            </a:stretch>
          </a:blipFill>
        </p:spPr>
      </p:sp>
      <p:sp>
        <p:nvSpPr>
          <p:cNvPr id="13" name="Freeform 13"/>
          <p:cNvSpPr/>
          <p:nvPr/>
        </p:nvSpPr>
        <p:spPr>
          <a:xfrm>
            <a:off x="10610698" y="5623995"/>
            <a:ext cx="3189533" cy="3581641"/>
          </a:xfrm>
          <a:custGeom>
            <a:avLst/>
            <a:gdLst/>
            <a:ahLst/>
            <a:cxnLst/>
            <a:rect l="l" t="t" r="r" b="b"/>
            <a:pathLst>
              <a:path w="3189533" h="3581641">
                <a:moveTo>
                  <a:pt x="0" y="0"/>
                </a:moveTo>
                <a:lnTo>
                  <a:pt x="3189533" y="0"/>
                </a:lnTo>
                <a:lnTo>
                  <a:pt x="3189533" y="3581641"/>
                </a:lnTo>
                <a:lnTo>
                  <a:pt x="0" y="3581641"/>
                </a:lnTo>
                <a:lnTo>
                  <a:pt x="0" y="0"/>
                </a:lnTo>
                <a:close/>
              </a:path>
            </a:pathLst>
          </a:custGeom>
          <a:blipFill>
            <a:blip r:embed="rId19"/>
            <a:stretch>
              <a:fillRect/>
            </a:stretch>
          </a:blipFill>
        </p:spPr>
      </p:sp>
      <p:sp>
        <p:nvSpPr>
          <p:cNvPr id="14" name="Freeform 14"/>
          <p:cNvSpPr/>
          <p:nvPr/>
        </p:nvSpPr>
        <p:spPr>
          <a:xfrm>
            <a:off x="13763364" y="5571331"/>
            <a:ext cx="3247901" cy="3686969"/>
          </a:xfrm>
          <a:custGeom>
            <a:avLst/>
            <a:gdLst/>
            <a:ahLst/>
            <a:cxnLst/>
            <a:rect l="l" t="t" r="r" b="b"/>
            <a:pathLst>
              <a:path w="3247901" h="3686969">
                <a:moveTo>
                  <a:pt x="0" y="0"/>
                </a:moveTo>
                <a:lnTo>
                  <a:pt x="3247901" y="0"/>
                </a:lnTo>
                <a:lnTo>
                  <a:pt x="3247901" y="3686969"/>
                </a:lnTo>
                <a:lnTo>
                  <a:pt x="0" y="3686969"/>
                </a:lnTo>
                <a:lnTo>
                  <a:pt x="0" y="0"/>
                </a:lnTo>
                <a:close/>
              </a:path>
            </a:pathLst>
          </a:custGeom>
          <a:blipFill>
            <a:blip r:embed="rId20"/>
            <a:stretch>
              <a:fillRect/>
            </a:stretch>
          </a:blipFill>
        </p:spPr>
      </p:sp>
      <p:sp>
        <p:nvSpPr>
          <p:cNvPr id="15" name="TextBox 15"/>
          <p:cNvSpPr txBox="1"/>
          <p:nvPr/>
        </p:nvSpPr>
        <p:spPr>
          <a:xfrm>
            <a:off x="6932102" y="1754578"/>
            <a:ext cx="4427193" cy="823408"/>
          </a:xfrm>
          <a:prstGeom prst="rect">
            <a:avLst/>
          </a:prstGeom>
        </p:spPr>
        <p:txBody>
          <a:bodyPr lIns="0" tIns="0" rIns="0" bIns="0" rtlCol="0" anchor="t">
            <a:spAutoFit/>
          </a:bodyPr>
          <a:lstStyle/>
          <a:p>
            <a:pPr marL="0" lvl="0" indent="0" algn="ctr">
              <a:lnSpc>
                <a:spcPts val="6681"/>
              </a:lnSpc>
              <a:spcBef>
                <a:spcPct val="0"/>
              </a:spcBef>
            </a:pPr>
            <a:r>
              <a:rPr lang="en-US" sz="4772">
                <a:solidFill>
                  <a:srgbClr val="000000"/>
                </a:solidFill>
                <a:latin typeface="Repo Bold Bold"/>
              </a:rPr>
              <a:t>Results</a:t>
            </a:r>
          </a:p>
        </p:txBody>
      </p:sp>
      <p:sp>
        <p:nvSpPr>
          <p:cNvPr id="16" name="TextBox 16"/>
          <p:cNvSpPr txBox="1"/>
          <p:nvPr/>
        </p:nvSpPr>
        <p:spPr>
          <a:xfrm>
            <a:off x="1388416" y="4944300"/>
            <a:ext cx="4184595" cy="949243"/>
          </a:xfrm>
          <a:prstGeom prst="rect">
            <a:avLst/>
          </a:prstGeom>
        </p:spPr>
        <p:txBody>
          <a:bodyPr lIns="0" tIns="0" rIns="0" bIns="0" rtlCol="0" anchor="t">
            <a:spAutoFit/>
          </a:bodyPr>
          <a:lstStyle/>
          <a:p>
            <a:pPr>
              <a:lnSpc>
                <a:spcPts val="3854"/>
              </a:lnSpc>
              <a:spcBef>
                <a:spcPct val="0"/>
              </a:spcBef>
            </a:pPr>
            <a:r>
              <a:rPr lang="en-US" sz="2753">
                <a:solidFill>
                  <a:srgbClr val="000000"/>
                </a:solidFill>
                <a:latin typeface="DM Sans Bold"/>
              </a:rPr>
              <a:t>The model achieved high accuracy:</a:t>
            </a:r>
          </a:p>
        </p:txBody>
      </p:sp>
      <p:sp>
        <p:nvSpPr>
          <p:cNvPr id="17" name="TextBox 17"/>
          <p:cNvSpPr txBox="1"/>
          <p:nvPr/>
        </p:nvSpPr>
        <p:spPr>
          <a:xfrm>
            <a:off x="8102632" y="4944300"/>
            <a:ext cx="4861293" cy="463468"/>
          </a:xfrm>
          <a:prstGeom prst="rect">
            <a:avLst/>
          </a:prstGeom>
        </p:spPr>
        <p:txBody>
          <a:bodyPr lIns="0" tIns="0" rIns="0" bIns="0" rtlCol="0" anchor="t">
            <a:spAutoFit/>
          </a:bodyPr>
          <a:lstStyle/>
          <a:p>
            <a:pPr>
              <a:lnSpc>
                <a:spcPts val="3854"/>
              </a:lnSpc>
              <a:spcBef>
                <a:spcPct val="0"/>
              </a:spcBef>
            </a:pPr>
            <a:r>
              <a:rPr lang="en-US" sz="2753">
                <a:solidFill>
                  <a:srgbClr val="000000"/>
                </a:solidFill>
                <a:latin typeface="DM Sans Bold"/>
              </a:rPr>
              <a:t>Accurate Model Predictions:</a:t>
            </a:r>
          </a:p>
        </p:txBody>
      </p:sp>
      <p:grpSp>
        <p:nvGrpSpPr>
          <p:cNvPr id="18" name="Group 18"/>
          <p:cNvGrpSpPr/>
          <p:nvPr/>
        </p:nvGrpSpPr>
        <p:grpSpPr>
          <a:xfrm>
            <a:off x="8258175" y="5533072"/>
            <a:ext cx="465772" cy="239078"/>
            <a:chOff x="0" y="0"/>
            <a:chExt cx="621030" cy="318770"/>
          </a:xfrm>
        </p:grpSpPr>
        <p:sp>
          <p:nvSpPr>
            <p:cNvPr id="19" name="Freeform 19"/>
            <p:cNvSpPr/>
            <p:nvPr/>
          </p:nvSpPr>
          <p:spPr>
            <a:xfrm>
              <a:off x="25400" y="50800"/>
              <a:ext cx="570230" cy="236220"/>
            </a:xfrm>
            <a:custGeom>
              <a:avLst/>
              <a:gdLst/>
              <a:ahLst/>
              <a:cxnLst/>
              <a:rect l="l" t="t" r="r" b="b"/>
              <a:pathLst>
                <a:path w="570230" h="236220">
                  <a:moveTo>
                    <a:pt x="57150" y="0"/>
                  </a:moveTo>
                  <a:cubicBezTo>
                    <a:pt x="454660" y="64770"/>
                    <a:pt x="519430" y="38100"/>
                    <a:pt x="544830" y="64770"/>
                  </a:cubicBezTo>
                  <a:cubicBezTo>
                    <a:pt x="570230" y="91440"/>
                    <a:pt x="567690" y="194310"/>
                    <a:pt x="543560" y="217170"/>
                  </a:cubicBezTo>
                  <a:cubicBezTo>
                    <a:pt x="523240" y="236220"/>
                    <a:pt x="481330" y="218440"/>
                    <a:pt x="433070" y="214630"/>
                  </a:cubicBezTo>
                  <a:cubicBezTo>
                    <a:pt x="340360" y="205740"/>
                    <a:pt x="66040" y="210820"/>
                    <a:pt x="25400" y="151130"/>
                  </a:cubicBezTo>
                  <a:cubicBezTo>
                    <a:pt x="0" y="115570"/>
                    <a:pt x="57150" y="0"/>
                    <a:pt x="57150" y="0"/>
                  </a:cubicBezTo>
                </a:path>
              </a:pathLst>
            </a:custGeom>
            <a:solidFill>
              <a:srgbClr val="FFF234">
                <a:alpha val="49804"/>
              </a:srgbClr>
            </a:solidFill>
            <a:ln cap="sq">
              <a:noFill/>
              <a:miter/>
            </a:ln>
          </p:spPr>
        </p:sp>
      </p:grpSp>
      <p:grpSp>
        <p:nvGrpSpPr>
          <p:cNvPr id="20" name="Group 20"/>
          <p:cNvGrpSpPr/>
          <p:nvPr/>
        </p:nvGrpSpPr>
        <p:grpSpPr>
          <a:xfrm>
            <a:off x="9235440" y="5534025"/>
            <a:ext cx="300038" cy="195262"/>
            <a:chOff x="0" y="0"/>
            <a:chExt cx="400050" cy="260350"/>
          </a:xfrm>
        </p:grpSpPr>
        <p:sp>
          <p:nvSpPr>
            <p:cNvPr id="21" name="Freeform 21"/>
            <p:cNvSpPr/>
            <p:nvPr/>
          </p:nvSpPr>
          <p:spPr>
            <a:xfrm>
              <a:off x="22860" y="55880"/>
              <a:ext cx="337820" cy="186690"/>
            </a:xfrm>
            <a:custGeom>
              <a:avLst/>
              <a:gdLst/>
              <a:ahLst/>
              <a:cxnLst/>
              <a:rect l="l" t="t" r="r" b="b"/>
              <a:pathLst>
                <a:path w="337820" h="186690">
                  <a:moveTo>
                    <a:pt x="27940" y="0"/>
                  </a:moveTo>
                  <a:cubicBezTo>
                    <a:pt x="295910" y="19050"/>
                    <a:pt x="337820" y="104140"/>
                    <a:pt x="326390" y="129540"/>
                  </a:cubicBezTo>
                  <a:cubicBezTo>
                    <a:pt x="318770" y="148590"/>
                    <a:pt x="278130" y="147320"/>
                    <a:pt x="243840" y="152400"/>
                  </a:cubicBezTo>
                  <a:cubicBezTo>
                    <a:pt x="189230" y="160020"/>
                    <a:pt x="60960" y="186690"/>
                    <a:pt x="27940" y="153670"/>
                  </a:cubicBezTo>
                  <a:cubicBezTo>
                    <a:pt x="0" y="125730"/>
                    <a:pt x="27940" y="0"/>
                    <a:pt x="27940" y="0"/>
                  </a:cubicBezTo>
                </a:path>
              </a:pathLst>
            </a:custGeom>
            <a:solidFill>
              <a:srgbClr val="FFF234">
                <a:alpha val="49804"/>
              </a:srgbClr>
            </a:solidFill>
            <a:ln cap="sq">
              <a:noFill/>
              <a:miter/>
            </a:ln>
          </p:spPr>
        </p:sp>
      </p:grpSp>
      <p:grpSp>
        <p:nvGrpSpPr>
          <p:cNvPr id="22" name="Group 22"/>
          <p:cNvGrpSpPr/>
          <p:nvPr/>
        </p:nvGrpSpPr>
        <p:grpSpPr>
          <a:xfrm>
            <a:off x="9831705" y="5818822"/>
            <a:ext cx="479107" cy="196215"/>
            <a:chOff x="0" y="0"/>
            <a:chExt cx="638810" cy="261620"/>
          </a:xfrm>
        </p:grpSpPr>
        <p:sp>
          <p:nvSpPr>
            <p:cNvPr id="23" name="Freeform 23"/>
            <p:cNvSpPr/>
            <p:nvPr/>
          </p:nvSpPr>
          <p:spPr>
            <a:xfrm>
              <a:off x="19050" y="50800"/>
              <a:ext cx="580390" cy="205740"/>
            </a:xfrm>
            <a:custGeom>
              <a:avLst/>
              <a:gdLst/>
              <a:ahLst/>
              <a:cxnLst/>
              <a:rect l="l" t="t" r="r" b="b"/>
              <a:pathLst>
                <a:path w="580390" h="205740">
                  <a:moveTo>
                    <a:pt x="31750" y="0"/>
                  </a:moveTo>
                  <a:cubicBezTo>
                    <a:pt x="537210" y="26670"/>
                    <a:pt x="580390" y="101600"/>
                    <a:pt x="568960" y="128270"/>
                  </a:cubicBezTo>
                  <a:cubicBezTo>
                    <a:pt x="558800" y="153670"/>
                    <a:pt x="487680" y="153670"/>
                    <a:pt x="427990" y="160020"/>
                  </a:cubicBezTo>
                  <a:cubicBezTo>
                    <a:pt x="330200" y="170180"/>
                    <a:pt x="82550" y="205740"/>
                    <a:pt x="31750" y="153670"/>
                  </a:cubicBezTo>
                  <a:cubicBezTo>
                    <a:pt x="0" y="121920"/>
                    <a:pt x="31750" y="0"/>
                    <a:pt x="31750" y="0"/>
                  </a:cubicBezTo>
                </a:path>
              </a:pathLst>
            </a:custGeom>
            <a:solidFill>
              <a:srgbClr val="FFF234">
                <a:alpha val="49804"/>
              </a:srgbClr>
            </a:solidFill>
            <a:ln cap="sq">
              <a:noFill/>
              <a:miter/>
            </a:ln>
          </p:spPr>
        </p:sp>
      </p:grpSp>
      <p:grpSp>
        <p:nvGrpSpPr>
          <p:cNvPr id="24" name="Group 24"/>
          <p:cNvGrpSpPr/>
          <p:nvPr/>
        </p:nvGrpSpPr>
        <p:grpSpPr>
          <a:xfrm>
            <a:off x="8604885" y="5813108"/>
            <a:ext cx="420053" cy="202883"/>
            <a:chOff x="0" y="0"/>
            <a:chExt cx="560070" cy="270510"/>
          </a:xfrm>
        </p:grpSpPr>
        <p:sp>
          <p:nvSpPr>
            <p:cNvPr id="25" name="Freeform 25"/>
            <p:cNvSpPr/>
            <p:nvPr/>
          </p:nvSpPr>
          <p:spPr>
            <a:xfrm>
              <a:off x="22860" y="66040"/>
              <a:ext cx="516890" cy="207010"/>
            </a:xfrm>
            <a:custGeom>
              <a:avLst/>
              <a:gdLst/>
              <a:ahLst/>
              <a:cxnLst/>
              <a:rect l="l" t="t" r="r" b="b"/>
              <a:pathLst>
                <a:path w="516890" h="207010">
                  <a:moveTo>
                    <a:pt x="27940" y="0"/>
                  </a:moveTo>
                  <a:cubicBezTo>
                    <a:pt x="514350" y="15240"/>
                    <a:pt x="516890" y="104140"/>
                    <a:pt x="486410" y="137160"/>
                  </a:cubicBezTo>
                  <a:cubicBezTo>
                    <a:pt x="433070" y="194310"/>
                    <a:pt x="90170" y="207010"/>
                    <a:pt x="33020" y="153670"/>
                  </a:cubicBezTo>
                  <a:cubicBezTo>
                    <a:pt x="0" y="121920"/>
                    <a:pt x="27940" y="0"/>
                    <a:pt x="27940" y="0"/>
                  </a:cubicBezTo>
                </a:path>
              </a:pathLst>
            </a:custGeom>
            <a:solidFill>
              <a:srgbClr val="FFF234">
                <a:alpha val="49804"/>
              </a:srgbClr>
            </a:solidFill>
            <a:ln cap="sq">
              <a:noFill/>
              <a:miter/>
            </a:ln>
          </p:spPr>
        </p:sp>
      </p:grpSp>
      <p:grpSp>
        <p:nvGrpSpPr>
          <p:cNvPr id="26" name="Group 26"/>
          <p:cNvGrpSpPr/>
          <p:nvPr/>
        </p:nvGrpSpPr>
        <p:grpSpPr>
          <a:xfrm>
            <a:off x="11376660" y="5620703"/>
            <a:ext cx="505778" cy="217170"/>
            <a:chOff x="0" y="0"/>
            <a:chExt cx="674370" cy="289560"/>
          </a:xfrm>
        </p:grpSpPr>
        <p:sp>
          <p:nvSpPr>
            <p:cNvPr id="27" name="Freeform 27"/>
            <p:cNvSpPr/>
            <p:nvPr/>
          </p:nvSpPr>
          <p:spPr>
            <a:xfrm>
              <a:off x="20320" y="50800"/>
              <a:ext cx="615950" cy="201930"/>
            </a:xfrm>
            <a:custGeom>
              <a:avLst/>
              <a:gdLst/>
              <a:ahLst/>
              <a:cxnLst/>
              <a:rect l="l" t="t" r="r" b="b"/>
              <a:pathLst>
                <a:path w="615950" h="201930">
                  <a:moveTo>
                    <a:pt x="30480" y="0"/>
                  </a:moveTo>
                  <a:cubicBezTo>
                    <a:pt x="426720" y="20320"/>
                    <a:pt x="486410" y="12700"/>
                    <a:pt x="527050" y="40640"/>
                  </a:cubicBezTo>
                  <a:cubicBezTo>
                    <a:pt x="565150" y="67310"/>
                    <a:pt x="615950" y="148590"/>
                    <a:pt x="603250" y="172720"/>
                  </a:cubicBezTo>
                  <a:cubicBezTo>
                    <a:pt x="591820" y="196850"/>
                    <a:pt x="500380" y="190500"/>
                    <a:pt x="459740" y="187960"/>
                  </a:cubicBezTo>
                  <a:cubicBezTo>
                    <a:pt x="427990" y="185420"/>
                    <a:pt x="414020" y="171450"/>
                    <a:pt x="377190" y="166370"/>
                  </a:cubicBezTo>
                  <a:cubicBezTo>
                    <a:pt x="302260" y="154940"/>
                    <a:pt x="76200" y="201930"/>
                    <a:pt x="30480" y="153670"/>
                  </a:cubicBezTo>
                  <a:cubicBezTo>
                    <a:pt x="0" y="121920"/>
                    <a:pt x="30480" y="0"/>
                    <a:pt x="30480" y="0"/>
                  </a:cubicBezTo>
                </a:path>
              </a:pathLst>
            </a:custGeom>
            <a:solidFill>
              <a:srgbClr val="FFF234">
                <a:alpha val="49804"/>
              </a:srgbClr>
            </a:solidFill>
            <a:ln cap="sq">
              <a:noFill/>
              <a:miter/>
            </a:ln>
          </p:spPr>
        </p:sp>
      </p:grpSp>
      <p:grpSp>
        <p:nvGrpSpPr>
          <p:cNvPr id="28" name="Group 28"/>
          <p:cNvGrpSpPr/>
          <p:nvPr/>
        </p:nvGrpSpPr>
        <p:grpSpPr>
          <a:xfrm>
            <a:off x="12392025" y="5576888"/>
            <a:ext cx="261938" cy="228600"/>
            <a:chOff x="0" y="0"/>
            <a:chExt cx="349250" cy="304800"/>
          </a:xfrm>
        </p:grpSpPr>
        <p:sp>
          <p:nvSpPr>
            <p:cNvPr id="29" name="Freeform 29"/>
            <p:cNvSpPr/>
            <p:nvPr/>
          </p:nvSpPr>
          <p:spPr>
            <a:xfrm>
              <a:off x="45720" y="72390"/>
              <a:ext cx="276860" cy="207010"/>
            </a:xfrm>
            <a:custGeom>
              <a:avLst/>
              <a:gdLst/>
              <a:ahLst/>
              <a:cxnLst/>
              <a:rect l="l" t="t" r="r" b="b"/>
              <a:pathLst>
                <a:path w="276860" h="207010">
                  <a:moveTo>
                    <a:pt x="5080" y="30480"/>
                  </a:moveTo>
                  <a:cubicBezTo>
                    <a:pt x="264160" y="0"/>
                    <a:pt x="276860" y="95250"/>
                    <a:pt x="252730" y="129540"/>
                  </a:cubicBezTo>
                  <a:cubicBezTo>
                    <a:pt x="223520" y="171450"/>
                    <a:pt x="72390" y="207010"/>
                    <a:pt x="33020" y="181610"/>
                  </a:cubicBezTo>
                  <a:cubicBezTo>
                    <a:pt x="0" y="160020"/>
                    <a:pt x="5080" y="30480"/>
                    <a:pt x="5080" y="30480"/>
                  </a:cubicBezTo>
                </a:path>
              </a:pathLst>
            </a:custGeom>
            <a:solidFill>
              <a:srgbClr val="FFF234">
                <a:alpha val="49804"/>
              </a:srgbClr>
            </a:solidFill>
            <a:ln cap="sq">
              <a:noFill/>
              <a:miter/>
            </a:ln>
          </p:spPr>
        </p:sp>
      </p:grpSp>
      <p:grpSp>
        <p:nvGrpSpPr>
          <p:cNvPr id="30" name="Group 30"/>
          <p:cNvGrpSpPr/>
          <p:nvPr/>
        </p:nvGrpSpPr>
        <p:grpSpPr>
          <a:xfrm>
            <a:off x="13054965" y="5865495"/>
            <a:ext cx="406718" cy="199072"/>
            <a:chOff x="0" y="0"/>
            <a:chExt cx="542290" cy="265430"/>
          </a:xfrm>
        </p:grpSpPr>
        <p:sp>
          <p:nvSpPr>
            <p:cNvPr id="31" name="Freeform 31"/>
            <p:cNvSpPr/>
            <p:nvPr/>
          </p:nvSpPr>
          <p:spPr>
            <a:xfrm>
              <a:off x="22860" y="38100"/>
              <a:ext cx="486410" cy="214630"/>
            </a:xfrm>
            <a:custGeom>
              <a:avLst/>
              <a:gdLst/>
              <a:ahLst/>
              <a:cxnLst/>
              <a:rect l="l" t="t" r="r" b="b"/>
              <a:pathLst>
                <a:path w="486410" h="214630">
                  <a:moveTo>
                    <a:pt x="38100" y="16510"/>
                  </a:moveTo>
                  <a:cubicBezTo>
                    <a:pt x="386080" y="21590"/>
                    <a:pt x="412750" y="0"/>
                    <a:pt x="431800" y="12700"/>
                  </a:cubicBezTo>
                  <a:cubicBezTo>
                    <a:pt x="458470" y="30480"/>
                    <a:pt x="486410" y="133350"/>
                    <a:pt x="468630" y="160020"/>
                  </a:cubicBezTo>
                  <a:cubicBezTo>
                    <a:pt x="452120" y="184150"/>
                    <a:pt x="398780" y="173990"/>
                    <a:pt x="349250" y="176530"/>
                  </a:cubicBezTo>
                  <a:cubicBezTo>
                    <a:pt x="267970" y="181610"/>
                    <a:pt x="68580" y="214630"/>
                    <a:pt x="27940" y="170180"/>
                  </a:cubicBezTo>
                  <a:cubicBezTo>
                    <a:pt x="0" y="139700"/>
                    <a:pt x="38100" y="16510"/>
                    <a:pt x="38100" y="16510"/>
                  </a:cubicBezTo>
                </a:path>
              </a:pathLst>
            </a:custGeom>
            <a:solidFill>
              <a:srgbClr val="FFF234">
                <a:alpha val="49804"/>
              </a:srgbClr>
            </a:solidFill>
            <a:ln cap="sq">
              <a:noFill/>
              <a:miter/>
            </a:ln>
          </p:spPr>
        </p:sp>
      </p:grpSp>
      <p:grpSp>
        <p:nvGrpSpPr>
          <p:cNvPr id="32" name="Group 32"/>
          <p:cNvGrpSpPr/>
          <p:nvPr/>
        </p:nvGrpSpPr>
        <p:grpSpPr>
          <a:xfrm>
            <a:off x="11673840" y="5860732"/>
            <a:ext cx="534352" cy="220980"/>
            <a:chOff x="0" y="0"/>
            <a:chExt cx="712470" cy="294640"/>
          </a:xfrm>
        </p:grpSpPr>
        <p:sp>
          <p:nvSpPr>
            <p:cNvPr id="33" name="Freeform 33"/>
            <p:cNvSpPr/>
            <p:nvPr/>
          </p:nvSpPr>
          <p:spPr>
            <a:xfrm>
              <a:off x="31750" y="77470"/>
              <a:ext cx="641350" cy="219710"/>
            </a:xfrm>
            <a:custGeom>
              <a:avLst/>
              <a:gdLst/>
              <a:ahLst/>
              <a:cxnLst/>
              <a:rect l="l" t="t" r="r" b="b"/>
              <a:pathLst>
                <a:path w="641350" h="219710">
                  <a:moveTo>
                    <a:pt x="19050" y="13970"/>
                  </a:moveTo>
                  <a:cubicBezTo>
                    <a:pt x="601980" y="0"/>
                    <a:pt x="641350" y="78740"/>
                    <a:pt x="629920" y="105410"/>
                  </a:cubicBezTo>
                  <a:cubicBezTo>
                    <a:pt x="619760" y="129540"/>
                    <a:pt x="562610" y="125730"/>
                    <a:pt x="509270" y="134620"/>
                  </a:cubicBezTo>
                  <a:cubicBezTo>
                    <a:pt x="403860" y="151130"/>
                    <a:pt x="99060" y="219710"/>
                    <a:pt x="35560" y="166370"/>
                  </a:cubicBezTo>
                  <a:cubicBezTo>
                    <a:pt x="0" y="135890"/>
                    <a:pt x="19050" y="13970"/>
                    <a:pt x="19050" y="13970"/>
                  </a:cubicBezTo>
                </a:path>
              </a:pathLst>
            </a:custGeom>
            <a:solidFill>
              <a:srgbClr val="FFF234">
                <a:alpha val="49804"/>
              </a:srgbClr>
            </a:solidFill>
            <a:ln cap="sq">
              <a:noFill/>
              <a:miter/>
            </a:ln>
          </p:spPr>
        </p:sp>
      </p:grpSp>
      <p:grpSp>
        <p:nvGrpSpPr>
          <p:cNvPr id="34" name="Group 34"/>
          <p:cNvGrpSpPr/>
          <p:nvPr/>
        </p:nvGrpSpPr>
        <p:grpSpPr>
          <a:xfrm>
            <a:off x="14538007" y="5554028"/>
            <a:ext cx="487680" cy="191452"/>
            <a:chOff x="0" y="0"/>
            <a:chExt cx="650240" cy="255270"/>
          </a:xfrm>
        </p:grpSpPr>
        <p:sp>
          <p:nvSpPr>
            <p:cNvPr id="35" name="Freeform 35"/>
            <p:cNvSpPr/>
            <p:nvPr/>
          </p:nvSpPr>
          <p:spPr>
            <a:xfrm>
              <a:off x="17780" y="50800"/>
              <a:ext cx="614680" cy="217170"/>
            </a:xfrm>
            <a:custGeom>
              <a:avLst/>
              <a:gdLst/>
              <a:ahLst/>
              <a:cxnLst/>
              <a:rect l="l" t="t" r="r" b="b"/>
              <a:pathLst>
                <a:path w="614680" h="217170">
                  <a:moveTo>
                    <a:pt x="33020" y="0"/>
                  </a:moveTo>
                  <a:cubicBezTo>
                    <a:pt x="614680" y="33020"/>
                    <a:pt x="614680" y="119380"/>
                    <a:pt x="581660" y="152400"/>
                  </a:cubicBezTo>
                  <a:cubicBezTo>
                    <a:pt x="518160" y="215900"/>
                    <a:pt x="96520" y="217170"/>
                    <a:pt x="33020" y="153670"/>
                  </a:cubicBezTo>
                  <a:cubicBezTo>
                    <a:pt x="0" y="120650"/>
                    <a:pt x="33020" y="0"/>
                    <a:pt x="33020" y="0"/>
                  </a:cubicBezTo>
                </a:path>
              </a:pathLst>
            </a:custGeom>
            <a:solidFill>
              <a:srgbClr val="FFF234">
                <a:alpha val="49804"/>
              </a:srgbClr>
            </a:solidFill>
            <a:ln cap="sq">
              <a:noFill/>
              <a:miter/>
            </a:ln>
          </p:spPr>
        </p:sp>
      </p:grpSp>
      <p:grpSp>
        <p:nvGrpSpPr>
          <p:cNvPr id="36" name="Group 36"/>
          <p:cNvGrpSpPr/>
          <p:nvPr/>
        </p:nvGrpSpPr>
        <p:grpSpPr>
          <a:xfrm>
            <a:off x="14813280" y="5802630"/>
            <a:ext cx="545782" cy="194310"/>
            <a:chOff x="0" y="0"/>
            <a:chExt cx="727710" cy="259080"/>
          </a:xfrm>
        </p:grpSpPr>
        <p:sp>
          <p:nvSpPr>
            <p:cNvPr id="37" name="Freeform 37"/>
            <p:cNvSpPr/>
            <p:nvPr/>
          </p:nvSpPr>
          <p:spPr>
            <a:xfrm>
              <a:off x="16510" y="50800"/>
              <a:ext cx="689610" cy="223520"/>
            </a:xfrm>
            <a:custGeom>
              <a:avLst/>
              <a:gdLst/>
              <a:ahLst/>
              <a:cxnLst/>
              <a:rect l="l" t="t" r="r" b="b"/>
              <a:pathLst>
                <a:path w="689610" h="223520">
                  <a:moveTo>
                    <a:pt x="34290" y="0"/>
                  </a:moveTo>
                  <a:cubicBezTo>
                    <a:pt x="689610" y="41910"/>
                    <a:pt x="675640" y="124460"/>
                    <a:pt x="637540" y="157480"/>
                  </a:cubicBezTo>
                  <a:cubicBezTo>
                    <a:pt x="560070" y="223520"/>
                    <a:pt x="101600" y="220980"/>
                    <a:pt x="34290" y="153670"/>
                  </a:cubicBezTo>
                  <a:cubicBezTo>
                    <a:pt x="0" y="119380"/>
                    <a:pt x="34290" y="0"/>
                    <a:pt x="34290" y="0"/>
                  </a:cubicBezTo>
                </a:path>
              </a:pathLst>
            </a:custGeom>
            <a:solidFill>
              <a:srgbClr val="FFF234">
                <a:alpha val="49804"/>
              </a:srgbClr>
            </a:solidFill>
            <a:ln cap="sq">
              <a:noFill/>
              <a:miter/>
            </a:ln>
          </p:spPr>
        </p:sp>
      </p:grpSp>
      <p:grpSp>
        <p:nvGrpSpPr>
          <p:cNvPr id="38" name="Group 38"/>
          <p:cNvGrpSpPr/>
          <p:nvPr/>
        </p:nvGrpSpPr>
        <p:grpSpPr>
          <a:xfrm>
            <a:off x="15579090" y="5542597"/>
            <a:ext cx="400050" cy="213360"/>
            <a:chOff x="0" y="0"/>
            <a:chExt cx="533400" cy="284480"/>
          </a:xfrm>
        </p:grpSpPr>
        <p:sp>
          <p:nvSpPr>
            <p:cNvPr id="39" name="Freeform 39"/>
            <p:cNvSpPr/>
            <p:nvPr/>
          </p:nvSpPr>
          <p:spPr>
            <a:xfrm>
              <a:off x="41910" y="50800"/>
              <a:ext cx="445770" cy="191770"/>
            </a:xfrm>
            <a:custGeom>
              <a:avLst/>
              <a:gdLst/>
              <a:ahLst/>
              <a:cxnLst/>
              <a:rect l="l" t="t" r="r" b="b"/>
              <a:pathLst>
                <a:path w="445770" h="191770">
                  <a:moveTo>
                    <a:pt x="71120" y="0"/>
                  </a:moveTo>
                  <a:cubicBezTo>
                    <a:pt x="247650" y="31750"/>
                    <a:pt x="289560" y="13970"/>
                    <a:pt x="326390" y="27940"/>
                  </a:cubicBezTo>
                  <a:cubicBezTo>
                    <a:pt x="368300" y="44450"/>
                    <a:pt x="445770" y="104140"/>
                    <a:pt x="440690" y="129540"/>
                  </a:cubicBezTo>
                  <a:cubicBezTo>
                    <a:pt x="435610" y="154940"/>
                    <a:pt x="353060" y="176530"/>
                    <a:pt x="297180" y="182880"/>
                  </a:cubicBezTo>
                  <a:cubicBezTo>
                    <a:pt x="226060" y="191770"/>
                    <a:pt x="92710" y="168910"/>
                    <a:pt x="46990" y="156210"/>
                  </a:cubicBezTo>
                  <a:cubicBezTo>
                    <a:pt x="27940" y="151130"/>
                    <a:pt x="13970" y="151130"/>
                    <a:pt x="8890" y="139700"/>
                  </a:cubicBezTo>
                  <a:cubicBezTo>
                    <a:pt x="0" y="116840"/>
                    <a:pt x="71120" y="0"/>
                    <a:pt x="71120" y="0"/>
                  </a:cubicBezTo>
                </a:path>
              </a:pathLst>
            </a:custGeom>
            <a:solidFill>
              <a:srgbClr val="FFF234">
                <a:alpha val="49804"/>
              </a:srgbClr>
            </a:solidFill>
            <a:ln cap="sq">
              <a:noFill/>
              <a:miter/>
            </a:ln>
          </p:spPr>
        </p:sp>
      </p:grpSp>
      <p:grpSp>
        <p:nvGrpSpPr>
          <p:cNvPr id="40" name="Group 40"/>
          <p:cNvGrpSpPr/>
          <p:nvPr/>
        </p:nvGrpSpPr>
        <p:grpSpPr>
          <a:xfrm>
            <a:off x="16261080" y="5811203"/>
            <a:ext cx="278130" cy="214312"/>
            <a:chOff x="0" y="0"/>
            <a:chExt cx="370840" cy="285750"/>
          </a:xfrm>
        </p:grpSpPr>
        <p:sp>
          <p:nvSpPr>
            <p:cNvPr id="41" name="Freeform 41"/>
            <p:cNvSpPr/>
            <p:nvPr/>
          </p:nvSpPr>
          <p:spPr>
            <a:xfrm>
              <a:off x="35560" y="50800"/>
              <a:ext cx="309880" cy="205740"/>
            </a:xfrm>
            <a:custGeom>
              <a:avLst/>
              <a:gdLst/>
              <a:ahLst/>
              <a:cxnLst/>
              <a:rect l="l" t="t" r="r" b="b"/>
              <a:pathLst>
                <a:path w="309880" h="205740">
                  <a:moveTo>
                    <a:pt x="67310" y="0"/>
                  </a:moveTo>
                  <a:cubicBezTo>
                    <a:pt x="152400" y="25400"/>
                    <a:pt x="257810" y="1270"/>
                    <a:pt x="284480" y="31750"/>
                  </a:cubicBezTo>
                  <a:cubicBezTo>
                    <a:pt x="309880" y="59690"/>
                    <a:pt x="304800" y="161290"/>
                    <a:pt x="279400" y="184150"/>
                  </a:cubicBezTo>
                  <a:cubicBezTo>
                    <a:pt x="256540" y="205740"/>
                    <a:pt x="191770" y="182880"/>
                    <a:pt x="148590" y="176530"/>
                  </a:cubicBezTo>
                  <a:cubicBezTo>
                    <a:pt x="104140" y="170180"/>
                    <a:pt x="30480" y="172720"/>
                    <a:pt x="15240" y="144780"/>
                  </a:cubicBezTo>
                  <a:cubicBezTo>
                    <a:pt x="0" y="115570"/>
                    <a:pt x="67310" y="0"/>
                    <a:pt x="67310" y="0"/>
                  </a:cubicBezTo>
                </a:path>
              </a:pathLst>
            </a:custGeom>
            <a:solidFill>
              <a:srgbClr val="FFF234">
                <a:alpha val="49804"/>
              </a:srgbClr>
            </a:solidFill>
            <a:ln cap="sq">
              <a:noFill/>
              <a:miter/>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EEEF4"/>
        </a:solidFill>
        <a:effectLst/>
      </p:bgPr>
    </p:bg>
    <p:spTree>
      <p:nvGrpSpPr>
        <p:cNvPr id="1" name=""/>
        <p:cNvGrpSpPr/>
        <p:nvPr/>
      </p:nvGrpSpPr>
      <p:grpSpPr>
        <a:xfrm>
          <a:off x="0" y="0"/>
          <a:ext cx="0" cy="0"/>
          <a:chOff x="0" y="0"/>
          <a:chExt cx="0" cy="0"/>
        </a:xfrm>
      </p:grpSpPr>
      <p:sp>
        <p:nvSpPr>
          <p:cNvPr id="2" name="Freeform 2"/>
          <p:cNvSpPr/>
          <p:nvPr/>
        </p:nvSpPr>
        <p:spPr>
          <a:xfrm>
            <a:off x="6578623" y="2815166"/>
            <a:ext cx="12283179" cy="8017566"/>
          </a:xfrm>
          <a:custGeom>
            <a:avLst/>
            <a:gdLst/>
            <a:ahLst/>
            <a:cxnLst/>
            <a:rect l="l" t="t" r="r" b="b"/>
            <a:pathLst>
              <a:path w="12283179" h="8017566">
                <a:moveTo>
                  <a:pt x="0" y="0"/>
                </a:moveTo>
                <a:lnTo>
                  <a:pt x="12283180" y="0"/>
                </a:lnTo>
                <a:lnTo>
                  <a:pt x="12283180" y="8017566"/>
                </a:lnTo>
                <a:lnTo>
                  <a:pt x="0" y="8017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79872" y="7218468"/>
            <a:ext cx="4616256" cy="4490358"/>
          </a:xfrm>
          <a:custGeom>
            <a:avLst/>
            <a:gdLst/>
            <a:ahLst/>
            <a:cxnLst/>
            <a:rect l="l" t="t" r="r" b="b"/>
            <a:pathLst>
              <a:path w="4616256" h="4490358">
                <a:moveTo>
                  <a:pt x="0" y="0"/>
                </a:moveTo>
                <a:lnTo>
                  <a:pt x="4616256" y="0"/>
                </a:lnTo>
                <a:lnTo>
                  <a:pt x="4616256" y="4490358"/>
                </a:lnTo>
                <a:lnTo>
                  <a:pt x="0" y="449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74348">
            <a:off x="-3201505" y="-569052"/>
            <a:ext cx="8162855" cy="4496991"/>
          </a:xfrm>
          <a:custGeom>
            <a:avLst/>
            <a:gdLst/>
            <a:ahLst/>
            <a:cxnLst/>
            <a:rect l="l" t="t" r="r" b="b"/>
            <a:pathLst>
              <a:path w="8162855" h="4496991">
                <a:moveTo>
                  <a:pt x="0" y="0"/>
                </a:moveTo>
                <a:lnTo>
                  <a:pt x="8162855" y="0"/>
                </a:lnTo>
                <a:lnTo>
                  <a:pt x="8162855" y="4496990"/>
                </a:lnTo>
                <a:lnTo>
                  <a:pt x="0" y="44969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775504" y="1524000"/>
            <a:ext cx="12310220" cy="7601561"/>
          </a:xfrm>
          <a:custGeom>
            <a:avLst/>
            <a:gdLst/>
            <a:ahLst/>
            <a:cxnLst/>
            <a:rect l="l" t="t" r="r" b="b"/>
            <a:pathLst>
              <a:path w="12310220" h="7601561">
                <a:moveTo>
                  <a:pt x="0" y="0"/>
                </a:moveTo>
                <a:lnTo>
                  <a:pt x="12310220" y="0"/>
                </a:lnTo>
                <a:lnTo>
                  <a:pt x="12310220" y="7601561"/>
                </a:lnTo>
                <a:lnTo>
                  <a:pt x="0" y="76015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1683888">
            <a:off x="13727304" y="6174142"/>
            <a:ext cx="1857988" cy="3976240"/>
          </a:xfrm>
          <a:custGeom>
            <a:avLst/>
            <a:gdLst/>
            <a:ahLst/>
            <a:cxnLst/>
            <a:rect l="l" t="t" r="r" b="b"/>
            <a:pathLst>
              <a:path w="1857988" h="3976240">
                <a:moveTo>
                  <a:pt x="0" y="0"/>
                </a:moveTo>
                <a:lnTo>
                  <a:pt x="1857989" y="0"/>
                </a:lnTo>
                <a:lnTo>
                  <a:pt x="1857989" y="3976240"/>
                </a:lnTo>
                <a:lnTo>
                  <a:pt x="0" y="39762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975502" y="3938792"/>
            <a:ext cx="4064115" cy="4064115"/>
          </a:xfrm>
          <a:custGeom>
            <a:avLst/>
            <a:gdLst/>
            <a:ahLst/>
            <a:cxnLst/>
            <a:rect l="l" t="t" r="r" b="b"/>
            <a:pathLst>
              <a:path w="4064115" h="4064115">
                <a:moveTo>
                  <a:pt x="0" y="0"/>
                </a:moveTo>
                <a:lnTo>
                  <a:pt x="4064115" y="0"/>
                </a:lnTo>
                <a:lnTo>
                  <a:pt x="4064115" y="4064115"/>
                </a:lnTo>
                <a:lnTo>
                  <a:pt x="0" y="4064115"/>
                </a:lnTo>
                <a:lnTo>
                  <a:pt x="0" y="0"/>
                </a:lnTo>
                <a:close/>
              </a:path>
            </a:pathLst>
          </a:custGeom>
          <a:blipFill>
            <a:blip r:embed="rId12"/>
            <a:stretch>
              <a:fillRect/>
            </a:stretch>
          </a:blipFill>
        </p:spPr>
      </p:sp>
      <p:sp>
        <p:nvSpPr>
          <p:cNvPr id="8" name="TextBox 8"/>
          <p:cNvSpPr txBox="1"/>
          <p:nvPr/>
        </p:nvSpPr>
        <p:spPr>
          <a:xfrm>
            <a:off x="3379008" y="4216148"/>
            <a:ext cx="6399230" cy="4142231"/>
          </a:xfrm>
          <a:prstGeom prst="rect">
            <a:avLst/>
          </a:prstGeom>
        </p:spPr>
        <p:txBody>
          <a:bodyPr lIns="0" tIns="0" rIns="0" bIns="0" rtlCol="0" anchor="t">
            <a:spAutoFit/>
          </a:bodyPr>
          <a:lstStyle/>
          <a:p>
            <a:pPr marL="0" lvl="0" indent="0" algn="ctr">
              <a:lnSpc>
                <a:spcPts val="3294"/>
              </a:lnSpc>
              <a:spcBef>
                <a:spcPct val="0"/>
              </a:spcBef>
            </a:pPr>
            <a:r>
              <a:rPr lang="en-US" sz="2352" spc="-23">
                <a:solidFill>
                  <a:srgbClr val="000000"/>
                </a:solidFill>
                <a:latin typeface="DM Sans Bold"/>
              </a:rPr>
              <a:t>In conclusion, this project successfully developed a facial age and gender prediction model using a CNN and the UTKFace dataset. While achieving promising results, but I can make it even better in the future by using more kinds of pictures and making it work in real-time with live images or videos. This would be useful in many fields, such as security systems or personalized user experiences.</a:t>
            </a:r>
          </a:p>
        </p:txBody>
      </p:sp>
      <p:sp>
        <p:nvSpPr>
          <p:cNvPr id="9" name="TextBox 9"/>
          <p:cNvSpPr txBox="1"/>
          <p:nvPr/>
        </p:nvSpPr>
        <p:spPr>
          <a:xfrm>
            <a:off x="2636033" y="2643716"/>
            <a:ext cx="7885181" cy="1368726"/>
          </a:xfrm>
          <a:prstGeom prst="rect">
            <a:avLst/>
          </a:prstGeom>
        </p:spPr>
        <p:txBody>
          <a:bodyPr lIns="0" tIns="0" rIns="0" bIns="0" rtlCol="0" anchor="t">
            <a:spAutoFit/>
          </a:bodyPr>
          <a:lstStyle/>
          <a:p>
            <a:pPr marL="0" lvl="0" indent="0" algn="ctr">
              <a:lnSpc>
                <a:spcPts val="11008"/>
              </a:lnSpc>
              <a:spcBef>
                <a:spcPct val="0"/>
              </a:spcBef>
            </a:pPr>
            <a:r>
              <a:rPr lang="en-US" sz="7863">
                <a:solidFill>
                  <a:srgbClr val="000000"/>
                </a:solidFill>
                <a:latin typeface="Repo Bold Bold"/>
              </a:rPr>
              <a:t>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3697693" y="2218670"/>
            <a:ext cx="10896012" cy="6728287"/>
          </a:xfrm>
          <a:custGeom>
            <a:avLst/>
            <a:gdLst/>
            <a:ahLst/>
            <a:cxnLst/>
            <a:rect l="l" t="t" r="r" b="b"/>
            <a:pathLst>
              <a:path w="10896012" h="6728287">
                <a:moveTo>
                  <a:pt x="0" y="0"/>
                </a:moveTo>
                <a:lnTo>
                  <a:pt x="10896012" y="0"/>
                </a:lnTo>
                <a:lnTo>
                  <a:pt x="10896012" y="6728287"/>
                </a:lnTo>
                <a:lnTo>
                  <a:pt x="0" y="6728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169433" y="4331784"/>
            <a:ext cx="9952531" cy="2481861"/>
          </a:xfrm>
          <a:prstGeom prst="rect">
            <a:avLst/>
          </a:prstGeom>
        </p:spPr>
        <p:txBody>
          <a:bodyPr lIns="0" tIns="0" rIns="0" bIns="0" rtlCol="0" anchor="t">
            <a:spAutoFit/>
          </a:bodyPr>
          <a:lstStyle/>
          <a:p>
            <a:pPr marL="0" lvl="0" indent="0" algn="ctr">
              <a:lnSpc>
                <a:spcPts val="20152"/>
              </a:lnSpc>
              <a:spcBef>
                <a:spcPct val="0"/>
              </a:spcBef>
            </a:pPr>
            <a:r>
              <a:rPr lang="en-US" sz="14394">
                <a:solidFill>
                  <a:srgbClr val="000000"/>
                </a:solidFill>
                <a:latin typeface="Repo Bold Bold"/>
              </a:rPr>
              <a:t>Thank you</a:t>
            </a:r>
          </a:p>
        </p:txBody>
      </p:sp>
      <p:sp>
        <p:nvSpPr>
          <p:cNvPr id="5" name="Freeform 5"/>
          <p:cNvSpPr/>
          <p:nvPr/>
        </p:nvSpPr>
        <p:spPr>
          <a:xfrm rot="-1757656">
            <a:off x="-2268026" y="-422948"/>
            <a:ext cx="8967709" cy="2903296"/>
          </a:xfrm>
          <a:custGeom>
            <a:avLst/>
            <a:gdLst/>
            <a:ahLst/>
            <a:cxnLst/>
            <a:rect l="l" t="t" r="r" b="b"/>
            <a:pathLst>
              <a:path w="8967709" h="2903296">
                <a:moveTo>
                  <a:pt x="0" y="0"/>
                </a:moveTo>
                <a:lnTo>
                  <a:pt x="8967709" y="0"/>
                </a:lnTo>
                <a:lnTo>
                  <a:pt x="8967709" y="2903296"/>
                </a:lnTo>
                <a:lnTo>
                  <a:pt x="0" y="29032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174348">
            <a:off x="13177873" y="6104977"/>
            <a:ext cx="8162855" cy="4496991"/>
          </a:xfrm>
          <a:custGeom>
            <a:avLst/>
            <a:gdLst/>
            <a:ahLst/>
            <a:cxnLst/>
            <a:rect l="l" t="t" r="r" b="b"/>
            <a:pathLst>
              <a:path w="8162855" h="4496991">
                <a:moveTo>
                  <a:pt x="0" y="0"/>
                </a:moveTo>
                <a:lnTo>
                  <a:pt x="8162854" y="0"/>
                </a:lnTo>
                <a:lnTo>
                  <a:pt x="8162854" y="4496991"/>
                </a:lnTo>
                <a:lnTo>
                  <a:pt x="0" y="44969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EEF4"/>
        </a:solidFill>
        <a:effectLst/>
      </p:bgPr>
    </p:bg>
    <p:spTree>
      <p:nvGrpSpPr>
        <p:cNvPr id="1" name=""/>
        <p:cNvGrpSpPr/>
        <p:nvPr/>
      </p:nvGrpSpPr>
      <p:grpSpPr>
        <a:xfrm>
          <a:off x="0" y="0"/>
          <a:ext cx="0" cy="0"/>
          <a:chOff x="0" y="0"/>
          <a:chExt cx="0" cy="0"/>
        </a:xfrm>
      </p:grpSpPr>
      <p:sp>
        <p:nvSpPr>
          <p:cNvPr id="2" name="Freeform 2"/>
          <p:cNvSpPr/>
          <p:nvPr/>
        </p:nvSpPr>
        <p:spPr>
          <a:xfrm>
            <a:off x="6578623" y="2815166"/>
            <a:ext cx="12283179" cy="8017566"/>
          </a:xfrm>
          <a:custGeom>
            <a:avLst/>
            <a:gdLst/>
            <a:ahLst/>
            <a:cxnLst/>
            <a:rect l="l" t="t" r="r" b="b"/>
            <a:pathLst>
              <a:path w="12283179" h="8017566">
                <a:moveTo>
                  <a:pt x="0" y="0"/>
                </a:moveTo>
                <a:lnTo>
                  <a:pt x="12283180" y="0"/>
                </a:lnTo>
                <a:lnTo>
                  <a:pt x="12283180" y="8017566"/>
                </a:lnTo>
                <a:lnTo>
                  <a:pt x="0" y="8017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79872" y="7218468"/>
            <a:ext cx="4616256" cy="4490358"/>
          </a:xfrm>
          <a:custGeom>
            <a:avLst/>
            <a:gdLst/>
            <a:ahLst/>
            <a:cxnLst/>
            <a:rect l="l" t="t" r="r" b="b"/>
            <a:pathLst>
              <a:path w="4616256" h="4490358">
                <a:moveTo>
                  <a:pt x="0" y="0"/>
                </a:moveTo>
                <a:lnTo>
                  <a:pt x="4616256" y="0"/>
                </a:lnTo>
                <a:lnTo>
                  <a:pt x="4616256" y="4490358"/>
                </a:lnTo>
                <a:lnTo>
                  <a:pt x="0" y="449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74348">
            <a:off x="-3201505" y="-569052"/>
            <a:ext cx="8162855" cy="4496991"/>
          </a:xfrm>
          <a:custGeom>
            <a:avLst/>
            <a:gdLst/>
            <a:ahLst/>
            <a:cxnLst/>
            <a:rect l="l" t="t" r="r" b="b"/>
            <a:pathLst>
              <a:path w="8162855" h="4496991">
                <a:moveTo>
                  <a:pt x="0" y="0"/>
                </a:moveTo>
                <a:lnTo>
                  <a:pt x="8162855" y="0"/>
                </a:lnTo>
                <a:lnTo>
                  <a:pt x="8162855" y="4496990"/>
                </a:lnTo>
                <a:lnTo>
                  <a:pt x="0" y="44969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775504" y="1524000"/>
            <a:ext cx="12310220" cy="7601561"/>
          </a:xfrm>
          <a:custGeom>
            <a:avLst/>
            <a:gdLst/>
            <a:ahLst/>
            <a:cxnLst/>
            <a:rect l="l" t="t" r="r" b="b"/>
            <a:pathLst>
              <a:path w="12310220" h="7601561">
                <a:moveTo>
                  <a:pt x="0" y="0"/>
                </a:moveTo>
                <a:lnTo>
                  <a:pt x="12310220" y="0"/>
                </a:lnTo>
                <a:lnTo>
                  <a:pt x="12310220" y="7601561"/>
                </a:lnTo>
                <a:lnTo>
                  <a:pt x="0" y="76015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1683888">
            <a:off x="13727304" y="6174142"/>
            <a:ext cx="1857988" cy="3976240"/>
          </a:xfrm>
          <a:custGeom>
            <a:avLst/>
            <a:gdLst/>
            <a:ahLst/>
            <a:cxnLst/>
            <a:rect l="l" t="t" r="r" b="b"/>
            <a:pathLst>
              <a:path w="1857988" h="3976240">
                <a:moveTo>
                  <a:pt x="0" y="0"/>
                </a:moveTo>
                <a:lnTo>
                  <a:pt x="1857989" y="0"/>
                </a:lnTo>
                <a:lnTo>
                  <a:pt x="1857989" y="3976240"/>
                </a:lnTo>
                <a:lnTo>
                  <a:pt x="0" y="39762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491917" y="2815166"/>
            <a:ext cx="3923677" cy="5825403"/>
          </a:xfrm>
          <a:custGeom>
            <a:avLst/>
            <a:gdLst/>
            <a:ahLst/>
            <a:cxnLst/>
            <a:rect l="l" t="t" r="r" b="b"/>
            <a:pathLst>
              <a:path w="3923677" h="5825403">
                <a:moveTo>
                  <a:pt x="0" y="0"/>
                </a:moveTo>
                <a:lnTo>
                  <a:pt x="3923677" y="0"/>
                </a:lnTo>
                <a:lnTo>
                  <a:pt x="3923677" y="5825403"/>
                </a:lnTo>
                <a:lnTo>
                  <a:pt x="0" y="5825403"/>
                </a:lnTo>
                <a:lnTo>
                  <a:pt x="0" y="0"/>
                </a:lnTo>
                <a:close/>
              </a:path>
            </a:pathLst>
          </a:custGeom>
          <a:blipFill>
            <a:blip r:embed="rId12"/>
            <a:stretch>
              <a:fillRect/>
            </a:stretch>
          </a:blipFill>
        </p:spPr>
      </p:sp>
      <p:sp>
        <p:nvSpPr>
          <p:cNvPr id="8" name="TextBox 8"/>
          <p:cNvSpPr txBox="1"/>
          <p:nvPr/>
        </p:nvSpPr>
        <p:spPr>
          <a:xfrm>
            <a:off x="3359993" y="4244328"/>
            <a:ext cx="7131924" cy="4142231"/>
          </a:xfrm>
          <a:prstGeom prst="rect">
            <a:avLst/>
          </a:prstGeom>
        </p:spPr>
        <p:txBody>
          <a:bodyPr lIns="0" tIns="0" rIns="0" bIns="0" rtlCol="0" anchor="t">
            <a:spAutoFit/>
          </a:bodyPr>
          <a:lstStyle/>
          <a:p>
            <a:pPr marL="0" lvl="0" indent="0" algn="ctr">
              <a:lnSpc>
                <a:spcPts val="3294"/>
              </a:lnSpc>
              <a:spcBef>
                <a:spcPct val="0"/>
              </a:spcBef>
            </a:pPr>
            <a:r>
              <a:rPr lang="en-US" sz="2352" u="none" strike="noStrike" spc="-23">
                <a:solidFill>
                  <a:srgbClr val="000000"/>
                </a:solidFill>
                <a:latin typeface="DM Sans Bold"/>
              </a:rPr>
              <a:t>Facial age and gender prediction have garnered significant attention in recent years due to their wide-ranging applications, including personalized user experiences, content recommendation, and demographic analysis. This project explores into the field of computer vision In order to process these tasks using Convolutional Neural Networks (CNNs). The dataset of choice is the UTKFace dataset, a large collection of titled face photos covering a wide age range.</a:t>
            </a:r>
          </a:p>
        </p:txBody>
      </p:sp>
      <p:sp>
        <p:nvSpPr>
          <p:cNvPr id="9" name="TextBox 9"/>
          <p:cNvSpPr txBox="1"/>
          <p:nvPr/>
        </p:nvSpPr>
        <p:spPr>
          <a:xfrm>
            <a:off x="2983365" y="2643716"/>
            <a:ext cx="7885181" cy="1369996"/>
          </a:xfrm>
          <a:prstGeom prst="rect">
            <a:avLst/>
          </a:prstGeom>
        </p:spPr>
        <p:txBody>
          <a:bodyPr lIns="0" tIns="0" rIns="0" bIns="0" rtlCol="0" anchor="t">
            <a:spAutoFit/>
          </a:bodyPr>
          <a:lstStyle/>
          <a:p>
            <a:pPr marL="0" lvl="0" indent="0" algn="ctr">
              <a:lnSpc>
                <a:spcPts val="11008"/>
              </a:lnSpc>
              <a:spcBef>
                <a:spcPct val="0"/>
              </a:spcBef>
            </a:pPr>
            <a:r>
              <a:rPr lang="en-US" sz="7863">
                <a:solidFill>
                  <a:srgbClr val="000000"/>
                </a:solidFill>
                <a:latin typeface="Repo Bold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935593">
            <a:off x="10316048" y="-1504546"/>
            <a:ext cx="10108522" cy="5568877"/>
          </a:xfrm>
          <a:custGeom>
            <a:avLst/>
            <a:gdLst/>
            <a:ahLst/>
            <a:cxnLst/>
            <a:rect l="l" t="t" r="r" b="b"/>
            <a:pathLst>
              <a:path w="10108522" h="5568877">
                <a:moveTo>
                  <a:pt x="0" y="0"/>
                </a:moveTo>
                <a:lnTo>
                  <a:pt x="10108523" y="0"/>
                </a:lnTo>
                <a:lnTo>
                  <a:pt x="10108523" y="5568877"/>
                </a:lnTo>
                <a:lnTo>
                  <a:pt x="0" y="5568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280600">
            <a:off x="-2029689" y="7001012"/>
            <a:ext cx="7251066" cy="3994678"/>
          </a:xfrm>
          <a:custGeom>
            <a:avLst/>
            <a:gdLst/>
            <a:ahLst/>
            <a:cxnLst/>
            <a:rect l="l" t="t" r="r" b="b"/>
            <a:pathLst>
              <a:path w="7251066" h="3994678">
                <a:moveTo>
                  <a:pt x="0" y="0"/>
                </a:moveTo>
                <a:lnTo>
                  <a:pt x="7251067" y="0"/>
                </a:lnTo>
                <a:lnTo>
                  <a:pt x="7251067" y="3994678"/>
                </a:lnTo>
                <a:lnTo>
                  <a:pt x="0" y="39946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769239" y="1028700"/>
            <a:ext cx="9043516" cy="8229600"/>
          </a:xfrm>
          <a:custGeom>
            <a:avLst/>
            <a:gdLst/>
            <a:ahLst/>
            <a:cxnLst/>
            <a:rect l="l" t="t" r="r" b="b"/>
            <a:pathLst>
              <a:path w="9043516" h="8229600">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4608054" y="2147016"/>
            <a:ext cx="9365885" cy="1057275"/>
          </a:xfrm>
          <a:prstGeom prst="rect">
            <a:avLst/>
          </a:prstGeom>
        </p:spPr>
        <p:txBody>
          <a:bodyPr lIns="0" tIns="0" rIns="0" bIns="0" rtlCol="0" anchor="t">
            <a:spAutoFit/>
          </a:bodyPr>
          <a:lstStyle/>
          <a:p>
            <a:pPr marL="0" lvl="0" indent="0" algn="ctr">
              <a:lnSpc>
                <a:spcPts val="8400"/>
              </a:lnSpc>
              <a:spcBef>
                <a:spcPct val="0"/>
              </a:spcBef>
            </a:pPr>
            <a:r>
              <a:rPr lang="en-US" sz="6000">
                <a:solidFill>
                  <a:srgbClr val="000000"/>
                </a:solidFill>
                <a:latin typeface="Repo Bold Bold"/>
              </a:rPr>
              <a:t>Problem Statement</a:t>
            </a:r>
          </a:p>
        </p:txBody>
      </p:sp>
      <p:sp>
        <p:nvSpPr>
          <p:cNvPr id="7" name="TextBox 7"/>
          <p:cNvSpPr txBox="1"/>
          <p:nvPr/>
        </p:nvSpPr>
        <p:spPr>
          <a:xfrm>
            <a:off x="5245037" y="3557582"/>
            <a:ext cx="8091920" cy="4483662"/>
          </a:xfrm>
          <a:prstGeom prst="rect">
            <a:avLst/>
          </a:prstGeom>
        </p:spPr>
        <p:txBody>
          <a:bodyPr lIns="0" tIns="0" rIns="0" bIns="0" rtlCol="0" anchor="t">
            <a:spAutoFit/>
          </a:bodyPr>
          <a:lstStyle/>
          <a:p>
            <a:pPr marL="507986" lvl="1" indent="-253993" algn="ctr">
              <a:lnSpc>
                <a:spcPts val="3294"/>
              </a:lnSpc>
              <a:buFont typeface="Arial"/>
              <a:buChar char="•"/>
            </a:pPr>
            <a:r>
              <a:rPr lang="en-US" sz="2352" u="none" strike="noStrike" spc="-23">
                <a:solidFill>
                  <a:srgbClr val="000000"/>
                </a:solidFill>
                <a:latin typeface="DM Sans Bold"/>
              </a:rPr>
              <a:t>The accurate prediction of age and gender from facial images is not only a challenging computer vision problem but also a valuable tool in many domains. </a:t>
            </a:r>
          </a:p>
          <a:p>
            <a:pPr marL="507986" lvl="1" indent="-253993" algn="ctr">
              <a:lnSpc>
                <a:spcPts val="3294"/>
              </a:lnSpc>
              <a:buFont typeface="Arial"/>
              <a:buChar char="•"/>
            </a:pPr>
            <a:r>
              <a:rPr lang="en-US" sz="2352" u="none" strike="noStrike" spc="-23">
                <a:solidFill>
                  <a:srgbClr val="000000"/>
                </a:solidFill>
                <a:latin typeface="DM Sans Bold"/>
              </a:rPr>
              <a:t>This project aims to develop a CNN-based model capable of predicting age and gender from facial images with high accuracy. </a:t>
            </a:r>
          </a:p>
          <a:p>
            <a:pPr marL="507986" lvl="1" indent="-253993" algn="ctr">
              <a:lnSpc>
                <a:spcPts val="3294"/>
              </a:lnSpc>
              <a:buFont typeface="Arial"/>
              <a:buChar char="•"/>
            </a:pPr>
            <a:r>
              <a:rPr lang="en-US" sz="2352" u="none" strike="noStrike" spc="-23">
                <a:solidFill>
                  <a:srgbClr val="000000"/>
                </a:solidFill>
                <a:latin typeface="DM Sans Bold"/>
              </a:rPr>
              <a:t>Accurate predictions are important for many applications such as targeted advertising, content personalization, and age-verified access control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EEF4"/>
        </a:solidFill>
        <a:effectLst/>
      </p:bgPr>
    </p:bg>
    <p:spTree>
      <p:nvGrpSpPr>
        <p:cNvPr id="1" name=""/>
        <p:cNvGrpSpPr/>
        <p:nvPr/>
      </p:nvGrpSpPr>
      <p:grpSpPr>
        <a:xfrm>
          <a:off x="0" y="0"/>
          <a:ext cx="0" cy="0"/>
          <a:chOff x="0" y="0"/>
          <a:chExt cx="0" cy="0"/>
        </a:xfrm>
      </p:grpSpPr>
      <p:sp>
        <p:nvSpPr>
          <p:cNvPr id="2" name="Freeform 2"/>
          <p:cNvSpPr/>
          <p:nvPr/>
        </p:nvSpPr>
        <p:spPr>
          <a:xfrm>
            <a:off x="2115488" y="1062183"/>
            <a:ext cx="14057024" cy="8680212"/>
          </a:xfrm>
          <a:custGeom>
            <a:avLst/>
            <a:gdLst/>
            <a:ahLst/>
            <a:cxnLst/>
            <a:rect l="l" t="t" r="r" b="b"/>
            <a:pathLst>
              <a:path w="14057024" h="8680212">
                <a:moveTo>
                  <a:pt x="0" y="0"/>
                </a:moveTo>
                <a:lnTo>
                  <a:pt x="14057024" y="0"/>
                </a:lnTo>
                <a:lnTo>
                  <a:pt x="14057024" y="8680212"/>
                </a:lnTo>
                <a:lnTo>
                  <a:pt x="0" y="86802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99913" y="3965013"/>
            <a:ext cx="12688174" cy="5169462"/>
          </a:xfrm>
          <a:prstGeom prst="rect">
            <a:avLst/>
          </a:prstGeom>
        </p:spPr>
        <p:txBody>
          <a:bodyPr lIns="0" tIns="0" rIns="0" bIns="0" rtlCol="0" anchor="t">
            <a:spAutoFit/>
          </a:bodyPr>
          <a:lstStyle/>
          <a:p>
            <a:pPr marL="507986" lvl="1" indent="-253993" algn="ctr">
              <a:lnSpc>
                <a:spcPts val="3294"/>
              </a:lnSpc>
              <a:buFont typeface="Arial"/>
              <a:buChar char="•"/>
            </a:pPr>
            <a:r>
              <a:rPr lang="en-US" sz="2352" spc="-23">
                <a:solidFill>
                  <a:srgbClr val="000000"/>
                </a:solidFill>
                <a:latin typeface="DM Sans Bold"/>
              </a:rPr>
              <a:t>Several research studies have explored various techniques and models in the domain of age and gender prediction, providing valuable insights and methodologies.</a:t>
            </a:r>
          </a:p>
          <a:p>
            <a:pPr algn="ctr">
              <a:lnSpc>
                <a:spcPts val="1399"/>
              </a:lnSpc>
            </a:pPr>
            <a:r>
              <a:rPr lang="en-US" sz="999" spc="-9">
                <a:solidFill>
                  <a:srgbClr val="000000"/>
                </a:solidFill>
                <a:latin typeface="DM Sans Bold"/>
              </a:rPr>
              <a:t> </a:t>
            </a:r>
          </a:p>
          <a:p>
            <a:pPr marL="507986" lvl="1" indent="-253993" algn="ctr">
              <a:lnSpc>
                <a:spcPts val="3294"/>
              </a:lnSpc>
              <a:buFont typeface="Arial"/>
              <a:buChar char="•"/>
            </a:pPr>
            <a:r>
              <a:rPr lang="en-US" sz="2352" spc="-23">
                <a:solidFill>
                  <a:srgbClr val="000000"/>
                </a:solidFill>
                <a:latin typeface="DM Sans Bold"/>
              </a:rPr>
              <a:t>According to the previous work using the UTKFace dataset what makes this project different is the approach taken to enhance accuracy. </a:t>
            </a:r>
          </a:p>
          <a:p>
            <a:pPr algn="ctr">
              <a:lnSpc>
                <a:spcPts val="1399"/>
              </a:lnSpc>
            </a:pPr>
            <a:endParaRPr lang="en-US" sz="2352" spc="-23">
              <a:solidFill>
                <a:srgbClr val="000000"/>
              </a:solidFill>
              <a:latin typeface="DM Sans Bold"/>
            </a:endParaRPr>
          </a:p>
          <a:p>
            <a:pPr marL="507986" lvl="1" indent="-253993" algn="ctr">
              <a:lnSpc>
                <a:spcPts val="3294"/>
              </a:lnSpc>
              <a:buFont typeface="Arial"/>
              <a:buChar char="•"/>
            </a:pPr>
            <a:r>
              <a:rPr lang="en-US" sz="2352" spc="-23">
                <a:solidFill>
                  <a:srgbClr val="000000"/>
                </a:solidFill>
                <a:latin typeface="DM Sans Bold"/>
              </a:rPr>
              <a:t>Rather than predicting a precise age, which is challenging even for humans, I divided the age labels into categories, simplifying the prediction task and achieving higher accuracy. </a:t>
            </a:r>
          </a:p>
          <a:p>
            <a:pPr algn="ctr">
              <a:lnSpc>
                <a:spcPts val="1399"/>
              </a:lnSpc>
            </a:pPr>
            <a:endParaRPr lang="en-US" sz="2352" spc="-23">
              <a:solidFill>
                <a:srgbClr val="000000"/>
              </a:solidFill>
              <a:latin typeface="DM Sans Bold"/>
            </a:endParaRPr>
          </a:p>
          <a:p>
            <a:pPr marL="507986" lvl="1" indent="-253993" algn="ctr">
              <a:lnSpc>
                <a:spcPts val="3294"/>
              </a:lnSpc>
              <a:buFont typeface="Arial"/>
              <a:buChar char="•"/>
            </a:pPr>
            <a:r>
              <a:rPr lang="en-US" sz="2352" spc="-23">
                <a:solidFill>
                  <a:srgbClr val="000000"/>
                </a:solidFill>
                <a:latin typeface="DM Sans Bold"/>
              </a:rPr>
              <a:t>Additionally, while many projects do not split their data into separate training and testing sets, I choose this division, recognizing its advantages in model evaluation. </a:t>
            </a:r>
          </a:p>
          <a:p>
            <a:pPr algn="ctr">
              <a:lnSpc>
                <a:spcPts val="1399"/>
              </a:lnSpc>
            </a:pPr>
            <a:endParaRPr lang="en-US" sz="2352" spc="-23">
              <a:solidFill>
                <a:srgbClr val="000000"/>
              </a:solidFill>
              <a:latin typeface="DM Sans Bold"/>
            </a:endParaRPr>
          </a:p>
          <a:p>
            <a:pPr marL="507986" lvl="1" indent="-253993" algn="ctr">
              <a:lnSpc>
                <a:spcPts val="3294"/>
              </a:lnSpc>
              <a:buFont typeface="Arial"/>
              <a:buChar char="•"/>
            </a:pPr>
            <a:r>
              <a:rPr lang="en-US" sz="2352" spc="-23">
                <a:solidFill>
                  <a:srgbClr val="000000"/>
                </a:solidFill>
                <a:latin typeface="DM Sans Bold"/>
              </a:rPr>
              <a:t>This approach ensures a more accurate model, which improves the quality of age and gender predictions.</a:t>
            </a:r>
          </a:p>
        </p:txBody>
      </p:sp>
      <p:sp>
        <p:nvSpPr>
          <p:cNvPr id="4" name="Freeform 4"/>
          <p:cNvSpPr/>
          <p:nvPr/>
        </p:nvSpPr>
        <p:spPr>
          <a:xfrm rot="1280600">
            <a:off x="-1976190" y="6717110"/>
            <a:ext cx="8062123" cy="4441497"/>
          </a:xfrm>
          <a:custGeom>
            <a:avLst/>
            <a:gdLst/>
            <a:ahLst/>
            <a:cxnLst/>
            <a:rect l="l" t="t" r="r" b="b"/>
            <a:pathLst>
              <a:path w="8062123" h="4441497">
                <a:moveTo>
                  <a:pt x="0" y="0"/>
                </a:moveTo>
                <a:lnTo>
                  <a:pt x="8062123" y="0"/>
                </a:lnTo>
                <a:lnTo>
                  <a:pt x="8062123" y="4441497"/>
                </a:lnTo>
                <a:lnTo>
                  <a:pt x="0" y="4441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935593">
            <a:off x="13604796" y="-974843"/>
            <a:ext cx="6158232" cy="3392626"/>
          </a:xfrm>
          <a:custGeom>
            <a:avLst/>
            <a:gdLst/>
            <a:ahLst/>
            <a:cxnLst/>
            <a:rect l="l" t="t" r="r" b="b"/>
            <a:pathLst>
              <a:path w="6158232" h="3392626">
                <a:moveTo>
                  <a:pt x="0" y="0"/>
                </a:moveTo>
                <a:lnTo>
                  <a:pt x="6158232" y="0"/>
                </a:lnTo>
                <a:lnTo>
                  <a:pt x="6158232" y="3392626"/>
                </a:lnTo>
                <a:lnTo>
                  <a:pt x="0" y="33926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5376965" y="2355796"/>
            <a:ext cx="7885181" cy="1368726"/>
          </a:xfrm>
          <a:prstGeom prst="rect">
            <a:avLst/>
          </a:prstGeom>
        </p:spPr>
        <p:txBody>
          <a:bodyPr lIns="0" tIns="0" rIns="0" bIns="0" rtlCol="0" anchor="t">
            <a:spAutoFit/>
          </a:bodyPr>
          <a:lstStyle/>
          <a:p>
            <a:pPr marL="0" lvl="0" indent="0" algn="ctr">
              <a:lnSpc>
                <a:spcPts val="11008"/>
              </a:lnSpc>
              <a:spcBef>
                <a:spcPct val="0"/>
              </a:spcBef>
            </a:pPr>
            <a:r>
              <a:rPr lang="en-US" sz="7863">
                <a:solidFill>
                  <a:srgbClr val="000000"/>
                </a:solidFill>
                <a:latin typeface="Repo Bold Bold"/>
              </a:rPr>
              <a:t>Previous Work</a:t>
            </a:r>
          </a:p>
        </p:txBody>
      </p:sp>
      <p:grpSp>
        <p:nvGrpSpPr>
          <p:cNvPr id="7" name="Group 7"/>
          <p:cNvGrpSpPr/>
          <p:nvPr/>
        </p:nvGrpSpPr>
        <p:grpSpPr>
          <a:xfrm rot="-1232579">
            <a:off x="510320" y="318700"/>
            <a:ext cx="4579186" cy="3684413"/>
            <a:chOff x="0" y="0"/>
            <a:chExt cx="6105582" cy="4912551"/>
          </a:xfrm>
        </p:grpSpPr>
        <p:sp>
          <p:nvSpPr>
            <p:cNvPr id="8" name="Freeform 8"/>
            <p:cNvSpPr/>
            <p:nvPr/>
          </p:nvSpPr>
          <p:spPr>
            <a:xfrm rot="643513">
              <a:off x="536153" y="452852"/>
              <a:ext cx="5242644" cy="4004069"/>
            </a:xfrm>
            <a:custGeom>
              <a:avLst/>
              <a:gdLst/>
              <a:ahLst/>
              <a:cxnLst/>
              <a:rect l="l" t="t" r="r" b="b"/>
              <a:pathLst>
                <a:path w="5242644" h="4004069">
                  <a:moveTo>
                    <a:pt x="0" y="0"/>
                  </a:moveTo>
                  <a:lnTo>
                    <a:pt x="5242644" y="0"/>
                  </a:lnTo>
                  <a:lnTo>
                    <a:pt x="5242644" y="4004069"/>
                  </a:lnTo>
                  <a:lnTo>
                    <a:pt x="0" y="4004069"/>
                  </a:lnTo>
                  <a:lnTo>
                    <a:pt x="0" y="0"/>
                  </a:lnTo>
                  <a:close/>
                </a:path>
              </a:pathLst>
            </a:custGeom>
            <a:blipFill>
              <a:blip r:embed="rId8"/>
              <a:stretch>
                <a:fillRect/>
              </a:stretch>
            </a:blipFill>
          </p:spPr>
        </p:sp>
        <p:sp>
          <p:nvSpPr>
            <p:cNvPr id="9" name="Freeform 9"/>
            <p:cNvSpPr/>
            <p:nvPr/>
          </p:nvSpPr>
          <p:spPr>
            <a:xfrm rot="632515">
              <a:off x="239529" y="1293471"/>
              <a:ext cx="5590068" cy="3134165"/>
            </a:xfrm>
            <a:custGeom>
              <a:avLst/>
              <a:gdLst/>
              <a:ahLst/>
              <a:cxnLst/>
              <a:rect l="l" t="t" r="r" b="b"/>
              <a:pathLst>
                <a:path w="5590068" h="3134165">
                  <a:moveTo>
                    <a:pt x="0" y="0"/>
                  </a:moveTo>
                  <a:lnTo>
                    <a:pt x="5590068" y="0"/>
                  </a:lnTo>
                  <a:lnTo>
                    <a:pt x="5590068" y="3134165"/>
                  </a:lnTo>
                  <a:lnTo>
                    <a:pt x="0" y="3134165"/>
                  </a:lnTo>
                  <a:lnTo>
                    <a:pt x="0" y="0"/>
                  </a:lnTo>
                  <a:close/>
                </a:path>
              </a:pathLst>
            </a:custGeom>
            <a:blipFill>
              <a:blip r:embed="rId9"/>
              <a:stretch>
                <a:fillRect/>
              </a:stretch>
            </a:blipFill>
          </p:spPr>
        </p:sp>
      </p:grpSp>
      <p:sp>
        <p:nvSpPr>
          <p:cNvPr id="10" name="Freeform 10"/>
          <p:cNvSpPr/>
          <p:nvPr/>
        </p:nvSpPr>
        <p:spPr>
          <a:xfrm>
            <a:off x="15579193" y="7135489"/>
            <a:ext cx="2512110" cy="2606906"/>
          </a:xfrm>
          <a:custGeom>
            <a:avLst/>
            <a:gdLst/>
            <a:ahLst/>
            <a:cxnLst/>
            <a:rect l="l" t="t" r="r" b="b"/>
            <a:pathLst>
              <a:path w="2512110" h="2606906">
                <a:moveTo>
                  <a:pt x="0" y="0"/>
                </a:moveTo>
                <a:lnTo>
                  <a:pt x="2512110" y="0"/>
                </a:lnTo>
                <a:lnTo>
                  <a:pt x="2512110" y="2606906"/>
                </a:lnTo>
                <a:lnTo>
                  <a:pt x="0" y="26069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5796887" y="7882621"/>
            <a:ext cx="1774049" cy="1774049"/>
          </a:xfrm>
          <a:custGeom>
            <a:avLst/>
            <a:gdLst/>
            <a:ahLst/>
            <a:cxnLst/>
            <a:rect l="l" t="t" r="r" b="b"/>
            <a:pathLst>
              <a:path w="1774049" h="1774049">
                <a:moveTo>
                  <a:pt x="0" y="0"/>
                </a:moveTo>
                <a:lnTo>
                  <a:pt x="1774049" y="0"/>
                </a:lnTo>
                <a:lnTo>
                  <a:pt x="1774049" y="1774049"/>
                </a:lnTo>
                <a:lnTo>
                  <a:pt x="0" y="1774049"/>
                </a:lnTo>
                <a:lnTo>
                  <a:pt x="0" y="0"/>
                </a:lnTo>
                <a:close/>
              </a:path>
            </a:pathLst>
          </a:custGeom>
          <a:blipFill>
            <a:blip r:embed="rId12"/>
            <a:stretch>
              <a:fillRect/>
            </a:stretch>
          </a:blipFill>
        </p:spPr>
      </p:sp>
      <p:sp>
        <p:nvSpPr>
          <p:cNvPr id="12" name="Freeform 12"/>
          <p:cNvSpPr/>
          <p:nvPr/>
        </p:nvSpPr>
        <p:spPr>
          <a:xfrm>
            <a:off x="2430285" y="368199"/>
            <a:ext cx="474403" cy="693984"/>
          </a:xfrm>
          <a:custGeom>
            <a:avLst/>
            <a:gdLst/>
            <a:ahLst/>
            <a:cxnLst/>
            <a:rect l="l" t="t" r="r" b="b"/>
            <a:pathLst>
              <a:path w="474403" h="693984">
                <a:moveTo>
                  <a:pt x="0" y="0"/>
                </a:moveTo>
                <a:lnTo>
                  <a:pt x="474403" y="0"/>
                </a:lnTo>
                <a:lnTo>
                  <a:pt x="474403" y="693984"/>
                </a:lnTo>
                <a:lnTo>
                  <a:pt x="0" y="693984"/>
                </a:lnTo>
                <a:lnTo>
                  <a:pt x="0" y="0"/>
                </a:lnTo>
                <a:close/>
              </a:path>
            </a:pathLst>
          </a:custGeom>
          <a:blipFill>
            <a:blip r:embed="rId13">
              <a:extLst>
                <a:ext uri="{96DAC541-7B7A-43D3-8B79-37D633B846F1}">
                  <asvg:svgBlip xmlns:asvg="http://schemas.microsoft.com/office/drawing/2016/SVG/main" r:embed="rId14"/>
                </a:ext>
              </a:extLst>
            </a:blip>
            <a:stretch>
              <a:fillRect b="-11425"/>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1683888">
            <a:off x="15804645" y="5661472"/>
            <a:ext cx="2909310" cy="6226150"/>
          </a:xfrm>
          <a:custGeom>
            <a:avLst/>
            <a:gdLst/>
            <a:ahLst/>
            <a:cxnLst/>
            <a:rect l="l" t="t" r="r" b="b"/>
            <a:pathLst>
              <a:path w="2909310" h="6226150">
                <a:moveTo>
                  <a:pt x="0" y="0"/>
                </a:moveTo>
                <a:lnTo>
                  <a:pt x="2909310" y="0"/>
                </a:lnTo>
                <a:lnTo>
                  <a:pt x="2909310" y="6226149"/>
                </a:lnTo>
                <a:lnTo>
                  <a:pt x="0" y="62261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683888">
            <a:off x="-602227" y="-928825"/>
            <a:ext cx="2635955" cy="5641148"/>
          </a:xfrm>
          <a:custGeom>
            <a:avLst/>
            <a:gdLst/>
            <a:ahLst/>
            <a:cxnLst/>
            <a:rect l="l" t="t" r="r" b="b"/>
            <a:pathLst>
              <a:path w="2635955" h="5641148">
                <a:moveTo>
                  <a:pt x="0" y="0"/>
                </a:moveTo>
                <a:lnTo>
                  <a:pt x="2635955" y="0"/>
                </a:lnTo>
                <a:lnTo>
                  <a:pt x="2635955"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343506" y="-685341"/>
            <a:ext cx="3664013" cy="3564086"/>
          </a:xfrm>
          <a:custGeom>
            <a:avLst/>
            <a:gdLst/>
            <a:ahLst/>
            <a:cxnLst/>
            <a:rect l="l" t="t" r="r" b="b"/>
            <a:pathLst>
              <a:path w="3664013" h="3564086">
                <a:moveTo>
                  <a:pt x="0" y="0"/>
                </a:moveTo>
                <a:lnTo>
                  <a:pt x="3664013" y="0"/>
                </a:lnTo>
                <a:lnTo>
                  <a:pt x="3664013" y="3564085"/>
                </a:lnTo>
                <a:lnTo>
                  <a:pt x="0" y="356408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028700" y="4160970"/>
            <a:ext cx="5060685" cy="4605223"/>
          </a:xfrm>
          <a:custGeom>
            <a:avLst/>
            <a:gdLst/>
            <a:ahLst/>
            <a:cxnLst/>
            <a:rect l="l" t="t" r="r" b="b"/>
            <a:pathLst>
              <a:path w="5060685" h="4605223">
                <a:moveTo>
                  <a:pt x="0" y="0"/>
                </a:moveTo>
                <a:lnTo>
                  <a:pt x="5060685" y="0"/>
                </a:lnTo>
                <a:lnTo>
                  <a:pt x="5060685" y="4605223"/>
                </a:lnTo>
                <a:lnTo>
                  <a:pt x="0" y="460522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6615357" y="4160970"/>
            <a:ext cx="5060685" cy="4605223"/>
          </a:xfrm>
          <a:custGeom>
            <a:avLst/>
            <a:gdLst/>
            <a:ahLst/>
            <a:cxnLst/>
            <a:rect l="l" t="t" r="r" b="b"/>
            <a:pathLst>
              <a:path w="5060685" h="4605223">
                <a:moveTo>
                  <a:pt x="0" y="0"/>
                </a:moveTo>
                <a:lnTo>
                  <a:pt x="5060684" y="0"/>
                </a:lnTo>
                <a:lnTo>
                  <a:pt x="5060684" y="4605223"/>
                </a:lnTo>
                <a:lnTo>
                  <a:pt x="0" y="460522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12198615" y="4160970"/>
            <a:ext cx="5060685" cy="4605223"/>
          </a:xfrm>
          <a:custGeom>
            <a:avLst/>
            <a:gdLst/>
            <a:ahLst/>
            <a:cxnLst/>
            <a:rect l="l" t="t" r="r" b="b"/>
            <a:pathLst>
              <a:path w="5060685" h="4605223">
                <a:moveTo>
                  <a:pt x="0" y="0"/>
                </a:moveTo>
                <a:lnTo>
                  <a:pt x="5060685" y="0"/>
                </a:lnTo>
                <a:lnTo>
                  <a:pt x="5060685" y="4605223"/>
                </a:lnTo>
                <a:lnTo>
                  <a:pt x="0" y="460522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6615357" y="1263707"/>
            <a:ext cx="5060685" cy="1910409"/>
          </a:xfrm>
          <a:custGeom>
            <a:avLst/>
            <a:gdLst/>
            <a:ahLst/>
            <a:cxnLst/>
            <a:rect l="l" t="t" r="r" b="b"/>
            <a:pathLst>
              <a:path w="5060685" h="1910409">
                <a:moveTo>
                  <a:pt x="0" y="0"/>
                </a:moveTo>
                <a:lnTo>
                  <a:pt x="5060684" y="0"/>
                </a:lnTo>
                <a:lnTo>
                  <a:pt x="5060684" y="1910408"/>
                </a:lnTo>
                <a:lnTo>
                  <a:pt x="0" y="191040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rot="7499656" flipV="1">
            <a:off x="4123323" y="2326829"/>
            <a:ext cx="2397621" cy="1083022"/>
          </a:xfrm>
          <a:custGeom>
            <a:avLst/>
            <a:gdLst/>
            <a:ahLst/>
            <a:cxnLst/>
            <a:rect l="l" t="t" r="r" b="b"/>
            <a:pathLst>
              <a:path w="2397621" h="1083022">
                <a:moveTo>
                  <a:pt x="0" y="1083022"/>
                </a:moveTo>
                <a:lnTo>
                  <a:pt x="2397621" y="1083022"/>
                </a:lnTo>
                <a:lnTo>
                  <a:pt x="2397621" y="0"/>
                </a:lnTo>
                <a:lnTo>
                  <a:pt x="0" y="0"/>
                </a:lnTo>
                <a:lnTo>
                  <a:pt x="0" y="1083022"/>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1" name="Freeform 11"/>
          <p:cNvSpPr/>
          <p:nvPr/>
        </p:nvSpPr>
        <p:spPr>
          <a:xfrm rot="-7473391" flipH="1" flipV="1">
            <a:off x="11765115" y="2328655"/>
            <a:ext cx="2397621" cy="1083022"/>
          </a:xfrm>
          <a:custGeom>
            <a:avLst/>
            <a:gdLst/>
            <a:ahLst/>
            <a:cxnLst/>
            <a:rect l="l" t="t" r="r" b="b"/>
            <a:pathLst>
              <a:path w="2397621" h="1083022">
                <a:moveTo>
                  <a:pt x="2397620" y="1083021"/>
                </a:moveTo>
                <a:lnTo>
                  <a:pt x="0" y="1083021"/>
                </a:lnTo>
                <a:lnTo>
                  <a:pt x="0" y="0"/>
                </a:lnTo>
                <a:lnTo>
                  <a:pt x="2397620" y="0"/>
                </a:lnTo>
                <a:lnTo>
                  <a:pt x="2397620" y="1083021"/>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2" name="Freeform 12"/>
          <p:cNvSpPr/>
          <p:nvPr/>
        </p:nvSpPr>
        <p:spPr>
          <a:xfrm rot="8446158">
            <a:off x="7416559" y="3338099"/>
            <a:ext cx="2069356" cy="1178230"/>
          </a:xfrm>
          <a:custGeom>
            <a:avLst/>
            <a:gdLst/>
            <a:ahLst/>
            <a:cxnLst/>
            <a:rect l="l" t="t" r="r" b="b"/>
            <a:pathLst>
              <a:path w="2069356" h="1178230">
                <a:moveTo>
                  <a:pt x="0" y="0"/>
                </a:moveTo>
                <a:lnTo>
                  <a:pt x="2069356" y="0"/>
                </a:lnTo>
                <a:lnTo>
                  <a:pt x="2069356" y="1178229"/>
                </a:lnTo>
                <a:lnTo>
                  <a:pt x="0" y="117822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3" name="TextBox 13"/>
          <p:cNvSpPr txBox="1"/>
          <p:nvPr/>
        </p:nvSpPr>
        <p:spPr>
          <a:xfrm>
            <a:off x="6932102" y="1754578"/>
            <a:ext cx="4427193" cy="823408"/>
          </a:xfrm>
          <a:prstGeom prst="rect">
            <a:avLst/>
          </a:prstGeom>
        </p:spPr>
        <p:txBody>
          <a:bodyPr lIns="0" tIns="0" rIns="0" bIns="0" rtlCol="0" anchor="t">
            <a:spAutoFit/>
          </a:bodyPr>
          <a:lstStyle/>
          <a:p>
            <a:pPr marL="0" lvl="0" indent="0" algn="ctr">
              <a:lnSpc>
                <a:spcPts val="6681"/>
              </a:lnSpc>
              <a:spcBef>
                <a:spcPct val="0"/>
              </a:spcBef>
            </a:pPr>
            <a:r>
              <a:rPr lang="en-US" sz="4772">
                <a:solidFill>
                  <a:srgbClr val="000000"/>
                </a:solidFill>
                <a:latin typeface="Repo Bold Bold"/>
              </a:rPr>
              <a:t>Objectives</a:t>
            </a:r>
          </a:p>
        </p:txBody>
      </p:sp>
      <p:sp>
        <p:nvSpPr>
          <p:cNvPr id="14" name="TextBox 14"/>
          <p:cNvSpPr txBox="1"/>
          <p:nvPr/>
        </p:nvSpPr>
        <p:spPr>
          <a:xfrm>
            <a:off x="1258762" y="5086350"/>
            <a:ext cx="4600562" cy="2578963"/>
          </a:xfrm>
          <a:prstGeom prst="rect">
            <a:avLst/>
          </a:prstGeom>
        </p:spPr>
        <p:txBody>
          <a:bodyPr lIns="0" tIns="0" rIns="0" bIns="0" rtlCol="0" anchor="t">
            <a:spAutoFit/>
          </a:bodyPr>
          <a:lstStyle/>
          <a:p>
            <a:pPr algn="ctr">
              <a:lnSpc>
                <a:spcPts val="3802"/>
              </a:lnSpc>
              <a:spcBef>
                <a:spcPct val="0"/>
              </a:spcBef>
            </a:pPr>
            <a:r>
              <a:rPr lang="en-US" sz="2716">
                <a:solidFill>
                  <a:srgbClr val="000000"/>
                </a:solidFill>
                <a:latin typeface="DM Sans Bold"/>
              </a:rPr>
              <a:t>Design and Implement CNN Model: </a:t>
            </a:r>
          </a:p>
          <a:p>
            <a:pPr algn="ctr">
              <a:lnSpc>
                <a:spcPts val="1702"/>
              </a:lnSpc>
              <a:spcBef>
                <a:spcPct val="0"/>
              </a:spcBef>
            </a:pPr>
            <a:endParaRPr lang="en-US" sz="2716">
              <a:solidFill>
                <a:srgbClr val="000000"/>
              </a:solidFill>
              <a:latin typeface="DM Sans Bold"/>
            </a:endParaRPr>
          </a:p>
          <a:p>
            <a:pPr algn="ctr">
              <a:lnSpc>
                <a:spcPts val="3802"/>
              </a:lnSpc>
              <a:spcBef>
                <a:spcPct val="0"/>
              </a:spcBef>
            </a:pPr>
            <a:r>
              <a:rPr lang="en-US" sz="2716">
                <a:solidFill>
                  <a:srgbClr val="000000"/>
                </a:solidFill>
                <a:latin typeface="DM Sans"/>
              </a:rPr>
              <a:t>Create a CNN model that can predict age and gender from facial photos.</a:t>
            </a:r>
          </a:p>
        </p:txBody>
      </p:sp>
      <p:sp>
        <p:nvSpPr>
          <p:cNvPr id="15" name="TextBox 15"/>
          <p:cNvSpPr txBox="1"/>
          <p:nvPr/>
        </p:nvSpPr>
        <p:spPr>
          <a:xfrm>
            <a:off x="6845418" y="5057775"/>
            <a:ext cx="4600562" cy="3451568"/>
          </a:xfrm>
          <a:prstGeom prst="rect">
            <a:avLst/>
          </a:prstGeom>
        </p:spPr>
        <p:txBody>
          <a:bodyPr lIns="0" tIns="0" rIns="0" bIns="0" rtlCol="0" anchor="t">
            <a:spAutoFit/>
          </a:bodyPr>
          <a:lstStyle/>
          <a:p>
            <a:pPr algn="ctr">
              <a:lnSpc>
                <a:spcPts val="3802"/>
              </a:lnSpc>
              <a:spcBef>
                <a:spcPct val="0"/>
              </a:spcBef>
            </a:pPr>
            <a:r>
              <a:rPr lang="en-US" sz="2716">
                <a:solidFill>
                  <a:srgbClr val="000000"/>
                </a:solidFill>
                <a:latin typeface="DM Sans Bold"/>
              </a:rPr>
              <a:t>Evaluate Model Performance: </a:t>
            </a:r>
          </a:p>
          <a:p>
            <a:pPr algn="ctr">
              <a:lnSpc>
                <a:spcPts val="1002"/>
              </a:lnSpc>
              <a:spcBef>
                <a:spcPct val="0"/>
              </a:spcBef>
            </a:pPr>
            <a:endParaRPr lang="en-US" sz="2716">
              <a:solidFill>
                <a:srgbClr val="000000"/>
              </a:solidFill>
              <a:latin typeface="DM Sans Bold"/>
            </a:endParaRPr>
          </a:p>
          <a:p>
            <a:pPr algn="ctr">
              <a:lnSpc>
                <a:spcPts val="3802"/>
              </a:lnSpc>
              <a:spcBef>
                <a:spcPct val="0"/>
              </a:spcBef>
            </a:pPr>
            <a:r>
              <a:rPr lang="en-US" sz="2716">
                <a:solidFill>
                  <a:srgbClr val="000000"/>
                </a:solidFill>
                <a:latin typeface="DM Sans"/>
              </a:rPr>
              <a:t>Assess the model's performance using evaluation metrics, including accuracy and mean absolute error (MAE).</a:t>
            </a:r>
          </a:p>
        </p:txBody>
      </p:sp>
      <p:sp>
        <p:nvSpPr>
          <p:cNvPr id="16" name="TextBox 16"/>
          <p:cNvSpPr txBox="1"/>
          <p:nvPr/>
        </p:nvSpPr>
        <p:spPr>
          <a:xfrm>
            <a:off x="12428677" y="5089645"/>
            <a:ext cx="4600562" cy="2578963"/>
          </a:xfrm>
          <a:prstGeom prst="rect">
            <a:avLst/>
          </a:prstGeom>
        </p:spPr>
        <p:txBody>
          <a:bodyPr lIns="0" tIns="0" rIns="0" bIns="0" rtlCol="0" anchor="t">
            <a:spAutoFit/>
          </a:bodyPr>
          <a:lstStyle/>
          <a:p>
            <a:pPr algn="ctr">
              <a:lnSpc>
                <a:spcPts val="3802"/>
              </a:lnSpc>
              <a:spcBef>
                <a:spcPct val="0"/>
              </a:spcBef>
            </a:pPr>
            <a:r>
              <a:rPr lang="en-US" sz="2716">
                <a:solidFill>
                  <a:srgbClr val="000000"/>
                </a:solidFill>
                <a:latin typeface="DM Sans Bold"/>
              </a:rPr>
              <a:t> Model Predictions:</a:t>
            </a:r>
          </a:p>
          <a:p>
            <a:pPr algn="ctr">
              <a:lnSpc>
                <a:spcPts val="1702"/>
              </a:lnSpc>
              <a:spcBef>
                <a:spcPct val="0"/>
              </a:spcBef>
            </a:pPr>
            <a:endParaRPr lang="en-US" sz="2716">
              <a:solidFill>
                <a:srgbClr val="000000"/>
              </a:solidFill>
              <a:latin typeface="DM Sans Bold"/>
            </a:endParaRPr>
          </a:p>
          <a:p>
            <a:pPr algn="ctr">
              <a:lnSpc>
                <a:spcPts val="3802"/>
              </a:lnSpc>
              <a:spcBef>
                <a:spcPct val="0"/>
              </a:spcBef>
            </a:pPr>
            <a:r>
              <a:rPr lang="en-US" sz="2716">
                <a:solidFill>
                  <a:srgbClr val="000000"/>
                </a:solidFill>
                <a:latin typeface="DM Sans"/>
              </a:rPr>
              <a:t>Showcase the model's capabilities by making predictions on sample photos.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EEF4"/>
        </a:solidFill>
        <a:effectLst/>
      </p:bgPr>
    </p:bg>
    <p:spTree>
      <p:nvGrpSpPr>
        <p:cNvPr id="1" name=""/>
        <p:cNvGrpSpPr/>
        <p:nvPr/>
      </p:nvGrpSpPr>
      <p:grpSpPr>
        <a:xfrm>
          <a:off x="0" y="0"/>
          <a:ext cx="0" cy="0"/>
          <a:chOff x="0" y="0"/>
          <a:chExt cx="0" cy="0"/>
        </a:xfrm>
      </p:grpSpPr>
      <p:sp>
        <p:nvSpPr>
          <p:cNvPr id="2" name="Freeform 2"/>
          <p:cNvSpPr/>
          <p:nvPr/>
        </p:nvSpPr>
        <p:spPr>
          <a:xfrm rot="8100000">
            <a:off x="-2183004" y="-116698"/>
            <a:ext cx="7820097" cy="4308162"/>
          </a:xfrm>
          <a:custGeom>
            <a:avLst/>
            <a:gdLst/>
            <a:ahLst/>
            <a:cxnLst/>
            <a:rect l="l" t="t" r="r" b="b"/>
            <a:pathLst>
              <a:path w="7820097" h="4308162">
                <a:moveTo>
                  <a:pt x="0" y="0"/>
                </a:moveTo>
                <a:lnTo>
                  <a:pt x="7820096" y="0"/>
                </a:lnTo>
                <a:lnTo>
                  <a:pt x="7820096" y="4308162"/>
                </a:lnTo>
                <a:lnTo>
                  <a:pt x="0" y="43081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851231" y="1695237"/>
            <a:ext cx="10209813" cy="6896527"/>
            <a:chOff x="0" y="0"/>
            <a:chExt cx="4648863" cy="3140215"/>
          </a:xfrm>
        </p:grpSpPr>
        <p:sp>
          <p:nvSpPr>
            <p:cNvPr id="4" name="Freeform 4"/>
            <p:cNvSpPr/>
            <p:nvPr/>
          </p:nvSpPr>
          <p:spPr>
            <a:xfrm>
              <a:off x="0" y="0"/>
              <a:ext cx="4648864" cy="3140215"/>
            </a:xfrm>
            <a:custGeom>
              <a:avLst/>
              <a:gdLst/>
              <a:ahLst/>
              <a:cxnLst/>
              <a:rect l="l" t="t" r="r" b="b"/>
              <a:pathLst>
                <a:path w="4648864" h="3140215">
                  <a:moveTo>
                    <a:pt x="25782" y="0"/>
                  </a:moveTo>
                  <a:lnTo>
                    <a:pt x="4623082" y="0"/>
                  </a:lnTo>
                  <a:cubicBezTo>
                    <a:pt x="4629920" y="0"/>
                    <a:pt x="4636477" y="2716"/>
                    <a:pt x="4641312" y="7551"/>
                  </a:cubicBezTo>
                  <a:cubicBezTo>
                    <a:pt x="4646147" y="12386"/>
                    <a:pt x="4648864" y="18944"/>
                    <a:pt x="4648864" y="25782"/>
                  </a:cubicBezTo>
                  <a:lnTo>
                    <a:pt x="4648864" y="3114434"/>
                  </a:lnTo>
                  <a:cubicBezTo>
                    <a:pt x="4648864" y="3121271"/>
                    <a:pt x="4646147" y="3127829"/>
                    <a:pt x="4641312" y="3132664"/>
                  </a:cubicBezTo>
                  <a:cubicBezTo>
                    <a:pt x="4636477" y="3137499"/>
                    <a:pt x="4629920" y="3140215"/>
                    <a:pt x="4623082" y="3140215"/>
                  </a:cubicBezTo>
                  <a:lnTo>
                    <a:pt x="25782" y="3140215"/>
                  </a:lnTo>
                  <a:cubicBezTo>
                    <a:pt x="18944" y="3140215"/>
                    <a:pt x="12386" y="3137499"/>
                    <a:pt x="7551" y="3132664"/>
                  </a:cubicBezTo>
                  <a:cubicBezTo>
                    <a:pt x="2716" y="3127829"/>
                    <a:pt x="0" y="3121271"/>
                    <a:pt x="0" y="3114434"/>
                  </a:cubicBezTo>
                  <a:lnTo>
                    <a:pt x="0" y="25782"/>
                  </a:lnTo>
                  <a:cubicBezTo>
                    <a:pt x="0" y="18944"/>
                    <a:pt x="2716" y="12386"/>
                    <a:pt x="7551" y="7551"/>
                  </a:cubicBezTo>
                  <a:cubicBezTo>
                    <a:pt x="12386" y="2716"/>
                    <a:pt x="18944" y="0"/>
                    <a:pt x="25782" y="0"/>
                  </a:cubicBezTo>
                  <a:close/>
                </a:path>
              </a:pathLst>
            </a:custGeom>
            <a:solidFill>
              <a:srgbClr val="FFFEF7"/>
            </a:solidFill>
            <a:ln w="47625" cap="rnd">
              <a:solidFill>
                <a:srgbClr val="000000"/>
              </a:solidFill>
              <a:round/>
            </a:ln>
          </p:spPr>
        </p:sp>
        <p:sp>
          <p:nvSpPr>
            <p:cNvPr id="5" name="TextBox 5"/>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grpSp>
        <p:nvGrpSpPr>
          <p:cNvPr id="6" name="Group 6"/>
          <p:cNvGrpSpPr/>
          <p:nvPr/>
        </p:nvGrpSpPr>
        <p:grpSpPr>
          <a:xfrm>
            <a:off x="1751544" y="1307046"/>
            <a:ext cx="6656125" cy="1711768"/>
            <a:chOff x="0" y="0"/>
            <a:chExt cx="2317321" cy="595950"/>
          </a:xfrm>
        </p:grpSpPr>
        <p:sp>
          <p:nvSpPr>
            <p:cNvPr id="7" name="Freeform 7"/>
            <p:cNvSpPr/>
            <p:nvPr/>
          </p:nvSpPr>
          <p:spPr>
            <a:xfrm>
              <a:off x="0" y="0"/>
              <a:ext cx="2317321" cy="595950"/>
            </a:xfrm>
            <a:custGeom>
              <a:avLst/>
              <a:gdLst/>
              <a:ahLst/>
              <a:cxnLst/>
              <a:rect l="l" t="t" r="r" b="b"/>
              <a:pathLst>
                <a:path w="2317321" h="595950">
                  <a:moveTo>
                    <a:pt x="39546" y="0"/>
                  </a:moveTo>
                  <a:lnTo>
                    <a:pt x="2277775" y="0"/>
                  </a:lnTo>
                  <a:cubicBezTo>
                    <a:pt x="2288263" y="0"/>
                    <a:pt x="2298322" y="4166"/>
                    <a:pt x="2305739" y="11583"/>
                  </a:cubicBezTo>
                  <a:cubicBezTo>
                    <a:pt x="2313155" y="18999"/>
                    <a:pt x="2317321" y="29058"/>
                    <a:pt x="2317321" y="39546"/>
                  </a:cubicBezTo>
                  <a:lnTo>
                    <a:pt x="2317321" y="556403"/>
                  </a:lnTo>
                  <a:cubicBezTo>
                    <a:pt x="2317321" y="566892"/>
                    <a:pt x="2313155" y="576950"/>
                    <a:pt x="2305739" y="584367"/>
                  </a:cubicBezTo>
                  <a:cubicBezTo>
                    <a:pt x="2298322" y="591783"/>
                    <a:pt x="2288263" y="595950"/>
                    <a:pt x="2277775" y="595950"/>
                  </a:cubicBezTo>
                  <a:lnTo>
                    <a:pt x="39546" y="595950"/>
                  </a:lnTo>
                  <a:cubicBezTo>
                    <a:pt x="29058" y="595950"/>
                    <a:pt x="18999" y="591783"/>
                    <a:pt x="11583" y="584367"/>
                  </a:cubicBezTo>
                  <a:cubicBezTo>
                    <a:pt x="4166" y="576950"/>
                    <a:pt x="0" y="566892"/>
                    <a:pt x="0" y="556403"/>
                  </a:cubicBezTo>
                  <a:lnTo>
                    <a:pt x="0" y="39546"/>
                  </a:lnTo>
                  <a:cubicBezTo>
                    <a:pt x="0" y="29058"/>
                    <a:pt x="4166" y="18999"/>
                    <a:pt x="11583" y="11583"/>
                  </a:cubicBezTo>
                  <a:cubicBezTo>
                    <a:pt x="18999" y="4166"/>
                    <a:pt x="29058" y="0"/>
                    <a:pt x="39546" y="0"/>
                  </a:cubicBezTo>
                  <a:close/>
                </a:path>
              </a:pathLst>
            </a:custGeom>
            <a:solidFill>
              <a:srgbClr val="FFFEF7"/>
            </a:solidFill>
            <a:ln w="47625" cap="rnd">
              <a:solidFill>
                <a:srgbClr val="000000"/>
              </a:solidFill>
              <a:round/>
            </a:ln>
          </p:spPr>
        </p:sp>
        <p:sp>
          <p:nvSpPr>
            <p:cNvPr id="8" name="TextBox 8"/>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9" name="Freeform 9"/>
          <p:cNvSpPr/>
          <p:nvPr/>
        </p:nvSpPr>
        <p:spPr>
          <a:xfrm>
            <a:off x="2061698" y="3931197"/>
            <a:ext cx="6035818" cy="3727118"/>
          </a:xfrm>
          <a:custGeom>
            <a:avLst/>
            <a:gdLst/>
            <a:ahLst/>
            <a:cxnLst/>
            <a:rect l="l" t="t" r="r" b="b"/>
            <a:pathLst>
              <a:path w="6035818" h="3727118">
                <a:moveTo>
                  <a:pt x="0" y="0"/>
                </a:moveTo>
                <a:lnTo>
                  <a:pt x="6035818" y="0"/>
                </a:lnTo>
                <a:lnTo>
                  <a:pt x="6035818" y="3727118"/>
                </a:lnTo>
                <a:lnTo>
                  <a:pt x="0" y="37271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5676230" y="2060430"/>
            <a:ext cx="912582" cy="228145"/>
          </a:xfrm>
          <a:custGeom>
            <a:avLst/>
            <a:gdLst/>
            <a:ahLst/>
            <a:cxnLst/>
            <a:rect l="l" t="t" r="r" b="b"/>
            <a:pathLst>
              <a:path w="912582" h="228145">
                <a:moveTo>
                  <a:pt x="0" y="0"/>
                </a:moveTo>
                <a:lnTo>
                  <a:pt x="912582" y="0"/>
                </a:lnTo>
                <a:lnTo>
                  <a:pt x="912582" y="228145"/>
                </a:lnTo>
                <a:lnTo>
                  <a:pt x="0" y="2281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2533475">
            <a:off x="14640608" y="8018200"/>
            <a:ext cx="3896408" cy="2146567"/>
          </a:xfrm>
          <a:custGeom>
            <a:avLst/>
            <a:gdLst/>
            <a:ahLst/>
            <a:cxnLst/>
            <a:rect l="l" t="t" r="r" b="b"/>
            <a:pathLst>
              <a:path w="3896408" h="2146567">
                <a:moveTo>
                  <a:pt x="0" y="0"/>
                </a:moveTo>
                <a:lnTo>
                  <a:pt x="3896408" y="0"/>
                </a:lnTo>
                <a:lnTo>
                  <a:pt x="3896408" y="2146567"/>
                </a:lnTo>
                <a:lnTo>
                  <a:pt x="0" y="21465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3663484" y="5890594"/>
            <a:ext cx="2243297" cy="2243297"/>
          </a:xfrm>
          <a:custGeom>
            <a:avLst/>
            <a:gdLst/>
            <a:ahLst/>
            <a:cxnLst/>
            <a:rect l="l" t="t" r="r" b="b"/>
            <a:pathLst>
              <a:path w="2243297" h="2243297">
                <a:moveTo>
                  <a:pt x="0" y="0"/>
                </a:moveTo>
                <a:lnTo>
                  <a:pt x="2243297" y="0"/>
                </a:lnTo>
                <a:lnTo>
                  <a:pt x="2243297" y="2243297"/>
                </a:lnTo>
                <a:lnTo>
                  <a:pt x="0" y="2243297"/>
                </a:lnTo>
                <a:lnTo>
                  <a:pt x="0" y="0"/>
                </a:lnTo>
                <a:close/>
              </a:path>
            </a:pathLst>
          </a:custGeom>
          <a:blipFill>
            <a:blip r:embed="rId10"/>
            <a:stretch>
              <a:fillRect/>
            </a:stretch>
          </a:blipFill>
        </p:spPr>
      </p:sp>
      <p:sp>
        <p:nvSpPr>
          <p:cNvPr id="13" name="TextBox 13"/>
          <p:cNvSpPr txBox="1"/>
          <p:nvPr/>
        </p:nvSpPr>
        <p:spPr>
          <a:xfrm>
            <a:off x="2263306" y="4627137"/>
            <a:ext cx="5608101" cy="2360295"/>
          </a:xfrm>
          <a:prstGeom prst="rect">
            <a:avLst/>
          </a:prstGeom>
        </p:spPr>
        <p:txBody>
          <a:bodyPr lIns="0" tIns="0" rIns="0" bIns="0" rtlCol="0" anchor="t">
            <a:spAutoFit/>
          </a:bodyPr>
          <a:lstStyle/>
          <a:p>
            <a:pPr algn="ctr">
              <a:lnSpc>
                <a:spcPts val="3779"/>
              </a:lnSpc>
            </a:pPr>
            <a:r>
              <a:rPr lang="en-US" sz="2700">
                <a:solidFill>
                  <a:srgbClr val="F18B8B"/>
                </a:solidFill>
                <a:latin typeface="DM Sans Bold"/>
              </a:rPr>
              <a:t>The UTKFace dataset</a:t>
            </a:r>
            <a:r>
              <a:rPr lang="en-US" sz="2700">
                <a:solidFill>
                  <a:srgbClr val="000000"/>
                </a:solidFill>
                <a:latin typeface="DM Sans Bold"/>
              </a:rPr>
              <a:t> is the project's foundation, providing an extensive collection of facial photos for analysis. Key attributes of the dataset include:</a:t>
            </a:r>
          </a:p>
        </p:txBody>
      </p:sp>
      <p:sp>
        <p:nvSpPr>
          <p:cNvPr id="14" name="TextBox 14"/>
          <p:cNvSpPr txBox="1"/>
          <p:nvPr/>
        </p:nvSpPr>
        <p:spPr>
          <a:xfrm>
            <a:off x="1727044" y="1640818"/>
            <a:ext cx="6680626" cy="1822788"/>
          </a:xfrm>
          <a:prstGeom prst="rect">
            <a:avLst/>
          </a:prstGeom>
        </p:spPr>
        <p:txBody>
          <a:bodyPr lIns="0" tIns="0" rIns="0" bIns="0" rtlCol="0" anchor="t">
            <a:spAutoFit/>
          </a:bodyPr>
          <a:lstStyle/>
          <a:p>
            <a:pPr algn="ctr">
              <a:lnSpc>
                <a:spcPts val="7231"/>
              </a:lnSpc>
            </a:pPr>
            <a:r>
              <a:rPr lang="en-US" sz="5165">
                <a:solidFill>
                  <a:srgbClr val="000000"/>
                </a:solidFill>
                <a:latin typeface="Repo Bold Bold"/>
              </a:rPr>
              <a:t>Dataset Description</a:t>
            </a:r>
          </a:p>
          <a:p>
            <a:pPr marL="0" lvl="0" indent="0" algn="ctr">
              <a:lnSpc>
                <a:spcPts val="7231"/>
              </a:lnSpc>
              <a:spcBef>
                <a:spcPct val="0"/>
              </a:spcBef>
            </a:pPr>
            <a:endParaRPr lang="en-US" sz="5165">
              <a:solidFill>
                <a:srgbClr val="000000"/>
              </a:solidFill>
              <a:latin typeface="Repo Bold Bold"/>
            </a:endParaRPr>
          </a:p>
        </p:txBody>
      </p:sp>
      <p:sp>
        <p:nvSpPr>
          <p:cNvPr id="15" name="TextBox 15"/>
          <p:cNvSpPr txBox="1"/>
          <p:nvPr/>
        </p:nvSpPr>
        <p:spPr>
          <a:xfrm>
            <a:off x="8520999" y="2566500"/>
            <a:ext cx="6870276" cy="3189605"/>
          </a:xfrm>
          <a:prstGeom prst="rect">
            <a:avLst/>
          </a:prstGeom>
        </p:spPr>
        <p:txBody>
          <a:bodyPr lIns="0" tIns="0" rIns="0" bIns="0" rtlCol="0" anchor="t">
            <a:spAutoFit/>
          </a:bodyPr>
          <a:lstStyle/>
          <a:p>
            <a:pPr marL="496572" lvl="1" indent="-248286">
              <a:lnSpc>
                <a:spcPts val="3220"/>
              </a:lnSpc>
              <a:buFont typeface="Arial"/>
              <a:buChar char="•"/>
            </a:pPr>
            <a:r>
              <a:rPr lang="en-US" sz="2300" u="none" strike="noStrike">
                <a:solidFill>
                  <a:srgbClr val="343231"/>
                </a:solidFill>
                <a:latin typeface="DM Sans Bold"/>
              </a:rPr>
              <a:t>A dataset size exceeding 20,000 facial images.</a:t>
            </a:r>
          </a:p>
          <a:p>
            <a:pPr marL="496572" lvl="1" indent="-248286">
              <a:lnSpc>
                <a:spcPts val="3220"/>
              </a:lnSpc>
              <a:buFont typeface="Arial"/>
              <a:buChar char="•"/>
            </a:pPr>
            <a:r>
              <a:rPr lang="en-US" sz="2300" u="none" strike="noStrike">
                <a:solidFill>
                  <a:srgbClr val="343231"/>
                </a:solidFill>
                <a:latin typeface="DM Sans Bold"/>
              </a:rPr>
              <a:t>Age annotations ranging from 0 to 116 years.</a:t>
            </a:r>
          </a:p>
          <a:p>
            <a:pPr marL="496572" lvl="1" indent="-248286">
              <a:lnSpc>
                <a:spcPts val="3220"/>
              </a:lnSpc>
              <a:buFont typeface="Arial"/>
              <a:buChar char="•"/>
            </a:pPr>
            <a:r>
              <a:rPr lang="en-US" sz="2300" u="none" strike="noStrike">
                <a:solidFill>
                  <a:srgbClr val="343231"/>
                </a:solidFill>
                <a:latin typeface="DM Sans Bold"/>
              </a:rPr>
              <a:t>Labels for age, gender, and ethnicity.</a:t>
            </a:r>
          </a:p>
          <a:p>
            <a:pPr marL="496572" lvl="1" indent="-248286">
              <a:lnSpc>
                <a:spcPts val="3220"/>
              </a:lnSpc>
              <a:buFont typeface="Arial"/>
              <a:buChar char="•"/>
            </a:pPr>
            <a:r>
              <a:rPr lang="en-US" sz="2300" u="none" strike="noStrike">
                <a:solidFill>
                  <a:srgbClr val="343231"/>
                </a:solidFill>
                <a:latin typeface="DM Sans Bold"/>
              </a:rPr>
              <a:t>Variability in facial expressions, lighting conditions, and poses.</a:t>
            </a:r>
          </a:p>
          <a:p>
            <a:pPr marL="496572" lvl="1" indent="-248286">
              <a:lnSpc>
                <a:spcPts val="3220"/>
              </a:lnSpc>
              <a:buFont typeface="Arial"/>
              <a:buChar char="•"/>
            </a:pPr>
            <a:r>
              <a:rPr lang="en-US" sz="2300" u="none" strike="noStrike">
                <a:solidFill>
                  <a:srgbClr val="343231"/>
                </a:solidFill>
                <a:latin typeface="DM Sans Bold"/>
              </a:rPr>
              <a:t>The dataset's diversity makes it suitable for training and testing our model.</a:t>
            </a:r>
          </a:p>
        </p:txBody>
      </p:sp>
      <p:sp>
        <p:nvSpPr>
          <p:cNvPr id="16" name="Freeform 16"/>
          <p:cNvSpPr/>
          <p:nvPr/>
        </p:nvSpPr>
        <p:spPr>
          <a:xfrm rot="-1244255">
            <a:off x="11922987" y="7131602"/>
            <a:ext cx="637802" cy="1053426"/>
          </a:xfrm>
          <a:custGeom>
            <a:avLst/>
            <a:gdLst/>
            <a:ahLst/>
            <a:cxnLst/>
            <a:rect l="l" t="t" r="r" b="b"/>
            <a:pathLst>
              <a:path w="637802" h="1053426">
                <a:moveTo>
                  <a:pt x="0" y="0"/>
                </a:moveTo>
                <a:lnTo>
                  <a:pt x="637801" y="0"/>
                </a:lnTo>
                <a:lnTo>
                  <a:pt x="637801" y="1053426"/>
                </a:lnTo>
                <a:lnTo>
                  <a:pt x="0" y="105342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TextBox 17"/>
          <p:cNvSpPr txBox="1"/>
          <p:nvPr/>
        </p:nvSpPr>
        <p:spPr>
          <a:xfrm>
            <a:off x="7452121" y="6901707"/>
            <a:ext cx="5743772" cy="697464"/>
          </a:xfrm>
          <a:prstGeom prst="rect">
            <a:avLst/>
          </a:prstGeom>
        </p:spPr>
        <p:txBody>
          <a:bodyPr lIns="0" tIns="0" rIns="0" bIns="0" rtlCol="0" anchor="t">
            <a:spAutoFit/>
          </a:bodyPr>
          <a:lstStyle/>
          <a:p>
            <a:pPr marL="0" lvl="0" indent="0" algn="ctr">
              <a:lnSpc>
                <a:spcPts val="5657"/>
              </a:lnSpc>
              <a:spcBef>
                <a:spcPct val="0"/>
              </a:spcBef>
            </a:pPr>
            <a:r>
              <a:rPr lang="en-US" sz="4040" u="sng">
                <a:solidFill>
                  <a:srgbClr val="000000"/>
                </a:solidFill>
                <a:latin typeface="Repo Bold"/>
                <a:hlinkClick r:id="rId13" tooltip="https://www.kaggle.com/datasets/jangedoo/utkface-new"/>
              </a:rPr>
              <a:t>Dataset Link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1683888">
            <a:off x="15804645" y="5661472"/>
            <a:ext cx="2909310" cy="6226150"/>
          </a:xfrm>
          <a:custGeom>
            <a:avLst/>
            <a:gdLst/>
            <a:ahLst/>
            <a:cxnLst/>
            <a:rect l="l" t="t" r="r" b="b"/>
            <a:pathLst>
              <a:path w="2909310" h="6226150">
                <a:moveTo>
                  <a:pt x="0" y="0"/>
                </a:moveTo>
                <a:lnTo>
                  <a:pt x="2909310" y="0"/>
                </a:lnTo>
                <a:lnTo>
                  <a:pt x="2909310" y="6226149"/>
                </a:lnTo>
                <a:lnTo>
                  <a:pt x="0" y="62261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7634639" y="270067"/>
            <a:ext cx="5502054" cy="1709670"/>
            <a:chOff x="0" y="0"/>
            <a:chExt cx="3627015" cy="1127034"/>
          </a:xfrm>
        </p:grpSpPr>
        <p:sp>
          <p:nvSpPr>
            <p:cNvPr id="5" name="Freeform 5"/>
            <p:cNvSpPr/>
            <p:nvPr/>
          </p:nvSpPr>
          <p:spPr>
            <a:xfrm>
              <a:off x="0" y="0"/>
              <a:ext cx="3627015" cy="1127034"/>
            </a:xfrm>
            <a:custGeom>
              <a:avLst/>
              <a:gdLst/>
              <a:ahLst/>
              <a:cxnLst/>
              <a:rect l="l" t="t" r="r" b="b"/>
              <a:pathLst>
                <a:path w="3627015" h="1127034">
                  <a:moveTo>
                    <a:pt x="47841" y="0"/>
                  </a:moveTo>
                  <a:lnTo>
                    <a:pt x="3579174" y="0"/>
                  </a:lnTo>
                  <a:cubicBezTo>
                    <a:pt x="3591863" y="0"/>
                    <a:pt x="3604031" y="5040"/>
                    <a:pt x="3613003" y="14012"/>
                  </a:cubicBezTo>
                  <a:cubicBezTo>
                    <a:pt x="3621975" y="22984"/>
                    <a:pt x="3627015" y="35153"/>
                    <a:pt x="3627015" y="47841"/>
                  </a:cubicBezTo>
                  <a:lnTo>
                    <a:pt x="3627015" y="1079192"/>
                  </a:lnTo>
                  <a:cubicBezTo>
                    <a:pt x="3627015" y="1091881"/>
                    <a:pt x="3621975" y="1104049"/>
                    <a:pt x="3613003" y="1113021"/>
                  </a:cubicBezTo>
                  <a:cubicBezTo>
                    <a:pt x="3604031" y="1121993"/>
                    <a:pt x="3591863" y="1127034"/>
                    <a:pt x="3579174" y="1127034"/>
                  </a:cubicBezTo>
                  <a:lnTo>
                    <a:pt x="47841" y="1127034"/>
                  </a:lnTo>
                  <a:cubicBezTo>
                    <a:pt x="35153" y="1127034"/>
                    <a:pt x="22984" y="1121993"/>
                    <a:pt x="14012" y="1113021"/>
                  </a:cubicBezTo>
                  <a:cubicBezTo>
                    <a:pt x="5040" y="1104049"/>
                    <a:pt x="0" y="1091881"/>
                    <a:pt x="0" y="1079192"/>
                  </a:cubicBezTo>
                  <a:lnTo>
                    <a:pt x="0" y="47841"/>
                  </a:lnTo>
                  <a:cubicBezTo>
                    <a:pt x="0" y="35153"/>
                    <a:pt x="5040" y="22984"/>
                    <a:pt x="14012" y="14012"/>
                  </a:cubicBezTo>
                  <a:cubicBezTo>
                    <a:pt x="22984" y="5040"/>
                    <a:pt x="35153" y="0"/>
                    <a:pt x="47841" y="0"/>
                  </a:cubicBezTo>
                  <a:close/>
                </a:path>
              </a:pathLst>
            </a:custGeom>
            <a:solidFill>
              <a:srgbClr val="FFFEF7"/>
            </a:solidFill>
            <a:ln w="47625" cap="rnd">
              <a:solidFill>
                <a:srgbClr val="000000"/>
              </a:solidFill>
              <a:round/>
            </a:ln>
          </p:spPr>
        </p:sp>
        <p:sp>
          <p:nvSpPr>
            <p:cNvPr id="6" name="TextBox 6"/>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grpSp>
        <p:nvGrpSpPr>
          <p:cNvPr id="7" name="Group 7"/>
          <p:cNvGrpSpPr/>
          <p:nvPr/>
        </p:nvGrpSpPr>
        <p:grpSpPr>
          <a:xfrm>
            <a:off x="1028700" y="3170424"/>
            <a:ext cx="5493957" cy="4345448"/>
            <a:chOff x="0" y="0"/>
            <a:chExt cx="2501579" cy="1978625"/>
          </a:xfrm>
        </p:grpSpPr>
        <p:sp>
          <p:nvSpPr>
            <p:cNvPr id="8" name="Freeform 8"/>
            <p:cNvSpPr/>
            <p:nvPr/>
          </p:nvSpPr>
          <p:spPr>
            <a:xfrm>
              <a:off x="0" y="0"/>
              <a:ext cx="2501579" cy="1978625"/>
            </a:xfrm>
            <a:custGeom>
              <a:avLst/>
              <a:gdLst/>
              <a:ahLst/>
              <a:cxnLst/>
              <a:rect l="l" t="t" r="r" b="b"/>
              <a:pathLst>
                <a:path w="2501579" h="1978625">
                  <a:moveTo>
                    <a:pt x="47912" y="0"/>
                  </a:moveTo>
                  <a:lnTo>
                    <a:pt x="2453667" y="0"/>
                  </a:lnTo>
                  <a:cubicBezTo>
                    <a:pt x="2480128" y="0"/>
                    <a:pt x="2501579" y="21451"/>
                    <a:pt x="2501579" y="47912"/>
                  </a:cubicBezTo>
                  <a:lnTo>
                    <a:pt x="2501579" y="1930714"/>
                  </a:lnTo>
                  <a:cubicBezTo>
                    <a:pt x="2501579" y="1957175"/>
                    <a:pt x="2480128" y="1978625"/>
                    <a:pt x="2453667" y="1978625"/>
                  </a:cubicBezTo>
                  <a:lnTo>
                    <a:pt x="47912" y="1978625"/>
                  </a:lnTo>
                  <a:cubicBezTo>
                    <a:pt x="21451" y="1978625"/>
                    <a:pt x="0" y="1957175"/>
                    <a:pt x="0" y="1930714"/>
                  </a:cubicBezTo>
                  <a:lnTo>
                    <a:pt x="0" y="47912"/>
                  </a:lnTo>
                  <a:cubicBezTo>
                    <a:pt x="0" y="21451"/>
                    <a:pt x="21451" y="0"/>
                    <a:pt x="47912" y="0"/>
                  </a:cubicBezTo>
                  <a:close/>
                </a:path>
              </a:pathLst>
            </a:custGeom>
            <a:solidFill>
              <a:srgbClr val="FFFEF7"/>
            </a:solidFill>
            <a:ln w="47625" cap="rnd">
              <a:solidFill>
                <a:srgbClr val="000000"/>
              </a:solidFill>
              <a:round/>
            </a:ln>
          </p:spPr>
        </p:sp>
        <p:sp>
          <p:nvSpPr>
            <p:cNvPr id="9" name="TextBox 9"/>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10" name="Freeform 10"/>
          <p:cNvSpPr/>
          <p:nvPr/>
        </p:nvSpPr>
        <p:spPr>
          <a:xfrm>
            <a:off x="5165191" y="3571887"/>
            <a:ext cx="912582" cy="228145"/>
          </a:xfrm>
          <a:custGeom>
            <a:avLst/>
            <a:gdLst/>
            <a:ahLst/>
            <a:cxnLst/>
            <a:rect l="l" t="t" r="r" b="b"/>
            <a:pathLst>
              <a:path w="912582" h="228145">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AutoShape 11"/>
          <p:cNvSpPr/>
          <p:nvPr/>
        </p:nvSpPr>
        <p:spPr>
          <a:xfrm>
            <a:off x="1166017" y="4077627"/>
            <a:ext cx="5164115" cy="0"/>
          </a:xfrm>
          <a:prstGeom prst="line">
            <a:avLst/>
          </a:prstGeom>
          <a:ln w="38100" cap="flat">
            <a:solidFill>
              <a:srgbClr val="000000"/>
            </a:solidFill>
            <a:prstDash val="solid"/>
            <a:headEnd type="none" w="sm" len="sm"/>
            <a:tailEnd type="none" w="sm" len="sm"/>
          </a:ln>
        </p:spPr>
      </p:sp>
      <p:sp>
        <p:nvSpPr>
          <p:cNvPr id="12" name="Freeform 12"/>
          <p:cNvSpPr/>
          <p:nvPr/>
        </p:nvSpPr>
        <p:spPr>
          <a:xfrm rot="-746191">
            <a:off x="4382760" y="1555365"/>
            <a:ext cx="3006118" cy="1357884"/>
          </a:xfrm>
          <a:custGeom>
            <a:avLst/>
            <a:gdLst/>
            <a:ahLst/>
            <a:cxnLst/>
            <a:rect l="l" t="t" r="r" b="b"/>
            <a:pathLst>
              <a:path w="3006118" h="1357884">
                <a:moveTo>
                  <a:pt x="0" y="0"/>
                </a:moveTo>
                <a:lnTo>
                  <a:pt x="3006118" y="0"/>
                </a:lnTo>
                <a:lnTo>
                  <a:pt x="3006118" y="1357884"/>
                </a:lnTo>
                <a:lnTo>
                  <a:pt x="0" y="135788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flipV="1">
            <a:off x="4171825" y="7658747"/>
            <a:ext cx="2899314" cy="1309640"/>
          </a:xfrm>
          <a:custGeom>
            <a:avLst/>
            <a:gdLst/>
            <a:ahLst/>
            <a:cxnLst/>
            <a:rect l="l" t="t" r="r" b="b"/>
            <a:pathLst>
              <a:path w="2899314" h="1309640">
                <a:moveTo>
                  <a:pt x="0" y="1309640"/>
                </a:moveTo>
                <a:lnTo>
                  <a:pt x="2899314" y="1309640"/>
                </a:lnTo>
                <a:lnTo>
                  <a:pt x="2899314" y="0"/>
                </a:lnTo>
                <a:lnTo>
                  <a:pt x="0" y="0"/>
                </a:lnTo>
                <a:lnTo>
                  <a:pt x="0" y="130964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4" name="Group 14"/>
          <p:cNvGrpSpPr/>
          <p:nvPr/>
        </p:nvGrpSpPr>
        <p:grpSpPr>
          <a:xfrm>
            <a:off x="7634639" y="2315905"/>
            <a:ext cx="5502054" cy="1709670"/>
            <a:chOff x="0" y="0"/>
            <a:chExt cx="3627015" cy="1127034"/>
          </a:xfrm>
        </p:grpSpPr>
        <p:sp>
          <p:nvSpPr>
            <p:cNvPr id="15" name="Freeform 15"/>
            <p:cNvSpPr/>
            <p:nvPr/>
          </p:nvSpPr>
          <p:spPr>
            <a:xfrm>
              <a:off x="0" y="0"/>
              <a:ext cx="3627015" cy="1127034"/>
            </a:xfrm>
            <a:custGeom>
              <a:avLst/>
              <a:gdLst/>
              <a:ahLst/>
              <a:cxnLst/>
              <a:rect l="l" t="t" r="r" b="b"/>
              <a:pathLst>
                <a:path w="3627015" h="1127034">
                  <a:moveTo>
                    <a:pt x="47841" y="0"/>
                  </a:moveTo>
                  <a:lnTo>
                    <a:pt x="3579174" y="0"/>
                  </a:lnTo>
                  <a:cubicBezTo>
                    <a:pt x="3591863" y="0"/>
                    <a:pt x="3604031" y="5040"/>
                    <a:pt x="3613003" y="14012"/>
                  </a:cubicBezTo>
                  <a:cubicBezTo>
                    <a:pt x="3621975" y="22984"/>
                    <a:pt x="3627015" y="35153"/>
                    <a:pt x="3627015" y="47841"/>
                  </a:cubicBezTo>
                  <a:lnTo>
                    <a:pt x="3627015" y="1079192"/>
                  </a:lnTo>
                  <a:cubicBezTo>
                    <a:pt x="3627015" y="1091881"/>
                    <a:pt x="3621975" y="1104049"/>
                    <a:pt x="3613003" y="1113021"/>
                  </a:cubicBezTo>
                  <a:cubicBezTo>
                    <a:pt x="3604031" y="1121993"/>
                    <a:pt x="3591863" y="1127034"/>
                    <a:pt x="3579174" y="1127034"/>
                  </a:cubicBezTo>
                  <a:lnTo>
                    <a:pt x="47841" y="1127034"/>
                  </a:lnTo>
                  <a:cubicBezTo>
                    <a:pt x="35153" y="1127034"/>
                    <a:pt x="22984" y="1121993"/>
                    <a:pt x="14012" y="1113021"/>
                  </a:cubicBezTo>
                  <a:cubicBezTo>
                    <a:pt x="5040" y="1104049"/>
                    <a:pt x="0" y="1091881"/>
                    <a:pt x="0" y="1079192"/>
                  </a:cubicBezTo>
                  <a:lnTo>
                    <a:pt x="0" y="47841"/>
                  </a:lnTo>
                  <a:cubicBezTo>
                    <a:pt x="0" y="35153"/>
                    <a:pt x="5040" y="22984"/>
                    <a:pt x="14012" y="14012"/>
                  </a:cubicBezTo>
                  <a:cubicBezTo>
                    <a:pt x="22984" y="5040"/>
                    <a:pt x="35153" y="0"/>
                    <a:pt x="47841" y="0"/>
                  </a:cubicBezTo>
                  <a:close/>
                </a:path>
              </a:pathLst>
            </a:custGeom>
            <a:solidFill>
              <a:srgbClr val="FFFEF7"/>
            </a:solidFill>
            <a:ln w="47625" cap="rnd">
              <a:solidFill>
                <a:srgbClr val="000000"/>
              </a:solidFill>
              <a:round/>
            </a:ln>
          </p:spPr>
        </p:sp>
        <p:sp>
          <p:nvSpPr>
            <p:cNvPr id="16" name="TextBox 16"/>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grpSp>
        <p:nvGrpSpPr>
          <p:cNvPr id="17" name="Group 17"/>
          <p:cNvGrpSpPr/>
          <p:nvPr/>
        </p:nvGrpSpPr>
        <p:grpSpPr>
          <a:xfrm>
            <a:off x="7634639" y="4361111"/>
            <a:ext cx="5502054" cy="1709670"/>
            <a:chOff x="0" y="0"/>
            <a:chExt cx="3627015" cy="1127034"/>
          </a:xfrm>
        </p:grpSpPr>
        <p:sp>
          <p:nvSpPr>
            <p:cNvPr id="18" name="Freeform 18"/>
            <p:cNvSpPr/>
            <p:nvPr/>
          </p:nvSpPr>
          <p:spPr>
            <a:xfrm>
              <a:off x="0" y="0"/>
              <a:ext cx="3627015" cy="1127034"/>
            </a:xfrm>
            <a:custGeom>
              <a:avLst/>
              <a:gdLst/>
              <a:ahLst/>
              <a:cxnLst/>
              <a:rect l="l" t="t" r="r" b="b"/>
              <a:pathLst>
                <a:path w="3627015" h="1127034">
                  <a:moveTo>
                    <a:pt x="47841" y="0"/>
                  </a:moveTo>
                  <a:lnTo>
                    <a:pt x="3579174" y="0"/>
                  </a:lnTo>
                  <a:cubicBezTo>
                    <a:pt x="3591863" y="0"/>
                    <a:pt x="3604031" y="5040"/>
                    <a:pt x="3613003" y="14012"/>
                  </a:cubicBezTo>
                  <a:cubicBezTo>
                    <a:pt x="3621975" y="22984"/>
                    <a:pt x="3627015" y="35153"/>
                    <a:pt x="3627015" y="47841"/>
                  </a:cubicBezTo>
                  <a:lnTo>
                    <a:pt x="3627015" y="1079192"/>
                  </a:lnTo>
                  <a:cubicBezTo>
                    <a:pt x="3627015" y="1091881"/>
                    <a:pt x="3621975" y="1104049"/>
                    <a:pt x="3613003" y="1113021"/>
                  </a:cubicBezTo>
                  <a:cubicBezTo>
                    <a:pt x="3604031" y="1121993"/>
                    <a:pt x="3591863" y="1127034"/>
                    <a:pt x="3579174" y="1127034"/>
                  </a:cubicBezTo>
                  <a:lnTo>
                    <a:pt x="47841" y="1127034"/>
                  </a:lnTo>
                  <a:cubicBezTo>
                    <a:pt x="35153" y="1127034"/>
                    <a:pt x="22984" y="1121993"/>
                    <a:pt x="14012" y="1113021"/>
                  </a:cubicBezTo>
                  <a:cubicBezTo>
                    <a:pt x="5040" y="1104049"/>
                    <a:pt x="0" y="1091881"/>
                    <a:pt x="0" y="1079192"/>
                  </a:cubicBezTo>
                  <a:lnTo>
                    <a:pt x="0" y="47841"/>
                  </a:lnTo>
                  <a:cubicBezTo>
                    <a:pt x="0" y="35153"/>
                    <a:pt x="5040" y="22984"/>
                    <a:pt x="14012" y="14012"/>
                  </a:cubicBezTo>
                  <a:cubicBezTo>
                    <a:pt x="22984" y="5040"/>
                    <a:pt x="35153" y="0"/>
                    <a:pt x="47841" y="0"/>
                  </a:cubicBezTo>
                  <a:close/>
                </a:path>
              </a:pathLst>
            </a:custGeom>
            <a:solidFill>
              <a:srgbClr val="FFFEF7"/>
            </a:solidFill>
            <a:ln w="47625" cap="rnd">
              <a:solidFill>
                <a:srgbClr val="000000"/>
              </a:solidFill>
              <a:round/>
            </a:ln>
          </p:spPr>
        </p:sp>
        <p:sp>
          <p:nvSpPr>
            <p:cNvPr id="19" name="TextBox 19"/>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20" name="Freeform 20"/>
          <p:cNvSpPr/>
          <p:nvPr/>
        </p:nvSpPr>
        <p:spPr>
          <a:xfrm>
            <a:off x="6077773" y="4987988"/>
            <a:ext cx="1556866" cy="710320"/>
          </a:xfrm>
          <a:custGeom>
            <a:avLst/>
            <a:gdLst/>
            <a:ahLst/>
            <a:cxnLst/>
            <a:rect l="l" t="t" r="r" b="b"/>
            <a:pathLst>
              <a:path w="1556866" h="710320">
                <a:moveTo>
                  <a:pt x="0" y="0"/>
                </a:moveTo>
                <a:lnTo>
                  <a:pt x="1556866" y="0"/>
                </a:lnTo>
                <a:lnTo>
                  <a:pt x="1556866" y="710320"/>
                </a:lnTo>
                <a:lnTo>
                  <a:pt x="0" y="710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 name="Freeform 21"/>
          <p:cNvSpPr/>
          <p:nvPr/>
        </p:nvSpPr>
        <p:spPr>
          <a:xfrm rot="1683888">
            <a:off x="-602227" y="-928825"/>
            <a:ext cx="2635955" cy="5641148"/>
          </a:xfrm>
          <a:custGeom>
            <a:avLst/>
            <a:gdLst/>
            <a:ahLst/>
            <a:cxnLst/>
            <a:rect l="l" t="t" r="r" b="b"/>
            <a:pathLst>
              <a:path w="2635955" h="5641148">
                <a:moveTo>
                  <a:pt x="0" y="0"/>
                </a:moveTo>
                <a:lnTo>
                  <a:pt x="2635955" y="0"/>
                </a:lnTo>
                <a:lnTo>
                  <a:pt x="2635955" y="5641148"/>
                </a:lnTo>
                <a:lnTo>
                  <a:pt x="0" y="564114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2" name="Freeform 22"/>
          <p:cNvSpPr/>
          <p:nvPr/>
        </p:nvSpPr>
        <p:spPr>
          <a:xfrm>
            <a:off x="16343506" y="-685341"/>
            <a:ext cx="3664013" cy="3564086"/>
          </a:xfrm>
          <a:custGeom>
            <a:avLst/>
            <a:gdLst/>
            <a:ahLst/>
            <a:cxnLst/>
            <a:rect l="l" t="t" r="r" b="b"/>
            <a:pathLst>
              <a:path w="3664013" h="3564086">
                <a:moveTo>
                  <a:pt x="0" y="0"/>
                </a:moveTo>
                <a:lnTo>
                  <a:pt x="3664013" y="0"/>
                </a:lnTo>
                <a:lnTo>
                  <a:pt x="3664013" y="3564085"/>
                </a:lnTo>
                <a:lnTo>
                  <a:pt x="0" y="356408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TextBox 23"/>
          <p:cNvSpPr txBox="1"/>
          <p:nvPr/>
        </p:nvSpPr>
        <p:spPr>
          <a:xfrm>
            <a:off x="1424310" y="5153138"/>
            <a:ext cx="4482013" cy="1176161"/>
          </a:xfrm>
          <a:prstGeom prst="rect">
            <a:avLst/>
          </a:prstGeom>
        </p:spPr>
        <p:txBody>
          <a:bodyPr lIns="0" tIns="0" rIns="0" bIns="0" rtlCol="0" anchor="t">
            <a:spAutoFit/>
          </a:bodyPr>
          <a:lstStyle/>
          <a:p>
            <a:pPr marL="0" lvl="0" indent="0">
              <a:lnSpc>
                <a:spcPts val="3115"/>
              </a:lnSpc>
              <a:spcBef>
                <a:spcPct val="0"/>
              </a:spcBef>
            </a:pPr>
            <a:r>
              <a:rPr lang="en-US" sz="2225" spc="-22">
                <a:solidFill>
                  <a:srgbClr val="000000"/>
                </a:solidFill>
                <a:latin typeface="DM Sans"/>
              </a:rPr>
              <a:t>Chosen methodology revolves around Convolutional Neural Networks (CNNs).</a:t>
            </a:r>
          </a:p>
        </p:txBody>
      </p:sp>
      <p:sp>
        <p:nvSpPr>
          <p:cNvPr id="24" name="TextBox 24"/>
          <p:cNvSpPr txBox="1"/>
          <p:nvPr/>
        </p:nvSpPr>
        <p:spPr>
          <a:xfrm>
            <a:off x="1413925" y="4146489"/>
            <a:ext cx="4418492" cy="812471"/>
          </a:xfrm>
          <a:prstGeom prst="rect">
            <a:avLst/>
          </a:prstGeom>
        </p:spPr>
        <p:txBody>
          <a:bodyPr lIns="0" tIns="0" rIns="0" bIns="0" rtlCol="0" anchor="t">
            <a:spAutoFit/>
          </a:bodyPr>
          <a:lstStyle/>
          <a:p>
            <a:pPr marL="0" lvl="0" indent="0" algn="l">
              <a:lnSpc>
                <a:spcPts val="6668"/>
              </a:lnSpc>
              <a:spcBef>
                <a:spcPct val="0"/>
              </a:spcBef>
            </a:pPr>
            <a:r>
              <a:rPr lang="en-US" sz="4762">
                <a:solidFill>
                  <a:srgbClr val="000000"/>
                </a:solidFill>
                <a:latin typeface="Repo Bold Bold"/>
              </a:rPr>
              <a:t>Methodology</a:t>
            </a:r>
          </a:p>
        </p:txBody>
      </p:sp>
      <p:grpSp>
        <p:nvGrpSpPr>
          <p:cNvPr id="25" name="Group 25"/>
          <p:cNvGrpSpPr/>
          <p:nvPr/>
        </p:nvGrpSpPr>
        <p:grpSpPr>
          <a:xfrm>
            <a:off x="7634639" y="6404156"/>
            <a:ext cx="5502054" cy="1709670"/>
            <a:chOff x="0" y="0"/>
            <a:chExt cx="3627015" cy="1127034"/>
          </a:xfrm>
        </p:grpSpPr>
        <p:sp>
          <p:nvSpPr>
            <p:cNvPr id="26" name="Freeform 26"/>
            <p:cNvSpPr/>
            <p:nvPr/>
          </p:nvSpPr>
          <p:spPr>
            <a:xfrm>
              <a:off x="0" y="0"/>
              <a:ext cx="3627015" cy="1127034"/>
            </a:xfrm>
            <a:custGeom>
              <a:avLst/>
              <a:gdLst/>
              <a:ahLst/>
              <a:cxnLst/>
              <a:rect l="l" t="t" r="r" b="b"/>
              <a:pathLst>
                <a:path w="3627015" h="1127034">
                  <a:moveTo>
                    <a:pt x="47841" y="0"/>
                  </a:moveTo>
                  <a:lnTo>
                    <a:pt x="3579174" y="0"/>
                  </a:lnTo>
                  <a:cubicBezTo>
                    <a:pt x="3591863" y="0"/>
                    <a:pt x="3604031" y="5040"/>
                    <a:pt x="3613003" y="14012"/>
                  </a:cubicBezTo>
                  <a:cubicBezTo>
                    <a:pt x="3621975" y="22984"/>
                    <a:pt x="3627015" y="35153"/>
                    <a:pt x="3627015" y="47841"/>
                  </a:cubicBezTo>
                  <a:lnTo>
                    <a:pt x="3627015" y="1079192"/>
                  </a:lnTo>
                  <a:cubicBezTo>
                    <a:pt x="3627015" y="1091881"/>
                    <a:pt x="3621975" y="1104049"/>
                    <a:pt x="3613003" y="1113021"/>
                  </a:cubicBezTo>
                  <a:cubicBezTo>
                    <a:pt x="3604031" y="1121993"/>
                    <a:pt x="3591863" y="1127034"/>
                    <a:pt x="3579174" y="1127034"/>
                  </a:cubicBezTo>
                  <a:lnTo>
                    <a:pt x="47841" y="1127034"/>
                  </a:lnTo>
                  <a:cubicBezTo>
                    <a:pt x="35153" y="1127034"/>
                    <a:pt x="22984" y="1121993"/>
                    <a:pt x="14012" y="1113021"/>
                  </a:cubicBezTo>
                  <a:cubicBezTo>
                    <a:pt x="5040" y="1104049"/>
                    <a:pt x="0" y="1091881"/>
                    <a:pt x="0" y="1079192"/>
                  </a:cubicBezTo>
                  <a:lnTo>
                    <a:pt x="0" y="47841"/>
                  </a:lnTo>
                  <a:cubicBezTo>
                    <a:pt x="0" y="35153"/>
                    <a:pt x="5040" y="22984"/>
                    <a:pt x="14012" y="14012"/>
                  </a:cubicBezTo>
                  <a:cubicBezTo>
                    <a:pt x="22984" y="5040"/>
                    <a:pt x="35153" y="0"/>
                    <a:pt x="47841" y="0"/>
                  </a:cubicBezTo>
                  <a:close/>
                </a:path>
              </a:pathLst>
            </a:custGeom>
            <a:solidFill>
              <a:srgbClr val="FFFEF7"/>
            </a:solidFill>
            <a:ln w="47625" cap="rnd">
              <a:solidFill>
                <a:srgbClr val="000000"/>
              </a:solidFill>
              <a:round/>
            </a:ln>
          </p:spPr>
        </p:sp>
        <p:sp>
          <p:nvSpPr>
            <p:cNvPr id="27" name="TextBox 27"/>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grpSp>
        <p:nvGrpSpPr>
          <p:cNvPr id="28" name="Group 28"/>
          <p:cNvGrpSpPr/>
          <p:nvPr/>
        </p:nvGrpSpPr>
        <p:grpSpPr>
          <a:xfrm>
            <a:off x="7634639" y="8449363"/>
            <a:ext cx="5502054" cy="1709670"/>
            <a:chOff x="0" y="0"/>
            <a:chExt cx="3627015" cy="1127034"/>
          </a:xfrm>
        </p:grpSpPr>
        <p:sp>
          <p:nvSpPr>
            <p:cNvPr id="29" name="Freeform 29"/>
            <p:cNvSpPr/>
            <p:nvPr/>
          </p:nvSpPr>
          <p:spPr>
            <a:xfrm>
              <a:off x="0" y="0"/>
              <a:ext cx="3627015" cy="1127034"/>
            </a:xfrm>
            <a:custGeom>
              <a:avLst/>
              <a:gdLst/>
              <a:ahLst/>
              <a:cxnLst/>
              <a:rect l="l" t="t" r="r" b="b"/>
              <a:pathLst>
                <a:path w="3627015" h="1127034">
                  <a:moveTo>
                    <a:pt x="47841" y="0"/>
                  </a:moveTo>
                  <a:lnTo>
                    <a:pt x="3579174" y="0"/>
                  </a:lnTo>
                  <a:cubicBezTo>
                    <a:pt x="3591863" y="0"/>
                    <a:pt x="3604031" y="5040"/>
                    <a:pt x="3613003" y="14012"/>
                  </a:cubicBezTo>
                  <a:cubicBezTo>
                    <a:pt x="3621975" y="22984"/>
                    <a:pt x="3627015" y="35153"/>
                    <a:pt x="3627015" y="47841"/>
                  </a:cubicBezTo>
                  <a:lnTo>
                    <a:pt x="3627015" y="1079192"/>
                  </a:lnTo>
                  <a:cubicBezTo>
                    <a:pt x="3627015" y="1091881"/>
                    <a:pt x="3621975" y="1104049"/>
                    <a:pt x="3613003" y="1113021"/>
                  </a:cubicBezTo>
                  <a:cubicBezTo>
                    <a:pt x="3604031" y="1121993"/>
                    <a:pt x="3591863" y="1127034"/>
                    <a:pt x="3579174" y="1127034"/>
                  </a:cubicBezTo>
                  <a:lnTo>
                    <a:pt x="47841" y="1127034"/>
                  </a:lnTo>
                  <a:cubicBezTo>
                    <a:pt x="35153" y="1127034"/>
                    <a:pt x="22984" y="1121993"/>
                    <a:pt x="14012" y="1113021"/>
                  </a:cubicBezTo>
                  <a:cubicBezTo>
                    <a:pt x="5040" y="1104049"/>
                    <a:pt x="0" y="1091881"/>
                    <a:pt x="0" y="1079192"/>
                  </a:cubicBezTo>
                  <a:lnTo>
                    <a:pt x="0" y="47841"/>
                  </a:lnTo>
                  <a:cubicBezTo>
                    <a:pt x="0" y="35153"/>
                    <a:pt x="5040" y="22984"/>
                    <a:pt x="14012" y="14012"/>
                  </a:cubicBezTo>
                  <a:cubicBezTo>
                    <a:pt x="22984" y="5040"/>
                    <a:pt x="35153" y="0"/>
                    <a:pt x="47841" y="0"/>
                  </a:cubicBezTo>
                  <a:close/>
                </a:path>
              </a:pathLst>
            </a:custGeom>
            <a:solidFill>
              <a:srgbClr val="FFFEF7"/>
            </a:solidFill>
            <a:ln w="47625" cap="rnd">
              <a:solidFill>
                <a:srgbClr val="000000"/>
              </a:solidFill>
              <a:round/>
            </a:ln>
          </p:spPr>
        </p:sp>
        <p:sp>
          <p:nvSpPr>
            <p:cNvPr id="30" name="TextBox 30"/>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31" name="Freeform 31"/>
          <p:cNvSpPr/>
          <p:nvPr/>
        </p:nvSpPr>
        <p:spPr>
          <a:xfrm rot="-1282200">
            <a:off x="6292707" y="3246043"/>
            <a:ext cx="1556866" cy="710320"/>
          </a:xfrm>
          <a:custGeom>
            <a:avLst/>
            <a:gdLst/>
            <a:ahLst/>
            <a:cxnLst/>
            <a:rect l="l" t="t" r="r" b="b"/>
            <a:pathLst>
              <a:path w="1556866" h="710320">
                <a:moveTo>
                  <a:pt x="0" y="0"/>
                </a:moveTo>
                <a:lnTo>
                  <a:pt x="1556865" y="0"/>
                </a:lnTo>
                <a:lnTo>
                  <a:pt x="1556865" y="710320"/>
                </a:lnTo>
                <a:lnTo>
                  <a:pt x="0" y="710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2" name="Freeform 32"/>
          <p:cNvSpPr/>
          <p:nvPr/>
        </p:nvSpPr>
        <p:spPr>
          <a:xfrm rot="1734808">
            <a:off x="6293919" y="6764824"/>
            <a:ext cx="1556866" cy="710320"/>
          </a:xfrm>
          <a:custGeom>
            <a:avLst/>
            <a:gdLst/>
            <a:ahLst/>
            <a:cxnLst/>
            <a:rect l="l" t="t" r="r" b="b"/>
            <a:pathLst>
              <a:path w="1556866" h="710320">
                <a:moveTo>
                  <a:pt x="0" y="0"/>
                </a:moveTo>
                <a:lnTo>
                  <a:pt x="1556865" y="0"/>
                </a:lnTo>
                <a:lnTo>
                  <a:pt x="1556865" y="710320"/>
                </a:lnTo>
                <a:lnTo>
                  <a:pt x="0" y="710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33" name="Group 33"/>
          <p:cNvGrpSpPr/>
          <p:nvPr/>
        </p:nvGrpSpPr>
        <p:grpSpPr>
          <a:xfrm>
            <a:off x="7925469" y="648433"/>
            <a:ext cx="876927" cy="760535"/>
            <a:chOff x="0" y="0"/>
            <a:chExt cx="1169236" cy="1014047"/>
          </a:xfrm>
        </p:grpSpPr>
        <p:sp>
          <p:nvSpPr>
            <p:cNvPr id="34" name="Freeform 34"/>
            <p:cNvSpPr/>
            <p:nvPr/>
          </p:nvSpPr>
          <p:spPr>
            <a:xfrm>
              <a:off x="0" y="0"/>
              <a:ext cx="1169236" cy="1014047"/>
            </a:xfrm>
            <a:custGeom>
              <a:avLst/>
              <a:gdLst/>
              <a:ahLst/>
              <a:cxnLst/>
              <a:rect l="l" t="t" r="r" b="b"/>
              <a:pathLst>
                <a:path w="1169236" h="1014047">
                  <a:moveTo>
                    <a:pt x="0" y="0"/>
                  </a:moveTo>
                  <a:lnTo>
                    <a:pt x="1169236" y="0"/>
                  </a:lnTo>
                  <a:lnTo>
                    <a:pt x="1169236" y="1014047"/>
                  </a:lnTo>
                  <a:lnTo>
                    <a:pt x="0" y="101404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5" name="TextBox 35"/>
            <p:cNvSpPr txBox="1"/>
            <p:nvPr/>
          </p:nvSpPr>
          <p:spPr>
            <a:xfrm>
              <a:off x="195135" y="93533"/>
              <a:ext cx="778965" cy="760306"/>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1</a:t>
              </a:r>
            </a:p>
          </p:txBody>
        </p:sp>
      </p:grpSp>
      <p:grpSp>
        <p:nvGrpSpPr>
          <p:cNvPr id="36" name="Group 36"/>
          <p:cNvGrpSpPr/>
          <p:nvPr/>
        </p:nvGrpSpPr>
        <p:grpSpPr>
          <a:xfrm>
            <a:off x="7925469" y="2790156"/>
            <a:ext cx="876927" cy="760535"/>
            <a:chOff x="0" y="0"/>
            <a:chExt cx="1169236" cy="1014047"/>
          </a:xfrm>
        </p:grpSpPr>
        <p:sp>
          <p:nvSpPr>
            <p:cNvPr id="37" name="Freeform 37"/>
            <p:cNvSpPr/>
            <p:nvPr/>
          </p:nvSpPr>
          <p:spPr>
            <a:xfrm>
              <a:off x="0" y="0"/>
              <a:ext cx="1169236" cy="1014047"/>
            </a:xfrm>
            <a:custGeom>
              <a:avLst/>
              <a:gdLst/>
              <a:ahLst/>
              <a:cxnLst/>
              <a:rect l="l" t="t" r="r" b="b"/>
              <a:pathLst>
                <a:path w="1169236" h="1014047">
                  <a:moveTo>
                    <a:pt x="0" y="0"/>
                  </a:moveTo>
                  <a:lnTo>
                    <a:pt x="1169236" y="0"/>
                  </a:lnTo>
                  <a:lnTo>
                    <a:pt x="1169236" y="1014047"/>
                  </a:lnTo>
                  <a:lnTo>
                    <a:pt x="0" y="101404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8" name="TextBox 38"/>
            <p:cNvSpPr txBox="1"/>
            <p:nvPr/>
          </p:nvSpPr>
          <p:spPr>
            <a:xfrm>
              <a:off x="195135" y="93533"/>
              <a:ext cx="778965" cy="760306"/>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2</a:t>
              </a:r>
            </a:p>
          </p:txBody>
        </p:sp>
      </p:grpSp>
      <p:grpSp>
        <p:nvGrpSpPr>
          <p:cNvPr id="39" name="Group 39"/>
          <p:cNvGrpSpPr/>
          <p:nvPr/>
        </p:nvGrpSpPr>
        <p:grpSpPr>
          <a:xfrm>
            <a:off x="7925469" y="6898212"/>
            <a:ext cx="876927" cy="760535"/>
            <a:chOff x="0" y="0"/>
            <a:chExt cx="1169236" cy="1014047"/>
          </a:xfrm>
        </p:grpSpPr>
        <p:sp>
          <p:nvSpPr>
            <p:cNvPr id="40" name="Freeform 40"/>
            <p:cNvSpPr/>
            <p:nvPr/>
          </p:nvSpPr>
          <p:spPr>
            <a:xfrm>
              <a:off x="0" y="0"/>
              <a:ext cx="1169236" cy="1014047"/>
            </a:xfrm>
            <a:custGeom>
              <a:avLst/>
              <a:gdLst/>
              <a:ahLst/>
              <a:cxnLst/>
              <a:rect l="l" t="t" r="r" b="b"/>
              <a:pathLst>
                <a:path w="1169236" h="1014047">
                  <a:moveTo>
                    <a:pt x="0" y="0"/>
                  </a:moveTo>
                  <a:lnTo>
                    <a:pt x="1169236" y="0"/>
                  </a:lnTo>
                  <a:lnTo>
                    <a:pt x="1169236" y="1014047"/>
                  </a:lnTo>
                  <a:lnTo>
                    <a:pt x="0" y="101404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41" name="TextBox 41"/>
            <p:cNvSpPr txBox="1"/>
            <p:nvPr/>
          </p:nvSpPr>
          <p:spPr>
            <a:xfrm>
              <a:off x="195135" y="93533"/>
              <a:ext cx="778965" cy="760306"/>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4</a:t>
              </a:r>
            </a:p>
          </p:txBody>
        </p:sp>
      </p:grpSp>
      <p:grpSp>
        <p:nvGrpSpPr>
          <p:cNvPr id="42" name="Group 42"/>
          <p:cNvGrpSpPr/>
          <p:nvPr/>
        </p:nvGrpSpPr>
        <p:grpSpPr>
          <a:xfrm>
            <a:off x="7925469" y="4835679"/>
            <a:ext cx="876927" cy="760535"/>
            <a:chOff x="0" y="0"/>
            <a:chExt cx="1169236" cy="1014047"/>
          </a:xfrm>
        </p:grpSpPr>
        <p:sp>
          <p:nvSpPr>
            <p:cNvPr id="43" name="Freeform 43"/>
            <p:cNvSpPr/>
            <p:nvPr/>
          </p:nvSpPr>
          <p:spPr>
            <a:xfrm>
              <a:off x="0" y="0"/>
              <a:ext cx="1169236" cy="1014047"/>
            </a:xfrm>
            <a:custGeom>
              <a:avLst/>
              <a:gdLst/>
              <a:ahLst/>
              <a:cxnLst/>
              <a:rect l="l" t="t" r="r" b="b"/>
              <a:pathLst>
                <a:path w="1169236" h="1014047">
                  <a:moveTo>
                    <a:pt x="0" y="0"/>
                  </a:moveTo>
                  <a:lnTo>
                    <a:pt x="1169236" y="0"/>
                  </a:lnTo>
                  <a:lnTo>
                    <a:pt x="1169236" y="1014047"/>
                  </a:lnTo>
                  <a:lnTo>
                    <a:pt x="0" y="101404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44" name="TextBox 44"/>
            <p:cNvSpPr txBox="1"/>
            <p:nvPr/>
          </p:nvSpPr>
          <p:spPr>
            <a:xfrm>
              <a:off x="195135" y="93533"/>
              <a:ext cx="778965" cy="760306"/>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3</a:t>
              </a:r>
            </a:p>
          </p:txBody>
        </p:sp>
      </p:grpSp>
      <p:grpSp>
        <p:nvGrpSpPr>
          <p:cNvPr id="45" name="Group 45"/>
          <p:cNvGrpSpPr/>
          <p:nvPr/>
        </p:nvGrpSpPr>
        <p:grpSpPr>
          <a:xfrm>
            <a:off x="7925469" y="8878033"/>
            <a:ext cx="876927" cy="760535"/>
            <a:chOff x="0" y="0"/>
            <a:chExt cx="1169236" cy="1014047"/>
          </a:xfrm>
        </p:grpSpPr>
        <p:sp>
          <p:nvSpPr>
            <p:cNvPr id="46" name="Freeform 46"/>
            <p:cNvSpPr/>
            <p:nvPr/>
          </p:nvSpPr>
          <p:spPr>
            <a:xfrm>
              <a:off x="0" y="0"/>
              <a:ext cx="1169236" cy="1014047"/>
            </a:xfrm>
            <a:custGeom>
              <a:avLst/>
              <a:gdLst/>
              <a:ahLst/>
              <a:cxnLst/>
              <a:rect l="l" t="t" r="r" b="b"/>
              <a:pathLst>
                <a:path w="1169236" h="1014047">
                  <a:moveTo>
                    <a:pt x="0" y="0"/>
                  </a:moveTo>
                  <a:lnTo>
                    <a:pt x="1169236" y="0"/>
                  </a:lnTo>
                  <a:lnTo>
                    <a:pt x="1169236" y="1014047"/>
                  </a:lnTo>
                  <a:lnTo>
                    <a:pt x="0" y="101404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47" name="TextBox 47"/>
            <p:cNvSpPr txBox="1"/>
            <p:nvPr/>
          </p:nvSpPr>
          <p:spPr>
            <a:xfrm>
              <a:off x="195135" y="93533"/>
              <a:ext cx="778965" cy="760306"/>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5</a:t>
              </a:r>
            </a:p>
          </p:txBody>
        </p:sp>
      </p:grpSp>
      <p:sp>
        <p:nvSpPr>
          <p:cNvPr id="48" name="TextBox 48"/>
          <p:cNvSpPr txBox="1"/>
          <p:nvPr/>
        </p:nvSpPr>
        <p:spPr>
          <a:xfrm>
            <a:off x="8971479" y="573212"/>
            <a:ext cx="4165214" cy="879475"/>
          </a:xfrm>
          <a:prstGeom prst="rect">
            <a:avLst/>
          </a:prstGeom>
        </p:spPr>
        <p:txBody>
          <a:bodyPr lIns="0" tIns="0" rIns="0" bIns="0" rtlCol="0" anchor="t">
            <a:spAutoFit/>
          </a:bodyPr>
          <a:lstStyle/>
          <a:p>
            <a:pPr>
              <a:lnSpc>
                <a:spcPts val="3500"/>
              </a:lnSpc>
            </a:pPr>
            <a:r>
              <a:rPr lang="en-US" sz="2500">
                <a:solidFill>
                  <a:srgbClr val="000000"/>
                </a:solidFill>
                <a:latin typeface="Repo Bold Bold"/>
              </a:rPr>
              <a:t>Load the dataset  </a:t>
            </a:r>
          </a:p>
          <a:p>
            <a:pPr marL="0" lvl="0" indent="0" algn="l">
              <a:lnSpc>
                <a:spcPts val="3500"/>
              </a:lnSpc>
              <a:spcBef>
                <a:spcPct val="0"/>
              </a:spcBef>
            </a:pPr>
            <a:r>
              <a:rPr lang="en-US" sz="2500">
                <a:solidFill>
                  <a:srgbClr val="000000"/>
                </a:solidFill>
                <a:latin typeface="Repo Bold Bold"/>
              </a:rPr>
              <a:t>Exploratory Data Analysis</a:t>
            </a:r>
          </a:p>
        </p:txBody>
      </p:sp>
      <p:sp>
        <p:nvSpPr>
          <p:cNvPr id="49" name="TextBox 49"/>
          <p:cNvSpPr txBox="1"/>
          <p:nvPr/>
        </p:nvSpPr>
        <p:spPr>
          <a:xfrm>
            <a:off x="8971479" y="2843461"/>
            <a:ext cx="4165214" cy="441325"/>
          </a:xfrm>
          <a:prstGeom prst="rect">
            <a:avLst/>
          </a:prstGeom>
        </p:spPr>
        <p:txBody>
          <a:bodyPr lIns="0" tIns="0" rIns="0" bIns="0" rtlCol="0" anchor="t">
            <a:spAutoFit/>
          </a:bodyPr>
          <a:lstStyle/>
          <a:p>
            <a:pPr marL="0" lvl="0" indent="0" algn="l">
              <a:lnSpc>
                <a:spcPts val="3500"/>
              </a:lnSpc>
              <a:spcBef>
                <a:spcPct val="0"/>
              </a:spcBef>
            </a:pPr>
            <a:r>
              <a:rPr lang="en-US" sz="2500">
                <a:solidFill>
                  <a:srgbClr val="000000"/>
                </a:solidFill>
                <a:latin typeface="Repo Bold Bold"/>
              </a:rPr>
              <a:t>Data Preprocessing</a:t>
            </a:r>
          </a:p>
        </p:txBody>
      </p:sp>
      <p:sp>
        <p:nvSpPr>
          <p:cNvPr id="50" name="TextBox 50"/>
          <p:cNvSpPr txBox="1"/>
          <p:nvPr/>
        </p:nvSpPr>
        <p:spPr>
          <a:xfrm>
            <a:off x="8971479" y="4889500"/>
            <a:ext cx="4165214" cy="441325"/>
          </a:xfrm>
          <a:prstGeom prst="rect">
            <a:avLst/>
          </a:prstGeom>
        </p:spPr>
        <p:txBody>
          <a:bodyPr lIns="0" tIns="0" rIns="0" bIns="0" rtlCol="0" anchor="t">
            <a:spAutoFit/>
          </a:bodyPr>
          <a:lstStyle/>
          <a:p>
            <a:pPr marL="0" lvl="0" indent="0" algn="l">
              <a:lnSpc>
                <a:spcPts val="3500"/>
              </a:lnSpc>
              <a:spcBef>
                <a:spcPct val="0"/>
              </a:spcBef>
            </a:pPr>
            <a:r>
              <a:rPr lang="en-US" sz="2500">
                <a:solidFill>
                  <a:srgbClr val="000000"/>
                </a:solidFill>
                <a:latin typeface="Repo Bold Bold"/>
              </a:rPr>
              <a:t>Train Test Split</a:t>
            </a:r>
          </a:p>
        </p:txBody>
      </p:sp>
      <p:sp>
        <p:nvSpPr>
          <p:cNvPr id="51" name="TextBox 51"/>
          <p:cNvSpPr txBox="1"/>
          <p:nvPr/>
        </p:nvSpPr>
        <p:spPr>
          <a:xfrm>
            <a:off x="8971479" y="6805405"/>
            <a:ext cx="3686145" cy="879475"/>
          </a:xfrm>
          <a:prstGeom prst="rect">
            <a:avLst/>
          </a:prstGeom>
        </p:spPr>
        <p:txBody>
          <a:bodyPr lIns="0" tIns="0" rIns="0" bIns="0" rtlCol="0" anchor="t">
            <a:spAutoFit/>
          </a:bodyPr>
          <a:lstStyle/>
          <a:p>
            <a:pPr marL="0" lvl="0" indent="0" algn="l">
              <a:lnSpc>
                <a:spcPts val="3500"/>
              </a:lnSpc>
              <a:spcBef>
                <a:spcPct val="0"/>
              </a:spcBef>
            </a:pPr>
            <a:r>
              <a:rPr lang="en-US" sz="2500">
                <a:solidFill>
                  <a:srgbClr val="000000"/>
                </a:solidFill>
                <a:latin typeface="Repo Bold Bold"/>
              </a:rPr>
              <a:t>Building and Training  the CNN model  </a:t>
            </a:r>
          </a:p>
        </p:txBody>
      </p:sp>
      <p:sp>
        <p:nvSpPr>
          <p:cNvPr id="52" name="TextBox 52"/>
          <p:cNvSpPr txBox="1"/>
          <p:nvPr/>
        </p:nvSpPr>
        <p:spPr>
          <a:xfrm>
            <a:off x="8971479" y="9004300"/>
            <a:ext cx="3686145" cy="441325"/>
          </a:xfrm>
          <a:prstGeom prst="rect">
            <a:avLst/>
          </a:prstGeom>
        </p:spPr>
        <p:txBody>
          <a:bodyPr lIns="0" tIns="0" rIns="0" bIns="0" rtlCol="0" anchor="t">
            <a:spAutoFit/>
          </a:bodyPr>
          <a:lstStyle/>
          <a:p>
            <a:pPr marL="0" lvl="0" indent="0" algn="l">
              <a:lnSpc>
                <a:spcPts val="3500"/>
              </a:lnSpc>
              <a:spcBef>
                <a:spcPct val="0"/>
              </a:spcBef>
            </a:pPr>
            <a:r>
              <a:rPr lang="en-US" sz="2500">
                <a:solidFill>
                  <a:srgbClr val="000000"/>
                </a:solidFill>
                <a:latin typeface="Repo Bold Bold"/>
              </a:rPr>
              <a:t>Test and Evaluation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185953"/>
            <a:ext cx="5872315" cy="7819203"/>
            <a:chOff x="0" y="0"/>
            <a:chExt cx="2327098" cy="3098616"/>
          </a:xfrm>
        </p:grpSpPr>
        <p:sp>
          <p:nvSpPr>
            <p:cNvPr id="4" name="Freeform 4"/>
            <p:cNvSpPr/>
            <p:nvPr/>
          </p:nvSpPr>
          <p:spPr>
            <a:xfrm>
              <a:off x="0" y="0"/>
              <a:ext cx="2327098" cy="3098616"/>
            </a:xfrm>
            <a:custGeom>
              <a:avLst/>
              <a:gdLst/>
              <a:ahLst/>
              <a:cxnLst/>
              <a:rect l="l" t="t" r="r" b="b"/>
              <a:pathLst>
                <a:path w="2327098" h="3098616">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cap="rnd">
              <a:solidFill>
                <a:srgbClr val="000000"/>
              </a:solidFill>
              <a:round/>
            </a:ln>
          </p:spPr>
        </p:sp>
        <p:sp>
          <p:nvSpPr>
            <p:cNvPr id="5" name="TextBox 5"/>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6" name="Freeform 6"/>
          <p:cNvSpPr/>
          <p:nvPr/>
        </p:nvSpPr>
        <p:spPr>
          <a:xfrm>
            <a:off x="5892327" y="1413923"/>
            <a:ext cx="734337" cy="183584"/>
          </a:xfrm>
          <a:custGeom>
            <a:avLst/>
            <a:gdLst/>
            <a:ahLst/>
            <a:cxnLst/>
            <a:rect l="l" t="t" r="r" b="b"/>
            <a:pathLst>
              <a:path w="734337" h="183584">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7502763" y="434140"/>
            <a:ext cx="6670252" cy="5094405"/>
          </a:xfrm>
          <a:custGeom>
            <a:avLst/>
            <a:gdLst/>
            <a:ahLst/>
            <a:cxnLst/>
            <a:rect l="l" t="t" r="r" b="b"/>
            <a:pathLst>
              <a:path w="6670252" h="5094405">
                <a:moveTo>
                  <a:pt x="0" y="0"/>
                </a:moveTo>
                <a:lnTo>
                  <a:pt x="6670252" y="0"/>
                </a:lnTo>
                <a:lnTo>
                  <a:pt x="6670252" y="5094405"/>
                </a:lnTo>
                <a:lnTo>
                  <a:pt x="0" y="5094405"/>
                </a:lnTo>
                <a:lnTo>
                  <a:pt x="0" y="0"/>
                </a:lnTo>
                <a:close/>
              </a:path>
            </a:pathLst>
          </a:custGeom>
          <a:blipFill>
            <a:blip r:embed="rId5"/>
            <a:stretch>
              <a:fillRect/>
            </a:stretch>
          </a:blipFill>
        </p:spPr>
      </p:sp>
      <p:sp>
        <p:nvSpPr>
          <p:cNvPr id="8" name="Freeform 8"/>
          <p:cNvSpPr/>
          <p:nvPr/>
        </p:nvSpPr>
        <p:spPr>
          <a:xfrm>
            <a:off x="8353774" y="1597507"/>
            <a:ext cx="4911870" cy="3559884"/>
          </a:xfrm>
          <a:custGeom>
            <a:avLst/>
            <a:gdLst/>
            <a:ahLst/>
            <a:cxnLst/>
            <a:rect l="l" t="t" r="r" b="b"/>
            <a:pathLst>
              <a:path w="4911870" h="3559884">
                <a:moveTo>
                  <a:pt x="0" y="0"/>
                </a:moveTo>
                <a:lnTo>
                  <a:pt x="4911870" y="0"/>
                </a:lnTo>
                <a:lnTo>
                  <a:pt x="4911870" y="3559884"/>
                </a:lnTo>
                <a:lnTo>
                  <a:pt x="0" y="3559884"/>
                </a:lnTo>
                <a:lnTo>
                  <a:pt x="0" y="0"/>
                </a:lnTo>
                <a:close/>
              </a:path>
            </a:pathLst>
          </a:custGeom>
          <a:blipFill>
            <a:blip r:embed="rId6"/>
            <a:stretch>
              <a:fillRect t="-580" b="-580"/>
            </a:stretch>
          </a:blipFill>
        </p:spPr>
      </p:sp>
      <p:sp>
        <p:nvSpPr>
          <p:cNvPr id="9" name="Freeform 9"/>
          <p:cNvSpPr/>
          <p:nvPr/>
        </p:nvSpPr>
        <p:spPr>
          <a:xfrm>
            <a:off x="12769343" y="4602653"/>
            <a:ext cx="5157671" cy="5352300"/>
          </a:xfrm>
          <a:custGeom>
            <a:avLst/>
            <a:gdLst/>
            <a:ahLst/>
            <a:cxnLst/>
            <a:rect l="l" t="t" r="r" b="b"/>
            <a:pathLst>
              <a:path w="5157671" h="5352300">
                <a:moveTo>
                  <a:pt x="0" y="0"/>
                </a:moveTo>
                <a:lnTo>
                  <a:pt x="5157670" y="0"/>
                </a:lnTo>
                <a:lnTo>
                  <a:pt x="5157670" y="5352300"/>
                </a:lnTo>
                <a:lnTo>
                  <a:pt x="0" y="53523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13344266" y="5936942"/>
            <a:ext cx="3915034" cy="3599368"/>
          </a:xfrm>
          <a:custGeom>
            <a:avLst/>
            <a:gdLst/>
            <a:ahLst/>
            <a:cxnLst/>
            <a:rect l="l" t="t" r="r" b="b"/>
            <a:pathLst>
              <a:path w="3915034" h="3599368">
                <a:moveTo>
                  <a:pt x="0" y="0"/>
                </a:moveTo>
                <a:lnTo>
                  <a:pt x="3915034" y="0"/>
                </a:lnTo>
                <a:lnTo>
                  <a:pt x="3915034" y="3599368"/>
                </a:lnTo>
                <a:lnTo>
                  <a:pt x="0" y="3599368"/>
                </a:lnTo>
                <a:lnTo>
                  <a:pt x="0" y="0"/>
                </a:lnTo>
                <a:close/>
              </a:path>
            </a:pathLst>
          </a:custGeom>
          <a:blipFill>
            <a:blip r:embed="rId9"/>
            <a:stretch>
              <a:fillRect t="-5480" b="-3914"/>
            </a:stretch>
          </a:blipFill>
        </p:spPr>
      </p:sp>
      <p:sp>
        <p:nvSpPr>
          <p:cNvPr id="11" name="TextBox 11"/>
          <p:cNvSpPr txBox="1"/>
          <p:nvPr/>
        </p:nvSpPr>
        <p:spPr>
          <a:xfrm>
            <a:off x="1387333" y="1717649"/>
            <a:ext cx="5155050" cy="1650671"/>
          </a:xfrm>
          <a:prstGeom prst="rect">
            <a:avLst/>
          </a:prstGeom>
        </p:spPr>
        <p:txBody>
          <a:bodyPr lIns="0" tIns="0" rIns="0" bIns="0" rtlCol="0" anchor="t">
            <a:spAutoFit/>
          </a:bodyPr>
          <a:lstStyle/>
          <a:p>
            <a:pPr algn="ctr">
              <a:lnSpc>
                <a:spcPts val="6668"/>
              </a:lnSpc>
            </a:pPr>
            <a:r>
              <a:rPr lang="en-US" sz="4762">
                <a:solidFill>
                  <a:srgbClr val="000000"/>
                </a:solidFill>
                <a:latin typeface="Repo Bold Bold"/>
              </a:rPr>
              <a:t>Data Exploration</a:t>
            </a:r>
          </a:p>
          <a:p>
            <a:pPr marL="0" lvl="0" indent="0" algn="ctr">
              <a:lnSpc>
                <a:spcPts val="6668"/>
              </a:lnSpc>
              <a:spcBef>
                <a:spcPct val="0"/>
              </a:spcBef>
            </a:pPr>
            <a:endParaRPr lang="en-US" sz="4762">
              <a:solidFill>
                <a:srgbClr val="000000"/>
              </a:solidFill>
              <a:latin typeface="Repo Bold Bold"/>
            </a:endParaRPr>
          </a:p>
        </p:txBody>
      </p:sp>
      <p:sp>
        <p:nvSpPr>
          <p:cNvPr id="12" name="TextBox 12"/>
          <p:cNvSpPr txBox="1"/>
          <p:nvPr/>
        </p:nvSpPr>
        <p:spPr>
          <a:xfrm>
            <a:off x="1574558" y="2859522"/>
            <a:ext cx="4684937" cy="5703163"/>
          </a:xfrm>
          <a:prstGeom prst="rect">
            <a:avLst/>
          </a:prstGeom>
        </p:spPr>
        <p:txBody>
          <a:bodyPr lIns="0" tIns="0" rIns="0" bIns="0" rtlCol="0" anchor="t">
            <a:spAutoFit/>
          </a:bodyPr>
          <a:lstStyle/>
          <a:p>
            <a:pPr marL="0" lvl="0" indent="0" algn="ctr">
              <a:lnSpc>
                <a:spcPts val="3802"/>
              </a:lnSpc>
              <a:spcBef>
                <a:spcPct val="0"/>
              </a:spcBef>
            </a:pPr>
            <a:r>
              <a:rPr lang="en-US" sz="2716" u="none" strike="noStrike">
                <a:solidFill>
                  <a:srgbClr val="000000"/>
                </a:solidFill>
                <a:latin typeface="DM Sans Bold"/>
              </a:rPr>
              <a:t>Exploring the dataset was very important for gaining insights and understanding its characteristics. During data exploration, I visualized the age and gender distribution within the dataset. I also identified certain challenges, such as image quality and variations in facial expressions.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1280600">
            <a:off x="-1976190" y="6717110"/>
            <a:ext cx="8062123" cy="4441497"/>
          </a:xfrm>
          <a:custGeom>
            <a:avLst/>
            <a:gdLst/>
            <a:ahLst/>
            <a:cxnLst/>
            <a:rect l="l" t="t" r="r" b="b"/>
            <a:pathLst>
              <a:path w="8062123" h="4441497">
                <a:moveTo>
                  <a:pt x="0" y="0"/>
                </a:moveTo>
                <a:lnTo>
                  <a:pt x="8062123" y="0"/>
                </a:lnTo>
                <a:lnTo>
                  <a:pt x="8062123" y="4441497"/>
                </a:lnTo>
                <a:lnTo>
                  <a:pt x="0" y="4441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35593">
            <a:off x="13604796" y="-974843"/>
            <a:ext cx="6158232" cy="3392626"/>
          </a:xfrm>
          <a:custGeom>
            <a:avLst/>
            <a:gdLst/>
            <a:ahLst/>
            <a:cxnLst/>
            <a:rect l="l" t="t" r="r" b="b"/>
            <a:pathLst>
              <a:path w="6158232" h="3392626">
                <a:moveTo>
                  <a:pt x="0" y="0"/>
                </a:moveTo>
                <a:lnTo>
                  <a:pt x="6158232" y="0"/>
                </a:lnTo>
                <a:lnTo>
                  <a:pt x="6158232" y="3392626"/>
                </a:lnTo>
                <a:lnTo>
                  <a:pt x="0" y="33926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3525344" y="1223221"/>
            <a:ext cx="10585104" cy="3076595"/>
            <a:chOff x="0" y="0"/>
            <a:chExt cx="4819745" cy="1400875"/>
          </a:xfrm>
        </p:grpSpPr>
        <p:sp>
          <p:nvSpPr>
            <p:cNvPr id="6" name="Freeform 6"/>
            <p:cNvSpPr/>
            <p:nvPr/>
          </p:nvSpPr>
          <p:spPr>
            <a:xfrm>
              <a:off x="0" y="0"/>
              <a:ext cx="4819745" cy="1400875"/>
            </a:xfrm>
            <a:custGeom>
              <a:avLst/>
              <a:gdLst/>
              <a:ahLst/>
              <a:cxnLst/>
              <a:rect l="l" t="t" r="r" b="b"/>
              <a:pathLst>
                <a:path w="4819745" h="1400875">
                  <a:moveTo>
                    <a:pt x="24868" y="0"/>
                  </a:moveTo>
                  <a:lnTo>
                    <a:pt x="4794878" y="0"/>
                  </a:lnTo>
                  <a:cubicBezTo>
                    <a:pt x="4808612" y="0"/>
                    <a:pt x="4819745" y="11134"/>
                    <a:pt x="4819745" y="24868"/>
                  </a:cubicBezTo>
                  <a:lnTo>
                    <a:pt x="4819745" y="1376007"/>
                  </a:lnTo>
                  <a:cubicBezTo>
                    <a:pt x="4819745" y="1389741"/>
                    <a:pt x="4808612" y="1400875"/>
                    <a:pt x="4794878" y="1400875"/>
                  </a:cubicBezTo>
                  <a:lnTo>
                    <a:pt x="24868" y="1400875"/>
                  </a:lnTo>
                  <a:cubicBezTo>
                    <a:pt x="11134" y="1400875"/>
                    <a:pt x="0" y="1389741"/>
                    <a:pt x="0" y="1376007"/>
                  </a:cubicBezTo>
                  <a:lnTo>
                    <a:pt x="0" y="24868"/>
                  </a:lnTo>
                  <a:cubicBezTo>
                    <a:pt x="0" y="11134"/>
                    <a:pt x="11134" y="0"/>
                    <a:pt x="24868" y="0"/>
                  </a:cubicBezTo>
                  <a:close/>
                </a:path>
              </a:pathLst>
            </a:custGeom>
            <a:solidFill>
              <a:srgbClr val="FFFEF7"/>
            </a:solidFill>
            <a:ln w="47625" cap="rnd">
              <a:solidFill>
                <a:srgbClr val="000000"/>
              </a:solidFill>
              <a:round/>
            </a:ln>
          </p:spPr>
        </p:sp>
        <p:sp>
          <p:nvSpPr>
            <p:cNvPr id="7" name="TextBox 7"/>
            <p:cNvSpPr txBox="1"/>
            <p:nvPr/>
          </p:nvSpPr>
          <p:spPr>
            <a:xfrm>
              <a:off x="0" y="-9525"/>
              <a:ext cx="812800" cy="822325"/>
            </a:xfrm>
            <a:prstGeom prst="rect">
              <a:avLst/>
            </a:prstGeom>
          </p:spPr>
          <p:txBody>
            <a:bodyPr lIns="0" tIns="0" rIns="0" bIns="0" rtlCol="0" anchor="ctr"/>
            <a:lstStyle/>
            <a:p>
              <a:pPr marL="0" lvl="0" indent="0" algn="ctr">
                <a:lnSpc>
                  <a:spcPts val="700"/>
                </a:lnSpc>
                <a:spcBef>
                  <a:spcPct val="0"/>
                </a:spcBef>
              </a:pPr>
              <a:endParaRPr/>
            </a:p>
          </p:txBody>
        </p:sp>
      </p:grpSp>
      <p:sp>
        <p:nvSpPr>
          <p:cNvPr id="8" name="Freeform 8"/>
          <p:cNvSpPr/>
          <p:nvPr/>
        </p:nvSpPr>
        <p:spPr>
          <a:xfrm>
            <a:off x="12545421" y="1562718"/>
            <a:ext cx="912582" cy="228145"/>
          </a:xfrm>
          <a:custGeom>
            <a:avLst/>
            <a:gdLst/>
            <a:ahLst/>
            <a:cxnLst/>
            <a:rect l="l" t="t" r="r" b="b"/>
            <a:pathLst>
              <a:path w="912582" h="228145">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027184" y="4972710"/>
            <a:ext cx="6940226" cy="4285590"/>
          </a:xfrm>
          <a:custGeom>
            <a:avLst/>
            <a:gdLst/>
            <a:ahLst/>
            <a:cxnLst/>
            <a:rect l="l" t="t" r="r" b="b"/>
            <a:pathLst>
              <a:path w="6940226" h="4285590">
                <a:moveTo>
                  <a:pt x="0" y="0"/>
                </a:moveTo>
                <a:lnTo>
                  <a:pt x="6940226" y="0"/>
                </a:lnTo>
                <a:lnTo>
                  <a:pt x="6940226" y="4285590"/>
                </a:lnTo>
                <a:lnTo>
                  <a:pt x="0" y="428559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9320590" y="4972710"/>
            <a:ext cx="6940226" cy="4285590"/>
          </a:xfrm>
          <a:custGeom>
            <a:avLst/>
            <a:gdLst/>
            <a:ahLst/>
            <a:cxnLst/>
            <a:rect l="l" t="t" r="r" b="b"/>
            <a:pathLst>
              <a:path w="6940226" h="4285590">
                <a:moveTo>
                  <a:pt x="0" y="0"/>
                </a:moveTo>
                <a:lnTo>
                  <a:pt x="6940226" y="0"/>
                </a:lnTo>
                <a:lnTo>
                  <a:pt x="6940226" y="4285590"/>
                </a:lnTo>
                <a:lnTo>
                  <a:pt x="0" y="428559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1" name="Group 11"/>
          <p:cNvGrpSpPr/>
          <p:nvPr/>
        </p:nvGrpSpPr>
        <p:grpSpPr>
          <a:xfrm rot="5400000">
            <a:off x="4823217" y="3960072"/>
            <a:ext cx="1348159" cy="134815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111"/>
                </a:lnSpc>
              </a:pPr>
              <a:endParaRPr/>
            </a:p>
          </p:txBody>
        </p:sp>
      </p:grpSp>
      <p:grpSp>
        <p:nvGrpSpPr>
          <p:cNvPr id="14" name="Group 14"/>
          <p:cNvGrpSpPr/>
          <p:nvPr/>
        </p:nvGrpSpPr>
        <p:grpSpPr>
          <a:xfrm rot="5400000">
            <a:off x="4993458" y="4171205"/>
            <a:ext cx="1007677" cy="925892"/>
            <a:chOff x="0" y="0"/>
            <a:chExt cx="884596" cy="812800"/>
          </a:xfrm>
        </p:grpSpPr>
        <p:sp>
          <p:nvSpPr>
            <p:cNvPr id="15" name="Freeform 15"/>
            <p:cNvSpPr/>
            <p:nvPr/>
          </p:nvSpPr>
          <p:spPr>
            <a:xfrm>
              <a:off x="0" y="25501"/>
              <a:ext cx="870002" cy="761797"/>
            </a:xfrm>
            <a:custGeom>
              <a:avLst/>
              <a:gdLst/>
              <a:ahLst/>
              <a:cxnLst/>
              <a:rect l="l" t="t" r="r" b="b"/>
              <a:pathLst>
                <a:path w="870002" h="761797">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DEEEF4"/>
            </a:solidFill>
          </p:spPr>
        </p:sp>
        <p:sp>
          <p:nvSpPr>
            <p:cNvPr id="16" name="TextBox 16"/>
            <p:cNvSpPr txBox="1"/>
            <p:nvPr/>
          </p:nvSpPr>
          <p:spPr>
            <a:xfrm>
              <a:off x="0" y="174625"/>
              <a:ext cx="711200" cy="434975"/>
            </a:xfrm>
            <a:prstGeom prst="rect">
              <a:avLst/>
            </a:prstGeom>
          </p:spPr>
          <p:txBody>
            <a:bodyPr lIns="50800" tIns="50800" rIns="50800" bIns="50800" rtlCol="0" anchor="ctr"/>
            <a:lstStyle/>
            <a:p>
              <a:pPr algn="ctr">
                <a:lnSpc>
                  <a:spcPts val="2111"/>
                </a:lnSpc>
              </a:pPr>
              <a:endParaRPr/>
            </a:p>
          </p:txBody>
        </p:sp>
      </p:grpSp>
      <p:grpSp>
        <p:nvGrpSpPr>
          <p:cNvPr id="17" name="Group 17"/>
          <p:cNvGrpSpPr/>
          <p:nvPr/>
        </p:nvGrpSpPr>
        <p:grpSpPr>
          <a:xfrm>
            <a:off x="8469921" y="6441426"/>
            <a:ext cx="1348159" cy="134815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111"/>
                </a:lnSpc>
              </a:pPr>
              <a:endParaRPr/>
            </a:p>
          </p:txBody>
        </p:sp>
      </p:grpSp>
      <p:grpSp>
        <p:nvGrpSpPr>
          <p:cNvPr id="20" name="Group 20"/>
          <p:cNvGrpSpPr/>
          <p:nvPr/>
        </p:nvGrpSpPr>
        <p:grpSpPr>
          <a:xfrm>
            <a:off x="8640161" y="6652559"/>
            <a:ext cx="1007677" cy="925892"/>
            <a:chOff x="0" y="0"/>
            <a:chExt cx="884596" cy="812800"/>
          </a:xfrm>
        </p:grpSpPr>
        <p:sp>
          <p:nvSpPr>
            <p:cNvPr id="21" name="Freeform 21"/>
            <p:cNvSpPr/>
            <p:nvPr/>
          </p:nvSpPr>
          <p:spPr>
            <a:xfrm>
              <a:off x="0" y="25501"/>
              <a:ext cx="870002" cy="761797"/>
            </a:xfrm>
            <a:custGeom>
              <a:avLst/>
              <a:gdLst/>
              <a:ahLst/>
              <a:cxnLst/>
              <a:rect l="l" t="t" r="r" b="b"/>
              <a:pathLst>
                <a:path w="870002" h="761797">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DEEEF4"/>
            </a:solidFill>
          </p:spPr>
        </p:sp>
        <p:sp>
          <p:nvSpPr>
            <p:cNvPr id="22" name="TextBox 22"/>
            <p:cNvSpPr txBox="1"/>
            <p:nvPr/>
          </p:nvSpPr>
          <p:spPr>
            <a:xfrm>
              <a:off x="0" y="174625"/>
              <a:ext cx="711200" cy="434975"/>
            </a:xfrm>
            <a:prstGeom prst="rect">
              <a:avLst/>
            </a:prstGeom>
          </p:spPr>
          <p:txBody>
            <a:bodyPr lIns="50800" tIns="50800" rIns="50800" bIns="50800" rtlCol="0" anchor="ctr"/>
            <a:lstStyle/>
            <a:p>
              <a:pPr algn="ctr">
                <a:lnSpc>
                  <a:spcPts val="2111"/>
                </a:lnSpc>
              </a:pPr>
              <a:endParaRPr/>
            </a:p>
          </p:txBody>
        </p:sp>
      </p:grpSp>
      <p:sp>
        <p:nvSpPr>
          <p:cNvPr id="23" name="Freeform 23"/>
          <p:cNvSpPr/>
          <p:nvPr/>
        </p:nvSpPr>
        <p:spPr>
          <a:xfrm>
            <a:off x="9837129" y="7286955"/>
            <a:ext cx="6205505" cy="1419138"/>
          </a:xfrm>
          <a:custGeom>
            <a:avLst/>
            <a:gdLst/>
            <a:ahLst/>
            <a:cxnLst/>
            <a:rect l="l" t="t" r="r" b="b"/>
            <a:pathLst>
              <a:path w="6205505" h="1419138">
                <a:moveTo>
                  <a:pt x="0" y="0"/>
                </a:moveTo>
                <a:lnTo>
                  <a:pt x="6205505" y="0"/>
                </a:lnTo>
                <a:lnTo>
                  <a:pt x="6205505" y="1419139"/>
                </a:lnTo>
                <a:lnTo>
                  <a:pt x="0" y="1419139"/>
                </a:lnTo>
                <a:lnTo>
                  <a:pt x="0" y="0"/>
                </a:lnTo>
                <a:close/>
              </a:path>
            </a:pathLst>
          </a:custGeom>
          <a:blipFill>
            <a:blip r:embed="rId11"/>
            <a:stretch>
              <a:fillRect/>
            </a:stretch>
          </a:blipFill>
        </p:spPr>
      </p:sp>
      <p:sp>
        <p:nvSpPr>
          <p:cNvPr id="24" name="TextBox 24"/>
          <p:cNvSpPr txBox="1"/>
          <p:nvPr/>
        </p:nvSpPr>
        <p:spPr>
          <a:xfrm>
            <a:off x="2090352" y="5746750"/>
            <a:ext cx="6585290" cy="3511550"/>
          </a:xfrm>
          <a:prstGeom prst="rect">
            <a:avLst/>
          </a:prstGeom>
        </p:spPr>
        <p:txBody>
          <a:bodyPr lIns="0" tIns="0" rIns="0" bIns="0" rtlCol="0" anchor="t">
            <a:spAutoFit/>
          </a:bodyPr>
          <a:lstStyle/>
          <a:p>
            <a:pPr marL="431799" lvl="1" indent="-215899">
              <a:lnSpc>
                <a:spcPts val="2799"/>
              </a:lnSpc>
              <a:buFont typeface="Arial"/>
              <a:buChar char="•"/>
            </a:pPr>
            <a:r>
              <a:rPr lang="en-US" sz="1999" spc="-19">
                <a:solidFill>
                  <a:srgbClr val="000000"/>
                </a:solidFill>
                <a:latin typeface="DM Sans Bold"/>
              </a:rPr>
              <a:t>Grayscale Conversion:</a:t>
            </a:r>
            <a:r>
              <a:rPr lang="en-US" sz="1999" spc="-19">
                <a:solidFill>
                  <a:srgbClr val="000000"/>
                </a:solidFill>
                <a:latin typeface="DM Sans"/>
              </a:rPr>
              <a:t> Converting color images to grayscale simplifies the algorithm.</a:t>
            </a:r>
          </a:p>
          <a:p>
            <a:pPr marL="431799" lvl="1" indent="-215899">
              <a:lnSpc>
                <a:spcPts val="2799"/>
              </a:lnSpc>
              <a:buFont typeface="Arial"/>
              <a:buChar char="•"/>
            </a:pPr>
            <a:r>
              <a:rPr lang="en-US" sz="1999" spc="-19">
                <a:solidFill>
                  <a:srgbClr val="000000"/>
                </a:solidFill>
                <a:latin typeface="DM Sans Bold"/>
              </a:rPr>
              <a:t>Standardized Resizing:</a:t>
            </a:r>
            <a:r>
              <a:rPr lang="en-US" sz="1999" spc="-19">
                <a:solidFill>
                  <a:srgbClr val="000000"/>
                </a:solidFill>
                <a:latin typeface="DM Sans"/>
              </a:rPr>
              <a:t> All images were resized to a fixed size to ensure uniformity in the dataset.</a:t>
            </a:r>
          </a:p>
          <a:p>
            <a:pPr marL="431799" lvl="1" indent="-215899">
              <a:lnSpc>
                <a:spcPts val="2799"/>
              </a:lnSpc>
              <a:buFont typeface="Arial"/>
              <a:buChar char="•"/>
            </a:pPr>
            <a:r>
              <a:rPr lang="en-US" sz="1999" spc="-19">
                <a:solidFill>
                  <a:srgbClr val="000000"/>
                </a:solidFill>
                <a:latin typeface="DM Sans Bold"/>
              </a:rPr>
              <a:t>Numpy Array Conversion:</a:t>
            </a:r>
            <a:r>
              <a:rPr lang="en-US" sz="1999" spc="-19">
                <a:solidFill>
                  <a:srgbClr val="000000"/>
                </a:solidFill>
                <a:latin typeface="DM Sans"/>
              </a:rPr>
              <a:t> Because neural networks can handle only numpy arrays and to optimize memory usage.</a:t>
            </a:r>
          </a:p>
          <a:p>
            <a:pPr marL="431799" lvl="1" indent="-215899">
              <a:lnSpc>
                <a:spcPts val="2799"/>
              </a:lnSpc>
              <a:buFont typeface="Arial"/>
              <a:buChar char="•"/>
            </a:pPr>
            <a:r>
              <a:rPr lang="en-US" sz="1999" spc="-19">
                <a:solidFill>
                  <a:srgbClr val="000000"/>
                </a:solidFill>
                <a:latin typeface="DM Sans Bold"/>
              </a:rPr>
              <a:t>Data Normalization:</a:t>
            </a:r>
            <a:r>
              <a:rPr lang="en-US" sz="1999" spc="-19">
                <a:solidFill>
                  <a:srgbClr val="000000"/>
                </a:solidFill>
                <a:latin typeface="DM Sans"/>
              </a:rPr>
              <a:t> Data normalization was applied to standardize the distribution of pixel values. </a:t>
            </a:r>
          </a:p>
          <a:p>
            <a:pPr marL="0" lvl="0" indent="0">
              <a:lnSpc>
                <a:spcPts val="2799"/>
              </a:lnSpc>
              <a:spcBef>
                <a:spcPct val="0"/>
              </a:spcBef>
            </a:pPr>
            <a:endParaRPr lang="en-US" sz="1999" spc="-19">
              <a:solidFill>
                <a:srgbClr val="000000"/>
              </a:solidFill>
              <a:latin typeface="DM Sans"/>
            </a:endParaRPr>
          </a:p>
        </p:txBody>
      </p:sp>
      <p:sp>
        <p:nvSpPr>
          <p:cNvPr id="25" name="TextBox 25"/>
          <p:cNvSpPr txBox="1"/>
          <p:nvPr/>
        </p:nvSpPr>
        <p:spPr>
          <a:xfrm>
            <a:off x="4092404" y="1695614"/>
            <a:ext cx="6278382" cy="812471"/>
          </a:xfrm>
          <a:prstGeom prst="rect">
            <a:avLst/>
          </a:prstGeom>
        </p:spPr>
        <p:txBody>
          <a:bodyPr lIns="0" tIns="0" rIns="0" bIns="0" rtlCol="0" anchor="t">
            <a:spAutoFit/>
          </a:bodyPr>
          <a:lstStyle/>
          <a:p>
            <a:pPr marL="0" lvl="0" indent="0" algn="l">
              <a:lnSpc>
                <a:spcPts val="6668"/>
              </a:lnSpc>
              <a:spcBef>
                <a:spcPct val="0"/>
              </a:spcBef>
            </a:pPr>
            <a:r>
              <a:rPr lang="en-US" sz="4762">
                <a:solidFill>
                  <a:srgbClr val="000000"/>
                </a:solidFill>
                <a:latin typeface="Repo Bold Bold"/>
              </a:rPr>
              <a:t>Experimental Setup</a:t>
            </a:r>
          </a:p>
        </p:txBody>
      </p:sp>
      <p:sp>
        <p:nvSpPr>
          <p:cNvPr id="26" name="TextBox 26"/>
          <p:cNvSpPr txBox="1"/>
          <p:nvPr/>
        </p:nvSpPr>
        <p:spPr>
          <a:xfrm>
            <a:off x="9839082" y="6403326"/>
            <a:ext cx="5903242" cy="692150"/>
          </a:xfrm>
          <a:prstGeom prst="rect">
            <a:avLst/>
          </a:prstGeom>
        </p:spPr>
        <p:txBody>
          <a:bodyPr lIns="0" tIns="0" rIns="0" bIns="0" rtlCol="0" anchor="t">
            <a:spAutoFit/>
          </a:bodyPr>
          <a:lstStyle/>
          <a:p>
            <a:pPr marL="0" lvl="0" indent="0" algn="l">
              <a:lnSpc>
                <a:spcPts val="2799"/>
              </a:lnSpc>
              <a:spcBef>
                <a:spcPct val="0"/>
              </a:spcBef>
            </a:pPr>
            <a:r>
              <a:rPr lang="en-US" sz="1999" u="none" strike="noStrike" spc="-19">
                <a:solidFill>
                  <a:srgbClr val="000000"/>
                </a:solidFill>
                <a:latin typeface="DM Sans"/>
              </a:rPr>
              <a:t>I divided the dataset into a training set (70%) and a testing set (30%)</a:t>
            </a:r>
          </a:p>
        </p:txBody>
      </p:sp>
      <p:sp>
        <p:nvSpPr>
          <p:cNvPr id="27" name="TextBox 27"/>
          <p:cNvSpPr txBox="1"/>
          <p:nvPr/>
        </p:nvSpPr>
        <p:spPr>
          <a:xfrm>
            <a:off x="9818079" y="5718175"/>
            <a:ext cx="4165214" cy="441325"/>
          </a:xfrm>
          <a:prstGeom prst="rect">
            <a:avLst/>
          </a:prstGeom>
        </p:spPr>
        <p:txBody>
          <a:bodyPr lIns="0" tIns="0" rIns="0" bIns="0" rtlCol="0" anchor="t">
            <a:spAutoFit/>
          </a:bodyPr>
          <a:lstStyle/>
          <a:p>
            <a:pPr marL="0" lvl="0" indent="0" algn="l">
              <a:lnSpc>
                <a:spcPts val="3500"/>
              </a:lnSpc>
              <a:spcBef>
                <a:spcPct val="0"/>
              </a:spcBef>
            </a:pPr>
            <a:r>
              <a:rPr lang="en-US" sz="2500">
                <a:solidFill>
                  <a:srgbClr val="000000"/>
                </a:solidFill>
                <a:latin typeface="Repo Bold Bold"/>
              </a:rPr>
              <a:t>Train Test Split</a:t>
            </a:r>
          </a:p>
        </p:txBody>
      </p:sp>
      <p:sp>
        <p:nvSpPr>
          <p:cNvPr id="28" name="TextBox 28"/>
          <p:cNvSpPr txBox="1"/>
          <p:nvPr/>
        </p:nvSpPr>
        <p:spPr>
          <a:xfrm>
            <a:off x="3877636" y="3423497"/>
            <a:ext cx="4165214" cy="441325"/>
          </a:xfrm>
          <a:prstGeom prst="rect">
            <a:avLst/>
          </a:prstGeom>
        </p:spPr>
        <p:txBody>
          <a:bodyPr lIns="0" tIns="0" rIns="0" bIns="0" rtlCol="0" anchor="t">
            <a:spAutoFit/>
          </a:bodyPr>
          <a:lstStyle/>
          <a:p>
            <a:pPr marL="0" lvl="0" indent="0" algn="l">
              <a:lnSpc>
                <a:spcPts val="3500"/>
              </a:lnSpc>
              <a:spcBef>
                <a:spcPct val="0"/>
              </a:spcBef>
            </a:pPr>
            <a:r>
              <a:rPr lang="en-US" sz="2500">
                <a:solidFill>
                  <a:srgbClr val="000000"/>
                </a:solidFill>
                <a:latin typeface="Repo Bold Bold"/>
              </a:rPr>
              <a:t>Data Preprocessing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Custom</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Repo Bold</vt:lpstr>
      <vt:lpstr>Calibri</vt:lpstr>
      <vt:lpstr>DM Sans</vt:lpstr>
      <vt:lpstr>DM Sans Bold</vt:lpstr>
      <vt:lpstr>Arial</vt:lpstr>
      <vt:lpstr>Repo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dc:title>
  <cp:lastModifiedBy>Basmala Salama</cp:lastModifiedBy>
  <cp:revision>2</cp:revision>
  <dcterms:created xsi:type="dcterms:W3CDTF">2006-08-16T00:00:00Z</dcterms:created>
  <dcterms:modified xsi:type="dcterms:W3CDTF">2024-02-15T21:34:33Z</dcterms:modified>
  <dc:identifier>DAFt5oB2ues</dc:identifier>
</cp:coreProperties>
</file>