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23d360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23d360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19962f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19962f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19962fb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19962fb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19962f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19962f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19962fb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19962fb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19962fb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19962fb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89b41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d89b41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19962fb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19962fb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5f7922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e5f7922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e5f7922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e5f7922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0bbde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0bbde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19962f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19962f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19962f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19962f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19962f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19962f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19962f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19962f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19962f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19962f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19962f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19962f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19962fb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19962fb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alfredocasado" TargetMode="External"/><Relationship Id="rId5" Type="http://schemas.openxmlformats.org/officeDocument/2006/relationships/hyperlink" Target="https://twitter.com/mangelvier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laputan.org/pub/foote/mud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46425" y="457900"/>
            <a:ext cx="88593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solidFill>
                  <a:srgbClr val="274E13"/>
                </a:solidFill>
              </a:rPr>
              <a:t>Domain Driven Design Intro</a:t>
            </a:r>
            <a:endParaRPr i="1" sz="4100">
              <a:solidFill>
                <a:srgbClr val="274E13"/>
              </a:solidFill>
            </a:endParaRPr>
          </a:p>
        </p:txBody>
      </p:sp>
      <p:pic>
        <p:nvPicPr>
          <p:cNvPr descr="logo-codesai.png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350" y="3039750"/>
            <a:ext cx="2817302" cy="19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20350" y="2103750"/>
            <a:ext cx="2343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74E13"/>
                </a:solidFill>
              </a:rPr>
              <a:t>Alfredo Casado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rgbClr val="57BB8A"/>
                </a:solidFill>
                <a:hlinkClick r:id="rId4"/>
              </a:rPr>
              <a:t>@alfredocasado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980650" y="2065600"/>
            <a:ext cx="24864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74E13"/>
                </a:solidFill>
              </a:rPr>
              <a:t>Miguel Viera </a:t>
            </a:r>
            <a:r>
              <a:rPr lang="es" sz="2000" u="sng">
                <a:solidFill>
                  <a:srgbClr val="57BB8A"/>
                </a:solidFill>
                <a:hlinkClick r:id="rId5"/>
              </a:rPr>
              <a:t>@mangelviera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44" name="Google Shape;144;p22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Subdomains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43600" y="1333775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74E13"/>
                </a:solidFill>
              </a:rPr>
              <a:t>Core</a:t>
            </a:r>
            <a:r>
              <a:rPr lang="es" sz="2300">
                <a:solidFill>
                  <a:srgbClr val="274E13"/>
                </a:solidFill>
              </a:rPr>
              <a:t>: is why you decided to write the software instead of buying it or using some open source solution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38761D"/>
                </a:solidFill>
              </a:rPr>
              <a:t>Supporting</a:t>
            </a:r>
            <a:r>
              <a:rPr b="1" lang="es" sz="2300"/>
              <a:t>:</a:t>
            </a:r>
            <a:r>
              <a:rPr lang="es" sz="2300">
                <a:solidFill>
                  <a:srgbClr val="274E13"/>
                </a:solidFill>
              </a:rPr>
              <a:t> Help the core domain in some way and need to be builded.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74E13"/>
                </a:solidFill>
              </a:rPr>
              <a:t>Generic:</a:t>
            </a:r>
            <a:r>
              <a:rPr lang="es" sz="2300">
                <a:solidFill>
                  <a:srgbClr val="274E13"/>
                </a:solidFill>
              </a:rPr>
              <a:t> domains presents is </a:t>
            </a:r>
            <a:r>
              <a:rPr lang="es" sz="2300">
                <a:solidFill>
                  <a:srgbClr val="274E13"/>
                </a:solidFill>
              </a:rPr>
              <a:t>different</a:t>
            </a:r>
            <a:r>
              <a:rPr lang="es" sz="2300">
                <a:solidFill>
                  <a:srgbClr val="274E13"/>
                </a:solidFill>
              </a:rPr>
              <a:t> organizations that can be total o </a:t>
            </a:r>
            <a:r>
              <a:rPr lang="es" sz="2300">
                <a:solidFill>
                  <a:srgbClr val="274E13"/>
                </a:solidFill>
              </a:rPr>
              <a:t>partially</a:t>
            </a:r>
            <a:r>
              <a:rPr lang="es" sz="2300">
                <a:solidFill>
                  <a:srgbClr val="274E13"/>
                </a:solidFill>
              </a:rPr>
              <a:t> implemented with generic solutions.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51" name="Google Shape;151;p23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Bounded contexts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88950" y="1376400"/>
            <a:ext cx="83661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Is a </a:t>
            </a:r>
            <a:r>
              <a:rPr b="1" lang="es" sz="2300">
                <a:solidFill>
                  <a:srgbClr val="274E13"/>
                </a:solidFill>
              </a:rPr>
              <a:t>logical boundary. </a:t>
            </a:r>
            <a:r>
              <a:rPr lang="es" sz="2300">
                <a:solidFill>
                  <a:srgbClr val="274E13"/>
                </a:solidFill>
              </a:rPr>
              <a:t>Defines tangible boundaries to protect the integrity of the model within.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Has associated a </a:t>
            </a:r>
            <a:r>
              <a:rPr b="1" lang="es" sz="2300">
                <a:solidFill>
                  <a:srgbClr val="274E13"/>
                </a:solidFill>
              </a:rPr>
              <a:t>Ubiquitous language.</a:t>
            </a:r>
            <a:endParaRPr b="1"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Can be implemented in many ways, DDD does not dictate a concrete way to implement a BC.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Inside a BC: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The code that implement the model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Other technical aspect such UI’s or persistence layers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The meetings with Domain Experts are inside a BC too!</a:t>
            </a:r>
            <a:endParaRPr sz="23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74E13"/>
                </a:solidFill>
              </a:rPr>
              <a:t> 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58" name="Google Shape;158;p2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at last! a definition of DDD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88950" y="1376400"/>
            <a:ext cx="83661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74E13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2300">
                <a:solidFill>
                  <a:srgbClr val="274E13"/>
                </a:solidFill>
              </a:rPr>
              <a:t>DDD helps building software for complex domain,</a:t>
            </a:r>
            <a:endParaRPr b="1" i="1" sz="2300">
              <a:solidFill>
                <a:srgbClr val="274E13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2300">
                <a:solidFill>
                  <a:srgbClr val="274E13"/>
                </a:solidFill>
              </a:rPr>
              <a:t>is a language and domain-centric approach to </a:t>
            </a:r>
            <a:r>
              <a:rPr b="1" i="1" lang="es" sz="2300">
                <a:solidFill>
                  <a:srgbClr val="274E13"/>
                </a:solidFill>
              </a:rPr>
              <a:t>software</a:t>
            </a:r>
            <a:r>
              <a:rPr b="1" i="1" lang="es" sz="2300">
                <a:solidFill>
                  <a:srgbClr val="274E13"/>
                </a:solidFill>
              </a:rPr>
              <a:t> development, focus on a collaboration</a:t>
            </a:r>
            <a:endParaRPr b="1" i="1" sz="2300">
              <a:solidFill>
                <a:srgbClr val="274E13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2300">
                <a:solidFill>
                  <a:srgbClr val="274E13"/>
                </a:solidFill>
              </a:rPr>
              <a:t>philosophy</a:t>
            </a:r>
            <a:r>
              <a:rPr b="1" i="1" lang="es" sz="2300">
                <a:solidFill>
                  <a:srgbClr val="274E13"/>
                </a:solidFill>
              </a:rPr>
              <a:t> with communication playing a central role</a:t>
            </a:r>
            <a:endParaRPr b="1" i="1" sz="23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74E13"/>
                </a:solidFill>
              </a:rPr>
              <a:t> 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65" name="Google Shape;165;p25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Communication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8950" y="1249175"/>
            <a:ext cx="83661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Char char="●"/>
            </a:pPr>
            <a:r>
              <a:rPr lang="es" sz="2100">
                <a:solidFill>
                  <a:srgbClr val="274E13"/>
                </a:solidFill>
              </a:rPr>
              <a:t>Between domain experts and developers: developers need to have a clear understanding of the business.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We need to find the spaces and the dynamics for this communicating to be engaging and effective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This communication also refers to the code!. Our code and design decisions need to be communicate clearly the business intentions.</a:t>
            </a:r>
            <a:endParaRPr sz="2100">
              <a:solidFill>
                <a:srgbClr val="274E13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○"/>
            </a:pPr>
            <a:r>
              <a:rPr lang="es" sz="2100">
                <a:solidFill>
                  <a:srgbClr val="274E13"/>
                </a:solidFill>
              </a:rPr>
              <a:t>One of the most powerful code techniques to enable this communication are the </a:t>
            </a:r>
            <a:r>
              <a:rPr b="1" lang="es" sz="2100">
                <a:solidFill>
                  <a:srgbClr val="274E13"/>
                </a:solidFill>
              </a:rPr>
              <a:t>test</a:t>
            </a:r>
            <a:r>
              <a:rPr lang="es" sz="2100">
                <a:solidFill>
                  <a:srgbClr val="274E13"/>
                </a:solidFill>
              </a:rPr>
              <a:t>. </a:t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72" name="Google Shape;172;p2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Misconceptions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DDD is not a collection of  tactical patterns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DDD is less about software design patterns and more about problem solving </a:t>
            </a:r>
            <a:r>
              <a:rPr lang="es" sz="2300">
                <a:solidFill>
                  <a:srgbClr val="274E13"/>
                </a:solidFill>
              </a:rPr>
              <a:t>through</a:t>
            </a:r>
            <a:r>
              <a:rPr lang="es" sz="2300">
                <a:solidFill>
                  <a:srgbClr val="274E13"/>
                </a:solidFill>
              </a:rPr>
              <a:t> </a:t>
            </a:r>
            <a:r>
              <a:rPr lang="es" sz="2300">
                <a:solidFill>
                  <a:srgbClr val="274E13"/>
                </a:solidFill>
              </a:rPr>
              <a:t>collaboration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DDD is not an architectural style, in fact DDD is agnostic of the architecture we use. </a:t>
            </a:r>
            <a:r>
              <a:rPr b="1" lang="es" sz="2300">
                <a:solidFill>
                  <a:srgbClr val="274E13"/>
                </a:solidFill>
              </a:rPr>
              <a:t>Any architecture that allow you isolate domain logic from technical concerns can be a valid DDD implementation.</a:t>
            </a:r>
            <a:endParaRPr b="1" sz="2300">
              <a:solidFill>
                <a:srgbClr val="274E1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79" name="Google Shape;179;p27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DDD is a good choice?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DDD is a set of principles and practices designed to be used in complex business applications.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Strategic can be useful in any project to at least reveal the core domain and improves communication.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In very simple scenarios, like a CRUD, tactical patterns can be a little over engineering.</a:t>
            </a:r>
            <a:endParaRPr sz="2300">
              <a:solidFill>
                <a:srgbClr val="274E1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Probably not for contexts very different from </a:t>
            </a:r>
            <a:r>
              <a:rPr lang="es" sz="2300">
                <a:solidFill>
                  <a:srgbClr val="274E13"/>
                </a:solidFill>
              </a:rPr>
              <a:t>business</a:t>
            </a:r>
            <a:r>
              <a:rPr lang="es" sz="2300">
                <a:solidFill>
                  <a:srgbClr val="274E13"/>
                </a:solidFill>
              </a:rPr>
              <a:t> applications. Like algorithms, videogames, hardware drivers...</a:t>
            </a:r>
            <a:endParaRPr sz="2300">
              <a:solidFill>
                <a:srgbClr val="274E1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86" name="Google Shape;186;p28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Agenda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88950" y="1376400"/>
            <a:ext cx="8366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Identify the core domain and creating an ubiquitous language, using </a:t>
            </a:r>
            <a:r>
              <a:rPr b="1" lang="es" sz="2100">
                <a:solidFill>
                  <a:srgbClr val="274E13"/>
                </a:solidFill>
              </a:rPr>
              <a:t>event storming.</a:t>
            </a:r>
            <a:endParaRPr b="1"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Creating the first </a:t>
            </a:r>
            <a:r>
              <a:rPr b="1" lang="es" sz="2100">
                <a:solidFill>
                  <a:srgbClr val="274E13"/>
                </a:solidFill>
              </a:rPr>
              <a:t>Bounded Context</a:t>
            </a:r>
            <a:r>
              <a:rPr lang="es" sz="2100">
                <a:solidFill>
                  <a:srgbClr val="274E13"/>
                </a:solidFill>
              </a:rPr>
              <a:t> to show the most relevant </a:t>
            </a:r>
            <a:r>
              <a:rPr b="1" lang="es" sz="2100">
                <a:solidFill>
                  <a:srgbClr val="274E13"/>
                </a:solidFill>
              </a:rPr>
              <a:t>tactical patterns</a:t>
            </a:r>
            <a:r>
              <a:rPr lang="es" sz="2100">
                <a:solidFill>
                  <a:srgbClr val="274E13"/>
                </a:solidFill>
              </a:rPr>
              <a:t>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More on Strategic design with </a:t>
            </a:r>
            <a:r>
              <a:rPr b="1" lang="es" sz="2100">
                <a:solidFill>
                  <a:srgbClr val="274E13"/>
                </a:solidFill>
              </a:rPr>
              <a:t>context mapping</a:t>
            </a:r>
            <a:r>
              <a:rPr lang="es" sz="2100">
                <a:solidFill>
                  <a:srgbClr val="274E13"/>
                </a:solidFill>
              </a:rPr>
              <a:t>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Creating our second </a:t>
            </a:r>
            <a:r>
              <a:rPr b="1" lang="es" sz="2100">
                <a:solidFill>
                  <a:srgbClr val="274E13"/>
                </a:solidFill>
              </a:rPr>
              <a:t>Bounded Context</a:t>
            </a:r>
            <a:r>
              <a:rPr lang="es" sz="2100">
                <a:solidFill>
                  <a:srgbClr val="274E13"/>
                </a:solidFill>
              </a:rPr>
              <a:t> to show the tactical patterns related with the communication and isolation of BC.</a:t>
            </a:r>
            <a:endParaRPr sz="2100">
              <a:solidFill>
                <a:srgbClr val="274E13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Char char="●"/>
            </a:pPr>
            <a:r>
              <a:rPr lang="es" sz="2100">
                <a:solidFill>
                  <a:srgbClr val="274E13"/>
                </a:solidFill>
              </a:rPr>
              <a:t>A little on CQS/CQRS</a:t>
            </a:r>
            <a:endParaRPr sz="21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93" name="Google Shape;193;p29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Horario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88950" y="1376400"/>
            <a:ext cx="8366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Primer dia: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Mañana: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8:00 - 9:00 - Presentación introducción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9:30 - 11:30 - Event Storming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12:00 - 14:00 - Live Coding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Tarde: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15:00 - 17:00 - Ejercicio tactical DDD</a:t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200" name="Google Shape;200;p30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Horario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88950" y="1231400"/>
            <a:ext cx="83661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●"/>
            </a:pPr>
            <a:r>
              <a:rPr lang="es" sz="2300">
                <a:solidFill>
                  <a:srgbClr val="274E13"/>
                </a:solidFill>
              </a:rPr>
              <a:t>Segundo dia: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Mañana: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8:00 - 9:00 - Recap Tactical Patterns.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9:30 - 11:30 - Context Mapping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12:00 - 14:00 - Tactical patterns - BC communication</a:t>
            </a:r>
            <a:endParaRPr sz="2300">
              <a:solidFill>
                <a:srgbClr val="274E13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○"/>
            </a:pPr>
            <a:r>
              <a:rPr lang="es" sz="2300">
                <a:solidFill>
                  <a:srgbClr val="274E13"/>
                </a:solidFill>
              </a:rPr>
              <a:t>Tarde: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15:00 - 16:30 - CQS, CQRS, ES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16:30 - 17:00 - Feedback y recap del curso.</a:t>
            </a:r>
            <a:endParaRPr sz="2300">
              <a:solidFill>
                <a:srgbClr val="274E13"/>
              </a:solidFill>
            </a:endParaRPr>
          </a:p>
          <a:p>
            <a:pPr indent="-3746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300"/>
              <a:buChar char="■"/>
            </a:pPr>
            <a:r>
              <a:rPr lang="es" sz="2300">
                <a:solidFill>
                  <a:srgbClr val="274E13"/>
                </a:solidFill>
              </a:rPr>
              <a:t>Foto grupal de fin de curso.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70" name="Google Shape;70;p14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Typical problem: BBoM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8950" y="1376400"/>
            <a:ext cx="83661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274E13"/>
                </a:solidFill>
              </a:rPr>
              <a:t>A Big Ball of Mud is a haphazardly structured, sprawling, sloppy, duct-tape-and-baling-wire, spaghetti-code jungle.</a:t>
            </a:r>
            <a:endParaRPr i="1" sz="30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74E13"/>
                </a:solidFill>
              </a:rPr>
              <a:t> 				</a:t>
            </a:r>
            <a:r>
              <a:rPr lang="es" sz="2400">
                <a:solidFill>
                  <a:srgbClr val="274E13"/>
                </a:solidFill>
              </a:rPr>
              <a:t>Brian foote and Joseph Yoder</a:t>
            </a:r>
            <a:endParaRPr sz="2400">
              <a:solidFill>
                <a:srgbClr val="274E13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74E13"/>
                </a:solidFill>
              </a:rPr>
              <a:t>  </a:t>
            </a:r>
            <a:r>
              <a:rPr b="1" lang="es" sz="2100" u="sng">
                <a:solidFill>
                  <a:schemeClr val="hlink"/>
                </a:solidFill>
                <a:hlinkClick r:id="rId4"/>
              </a:rPr>
              <a:t>Big Ball of Mud</a:t>
            </a:r>
            <a:endParaRPr b="1" sz="4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77" name="Google Shape;77;p15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Why we end with a BBoM?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i="1" lang="es" sz="3000">
                <a:solidFill>
                  <a:srgbClr val="274E13"/>
                </a:solidFill>
              </a:rPr>
              <a:t>Lack of focus on the core domain</a:t>
            </a:r>
            <a:endParaRPr i="1"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i="1" lang="es" sz="3000">
                <a:solidFill>
                  <a:srgbClr val="274E13"/>
                </a:solidFill>
              </a:rPr>
              <a:t>Code created without a common language</a:t>
            </a:r>
            <a:endParaRPr i="1"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i="1" lang="es" sz="3000">
                <a:solidFill>
                  <a:srgbClr val="274E13"/>
                </a:solidFill>
              </a:rPr>
              <a:t>Lack of organization in code</a:t>
            </a:r>
            <a:endParaRPr i="1"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84" name="Google Shape;84;p16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Solutions proposed by DDD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i="1" lang="es" sz="3000">
                <a:solidFill>
                  <a:srgbClr val="274E13"/>
                </a:solidFill>
              </a:rPr>
              <a:t>Lack of focus on the core domain</a:t>
            </a:r>
            <a:endParaRPr i="1"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b="1" i="1" lang="es" sz="3000">
                <a:solidFill>
                  <a:srgbClr val="274E13"/>
                </a:solidFill>
              </a:rPr>
              <a:t>Strategic design</a:t>
            </a:r>
            <a:endParaRPr b="1" i="1"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i="1" lang="es" sz="3000">
                <a:solidFill>
                  <a:srgbClr val="274E13"/>
                </a:solidFill>
              </a:rPr>
              <a:t>Code created without a common language</a:t>
            </a:r>
            <a:endParaRPr i="1"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b="1" i="1" lang="es" sz="3000">
                <a:solidFill>
                  <a:srgbClr val="274E13"/>
                </a:solidFill>
              </a:rPr>
              <a:t>Ubiquitous Language</a:t>
            </a:r>
            <a:endParaRPr b="1" i="1" sz="3000">
              <a:solidFill>
                <a:srgbClr val="274E1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●"/>
            </a:pPr>
            <a:r>
              <a:rPr i="1" lang="es" sz="3000">
                <a:solidFill>
                  <a:srgbClr val="274E13"/>
                </a:solidFill>
              </a:rPr>
              <a:t>Lack of organization in code</a:t>
            </a:r>
            <a:endParaRPr i="1" sz="3000">
              <a:solidFill>
                <a:srgbClr val="274E13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Char char="○"/>
            </a:pPr>
            <a:r>
              <a:rPr b="1" i="1" lang="es" sz="3000">
                <a:solidFill>
                  <a:srgbClr val="274E13"/>
                </a:solidFill>
              </a:rPr>
              <a:t>Tactical patterns</a:t>
            </a:r>
            <a:endParaRPr b="1" i="1" sz="3000">
              <a:solidFill>
                <a:srgbClr val="274E1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91" name="Google Shape;91;p17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Ubiquitous Language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274E13"/>
                </a:solidFill>
              </a:rPr>
              <a:t>Ubiquitous Language is the term that Eric Evans uses in in order to build a language shared by the team, developers, domain experts, and other participants. The terms inside this language need to be rigorous, </a:t>
            </a:r>
            <a:r>
              <a:rPr i="1" lang="es" sz="2000">
                <a:solidFill>
                  <a:srgbClr val="274E13"/>
                </a:solidFill>
              </a:rPr>
              <a:t>without</a:t>
            </a:r>
            <a:r>
              <a:rPr i="1" lang="es" sz="2000">
                <a:solidFill>
                  <a:srgbClr val="274E13"/>
                </a:solidFill>
              </a:rPr>
              <a:t> any ambiguity, and is used </a:t>
            </a:r>
            <a:r>
              <a:rPr i="1" lang="es" sz="2000">
                <a:solidFill>
                  <a:srgbClr val="274E13"/>
                </a:solidFill>
              </a:rPr>
              <a:t>throughout all the project: from meetings to code.</a:t>
            </a:r>
            <a:r>
              <a:rPr b="1" i="1" lang="es" sz="2000">
                <a:solidFill>
                  <a:srgbClr val="274E13"/>
                </a:solidFill>
              </a:rPr>
              <a:t> </a:t>
            </a:r>
            <a:endParaRPr b="1" i="1"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98" name="Google Shape;98;p18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Strategic design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88950" y="14130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274E13"/>
                </a:solidFill>
              </a:rPr>
              <a:t>it is a pillar of the DDD whose main objective is to define the </a:t>
            </a:r>
            <a:r>
              <a:rPr b="1" lang="es" sz="2300">
                <a:solidFill>
                  <a:srgbClr val="274E13"/>
                </a:solidFill>
              </a:rPr>
              <a:t>Bounded contexts</a:t>
            </a:r>
            <a:r>
              <a:rPr lang="es" sz="2300">
                <a:solidFill>
                  <a:srgbClr val="274E13"/>
                </a:solidFill>
              </a:rPr>
              <a:t>, the </a:t>
            </a:r>
            <a:r>
              <a:rPr b="1" lang="es" sz="2300">
                <a:solidFill>
                  <a:srgbClr val="274E13"/>
                </a:solidFill>
              </a:rPr>
              <a:t>Ubiquitous Language</a:t>
            </a:r>
            <a:r>
              <a:rPr lang="es" sz="2300">
                <a:solidFill>
                  <a:srgbClr val="274E13"/>
                </a:solidFill>
              </a:rPr>
              <a:t> and </a:t>
            </a:r>
            <a:r>
              <a:rPr lang="es" sz="2300">
                <a:solidFill>
                  <a:srgbClr val="274E13"/>
                </a:solidFill>
              </a:rPr>
              <a:t>the</a:t>
            </a:r>
            <a:r>
              <a:rPr lang="es" sz="2300">
                <a:solidFill>
                  <a:srgbClr val="274E13"/>
                </a:solidFill>
              </a:rPr>
              <a:t> </a:t>
            </a:r>
            <a:r>
              <a:rPr b="1" lang="es" sz="2300">
                <a:solidFill>
                  <a:srgbClr val="274E13"/>
                </a:solidFill>
              </a:rPr>
              <a:t>Context Maps</a:t>
            </a:r>
            <a:r>
              <a:rPr lang="es" sz="2300">
                <a:solidFill>
                  <a:srgbClr val="274E13"/>
                </a:solidFill>
              </a:rPr>
              <a:t> together with the entire project team, which are the domain experts and the technical team.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05" name="Google Shape;105;p19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Tactical patterns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274E13"/>
                </a:solidFill>
              </a:rPr>
              <a:t>A set of technical patterns used in the implementation of your Domain Model. Much of this patterns are well known design patterns not exclusive to DDD.</a:t>
            </a:r>
            <a:endParaRPr i="1" sz="24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12" name="Google Shape;112;p20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>
            <a:off x="4198400" y="454375"/>
            <a:ext cx="36300" cy="4380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/>
        </p:nvSpPr>
        <p:spPr>
          <a:xfrm>
            <a:off x="817875" y="145400"/>
            <a:ext cx="24171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Open Sans"/>
                <a:ea typeface="Open Sans"/>
                <a:cs typeface="Open Sans"/>
                <a:sym typeface="Open Sans"/>
              </a:rPr>
              <a:t>Problem Space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198125" y="145400"/>
            <a:ext cx="24171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Open Sans"/>
                <a:ea typeface="Open Sans"/>
                <a:cs typeface="Open Sans"/>
                <a:sym typeface="Open Sans"/>
              </a:rPr>
              <a:t>Solution</a:t>
            </a:r>
            <a:r>
              <a:rPr lang="es" sz="2500">
                <a:latin typeface="Open Sans"/>
                <a:ea typeface="Open Sans"/>
                <a:cs typeface="Open Sans"/>
                <a:sym typeface="Open Sans"/>
              </a:rPr>
              <a:t> Space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054125" y="1308600"/>
            <a:ext cx="1944600" cy="8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DOMAIN</a:t>
            </a:r>
            <a:endParaRPr sz="2200"/>
          </a:p>
        </p:txBody>
      </p:sp>
      <p:sp>
        <p:nvSpPr>
          <p:cNvPr id="117" name="Google Shape;117;p20"/>
          <p:cNvSpPr/>
          <p:nvPr/>
        </p:nvSpPr>
        <p:spPr>
          <a:xfrm>
            <a:off x="152375" y="2624175"/>
            <a:ext cx="15561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SUBDOMAIN</a:t>
            </a:r>
            <a:endParaRPr sz="1500"/>
          </a:p>
        </p:txBody>
      </p:sp>
      <p:sp>
        <p:nvSpPr>
          <p:cNvPr id="118" name="Google Shape;118;p20"/>
          <p:cNvSpPr/>
          <p:nvPr/>
        </p:nvSpPr>
        <p:spPr>
          <a:xfrm>
            <a:off x="2394875" y="2624175"/>
            <a:ext cx="15561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SUBDOMAIN</a:t>
            </a:r>
            <a:endParaRPr sz="1500"/>
          </a:p>
        </p:txBody>
      </p:sp>
      <p:sp>
        <p:nvSpPr>
          <p:cNvPr id="119" name="Google Shape;119;p20"/>
          <p:cNvSpPr/>
          <p:nvPr/>
        </p:nvSpPr>
        <p:spPr>
          <a:xfrm>
            <a:off x="1248375" y="3641850"/>
            <a:ext cx="15561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SUBDOMAIN</a:t>
            </a:r>
            <a:endParaRPr sz="1500"/>
          </a:p>
        </p:txBody>
      </p:sp>
      <p:sp>
        <p:nvSpPr>
          <p:cNvPr id="120" name="Google Shape;120;p20"/>
          <p:cNvSpPr/>
          <p:nvPr/>
        </p:nvSpPr>
        <p:spPr>
          <a:xfrm>
            <a:off x="5434375" y="1881225"/>
            <a:ext cx="2271900" cy="2078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BOUNDED CONTEXT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1" name="Google Shape;121;p20"/>
          <p:cNvCxnSpPr>
            <a:stCxn id="118" idx="3"/>
            <a:endCxn id="120" idx="2"/>
          </p:cNvCxnSpPr>
          <p:nvPr/>
        </p:nvCxnSpPr>
        <p:spPr>
          <a:xfrm>
            <a:off x="3950975" y="2920575"/>
            <a:ext cx="1483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/>
          <p:nvPr/>
        </p:nvSpPr>
        <p:spPr>
          <a:xfrm>
            <a:off x="4471050" y="1017925"/>
            <a:ext cx="1556100" cy="963300"/>
          </a:xfrm>
          <a:prstGeom prst="wedgeRectCallout">
            <a:avLst>
              <a:gd fmla="val 37597" name="adj1"/>
              <a:gd fmla="val 70739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UBIQUITOUS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LANGUAGE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052250" y="3089725"/>
            <a:ext cx="1054200" cy="552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406050" y="3732600"/>
            <a:ext cx="1281600" cy="963300"/>
          </a:xfrm>
          <a:prstGeom prst="wedgeRectCallout">
            <a:avLst>
              <a:gd fmla="val -82920" name="adj1"/>
              <a:gd fmla="val -66041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TACTICAL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PATTERNS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836600" y="3959925"/>
            <a:ext cx="825000" cy="890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6" name="Google Shape;126;p20"/>
          <p:cNvCxnSpPr>
            <a:endCxn id="125" idx="2"/>
          </p:cNvCxnSpPr>
          <p:nvPr/>
        </p:nvCxnSpPr>
        <p:spPr>
          <a:xfrm>
            <a:off x="2804400" y="3938175"/>
            <a:ext cx="2032200" cy="46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300.jpeg" id="131" name="Google Shape;131;p21"/>
          <p:cNvPicPr preferRelativeResize="0"/>
          <p:nvPr/>
        </p:nvPicPr>
        <p:blipFill rotWithShape="1">
          <a:blip r:embed="rId3">
            <a:alphaModFix/>
          </a:blip>
          <a:srcRect b="49270" l="30086" r="34372" t="-977"/>
          <a:stretch/>
        </p:blipFill>
        <p:spPr>
          <a:xfrm>
            <a:off x="5894100" y="1894975"/>
            <a:ext cx="3249899" cy="324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43600" y="277475"/>
            <a:ext cx="8056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>
                <a:solidFill>
                  <a:srgbClr val="274E13"/>
                </a:solidFill>
              </a:rPr>
              <a:t>Subdomains</a:t>
            </a:r>
            <a:r>
              <a:rPr i="1" lang="es" sz="4800">
                <a:solidFill>
                  <a:srgbClr val="274E13"/>
                </a:solidFill>
              </a:rPr>
              <a:t> </a:t>
            </a:r>
            <a:endParaRPr i="1" sz="4800">
              <a:solidFill>
                <a:srgbClr val="274E13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88950" y="1376400"/>
            <a:ext cx="83661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74E13"/>
                </a:solidFill>
              </a:rPr>
              <a:t>Usually a complex domain can be subdivided into more focused subdomains that reflects some part of the organization or some different steps in the flow to fulfill a use case.</a:t>
            </a:r>
            <a:endParaRPr sz="23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399475" y="2789900"/>
            <a:ext cx="5743200" cy="2162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3489575" y="3479100"/>
            <a:ext cx="1563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Open Sans"/>
                <a:ea typeface="Open Sans"/>
                <a:cs typeface="Open Sans"/>
                <a:sym typeface="Open Sans"/>
              </a:rPr>
              <a:t>Sales (Core)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962500" y="2962500"/>
            <a:ext cx="319450" cy="1853850"/>
          </a:xfrm>
          <a:custGeom>
            <a:rect b="b" l="l" r="r" t="t"/>
            <a:pathLst>
              <a:path extrusionOk="0" h="74154" w="12778">
                <a:moveTo>
                  <a:pt x="2908" y="0"/>
                </a:moveTo>
                <a:cubicBezTo>
                  <a:pt x="2908" y="9275"/>
                  <a:pt x="10834" y="17023"/>
                  <a:pt x="12359" y="26172"/>
                </a:cubicBezTo>
                <a:cubicBezTo>
                  <a:pt x="13197" y="31197"/>
                  <a:pt x="11632" y="36344"/>
                  <a:pt x="11632" y="41439"/>
                </a:cubicBezTo>
                <a:cubicBezTo>
                  <a:pt x="11632" y="46286"/>
                  <a:pt x="13165" y="51381"/>
                  <a:pt x="11632" y="55979"/>
                </a:cubicBezTo>
                <a:cubicBezTo>
                  <a:pt x="9357" y="62803"/>
                  <a:pt x="3217" y="67721"/>
                  <a:pt x="0" y="74154"/>
                </a:cubicBezTo>
              </a:path>
            </a:pathLst>
          </a:cu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7" name="Google Shape;137;p21"/>
          <p:cNvSpPr/>
          <p:nvPr/>
        </p:nvSpPr>
        <p:spPr>
          <a:xfrm>
            <a:off x="5150667" y="2962500"/>
            <a:ext cx="610775" cy="1908375"/>
          </a:xfrm>
          <a:custGeom>
            <a:rect b="b" l="l" r="r" t="t"/>
            <a:pathLst>
              <a:path extrusionOk="0" h="76335" w="24431">
                <a:moveTo>
                  <a:pt x="24431" y="0"/>
                </a:moveTo>
                <a:cubicBezTo>
                  <a:pt x="15263" y="11001"/>
                  <a:pt x="10456" y="25365"/>
                  <a:pt x="6983" y="39258"/>
                </a:cubicBezTo>
                <a:cubicBezTo>
                  <a:pt x="5476" y="45284"/>
                  <a:pt x="1947" y="50680"/>
                  <a:pt x="440" y="56706"/>
                </a:cubicBezTo>
                <a:cubicBezTo>
                  <a:pt x="-1321" y="63751"/>
                  <a:pt x="4756" y="71200"/>
                  <a:pt x="9891" y="76335"/>
                </a:cubicBezTo>
              </a:path>
            </a:pathLst>
          </a:cu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38" name="Google Shape;138;p21"/>
          <p:cNvSpPr txBox="1"/>
          <p:nvPr/>
        </p:nvSpPr>
        <p:spPr>
          <a:xfrm>
            <a:off x="1835675" y="3653150"/>
            <a:ext cx="1017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BI (generic)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579525" y="3630488"/>
            <a:ext cx="167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Delivery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(Supporting)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