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113b971c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13b971c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113b971c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113b971c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98b6b0d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98b6b0d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113b971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13b971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113b971c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13b971c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98b6b0dd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98b6b0dd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113b971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113b971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113b971c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113b971c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98b6b0d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98b6b0d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113b971c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113b971c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98b6b0d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98b6b0d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113b971c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113b971c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98b6b0dd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98b6b0dd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113b971c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113b971c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113b971c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113b971c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98b6b0d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98b6b0d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113b971c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113b971c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c3a1af7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c3a1af7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98b6b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98b6b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98b6b0d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98b6b0d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222cbe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222cb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98b6b0d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98b6b0d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98b6b0dd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98b6b0dd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98b6b0d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98b6b0d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113b97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113b97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leanpub.com/introducing_eventstorm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25" y="808650"/>
            <a:ext cx="8520600" cy="19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es">
                <a:solidFill>
                  <a:srgbClr val="274E13"/>
                </a:solidFill>
              </a:rPr>
              <a:t>Event Storming </a:t>
            </a:r>
            <a:endParaRPr b="1" i="1">
              <a:solidFill>
                <a:srgbClr val="274E13"/>
              </a:solidFill>
            </a:endParaRPr>
          </a:p>
          <a:p>
            <a:pPr indent="0" lvl="0" marL="0" rtl="0" algn="ctr">
              <a:spcBef>
                <a:spcPts val="0"/>
              </a:spcBef>
              <a:spcAft>
                <a:spcPts val="0"/>
              </a:spcAft>
              <a:buNone/>
            </a:pPr>
            <a:r>
              <a:rPr i="1" lang="es">
                <a:solidFill>
                  <a:srgbClr val="274E13"/>
                </a:solidFill>
              </a:rPr>
              <a:t> Brief introduction</a:t>
            </a:r>
            <a:endParaRPr i="1">
              <a:solidFill>
                <a:srgbClr val="274E13"/>
              </a:solidFill>
            </a:endParaRPr>
          </a:p>
        </p:txBody>
      </p:sp>
      <p:pic>
        <p:nvPicPr>
          <p:cNvPr descr="logo-codesai.png" id="55" name="Google Shape;55;p13"/>
          <p:cNvPicPr preferRelativeResize="0"/>
          <p:nvPr/>
        </p:nvPicPr>
        <p:blipFill>
          <a:blip r:embed="rId3">
            <a:alphaModFix/>
          </a:blip>
          <a:stretch>
            <a:fillRect/>
          </a:stretch>
        </p:blipFill>
        <p:spPr>
          <a:xfrm>
            <a:off x="3506654" y="3124025"/>
            <a:ext cx="2130726" cy="143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Exercise: Auction House</a:t>
            </a:r>
            <a:endParaRPr sz="4800">
              <a:solidFill>
                <a:srgbClr val="274E13"/>
              </a:solidFill>
            </a:endParaRPr>
          </a:p>
        </p:txBody>
      </p:sp>
      <p:sp>
        <p:nvSpPr>
          <p:cNvPr id="111" name="Google Shape;111;p22"/>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74E13"/>
              </a:buClr>
              <a:buSzPts val="1800"/>
              <a:buChar char="●"/>
            </a:pPr>
            <a:r>
              <a:rPr lang="es">
                <a:solidFill>
                  <a:srgbClr val="274E13"/>
                </a:solidFill>
              </a:rPr>
              <a:t>We are going to define a custom Auction House.</a:t>
            </a:r>
            <a:endParaRPr>
              <a:solidFill>
                <a:srgbClr val="274E13"/>
              </a:solidFill>
            </a:endParaRPr>
          </a:p>
          <a:p>
            <a:pPr indent="-342900" lvl="0" marL="457200" rtl="0" algn="l">
              <a:spcBef>
                <a:spcPts val="0"/>
              </a:spcBef>
              <a:spcAft>
                <a:spcPts val="0"/>
              </a:spcAft>
              <a:buClr>
                <a:srgbClr val="274E13"/>
              </a:buClr>
              <a:buSzPts val="1800"/>
              <a:buChar char="●"/>
            </a:pPr>
            <a:r>
              <a:rPr lang="es">
                <a:solidFill>
                  <a:srgbClr val="274E13"/>
                </a:solidFill>
              </a:rPr>
              <a:t>We are going to discuss only about the auction engine, avoid user login or currency validation, etc.</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We have a product owner in the the team to understand all the business rules for the product.</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Everybody take a pen and a post-it and put all the ideas on the board we are going to reorganize after.</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Don’t try to get a consensus at the beginning and is not mandatory to look what other are doing if something is repeated, it doesn’t matter.</a:t>
            </a:r>
            <a:endParaRPr>
              <a:solidFill>
                <a:srgbClr val="274E1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Exercise: Auction House</a:t>
            </a:r>
            <a:endParaRPr sz="4800">
              <a:solidFill>
                <a:srgbClr val="274E13"/>
              </a:solidFill>
            </a:endParaRPr>
          </a:p>
        </p:txBody>
      </p:sp>
      <p:sp>
        <p:nvSpPr>
          <p:cNvPr id="117" name="Google Shape;117;p23"/>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74E13"/>
              </a:buClr>
              <a:buSzPts val="1800"/>
              <a:buChar char="●"/>
            </a:pPr>
            <a:r>
              <a:rPr lang="es">
                <a:solidFill>
                  <a:srgbClr val="274E13"/>
                </a:solidFill>
              </a:rPr>
              <a:t>Rules:</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auction an item with an initial bid price and an expiration date</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only overbid an auction, we can’t bid by the current highest bid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optionally buy the item on the auction. That means the owner can set a price to buy the item without needing to wait the auction to end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money at the moment of bidding he can bid anyway</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enough savings when the auction expires it’s assigned to next bidder until someone has enough money to pay the bidding amount.</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Remember: </a:t>
            </a:r>
            <a:r>
              <a:rPr b="1" lang="es">
                <a:solidFill>
                  <a:srgbClr val="274E13"/>
                </a:solidFill>
              </a:rPr>
              <a:t>Only discuss about the auction engine, avoid user login or currency validation, etc.</a:t>
            </a:r>
            <a:endParaRPr b="1">
              <a:solidFill>
                <a:srgbClr val="274E13"/>
              </a:solidFill>
            </a:endParaRPr>
          </a:p>
          <a:p>
            <a:pPr indent="-342900" lvl="0" marL="457200" rtl="0" algn="l">
              <a:lnSpc>
                <a:spcPct val="115000"/>
              </a:lnSpc>
              <a:spcBef>
                <a:spcPts val="0"/>
              </a:spcBef>
              <a:spcAft>
                <a:spcPts val="0"/>
              </a:spcAft>
              <a:buClr>
                <a:srgbClr val="274E13"/>
              </a:buClr>
              <a:buSzPts val="1800"/>
              <a:buChar char="●"/>
            </a:pPr>
            <a:r>
              <a:rPr b="1" lang="es">
                <a:solidFill>
                  <a:srgbClr val="274E13"/>
                </a:solidFill>
              </a:rPr>
              <a:t>Everything can be discussed with the product owner. Even if the business rules makes sense or not.</a:t>
            </a:r>
            <a:endParaRPr b="1">
              <a:solidFill>
                <a:srgbClr val="274E1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Command</a:t>
            </a:r>
            <a:endParaRPr sz="4800">
              <a:solidFill>
                <a:srgbClr val="274E13"/>
              </a:solidFill>
            </a:endParaRPr>
          </a:p>
        </p:txBody>
      </p:sp>
      <p:sp>
        <p:nvSpPr>
          <p:cNvPr id="123" name="Google Shape;123;p24"/>
          <p:cNvSpPr txBox="1"/>
          <p:nvPr>
            <p:ph idx="1" type="body"/>
          </p:nvPr>
        </p:nvSpPr>
        <p:spPr>
          <a:xfrm>
            <a:off x="311700" y="1405425"/>
            <a:ext cx="8520600" cy="324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274E13"/>
                </a:solidFill>
              </a:rPr>
              <a:t>To produce a side effect we need something to trigger it. That trigger is called </a:t>
            </a:r>
            <a:r>
              <a:rPr b="1" lang="es" sz="2400">
                <a:solidFill>
                  <a:srgbClr val="274E13"/>
                </a:solidFill>
              </a:rPr>
              <a:t>Command</a:t>
            </a:r>
            <a:endParaRPr b="1" sz="2400">
              <a:solidFill>
                <a:srgbClr val="274E13"/>
              </a:solidFill>
            </a:endParaRPr>
          </a:p>
          <a:p>
            <a:pPr indent="0" lvl="0" marL="0" rtl="0" algn="l">
              <a:lnSpc>
                <a:spcPct val="100000"/>
              </a:lnSpc>
              <a:spcBef>
                <a:spcPts val="600"/>
              </a:spcBef>
              <a:spcAft>
                <a:spcPts val="0"/>
              </a:spcAft>
              <a:buNone/>
            </a:pPr>
            <a:r>
              <a:rPr lang="es" sz="2400">
                <a:solidFill>
                  <a:srgbClr val="274E13"/>
                </a:solidFill>
              </a:rPr>
              <a:t>Command is an explicit interaction with our domain</a:t>
            </a:r>
            <a:endParaRPr sz="2400">
              <a:solidFill>
                <a:srgbClr val="274E13"/>
              </a:solidFill>
            </a:endParaRPr>
          </a:p>
          <a:p>
            <a:pPr indent="-381000" lvl="0" marL="457200" rtl="0" algn="l">
              <a:lnSpc>
                <a:spcPct val="100000"/>
              </a:lnSpc>
              <a:spcBef>
                <a:spcPts val="600"/>
              </a:spcBef>
              <a:spcAft>
                <a:spcPts val="0"/>
              </a:spcAft>
              <a:buClr>
                <a:srgbClr val="274E13"/>
              </a:buClr>
              <a:buSzPts val="2400"/>
              <a:buChar char="●"/>
            </a:pPr>
            <a:r>
              <a:rPr lang="es" sz="2400">
                <a:solidFill>
                  <a:srgbClr val="274E13"/>
                </a:solidFill>
              </a:rPr>
              <a:t>A command should be expressed as an order</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lang="es" sz="2400">
                <a:solidFill>
                  <a:srgbClr val="274E13"/>
                </a:solidFill>
              </a:rPr>
              <a:t>We identify them using a </a:t>
            </a:r>
            <a:r>
              <a:rPr b="1" lang="es" sz="2400">
                <a:solidFill>
                  <a:srgbClr val="274E13"/>
                </a:solidFill>
              </a:rPr>
              <a:t>blue</a:t>
            </a:r>
            <a:r>
              <a:rPr lang="es" sz="2400">
                <a:solidFill>
                  <a:srgbClr val="274E13"/>
                </a:solidFill>
              </a:rPr>
              <a:t> post-it </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lang="es" sz="2400">
                <a:solidFill>
                  <a:srgbClr val="274E13"/>
                </a:solidFill>
              </a:rPr>
              <a:t>They are </a:t>
            </a:r>
            <a:r>
              <a:rPr lang="es" sz="2400">
                <a:solidFill>
                  <a:srgbClr val="274E13"/>
                </a:solidFill>
              </a:rPr>
              <a:t>expressed</a:t>
            </a:r>
            <a:r>
              <a:rPr lang="es" sz="2400">
                <a:solidFill>
                  <a:srgbClr val="274E13"/>
                </a:solidFill>
              </a:rPr>
              <a:t> in </a:t>
            </a:r>
            <a:r>
              <a:rPr b="1" lang="es" sz="2400">
                <a:solidFill>
                  <a:srgbClr val="274E13"/>
                </a:solidFill>
              </a:rPr>
              <a:t>Present</a:t>
            </a:r>
            <a:endParaRPr b="1" sz="3000">
              <a:solidFill>
                <a:srgbClr val="274E1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p:nvPr/>
        </p:nvSpPr>
        <p:spPr>
          <a:xfrm>
            <a:off x="5813200" y="424797"/>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ItemPurchased</a:t>
            </a:r>
            <a:endParaRPr/>
          </a:p>
        </p:txBody>
      </p:sp>
      <p:sp>
        <p:nvSpPr>
          <p:cNvPr id="129" name="Google Shape;129;p25"/>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t/>
            </a:r>
            <a:endParaRPr/>
          </a:p>
        </p:txBody>
      </p:sp>
      <p:sp>
        <p:nvSpPr>
          <p:cNvPr id="130" name="Google Shape;130;p25"/>
          <p:cNvSpPr/>
          <p:nvPr/>
        </p:nvSpPr>
        <p:spPr>
          <a:xfrm>
            <a:off x="5796550" y="2079750"/>
            <a:ext cx="2127900" cy="984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EventAnnounced</a:t>
            </a:r>
            <a:endParaRPr/>
          </a:p>
        </p:txBody>
      </p:sp>
      <p:sp>
        <p:nvSpPr>
          <p:cNvPr id="131" name="Google Shape;131;p25"/>
          <p:cNvSpPr/>
          <p:nvPr/>
        </p:nvSpPr>
        <p:spPr>
          <a:xfrm>
            <a:off x="5813200" y="3701100"/>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TicketSold</a:t>
            </a:r>
            <a:endParaRPr/>
          </a:p>
        </p:txBody>
      </p:sp>
      <p:sp>
        <p:nvSpPr>
          <p:cNvPr id="132" name="Google Shape;132;p25"/>
          <p:cNvSpPr/>
          <p:nvPr/>
        </p:nvSpPr>
        <p:spPr>
          <a:xfrm>
            <a:off x="3359300" y="42479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PurchaseItem</a:t>
            </a:r>
            <a:endParaRPr/>
          </a:p>
        </p:txBody>
      </p:sp>
      <p:sp>
        <p:nvSpPr>
          <p:cNvPr id="133" name="Google Shape;133;p25"/>
          <p:cNvSpPr/>
          <p:nvPr/>
        </p:nvSpPr>
        <p:spPr>
          <a:xfrm>
            <a:off x="3350975" y="206294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AnnounceEvent</a:t>
            </a:r>
            <a:endParaRPr/>
          </a:p>
        </p:txBody>
      </p:sp>
      <p:sp>
        <p:nvSpPr>
          <p:cNvPr id="134" name="Google Shape;134;p25"/>
          <p:cNvSpPr/>
          <p:nvPr/>
        </p:nvSpPr>
        <p:spPr>
          <a:xfrm>
            <a:off x="3359300" y="370109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SellTicket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Exercise: Auction House</a:t>
            </a:r>
            <a:endParaRPr sz="4800">
              <a:solidFill>
                <a:srgbClr val="274E13"/>
              </a:solidFill>
            </a:endParaRPr>
          </a:p>
        </p:txBody>
      </p:sp>
      <p:sp>
        <p:nvSpPr>
          <p:cNvPr id="140" name="Google Shape;140;p26"/>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74E13"/>
              </a:buClr>
              <a:buSzPts val="1800"/>
              <a:buChar char="●"/>
            </a:pPr>
            <a:r>
              <a:rPr lang="es">
                <a:solidFill>
                  <a:srgbClr val="274E13"/>
                </a:solidFill>
              </a:rPr>
              <a:t>Rules:</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auction an item with an initial bid price and an expiration date</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only overbid an auction, we can’t bid by the current highest bid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optionally buy the item on the auction. That means the owner can set a price to buy the item without needing to wait the auction to end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money at the moment of bidding he can bid anyway</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enough savings when the auction expires it’s assigned to next bidder until someone has enough money to pay the bidding amount.</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Remember: </a:t>
            </a:r>
            <a:r>
              <a:rPr b="1" lang="es">
                <a:solidFill>
                  <a:srgbClr val="274E13"/>
                </a:solidFill>
              </a:rPr>
              <a:t>Only discuss about the auction engine, avoid user login or currency validation, etc.</a:t>
            </a:r>
            <a:endParaRPr b="1">
              <a:solidFill>
                <a:srgbClr val="274E13"/>
              </a:solidFill>
            </a:endParaRPr>
          </a:p>
          <a:p>
            <a:pPr indent="-342900" lvl="0" marL="457200" rtl="0" algn="l">
              <a:lnSpc>
                <a:spcPct val="115000"/>
              </a:lnSpc>
              <a:spcBef>
                <a:spcPts val="0"/>
              </a:spcBef>
              <a:spcAft>
                <a:spcPts val="0"/>
              </a:spcAft>
              <a:buClr>
                <a:srgbClr val="274E13"/>
              </a:buClr>
              <a:buSzPts val="1800"/>
              <a:buChar char="●"/>
            </a:pPr>
            <a:r>
              <a:rPr b="1" lang="es">
                <a:solidFill>
                  <a:srgbClr val="274E13"/>
                </a:solidFill>
              </a:rPr>
              <a:t>Everything can be discussed with the product owner. Even if the business rules makes sense or not.</a:t>
            </a:r>
            <a:endParaRPr b="1">
              <a:solidFill>
                <a:srgbClr val="274E1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Aggregates</a:t>
            </a:r>
            <a:endParaRPr sz="4800">
              <a:solidFill>
                <a:srgbClr val="274E13"/>
              </a:solidFill>
            </a:endParaRPr>
          </a:p>
        </p:txBody>
      </p:sp>
      <p:sp>
        <p:nvSpPr>
          <p:cNvPr id="146" name="Google Shape;146;p27"/>
          <p:cNvSpPr txBox="1"/>
          <p:nvPr>
            <p:ph idx="1" type="body"/>
          </p:nvPr>
        </p:nvSpPr>
        <p:spPr>
          <a:xfrm>
            <a:off x="311700" y="1521975"/>
            <a:ext cx="8520600" cy="324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274E13"/>
                </a:solidFill>
              </a:rPr>
              <a:t>Domain concepts that evals the command and that produces the side-effects when the command fulfills the needs of the </a:t>
            </a:r>
            <a:r>
              <a:rPr b="1" lang="es" sz="2400">
                <a:solidFill>
                  <a:srgbClr val="274E13"/>
                </a:solidFill>
              </a:rPr>
              <a:t>Aggregate</a:t>
            </a:r>
            <a:endParaRPr b="1" sz="2400">
              <a:solidFill>
                <a:srgbClr val="274E13"/>
              </a:solidFill>
            </a:endParaRPr>
          </a:p>
          <a:p>
            <a:pPr indent="-381000" lvl="0" marL="457200" rtl="0" algn="l">
              <a:lnSpc>
                <a:spcPct val="100000"/>
              </a:lnSpc>
              <a:spcBef>
                <a:spcPts val="600"/>
              </a:spcBef>
              <a:spcAft>
                <a:spcPts val="0"/>
              </a:spcAft>
              <a:buClr>
                <a:srgbClr val="274E13"/>
              </a:buClr>
              <a:buSzPts val="2400"/>
              <a:buChar char="●"/>
            </a:pPr>
            <a:r>
              <a:rPr lang="es" sz="2400">
                <a:solidFill>
                  <a:srgbClr val="274E13"/>
                </a:solidFill>
              </a:rPr>
              <a:t>The aggregate is expressed as an abstraction over the interaction among the </a:t>
            </a:r>
            <a:r>
              <a:rPr b="1" lang="es" sz="2400">
                <a:solidFill>
                  <a:srgbClr val="274E13"/>
                </a:solidFill>
              </a:rPr>
              <a:t>Events</a:t>
            </a:r>
            <a:r>
              <a:rPr lang="es" sz="2400">
                <a:solidFill>
                  <a:srgbClr val="274E13"/>
                </a:solidFill>
              </a:rPr>
              <a:t> and the </a:t>
            </a:r>
            <a:r>
              <a:rPr b="1" lang="es" sz="2400">
                <a:solidFill>
                  <a:srgbClr val="274E13"/>
                </a:solidFill>
              </a:rPr>
              <a:t>Commands</a:t>
            </a:r>
            <a:endParaRPr b="1" sz="2400">
              <a:solidFill>
                <a:srgbClr val="274E13"/>
              </a:solidFill>
            </a:endParaRPr>
          </a:p>
          <a:p>
            <a:pPr indent="-381000" lvl="0" marL="457200" rtl="0" algn="l">
              <a:lnSpc>
                <a:spcPct val="100000"/>
              </a:lnSpc>
              <a:spcBef>
                <a:spcPts val="0"/>
              </a:spcBef>
              <a:spcAft>
                <a:spcPts val="0"/>
              </a:spcAft>
              <a:buClr>
                <a:srgbClr val="274E13"/>
              </a:buClr>
              <a:buSzPts val="2400"/>
              <a:buChar char="●"/>
            </a:pPr>
            <a:r>
              <a:rPr lang="es" sz="2400">
                <a:solidFill>
                  <a:srgbClr val="274E13"/>
                </a:solidFill>
              </a:rPr>
              <a:t>It’s identified by the </a:t>
            </a:r>
            <a:r>
              <a:rPr b="1" lang="es" sz="2400">
                <a:solidFill>
                  <a:srgbClr val="274E13"/>
                </a:solidFill>
              </a:rPr>
              <a:t>yellow</a:t>
            </a:r>
            <a:r>
              <a:rPr lang="es" sz="2400">
                <a:solidFill>
                  <a:srgbClr val="274E13"/>
                </a:solidFill>
              </a:rPr>
              <a:t> post-it</a:t>
            </a:r>
            <a:endParaRPr sz="2400">
              <a:solidFill>
                <a:srgbClr val="274E13"/>
              </a:solidFill>
            </a:endParaRPr>
          </a:p>
          <a:p>
            <a:pPr indent="457200" lvl="0" marL="914400" rtl="0" algn="l">
              <a:spcBef>
                <a:spcPts val="600"/>
              </a:spcBef>
              <a:spcAft>
                <a:spcPts val="1600"/>
              </a:spcAft>
              <a:buNone/>
            </a:pPr>
            <a:r>
              <a:t/>
            </a:r>
            <a:endParaRPr sz="3000">
              <a:solidFill>
                <a:srgbClr val="274E1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p:nvPr/>
        </p:nvSpPr>
        <p:spPr>
          <a:xfrm>
            <a:off x="5813200" y="512459"/>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ItemPurchased</a:t>
            </a:r>
            <a:endParaRPr/>
          </a:p>
        </p:txBody>
      </p:sp>
      <p:sp>
        <p:nvSpPr>
          <p:cNvPr id="152" name="Google Shape;152;p28"/>
          <p:cNvSpPr/>
          <p:nvPr/>
        </p:nvSpPr>
        <p:spPr>
          <a:xfrm>
            <a:off x="5796550" y="2079750"/>
            <a:ext cx="2127900" cy="984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EventAnnounced</a:t>
            </a:r>
            <a:endParaRPr/>
          </a:p>
        </p:txBody>
      </p:sp>
      <p:sp>
        <p:nvSpPr>
          <p:cNvPr id="153" name="Google Shape;153;p28"/>
          <p:cNvSpPr/>
          <p:nvPr/>
        </p:nvSpPr>
        <p:spPr>
          <a:xfrm>
            <a:off x="5813200" y="3701100"/>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TicketSold</a:t>
            </a:r>
            <a:endParaRPr/>
          </a:p>
        </p:txBody>
      </p:sp>
      <p:sp>
        <p:nvSpPr>
          <p:cNvPr id="154" name="Google Shape;154;p28"/>
          <p:cNvSpPr/>
          <p:nvPr/>
        </p:nvSpPr>
        <p:spPr>
          <a:xfrm>
            <a:off x="3359300" y="512459"/>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PurchaseItem</a:t>
            </a:r>
            <a:endParaRPr/>
          </a:p>
        </p:txBody>
      </p:sp>
      <p:sp>
        <p:nvSpPr>
          <p:cNvPr id="155" name="Google Shape;155;p28"/>
          <p:cNvSpPr/>
          <p:nvPr/>
        </p:nvSpPr>
        <p:spPr>
          <a:xfrm>
            <a:off x="3350975" y="206294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AnnounceEvent</a:t>
            </a:r>
            <a:endParaRPr/>
          </a:p>
        </p:txBody>
      </p:sp>
      <p:sp>
        <p:nvSpPr>
          <p:cNvPr id="156" name="Google Shape;156;p28"/>
          <p:cNvSpPr/>
          <p:nvPr/>
        </p:nvSpPr>
        <p:spPr>
          <a:xfrm>
            <a:off x="3359300" y="370109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SellTicket</a:t>
            </a:r>
            <a:endParaRPr/>
          </a:p>
        </p:txBody>
      </p:sp>
      <p:sp>
        <p:nvSpPr>
          <p:cNvPr id="157" name="Google Shape;157;p28"/>
          <p:cNvSpPr/>
          <p:nvPr/>
        </p:nvSpPr>
        <p:spPr>
          <a:xfrm>
            <a:off x="4818975" y="113250"/>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a:t>
            </a:r>
            <a:endParaRPr/>
          </a:p>
        </p:txBody>
      </p:sp>
      <p:sp>
        <p:nvSpPr>
          <p:cNvPr id="158" name="Google Shape;158;p28"/>
          <p:cNvSpPr/>
          <p:nvPr/>
        </p:nvSpPr>
        <p:spPr>
          <a:xfrm>
            <a:off x="4818975" y="16642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t>
            </a:r>
            <a:endParaRPr/>
          </a:p>
        </p:txBody>
      </p:sp>
      <p:sp>
        <p:nvSpPr>
          <p:cNvPr id="159" name="Google Shape;159;p28"/>
          <p:cNvSpPr/>
          <p:nvPr/>
        </p:nvSpPr>
        <p:spPr>
          <a:xfrm>
            <a:off x="4818975" y="32300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Exercise: Auction House</a:t>
            </a:r>
            <a:endParaRPr sz="4800">
              <a:solidFill>
                <a:srgbClr val="274E13"/>
              </a:solidFill>
            </a:endParaRPr>
          </a:p>
        </p:txBody>
      </p:sp>
      <p:sp>
        <p:nvSpPr>
          <p:cNvPr id="165" name="Google Shape;165;p29"/>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74E13"/>
              </a:buClr>
              <a:buSzPts val="1800"/>
              <a:buChar char="●"/>
            </a:pPr>
            <a:r>
              <a:rPr lang="es">
                <a:solidFill>
                  <a:srgbClr val="274E13"/>
                </a:solidFill>
              </a:rPr>
              <a:t>Rules:</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auction an item with an initial bid price and an expiration date</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only overbid an auction, we can’t bid by the current highest bid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optionally buy the item on the auction. That means the owner can set a price to buy the item without needing to wait the auction to end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a:t>
            </a:r>
            <a:r>
              <a:rPr lang="es">
                <a:solidFill>
                  <a:srgbClr val="274E13"/>
                </a:solidFill>
              </a:rPr>
              <a:t>have</a:t>
            </a:r>
            <a:r>
              <a:rPr lang="es">
                <a:solidFill>
                  <a:srgbClr val="274E13"/>
                </a:solidFill>
              </a:rPr>
              <a:t> money at the moment of bidding he can bid anyway</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enough savings when the auction expires it’s assigned to next bidder until someone has enough money to pay the bidding amount.</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Remember: </a:t>
            </a:r>
            <a:r>
              <a:rPr b="1" lang="es">
                <a:solidFill>
                  <a:srgbClr val="274E13"/>
                </a:solidFill>
              </a:rPr>
              <a:t>Only discuss about the auction engine, avoid user login or currency validation, etc.</a:t>
            </a:r>
            <a:endParaRPr b="1">
              <a:solidFill>
                <a:srgbClr val="274E13"/>
              </a:solidFill>
            </a:endParaRPr>
          </a:p>
          <a:p>
            <a:pPr indent="-342900" lvl="0" marL="457200" rtl="0" algn="l">
              <a:lnSpc>
                <a:spcPct val="115000"/>
              </a:lnSpc>
              <a:spcBef>
                <a:spcPts val="0"/>
              </a:spcBef>
              <a:spcAft>
                <a:spcPts val="0"/>
              </a:spcAft>
              <a:buClr>
                <a:srgbClr val="274E13"/>
              </a:buClr>
              <a:buSzPts val="1800"/>
              <a:buChar char="●"/>
            </a:pPr>
            <a:r>
              <a:rPr b="1" lang="es">
                <a:solidFill>
                  <a:srgbClr val="274E13"/>
                </a:solidFill>
              </a:rPr>
              <a:t>Everything can be discussed with the product owner. Even if the business rules makes sense or not.</a:t>
            </a:r>
            <a:endParaRPr b="1">
              <a:solidFill>
                <a:srgbClr val="274E1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Policies (Invariants)</a:t>
            </a:r>
            <a:endParaRPr sz="4800">
              <a:solidFill>
                <a:srgbClr val="274E13"/>
              </a:solidFill>
            </a:endParaRPr>
          </a:p>
        </p:txBody>
      </p:sp>
      <p:sp>
        <p:nvSpPr>
          <p:cNvPr id="171" name="Google Shape;171;p30"/>
          <p:cNvSpPr txBox="1"/>
          <p:nvPr>
            <p:ph idx="1" type="body"/>
          </p:nvPr>
        </p:nvSpPr>
        <p:spPr>
          <a:xfrm>
            <a:off x="311700" y="1572975"/>
            <a:ext cx="8520600" cy="324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2400">
                <a:solidFill>
                  <a:srgbClr val="274E13"/>
                </a:solidFill>
              </a:rPr>
              <a:t>Business rules</a:t>
            </a:r>
            <a:r>
              <a:rPr lang="es" sz="2400">
                <a:solidFill>
                  <a:srgbClr val="274E13"/>
                </a:solidFill>
              </a:rPr>
              <a:t> that the actor has to fulfill in order to execute a command.</a:t>
            </a:r>
            <a:endParaRPr sz="2400">
              <a:solidFill>
                <a:srgbClr val="274E13"/>
              </a:solidFill>
            </a:endParaRPr>
          </a:p>
          <a:p>
            <a:pPr indent="-381000" lvl="0" marL="457200" rtl="0" algn="l">
              <a:lnSpc>
                <a:spcPct val="100000"/>
              </a:lnSpc>
              <a:spcBef>
                <a:spcPts val="600"/>
              </a:spcBef>
              <a:spcAft>
                <a:spcPts val="0"/>
              </a:spcAft>
              <a:buClr>
                <a:srgbClr val="274E13"/>
              </a:buClr>
              <a:buSzPts val="2400"/>
              <a:buChar char="●"/>
            </a:pPr>
            <a:r>
              <a:rPr lang="es" sz="2400">
                <a:solidFill>
                  <a:srgbClr val="274E13"/>
                </a:solidFill>
              </a:rPr>
              <a:t>Policies describes </a:t>
            </a:r>
            <a:r>
              <a:rPr lang="es" sz="2400">
                <a:solidFill>
                  <a:srgbClr val="274E13"/>
                </a:solidFill>
              </a:rPr>
              <a:t>explicitly</a:t>
            </a:r>
            <a:r>
              <a:rPr lang="es" sz="2400">
                <a:solidFill>
                  <a:srgbClr val="274E13"/>
                </a:solidFill>
              </a:rPr>
              <a:t> what is needed to execute a command</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lang="es" sz="2400">
                <a:solidFill>
                  <a:srgbClr val="274E13"/>
                </a:solidFill>
              </a:rPr>
              <a:t>If any policy is not valid, the command is not actioned and the event will not occur in our business.</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lang="es" sz="2400">
                <a:solidFill>
                  <a:srgbClr val="274E13"/>
                </a:solidFill>
              </a:rPr>
              <a:t>We list them in the </a:t>
            </a:r>
            <a:r>
              <a:rPr b="1" lang="es" sz="2400">
                <a:solidFill>
                  <a:srgbClr val="274E13"/>
                </a:solidFill>
              </a:rPr>
              <a:t>pink</a:t>
            </a:r>
            <a:r>
              <a:rPr lang="es" sz="2400">
                <a:solidFill>
                  <a:srgbClr val="274E13"/>
                </a:solidFill>
              </a:rPr>
              <a:t> post-it</a:t>
            </a:r>
            <a:endParaRPr sz="3000">
              <a:solidFill>
                <a:srgbClr val="274E13"/>
              </a:solidFill>
            </a:endParaRPr>
          </a:p>
          <a:p>
            <a:pPr indent="457200" lvl="0" marL="914400" rtl="0" algn="l">
              <a:spcBef>
                <a:spcPts val="600"/>
              </a:spcBef>
              <a:spcAft>
                <a:spcPts val="1600"/>
              </a:spcAft>
              <a:buNone/>
            </a:pPr>
            <a:r>
              <a:t/>
            </a:r>
            <a:endParaRPr sz="3000">
              <a:solidFill>
                <a:srgbClr val="274E1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p:nvPr/>
        </p:nvSpPr>
        <p:spPr>
          <a:xfrm>
            <a:off x="5813200" y="512459"/>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ItemPurchased</a:t>
            </a:r>
            <a:endParaRPr/>
          </a:p>
        </p:txBody>
      </p:sp>
      <p:sp>
        <p:nvSpPr>
          <p:cNvPr id="177" name="Google Shape;177;p31"/>
          <p:cNvSpPr/>
          <p:nvPr/>
        </p:nvSpPr>
        <p:spPr>
          <a:xfrm>
            <a:off x="5796550" y="2079750"/>
            <a:ext cx="2127900" cy="984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EventAnnounced</a:t>
            </a:r>
            <a:endParaRPr/>
          </a:p>
        </p:txBody>
      </p:sp>
      <p:sp>
        <p:nvSpPr>
          <p:cNvPr id="178" name="Google Shape;178;p31"/>
          <p:cNvSpPr/>
          <p:nvPr/>
        </p:nvSpPr>
        <p:spPr>
          <a:xfrm>
            <a:off x="5813200" y="3701100"/>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TicketSold</a:t>
            </a:r>
            <a:endParaRPr/>
          </a:p>
        </p:txBody>
      </p:sp>
      <p:sp>
        <p:nvSpPr>
          <p:cNvPr id="179" name="Google Shape;179;p31"/>
          <p:cNvSpPr/>
          <p:nvPr/>
        </p:nvSpPr>
        <p:spPr>
          <a:xfrm>
            <a:off x="3359300" y="512459"/>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PurchaseItem</a:t>
            </a:r>
            <a:endParaRPr/>
          </a:p>
        </p:txBody>
      </p:sp>
      <p:sp>
        <p:nvSpPr>
          <p:cNvPr id="180" name="Google Shape;180;p31"/>
          <p:cNvSpPr/>
          <p:nvPr/>
        </p:nvSpPr>
        <p:spPr>
          <a:xfrm>
            <a:off x="3350975" y="206294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AnnounceEvent</a:t>
            </a:r>
            <a:endParaRPr/>
          </a:p>
        </p:txBody>
      </p:sp>
      <p:sp>
        <p:nvSpPr>
          <p:cNvPr id="181" name="Google Shape;181;p31"/>
          <p:cNvSpPr/>
          <p:nvPr/>
        </p:nvSpPr>
        <p:spPr>
          <a:xfrm>
            <a:off x="3359300" y="370109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SellTicket</a:t>
            </a:r>
            <a:endParaRPr/>
          </a:p>
        </p:txBody>
      </p:sp>
      <p:sp>
        <p:nvSpPr>
          <p:cNvPr id="182" name="Google Shape;182;p31"/>
          <p:cNvSpPr/>
          <p:nvPr/>
        </p:nvSpPr>
        <p:spPr>
          <a:xfrm>
            <a:off x="4818975" y="113250"/>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a:t>
            </a:r>
            <a:endParaRPr/>
          </a:p>
        </p:txBody>
      </p:sp>
      <p:sp>
        <p:nvSpPr>
          <p:cNvPr id="183" name="Google Shape;183;p31"/>
          <p:cNvSpPr/>
          <p:nvPr/>
        </p:nvSpPr>
        <p:spPr>
          <a:xfrm>
            <a:off x="4818975" y="16642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t>
            </a:r>
            <a:endParaRPr/>
          </a:p>
        </p:txBody>
      </p:sp>
      <p:sp>
        <p:nvSpPr>
          <p:cNvPr id="184" name="Google Shape;184;p31"/>
          <p:cNvSpPr/>
          <p:nvPr/>
        </p:nvSpPr>
        <p:spPr>
          <a:xfrm>
            <a:off x="4818975" y="32300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a:t>
            </a:r>
            <a:endParaRPr/>
          </a:p>
        </p:txBody>
      </p:sp>
      <p:sp>
        <p:nvSpPr>
          <p:cNvPr id="185" name="Google Shape;185;p31"/>
          <p:cNvSpPr/>
          <p:nvPr/>
        </p:nvSpPr>
        <p:spPr>
          <a:xfrm>
            <a:off x="1856175" y="998175"/>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Is available in inventory</a:t>
            </a:r>
            <a:endParaRPr sz="1000"/>
          </a:p>
        </p:txBody>
      </p:sp>
      <p:sp>
        <p:nvSpPr>
          <p:cNvPr id="186" name="Google Shape;186;p31"/>
          <p:cNvSpPr/>
          <p:nvPr/>
        </p:nvSpPr>
        <p:spPr>
          <a:xfrm>
            <a:off x="1856175" y="13825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Savings greater than item price</a:t>
            </a:r>
            <a:endParaRPr sz="1000"/>
          </a:p>
        </p:txBody>
      </p:sp>
      <p:sp>
        <p:nvSpPr>
          <p:cNvPr id="187" name="Google Shape;187;p31"/>
          <p:cNvSpPr/>
          <p:nvPr/>
        </p:nvSpPr>
        <p:spPr>
          <a:xfrm>
            <a:off x="1856175" y="25689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Event date is in the future</a:t>
            </a:r>
            <a:endParaRPr sz="1000"/>
          </a:p>
        </p:txBody>
      </p:sp>
      <p:sp>
        <p:nvSpPr>
          <p:cNvPr id="188" name="Google Shape;188;p31"/>
          <p:cNvSpPr/>
          <p:nvPr/>
        </p:nvSpPr>
        <p:spPr>
          <a:xfrm>
            <a:off x="1856175" y="296660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Event venue is available</a:t>
            </a:r>
            <a:endParaRPr sz="1000"/>
          </a:p>
        </p:txBody>
      </p:sp>
      <p:sp>
        <p:nvSpPr>
          <p:cNvPr id="189" name="Google Shape;189;p31"/>
          <p:cNvSpPr/>
          <p:nvPr/>
        </p:nvSpPr>
        <p:spPr>
          <a:xfrm>
            <a:off x="1856175" y="410660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There are remaining seats</a:t>
            </a:r>
            <a:endParaRPr sz="1000"/>
          </a:p>
        </p:txBody>
      </p:sp>
      <p:sp>
        <p:nvSpPr>
          <p:cNvPr id="190" name="Google Shape;190;p31"/>
          <p:cNvSpPr/>
          <p:nvPr/>
        </p:nvSpPr>
        <p:spPr>
          <a:xfrm>
            <a:off x="1856175" y="45506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Seats selected are available</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Author</a:t>
            </a:r>
            <a:endParaRPr sz="4800">
              <a:solidFill>
                <a:srgbClr val="274E13"/>
              </a:solidFill>
            </a:endParaRPr>
          </a:p>
        </p:txBody>
      </p:sp>
      <p:sp>
        <p:nvSpPr>
          <p:cNvPr id="61" name="Google Shape;61;p14"/>
          <p:cNvSpPr txBox="1"/>
          <p:nvPr>
            <p:ph idx="1" type="body"/>
          </p:nvPr>
        </p:nvSpPr>
        <p:spPr>
          <a:xfrm>
            <a:off x="311700" y="1740550"/>
            <a:ext cx="8520600" cy="32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274E13"/>
                </a:solidFill>
                <a:highlight>
                  <a:srgbClr val="FFFFFF"/>
                </a:highlight>
              </a:rPr>
              <a:t>The author of the dynamic is Alberto Brandolini. You can find him on Twitter:</a:t>
            </a:r>
            <a:endParaRPr sz="3000">
              <a:solidFill>
                <a:srgbClr val="274E13"/>
              </a:solidFill>
              <a:highlight>
                <a:srgbClr val="FFFFFF"/>
              </a:highlight>
            </a:endParaRPr>
          </a:p>
          <a:p>
            <a:pPr indent="0" lvl="0" marL="0" rtl="0" algn="ctr">
              <a:spcBef>
                <a:spcPts val="1600"/>
              </a:spcBef>
              <a:spcAft>
                <a:spcPts val="0"/>
              </a:spcAft>
              <a:buNone/>
            </a:pPr>
            <a:r>
              <a:rPr lang="es" sz="3000">
                <a:solidFill>
                  <a:srgbClr val="274E13"/>
                </a:solidFill>
                <a:highlight>
                  <a:srgbClr val="FFFFFF"/>
                </a:highlight>
              </a:rPr>
              <a:t>@ziobrando</a:t>
            </a:r>
            <a:endParaRPr sz="3000">
              <a:solidFill>
                <a:srgbClr val="274E13"/>
              </a:solidFill>
              <a:highlight>
                <a:srgbClr val="FFFFFF"/>
              </a:highlight>
            </a:endParaRPr>
          </a:p>
          <a:p>
            <a:pPr indent="0" lvl="0" marL="0" rtl="0" algn="ctr">
              <a:spcBef>
                <a:spcPts val="1600"/>
              </a:spcBef>
              <a:spcAft>
                <a:spcPts val="0"/>
              </a:spcAft>
              <a:buNone/>
            </a:pPr>
            <a:r>
              <a:rPr lang="es" sz="3000">
                <a:solidFill>
                  <a:srgbClr val="274E13"/>
                </a:solidFill>
              </a:rPr>
              <a:t>Book. Introducing Event Storming (ongoing)</a:t>
            </a:r>
            <a:endParaRPr sz="3000">
              <a:solidFill>
                <a:srgbClr val="274E13"/>
              </a:solidFill>
            </a:endParaRPr>
          </a:p>
          <a:p>
            <a:pPr indent="0" lvl="0" marL="0" rtl="0" algn="ctr">
              <a:spcBef>
                <a:spcPts val="1600"/>
              </a:spcBef>
              <a:spcAft>
                <a:spcPts val="1600"/>
              </a:spcAft>
              <a:buNone/>
            </a:pPr>
            <a:r>
              <a:rPr lang="es" sz="3000" u="sng">
                <a:solidFill>
                  <a:schemeClr val="hlink"/>
                </a:solidFill>
                <a:hlinkClick r:id="rId3"/>
              </a:rPr>
              <a:t>https://leanpub.com/introducing_eventstorming</a:t>
            </a:r>
            <a:endParaRPr sz="3000">
              <a:solidFill>
                <a:srgbClr val="274E13"/>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Exercise: Auction House</a:t>
            </a:r>
            <a:endParaRPr sz="4800">
              <a:solidFill>
                <a:srgbClr val="274E13"/>
              </a:solidFill>
            </a:endParaRPr>
          </a:p>
        </p:txBody>
      </p:sp>
      <p:sp>
        <p:nvSpPr>
          <p:cNvPr id="196" name="Google Shape;196;p32"/>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74E13"/>
              </a:buClr>
              <a:buSzPts val="1800"/>
              <a:buChar char="●"/>
            </a:pPr>
            <a:r>
              <a:rPr lang="es">
                <a:solidFill>
                  <a:srgbClr val="274E13"/>
                </a:solidFill>
              </a:rPr>
              <a:t>Rules:</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auction an item with an initial bid price and an expiration date</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only overbid an auction, we can’t bid by the current highest bid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optionally buy the item on the auction. That means the owner can set a price to buy the item without needing to wait the auction to end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a:t>
            </a:r>
            <a:r>
              <a:rPr lang="es">
                <a:solidFill>
                  <a:srgbClr val="274E13"/>
                </a:solidFill>
              </a:rPr>
              <a:t>have</a:t>
            </a:r>
            <a:r>
              <a:rPr lang="es">
                <a:solidFill>
                  <a:srgbClr val="274E13"/>
                </a:solidFill>
              </a:rPr>
              <a:t> money at the moment of bidding he can bid anyway</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enough savings when the auction expires it’s assigned to next bidder until someone has enough money to pay the bidding amount.</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Remember: </a:t>
            </a:r>
            <a:r>
              <a:rPr b="1" lang="es">
                <a:solidFill>
                  <a:srgbClr val="274E13"/>
                </a:solidFill>
              </a:rPr>
              <a:t>Only discuss about the auction engine, avoid user login or currency validation, etc.</a:t>
            </a:r>
            <a:endParaRPr b="1">
              <a:solidFill>
                <a:srgbClr val="274E13"/>
              </a:solidFill>
            </a:endParaRPr>
          </a:p>
          <a:p>
            <a:pPr indent="-342900" lvl="0" marL="457200" rtl="0" algn="l">
              <a:lnSpc>
                <a:spcPct val="115000"/>
              </a:lnSpc>
              <a:spcBef>
                <a:spcPts val="0"/>
              </a:spcBef>
              <a:spcAft>
                <a:spcPts val="0"/>
              </a:spcAft>
              <a:buClr>
                <a:srgbClr val="274E13"/>
              </a:buClr>
              <a:buSzPts val="1800"/>
              <a:buChar char="●"/>
            </a:pPr>
            <a:r>
              <a:rPr b="1" lang="es">
                <a:solidFill>
                  <a:srgbClr val="274E13"/>
                </a:solidFill>
              </a:rPr>
              <a:t>Everything can be discussed with the product owner. Even if the business rules makes sense or not.</a:t>
            </a:r>
            <a:endParaRPr b="1">
              <a:solidFill>
                <a:srgbClr val="274E1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Actors</a:t>
            </a:r>
            <a:endParaRPr sz="4800">
              <a:solidFill>
                <a:srgbClr val="274E13"/>
              </a:solidFill>
            </a:endParaRPr>
          </a:p>
        </p:txBody>
      </p:sp>
      <p:sp>
        <p:nvSpPr>
          <p:cNvPr id="202" name="Google Shape;202;p33"/>
          <p:cNvSpPr txBox="1"/>
          <p:nvPr>
            <p:ph idx="1" type="body"/>
          </p:nvPr>
        </p:nvSpPr>
        <p:spPr>
          <a:xfrm>
            <a:off x="311700" y="1462625"/>
            <a:ext cx="8520600" cy="324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274E13"/>
                </a:solidFill>
              </a:rPr>
              <a:t>The responsible of emitting the order (Command) over our business is called </a:t>
            </a:r>
            <a:r>
              <a:rPr b="1" lang="es" sz="2400">
                <a:solidFill>
                  <a:srgbClr val="274E13"/>
                </a:solidFill>
              </a:rPr>
              <a:t>Actor</a:t>
            </a:r>
            <a:endParaRPr b="1" sz="2400">
              <a:solidFill>
                <a:srgbClr val="274E13"/>
              </a:solidFill>
            </a:endParaRPr>
          </a:p>
          <a:p>
            <a:pPr indent="-381000" lvl="0" marL="457200" rtl="0" algn="l">
              <a:lnSpc>
                <a:spcPct val="100000"/>
              </a:lnSpc>
              <a:spcBef>
                <a:spcPts val="600"/>
              </a:spcBef>
              <a:spcAft>
                <a:spcPts val="0"/>
              </a:spcAft>
              <a:buClr>
                <a:srgbClr val="274E13"/>
              </a:buClr>
              <a:buSzPts val="2400"/>
              <a:buChar char="●"/>
            </a:pPr>
            <a:r>
              <a:rPr lang="es" sz="2400">
                <a:solidFill>
                  <a:srgbClr val="274E13"/>
                </a:solidFill>
              </a:rPr>
              <a:t>The actor is exactly the kind of user that interacts with our business.</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lang="es" sz="2400">
                <a:solidFill>
                  <a:srgbClr val="274E13"/>
                </a:solidFill>
              </a:rPr>
              <a:t>An actor can be a human being or whatever. A system, an API, a cronjob.</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lang="es" sz="2400">
                <a:solidFill>
                  <a:srgbClr val="274E13"/>
                </a:solidFill>
              </a:rPr>
              <a:t>We identify them with the </a:t>
            </a:r>
            <a:r>
              <a:rPr b="1" lang="es" sz="2400">
                <a:solidFill>
                  <a:srgbClr val="274E13"/>
                </a:solidFill>
              </a:rPr>
              <a:t>green</a:t>
            </a:r>
            <a:r>
              <a:rPr lang="es" sz="2400">
                <a:solidFill>
                  <a:srgbClr val="274E13"/>
                </a:solidFill>
              </a:rPr>
              <a:t> post-it</a:t>
            </a:r>
            <a:endParaRPr sz="2400">
              <a:solidFill>
                <a:srgbClr val="274E1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p:nvPr/>
        </p:nvSpPr>
        <p:spPr>
          <a:xfrm>
            <a:off x="5813200" y="512459"/>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ItemPurchased</a:t>
            </a:r>
            <a:endParaRPr/>
          </a:p>
        </p:txBody>
      </p:sp>
      <p:sp>
        <p:nvSpPr>
          <p:cNvPr id="208" name="Google Shape;208;p34"/>
          <p:cNvSpPr/>
          <p:nvPr/>
        </p:nvSpPr>
        <p:spPr>
          <a:xfrm>
            <a:off x="5796550" y="2079750"/>
            <a:ext cx="2127900" cy="984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EventAnnounced</a:t>
            </a:r>
            <a:endParaRPr/>
          </a:p>
        </p:txBody>
      </p:sp>
      <p:sp>
        <p:nvSpPr>
          <p:cNvPr id="209" name="Google Shape;209;p34"/>
          <p:cNvSpPr/>
          <p:nvPr/>
        </p:nvSpPr>
        <p:spPr>
          <a:xfrm>
            <a:off x="5813200" y="3701100"/>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TicketSold</a:t>
            </a:r>
            <a:endParaRPr/>
          </a:p>
        </p:txBody>
      </p:sp>
      <p:sp>
        <p:nvSpPr>
          <p:cNvPr id="210" name="Google Shape;210;p34"/>
          <p:cNvSpPr/>
          <p:nvPr/>
        </p:nvSpPr>
        <p:spPr>
          <a:xfrm>
            <a:off x="3359300" y="512459"/>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PurchaseItem</a:t>
            </a:r>
            <a:endParaRPr/>
          </a:p>
        </p:txBody>
      </p:sp>
      <p:sp>
        <p:nvSpPr>
          <p:cNvPr id="211" name="Google Shape;211;p34"/>
          <p:cNvSpPr/>
          <p:nvPr/>
        </p:nvSpPr>
        <p:spPr>
          <a:xfrm>
            <a:off x="3350975" y="206294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AnnounceEvent</a:t>
            </a:r>
            <a:endParaRPr/>
          </a:p>
        </p:txBody>
      </p:sp>
      <p:sp>
        <p:nvSpPr>
          <p:cNvPr id="212" name="Google Shape;212;p34"/>
          <p:cNvSpPr/>
          <p:nvPr/>
        </p:nvSpPr>
        <p:spPr>
          <a:xfrm>
            <a:off x="3359300" y="370109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SellTicket</a:t>
            </a:r>
            <a:endParaRPr/>
          </a:p>
        </p:txBody>
      </p:sp>
      <p:sp>
        <p:nvSpPr>
          <p:cNvPr id="213" name="Google Shape;213;p34"/>
          <p:cNvSpPr/>
          <p:nvPr/>
        </p:nvSpPr>
        <p:spPr>
          <a:xfrm>
            <a:off x="4818975" y="113250"/>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a:t>
            </a:r>
            <a:endParaRPr/>
          </a:p>
        </p:txBody>
      </p:sp>
      <p:sp>
        <p:nvSpPr>
          <p:cNvPr id="214" name="Google Shape;214;p34"/>
          <p:cNvSpPr/>
          <p:nvPr/>
        </p:nvSpPr>
        <p:spPr>
          <a:xfrm>
            <a:off x="4818975" y="16642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t>
            </a:r>
            <a:endParaRPr/>
          </a:p>
        </p:txBody>
      </p:sp>
      <p:sp>
        <p:nvSpPr>
          <p:cNvPr id="215" name="Google Shape;215;p34"/>
          <p:cNvSpPr/>
          <p:nvPr/>
        </p:nvSpPr>
        <p:spPr>
          <a:xfrm>
            <a:off x="4818975" y="32300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a:t>
            </a:r>
            <a:endParaRPr/>
          </a:p>
        </p:txBody>
      </p:sp>
      <p:sp>
        <p:nvSpPr>
          <p:cNvPr id="216" name="Google Shape;216;p34"/>
          <p:cNvSpPr/>
          <p:nvPr/>
        </p:nvSpPr>
        <p:spPr>
          <a:xfrm>
            <a:off x="1856175" y="998175"/>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Is available in inventory</a:t>
            </a:r>
            <a:endParaRPr sz="1000"/>
          </a:p>
        </p:txBody>
      </p:sp>
      <p:sp>
        <p:nvSpPr>
          <p:cNvPr id="217" name="Google Shape;217;p34"/>
          <p:cNvSpPr/>
          <p:nvPr/>
        </p:nvSpPr>
        <p:spPr>
          <a:xfrm>
            <a:off x="1856175" y="13825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Savings greater than item price</a:t>
            </a:r>
            <a:endParaRPr sz="1000"/>
          </a:p>
        </p:txBody>
      </p:sp>
      <p:sp>
        <p:nvSpPr>
          <p:cNvPr id="218" name="Google Shape;218;p34"/>
          <p:cNvSpPr/>
          <p:nvPr/>
        </p:nvSpPr>
        <p:spPr>
          <a:xfrm>
            <a:off x="1856175" y="25689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Event date is in the future</a:t>
            </a:r>
            <a:endParaRPr sz="1000"/>
          </a:p>
        </p:txBody>
      </p:sp>
      <p:sp>
        <p:nvSpPr>
          <p:cNvPr id="219" name="Google Shape;219;p34"/>
          <p:cNvSpPr/>
          <p:nvPr/>
        </p:nvSpPr>
        <p:spPr>
          <a:xfrm>
            <a:off x="1856175" y="296660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Event venue is available</a:t>
            </a:r>
            <a:endParaRPr sz="1000"/>
          </a:p>
        </p:txBody>
      </p:sp>
      <p:sp>
        <p:nvSpPr>
          <p:cNvPr id="220" name="Google Shape;220;p34"/>
          <p:cNvSpPr/>
          <p:nvPr/>
        </p:nvSpPr>
        <p:spPr>
          <a:xfrm>
            <a:off x="1856175" y="410660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There are remaining seats</a:t>
            </a:r>
            <a:endParaRPr sz="1000"/>
          </a:p>
        </p:txBody>
      </p:sp>
      <p:sp>
        <p:nvSpPr>
          <p:cNvPr id="221" name="Google Shape;221;p34"/>
          <p:cNvSpPr/>
          <p:nvPr/>
        </p:nvSpPr>
        <p:spPr>
          <a:xfrm>
            <a:off x="1856175" y="45506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Seats selected are available</a:t>
            </a:r>
            <a:endParaRPr sz="1000"/>
          </a:p>
        </p:txBody>
      </p:sp>
      <p:sp>
        <p:nvSpPr>
          <p:cNvPr id="222" name="Google Shape;222;p34"/>
          <p:cNvSpPr/>
          <p:nvPr/>
        </p:nvSpPr>
        <p:spPr>
          <a:xfrm>
            <a:off x="629850" y="698150"/>
            <a:ext cx="981000" cy="646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Customer</a:t>
            </a:r>
            <a:endParaRPr/>
          </a:p>
        </p:txBody>
      </p:sp>
      <p:sp>
        <p:nvSpPr>
          <p:cNvPr id="223" name="Google Shape;223;p34"/>
          <p:cNvSpPr/>
          <p:nvPr/>
        </p:nvSpPr>
        <p:spPr>
          <a:xfrm>
            <a:off x="629850" y="2248650"/>
            <a:ext cx="981000" cy="646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Organizer</a:t>
            </a:r>
            <a:endParaRPr/>
          </a:p>
        </p:txBody>
      </p:sp>
      <p:sp>
        <p:nvSpPr>
          <p:cNvPr id="224" name="Google Shape;224;p34"/>
          <p:cNvSpPr/>
          <p:nvPr/>
        </p:nvSpPr>
        <p:spPr>
          <a:xfrm>
            <a:off x="662925" y="3886800"/>
            <a:ext cx="981000" cy="646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Attendee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Exercise: Auction House</a:t>
            </a:r>
            <a:endParaRPr sz="4800">
              <a:solidFill>
                <a:srgbClr val="274E13"/>
              </a:solidFill>
            </a:endParaRPr>
          </a:p>
        </p:txBody>
      </p:sp>
      <p:sp>
        <p:nvSpPr>
          <p:cNvPr id="230" name="Google Shape;230;p35"/>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74E13"/>
              </a:buClr>
              <a:buSzPts val="1800"/>
              <a:buChar char="●"/>
            </a:pPr>
            <a:r>
              <a:rPr lang="es">
                <a:solidFill>
                  <a:srgbClr val="274E13"/>
                </a:solidFill>
              </a:rPr>
              <a:t>Rules:</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auction an item with an initial bid price and an expiration date</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only overbid an auction, we can’t bid by the current highest bid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optionally buy the item on the auction. That means the owner can set a price to buy the item without needing to wait the auction to end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a:t>
            </a:r>
            <a:r>
              <a:rPr lang="es">
                <a:solidFill>
                  <a:srgbClr val="274E13"/>
                </a:solidFill>
              </a:rPr>
              <a:t>have</a:t>
            </a:r>
            <a:r>
              <a:rPr lang="es">
                <a:solidFill>
                  <a:srgbClr val="274E13"/>
                </a:solidFill>
              </a:rPr>
              <a:t> money at the moment of bidding he can bid anyway</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enough savings when the auction expires it’s assigned to next bidder until someone has enough money to pay the bidding amount.</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Remember: </a:t>
            </a:r>
            <a:r>
              <a:rPr b="1" lang="es">
                <a:solidFill>
                  <a:srgbClr val="274E13"/>
                </a:solidFill>
              </a:rPr>
              <a:t>Only discuss about the auction engine, avoid user login or currency validation, etc.</a:t>
            </a:r>
            <a:endParaRPr b="1">
              <a:solidFill>
                <a:srgbClr val="274E13"/>
              </a:solidFill>
            </a:endParaRPr>
          </a:p>
          <a:p>
            <a:pPr indent="-342900" lvl="0" marL="457200" rtl="0" algn="l">
              <a:lnSpc>
                <a:spcPct val="115000"/>
              </a:lnSpc>
              <a:spcBef>
                <a:spcPts val="0"/>
              </a:spcBef>
              <a:spcAft>
                <a:spcPts val="0"/>
              </a:spcAft>
              <a:buClr>
                <a:srgbClr val="274E13"/>
              </a:buClr>
              <a:buSzPts val="1800"/>
              <a:buChar char="●"/>
            </a:pPr>
            <a:r>
              <a:rPr b="1" lang="es">
                <a:solidFill>
                  <a:srgbClr val="274E13"/>
                </a:solidFill>
              </a:rPr>
              <a:t>Everything can be discussed with the product owner. Even if the business rules makes sense or not.</a:t>
            </a:r>
            <a:endParaRPr b="1">
              <a:solidFill>
                <a:srgbClr val="274E1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Bounded Context</a:t>
            </a:r>
            <a:endParaRPr sz="4800">
              <a:solidFill>
                <a:srgbClr val="274E13"/>
              </a:solidFill>
            </a:endParaRPr>
          </a:p>
        </p:txBody>
      </p:sp>
      <p:sp>
        <p:nvSpPr>
          <p:cNvPr id="236" name="Google Shape;236;p36"/>
          <p:cNvSpPr txBox="1"/>
          <p:nvPr>
            <p:ph idx="1" type="body"/>
          </p:nvPr>
        </p:nvSpPr>
        <p:spPr>
          <a:xfrm>
            <a:off x="311700" y="1492850"/>
            <a:ext cx="8520600" cy="324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000">
                <a:solidFill>
                  <a:srgbClr val="274E13"/>
                </a:solidFill>
              </a:rPr>
              <a:t>Is the logic space where the previous parts live and interact between them.</a:t>
            </a:r>
            <a:endParaRPr sz="2000">
              <a:solidFill>
                <a:srgbClr val="274E13"/>
              </a:solidFill>
            </a:endParaRPr>
          </a:p>
          <a:p>
            <a:pPr indent="0" lvl="0" marL="0" rtl="0" algn="l">
              <a:lnSpc>
                <a:spcPct val="100000"/>
              </a:lnSpc>
              <a:spcBef>
                <a:spcPts val="600"/>
              </a:spcBef>
              <a:spcAft>
                <a:spcPts val="0"/>
              </a:spcAft>
              <a:buNone/>
            </a:pPr>
            <a:r>
              <a:rPr lang="es" sz="2000">
                <a:solidFill>
                  <a:srgbClr val="274E13"/>
                </a:solidFill>
              </a:rPr>
              <a:t>Is a logic separation for the different concerns that solves the global scope of the problem but can solve each part on their own. They need to know other Bounded Contexts to interact with them but not how they work internally.</a:t>
            </a:r>
            <a:endParaRPr sz="2000">
              <a:solidFill>
                <a:srgbClr val="274E13"/>
              </a:solidFill>
            </a:endParaRPr>
          </a:p>
          <a:p>
            <a:pPr indent="-355600" lvl="0" marL="457200" rtl="0" algn="l">
              <a:lnSpc>
                <a:spcPct val="100000"/>
              </a:lnSpc>
              <a:spcBef>
                <a:spcPts val="600"/>
              </a:spcBef>
              <a:spcAft>
                <a:spcPts val="0"/>
              </a:spcAft>
              <a:buClr>
                <a:srgbClr val="274E13"/>
              </a:buClr>
              <a:buSzPts val="2000"/>
              <a:buChar char="●"/>
            </a:pPr>
            <a:r>
              <a:rPr lang="es" sz="2000">
                <a:solidFill>
                  <a:srgbClr val="274E13"/>
                </a:solidFill>
              </a:rPr>
              <a:t>They are called as the group abstraction to solve a concrete part of the general problem</a:t>
            </a:r>
            <a:endParaRPr sz="2000">
              <a:solidFill>
                <a:srgbClr val="274E13"/>
              </a:solidFill>
            </a:endParaRPr>
          </a:p>
          <a:p>
            <a:pPr indent="-355600" lvl="0" marL="457200" rtl="0" algn="l">
              <a:lnSpc>
                <a:spcPct val="100000"/>
              </a:lnSpc>
              <a:spcBef>
                <a:spcPts val="0"/>
              </a:spcBef>
              <a:spcAft>
                <a:spcPts val="0"/>
              </a:spcAft>
              <a:buClr>
                <a:srgbClr val="274E13"/>
              </a:buClr>
              <a:buSzPts val="2000"/>
              <a:buChar char="●"/>
            </a:pPr>
            <a:r>
              <a:rPr lang="es" sz="2000">
                <a:solidFill>
                  <a:srgbClr val="274E13"/>
                </a:solidFill>
              </a:rPr>
              <a:t>We surround </a:t>
            </a:r>
            <a:r>
              <a:rPr b="1" lang="es" sz="2000">
                <a:solidFill>
                  <a:srgbClr val="274E13"/>
                </a:solidFill>
              </a:rPr>
              <a:t>Events, Commands, Aggregates, Policies and Actors </a:t>
            </a:r>
            <a:r>
              <a:rPr lang="es" sz="2000">
                <a:solidFill>
                  <a:srgbClr val="274E13"/>
                </a:solidFill>
              </a:rPr>
              <a:t>with a whiteboard marker</a:t>
            </a:r>
            <a:r>
              <a:rPr b="1" lang="es" sz="2000">
                <a:solidFill>
                  <a:srgbClr val="274E13"/>
                </a:solidFill>
              </a:rPr>
              <a:t> </a:t>
            </a:r>
            <a:r>
              <a:rPr lang="es" sz="2000">
                <a:solidFill>
                  <a:srgbClr val="274E13"/>
                </a:solidFill>
              </a:rPr>
              <a:t>and place the name inside the circle</a:t>
            </a:r>
            <a:endParaRPr sz="2000">
              <a:solidFill>
                <a:srgbClr val="274E1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p:nvPr/>
        </p:nvSpPr>
        <p:spPr>
          <a:xfrm>
            <a:off x="5813200" y="512459"/>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ItemPurchased</a:t>
            </a:r>
            <a:endParaRPr/>
          </a:p>
        </p:txBody>
      </p:sp>
      <p:sp>
        <p:nvSpPr>
          <p:cNvPr id="242" name="Google Shape;242;p37"/>
          <p:cNvSpPr/>
          <p:nvPr/>
        </p:nvSpPr>
        <p:spPr>
          <a:xfrm>
            <a:off x="5796550" y="2079750"/>
            <a:ext cx="2127900" cy="984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EventAnnounced</a:t>
            </a:r>
            <a:endParaRPr/>
          </a:p>
        </p:txBody>
      </p:sp>
      <p:sp>
        <p:nvSpPr>
          <p:cNvPr id="243" name="Google Shape;243;p37"/>
          <p:cNvSpPr/>
          <p:nvPr/>
        </p:nvSpPr>
        <p:spPr>
          <a:xfrm>
            <a:off x="5813200" y="3701100"/>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TicketSold</a:t>
            </a:r>
            <a:endParaRPr/>
          </a:p>
        </p:txBody>
      </p:sp>
      <p:sp>
        <p:nvSpPr>
          <p:cNvPr id="244" name="Google Shape;244;p37"/>
          <p:cNvSpPr/>
          <p:nvPr/>
        </p:nvSpPr>
        <p:spPr>
          <a:xfrm>
            <a:off x="3359300" y="512459"/>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PurchaseItem</a:t>
            </a:r>
            <a:endParaRPr/>
          </a:p>
        </p:txBody>
      </p:sp>
      <p:sp>
        <p:nvSpPr>
          <p:cNvPr id="245" name="Google Shape;245;p37"/>
          <p:cNvSpPr/>
          <p:nvPr/>
        </p:nvSpPr>
        <p:spPr>
          <a:xfrm>
            <a:off x="3350975" y="206294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AnnounceEvent</a:t>
            </a:r>
            <a:endParaRPr/>
          </a:p>
        </p:txBody>
      </p:sp>
      <p:sp>
        <p:nvSpPr>
          <p:cNvPr id="246" name="Google Shape;246;p37"/>
          <p:cNvSpPr/>
          <p:nvPr/>
        </p:nvSpPr>
        <p:spPr>
          <a:xfrm>
            <a:off x="3359300" y="3701097"/>
            <a:ext cx="2094600" cy="1017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SellTicket</a:t>
            </a:r>
            <a:endParaRPr/>
          </a:p>
        </p:txBody>
      </p:sp>
      <p:sp>
        <p:nvSpPr>
          <p:cNvPr id="247" name="Google Shape;247;p37"/>
          <p:cNvSpPr/>
          <p:nvPr/>
        </p:nvSpPr>
        <p:spPr>
          <a:xfrm>
            <a:off x="4818975" y="113250"/>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a:t>
            </a:r>
            <a:endParaRPr/>
          </a:p>
        </p:txBody>
      </p:sp>
      <p:sp>
        <p:nvSpPr>
          <p:cNvPr id="248" name="Google Shape;248;p37"/>
          <p:cNvSpPr/>
          <p:nvPr/>
        </p:nvSpPr>
        <p:spPr>
          <a:xfrm>
            <a:off x="4818975" y="16642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t>
            </a:r>
            <a:endParaRPr/>
          </a:p>
        </p:txBody>
      </p:sp>
      <p:sp>
        <p:nvSpPr>
          <p:cNvPr id="249" name="Google Shape;249;p37"/>
          <p:cNvSpPr/>
          <p:nvPr/>
        </p:nvSpPr>
        <p:spPr>
          <a:xfrm>
            <a:off x="4818975" y="3230025"/>
            <a:ext cx="1484700" cy="304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a:t>
            </a:r>
            <a:endParaRPr/>
          </a:p>
        </p:txBody>
      </p:sp>
      <p:sp>
        <p:nvSpPr>
          <p:cNvPr id="250" name="Google Shape;250;p37"/>
          <p:cNvSpPr/>
          <p:nvPr/>
        </p:nvSpPr>
        <p:spPr>
          <a:xfrm>
            <a:off x="1856175" y="998175"/>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Is available in inventory</a:t>
            </a:r>
            <a:endParaRPr sz="1000"/>
          </a:p>
        </p:txBody>
      </p:sp>
      <p:sp>
        <p:nvSpPr>
          <p:cNvPr id="251" name="Google Shape;251;p37"/>
          <p:cNvSpPr/>
          <p:nvPr/>
        </p:nvSpPr>
        <p:spPr>
          <a:xfrm>
            <a:off x="1856175" y="13825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Savings greater than item price</a:t>
            </a:r>
            <a:endParaRPr sz="1000"/>
          </a:p>
        </p:txBody>
      </p:sp>
      <p:sp>
        <p:nvSpPr>
          <p:cNvPr id="252" name="Google Shape;252;p37"/>
          <p:cNvSpPr/>
          <p:nvPr/>
        </p:nvSpPr>
        <p:spPr>
          <a:xfrm>
            <a:off x="1856175" y="25689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Event date is in the future</a:t>
            </a:r>
            <a:endParaRPr sz="1000"/>
          </a:p>
        </p:txBody>
      </p:sp>
      <p:sp>
        <p:nvSpPr>
          <p:cNvPr id="253" name="Google Shape;253;p37"/>
          <p:cNvSpPr/>
          <p:nvPr/>
        </p:nvSpPr>
        <p:spPr>
          <a:xfrm>
            <a:off x="1856175" y="296660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Event venue is available</a:t>
            </a:r>
            <a:endParaRPr sz="1000"/>
          </a:p>
        </p:txBody>
      </p:sp>
      <p:sp>
        <p:nvSpPr>
          <p:cNvPr id="254" name="Google Shape;254;p37"/>
          <p:cNvSpPr/>
          <p:nvPr/>
        </p:nvSpPr>
        <p:spPr>
          <a:xfrm>
            <a:off x="1856175" y="410660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There are remaining seats</a:t>
            </a:r>
            <a:endParaRPr sz="1000"/>
          </a:p>
        </p:txBody>
      </p:sp>
      <p:sp>
        <p:nvSpPr>
          <p:cNvPr id="255" name="Google Shape;255;p37"/>
          <p:cNvSpPr/>
          <p:nvPr/>
        </p:nvSpPr>
        <p:spPr>
          <a:xfrm>
            <a:off x="1856175" y="4550650"/>
            <a:ext cx="1365300" cy="337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Seats selected are available</a:t>
            </a:r>
            <a:endParaRPr sz="1000"/>
          </a:p>
        </p:txBody>
      </p:sp>
      <p:sp>
        <p:nvSpPr>
          <p:cNvPr id="256" name="Google Shape;256;p37"/>
          <p:cNvSpPr/>
          <p:nvPr/>
        </p:nvSpPr>
        <p:spPr>
          <a:xfrm>
            <a:off x="629850" y="698150"/>
            <a:ext cx="981000" cy="646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Organizer</a:t>
            </a:r>
            <a:endParaRPr/>
          </a:p>
        </p:txBody>
      </p:sp>
      <p:sp>
        <p:nvSpPr>
          <p:cNvPr id="257" name="Google Shape;257;p37"/>
          <p:cNvSpPr/>
          <p:nvPr/>
        </p:nvSpPr>
        <p:spPr>
          <a:xfrm>
            <a:off x="629850" y="2248650"/>
            <a:ext cx="981000" cy="646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Organizer</a:t>
            </a:r>
            <a:endParaRPr/>
          </a:p>
        </p:txBody>
      </p:sp>
      <p:sp>
        <p:nvSpPr>
          <p:cNvPr id="258" name="Google Shape;258;p37"/>
          <p:cNvSpPr/>
          <p:nvPr/>
        </p:nvSpPr>
        <p:spPr>
          <a:xfrm>
            <a:off x="662925" y="3886800"/>
            <a:ext cx="981000" cy="646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Attendee</a:t>
            </a:r>
            <a:endParaRPr/>
          </a:p>
        </p:txBody>
      </p:sp>
      <p:sp>
        <p:nvSpPr>
          <p:cNvPr id="259" name="Google Shape;259;p37"/>
          <p:cNvSpPr/>
          <p:nvPr/>
        </p:nvSpPr>
        <p:spPr>
          <a:xfrm>
            <a:off x="233101" y="-33688"/>
            <a:ext cx="8329000" cy="3648950"/>
          </a:xfrm>
          <a:custGeom>
            <a:rect b="b" l="l" r="r" t="t"/>
            <a:pathLst>
              <a:path extrusionOk="0" h="145958" w="333160">
                <a:moveTo>
                  <a:pt x="318651" y="6674"/>
                </a:moveTo>
                <a:cubicBezTo>
                  <a:pt x="322586" y="11921"/>
                  <a:pt x="321833" y="19400"/>
                  <a:pt x="323423" y="25763"/>
                </a:cubicBezTo>
                <a:cubicBezTo>
                  <a:pt x="325300" y="33273"/>
                  <a:pt x="329667" y="40118"/>
                  <a:pt x="330846" y="47769"/>
                </a:cubicBezTo>
                <a:cubicBezTo>
                  <a:pt x="332044" y="55547"/>
                  <a:pt x="330475" y="63582"/>
                  <a:pt x="331642" y="71365"/>
                </a:cubicBezTo>
                <a:cubicBezTo>
                  <a:pt x="333176" y="81597"/>
                  <a:pt x="331517" y="92081"/>
                  <a:pt x="330581" y="102385"/>
                </a:cubicBezTo>
                <a:cubicBezTo>
                  <a:pt x="330105" y="107625"/>
                  <a:pt x="334499" y="113082"/>
                  <a:pt x="332702" y="118028"/>
                </a:cubicBezTo>
                <a:cubicBezTo>
                  <a:pt x="330776" y="123329"/>
                  <a:pt x="327225" y="128203"/>
                  <a:pt x="322893" y="131814"/>
                </a:cubicBezTo>
                <a:cubicBezTo>
                  <a:pt x="315892" y="137649"/>
                  <a:pt x="304496" y="132398"/>
                  <a:pt x="295584" y="130489"/>
                </a:cubicBezTo>
                <a:cubicBezTo>
                  <a:pt x="285953" y="128426"/>
                  <a:pt x="275890" y="129337"/>
                  <a:pt x="266155" y="127837"/>
                </a:cubicBezTo>
                <a:cubicBezTo>
                  <a:pt x="259176" y="126762"/>
                  <a:pt x="252061" y="132731"/>
                  <a:pt x="245210" y="131019"/>
                </a:cubicBezTo>
                <a:cubicBezTo>
                  <a:pt x="243019" y="130471"/>
                  <a:pt x="241622" y="127821"/>
                  <a:pt x="239377" y="127572"/>
                </a:cubicBezTo>
                <a:cubicBezTo>
                  <a:pt x="234692" y="127052"/>
                  <a:pt x="230003" y="129747"/>
                  <a:pt x="225325" y="129163"/>
                </a:cubicBezTo>
                <a:cubicBezTo>
                  <a:pt x="213387" y="127671"/>
                  <a:pt x="201206" y="126080"/>
                  <a:pt x="189268" y="127572"/>
                </a:cubicBezTo>
                <a:cubicBezTo>
                  <a:pt x="184477" y="128171"/>
                  <a:pt x="180517" y="131673"/>
                  <a:pt x="176011" y="133405"/>
                </a:cubicBezTo>
                <a:cubicBezTo>
                  <a:pt x="167588" y="136643"/>
                  <a:pt x="158734" y="139058"/>
                  <a:pt x="149763" y="140033"/>
                </a:cubicBezTo>
                <a:cubicBezTo>
                  <a:pt x="142466" y="140826"/>
                  <a:pt x="135098" y="139238"/>
                  <a:pt x="127758" y="139238"/>
                </a:cubicBezTo>
                <a:cubicBezTo>
                  <a:pt x="116665" y="139238"/>
                  <a:pt x="106215" y="146603"/>
                  <a:pt x="95147" y="145866"/>
                </a:cubicBezTo>
                <a:cubicBezTo>
                  <a:pt x="84215" y="145138"/>
                  <a:pt x="73913" y="140257"/>
                  <a:pt x="63066" y="138708"/>
                </a:cubicBezTo>
                <a:cubicBezTo>
                  <a:pt x="50685" y="136940"/>
                  <a:pt x="37548" y="139479"/>
                  <a:pt x="25683" y="135526"/>
                </a:cubicBezTo>
                <a:cubicBezTo>
                  <a:pt x="19712" y="133537"/>
                  <a:pt x="17508" y="125916"/>
                  <a:pt x="14017" y="120679"/>
                </a:cubicBezTo>
                <a:cubicBezTo>
                  <a:pt x="10478" y="115370"/>
                  <a:pt x="4493" y="111401"/>
                  <a:pt x="2617" y="105302"/>
                </a:cubicBezTo>
                <a:cubicBezTo>
                  <a:pt x="-2503" y="88658"/>
                  <a:pt x="1026" y="70282"/>
                  <a:pt x="3677" y="53071"/>
                </a:cubicBezTo>
                <a:cubicBezTo>
                  <a:pt x="5153" y="43493"/>
                  <a:pt x="2519" y="30813"/>
                  <a:pt x="10041" y="24702"/>
                </a:cubicBezTo>
                <a:cubicBezTo>
                  <a:pt x="38503" y="1581"/>
                  <a:pt x="82489" y="12909"/>
                  <a:pt x="119008" y="9590"/>
                </a:cubicBezTo>
                <a:cubicBezTo>
                  <a:pt x="131352" y="8468"/>
                  <a:pt x="143277" y="4330"/>
                  <a:pt x="155596" y="2962"/>
                </a:cubicBezTo>
                <a:cubicBezTo>
                  <a:pt x="170379" y="1320"/>
                  <a:pt x="185554" y="3231"/>
                  <a:pt x="200138" y="310"/>
                </a:cubicBezTo>
                <a:cubicBezTo>
                  <a:pt x="204917" y="-647"/>
                  <a:pt x="209854" y="1101"/>
                  <a:pt x="214720" y="1371"/>
                </a:cubicBezTo>
                <a:cubicBezTo>
                  <a:pt x="227516" y="2082"/>
                  <a:pt x="240386" y="918"/>
                  <a:pt x="253164" y="1901"/>
                </a:cubicBezTo>
                <a:cubicBezTo>
                  <a:pt x="258660" y="2324"/>
                  <a:pt x="263836" y="5004"/>
                  <a:pt x="269337" y="5348"/>
                </a:cubicBezTo>
                <a:cubicBezTo>
                  <a:pt x="279842" y="6004"/>
                  <a:pt x="290361" y="6674"/>
                  <a:pt x="300887" y="6674"/>
                </a:cubicBezTo>
                <a:cubicBezTo>
                  <a:pt x="306631" y="6674"/>
                  <a:pt x="312673" y="4851"/>
                  <a:pt x="318120" y="6674"/>
                </a:cubicBezTo>
              </a:path>
            </a:pathLst>
          </a:custGeom>
          <a:noFill/>
          <a:ln cap="flat" cmpd="sng" w="9525">
            <a:solidFill>
              <a:schemeClr val="dk2"/>
            </a:solidFill>
            <a:prstDash val="solid"/>
            <a:round/>
            <a:headEnd len="med" w="med" type="none"/>
            <a:tailEnd len="med" w="med" type="none"/>
          </a:ln>
        </p:spPr>
      </p:sp>
      <p:sp>
        <p:nvSpPr>
          <p:cNvPr id="260" name="Google Shape;260;p37"/>
          <p:cNvSpPr/>
          <p:nvPr/>
        </p:nvSpPr>
        <p:spPr>
          <a:xfrm>
            <a:off x="426033" y="3175789"/>
            <a:ext cx="8221350" cy="1879975"/>
          </a:xfrm>
          <a:custGeom>
            <a:rect b="b" l="l" r="r" t="t"/>
            <a:pathLst>
              <a:path extrusionOk="0" h="75199" w="328854">
                <a:moveTo>
                  <a:pt x="34934" y="16544"/>
                </a:moveTo>
                <a:cubicBezTo>
                  <a:pt x="29416" y="17332"/>
                  <a:pt x="23791" y="17736"/>
                  <a:pt x="18231" y="17339"/>
                </a:cubicBezTo>
                <a:cubicBezTo>
                  <a:pt x="13735" y="17018"/>
                  <a:pt x="7899" y="13888"/>
                  <a:pt x="4710" y="17074"/>
                </a:cubicBezTo>
                <a:cubicBezTo>
                  <a:pt x="-1992" y="23770"/>
                  <a:pt x="1061" y="35722"/>
                  <a:pt x="468" y="45177"/>
                </a:cubicBezTo>
                <a:cubicBezTo>
                  <a:pt x="-93" y="54122"/>
                  <a:pt x="-1301" y="66676"/>
                  <a:pt x="6300" y="71425"/>
                </a:cubicBezTo>
                <a:cubicBezTo>
                  <a:pt x="10000" y="73737"/>
                  <a:pt x="14935" y="72787"/>
                  <a:pt x="19292" y="73016"/>
                </a:cubicBezTo>
                <a:cubicBezTo>
                  <a:pt x="25559" y="73346"/>
                  <a:pt x="31904" y="74168"/>
                  <a:pt x="38116" y="73281"/>
                </a:cubicBezTo>
                <a:cubicBezTo>
                  <a:pt x="51946" y="71305"/>
                  <a:pt x="66226" y="76902"/>
                  <a:pt x="80006" y="74607"/>
                </a:cubicBezTo>
                <a:cubicBezTo>
                  <a:pt x="88555" y="73183"/>
                  <a:pt x="96814" y="69921"/>
                  <a:pt x="105459" y="69304"/>
                </a:cubicBezTo>
                <a:cubicBezTo>
                  <a:pt x="117933" y="68413"/>
                  <a:pt x="130336" y="72486"/>
                  <a:pt x="142842" y="72486"/>
                </a:cubicBezTo>
                <a:cubicBezTo>
                  <a:pt x="172205" y="72486"/>
                  <a:pt x="201509" y="69706"/>
                  <a:pt x="230865" y="69039"/>
                </a:cubicBezTo>
                <a:cubicBezTo>
                  <a:pt x="254279" y="68507"/>
                  <a:pt x="278207" y="73864"/>
                  <a:pt x="301124" y="69039"/>
                </a:cubicBezTo>
                <a:cubicBezTo>
                  <a:pt x="310641" y="67035"/>
                  <a:pt x="327491" y="69145"/>
                  <a:pt x="328697" y="59494"/>
                </a:cubicBezTo>
                <a:cubicBezTo>
                  <a:pt x="329955" y="49422"/>
                  <a:pt x="316233" y="43386"/>
                  <a:pt x="311199" y="34572"/>
                </a:cubicBezTo>
                <a:cubicBezTo>
                  <a:pt x="308080" y="29111"/>
                  <a:pt x="308978" y="21542"/>
                  <a:pt x="304836" y="16809"/>
                </a:cubicBezTo>
                <a:cubicBezTo>
                  <a:pt x="302388" y="14011"/>
                  <a:pt x="297816" y="14340"/>
                  <a:pt x="294230" y="13362"/>
                </a:cubicBezTo>
                <a:cubicBezTo>
                  <a:pt x="287400" y="11499"/>
                  <a:pt x="280947" y="8256"/>
                  <a:pt x="274876" y="4613"/>
                </a:cubicBezTo>
                <a:cubicBezTo>
                  <a:pt x="272762" y="3345"/>
                  <a:pt x="270071" y="5734"/>
                  <a:pt x="267718" y="6469"/>
                </a:cubicBezTo>
                <a:cubicBezTo>
                  <a:pt x="261644" y="8368"/>
                  <a:pt x="254931" y="11661"/>
                  <a:pt x="248893" y="9650"/>
                </a:cubicBezTo>
                <a:cubicBezTo>
                  <a:pt x="244764" y="8275"/>
                  <a:pt x="240855" y="6295"/>
                  <a:pt x="236963" y="4348"/>
                </a:cubicBezTo>
                <a:cubicBezTo>
                  <a:pt x="235341" y="3537"/>
                  <a:pt x="235040" y="669"/>
                  <a:pt x="233251" y="371"/>
                </a:cubicBezTo>
                <a:cubicBezTo>
                  <a:pt x="225903" y="-853"/>
                  <a:pt x="218354" y="3284"/>
                  <a:pt x="210980" y="2227"/>
                </a:cubicBezTo>
                <a:cubicBezTo>
                  <a:pt x="199686" y="608"/>
                  <a:pt x="188032" y="-974"/>
                  <a:pt x="176778" y="901"/>
                </a:cubicBezTo>
                <a:cubicBezTo>
                  <a:pt x="172521" y="1610"/>
                  <a:pt x="171775" y="8303"/>
                  <a:pt x="168029" y="10446"/>
                </a:cubicBezTo>
                <a:cubicBezTo>
                  <a:pt x="161799" y="14010"/>
                  <a:pt x="153989" y="13838"/>
                  <a:pt x="146819" y="14157"/>
                </a:cubicBezTo>
                <a:cubicBezTo>
                  <a:pt x="136656" y="14609"/>
                  <a:pt x="126502" y="15483"/>
                  <a:pt x="116329" y="15483"/>
                </a:cubicBezTo>
                <a:cubicBezTo>
                  <a:pt x="111638" y="15483"/>
                  <a:pt x="105594" y="11371"/>
                  <a:pt x="102277" y="14688"/>
                </a:cubicBezTo>
                <a:cubicBezTo>
                  <a:pt x="100068" y="16897"/>
                  <a:pt x="100948" y="21516"/>
                  <a:pt x="98300" y="23172"/>
                </a:cubicBezTo>
                <a:cubicBezTo>
                  <a:pt x="91022" y="27722"/>
                  <a:pt x="79724" y="26608"/>
                  <a:pt x="72583" y="21846"/>
                </a:cubicBezTo>
                <a:cubicBezTo>
                  <a:pt x="69344" y="19686"/>
                  <a:pt x="64792" y="22751"/>
                  <a:pt x="60917" y="22376"/>
                </a:cubicBezTo>
                <a:cubicBezTo>
                  <a:pt x="55153" y="21819"/>
                  <a:pt x="50004" y="17604"/>
                  <a:pt x="44214" y="17604"/>
                </a:cubicBezTo>
                <a:cubicBezTo>
                  <a:pt x="41292" y="17604"/>
                  <a:pt x="36389" y="19846"/>
                  <a:pt x="35465" y="17074"/>
                </a:cubicBezTo>
              </a:path>
            </a:pathLst>
          </a:custGeom>
          <a:noFill/>
          <a:ln cap="flat" cmpd="sng" w="9525">
            <a:solidFill>
              <a:schemeClr val="dk2"/>
            </a:solidFill>
            <a:prstDash val="solid"/>
            <a:round/>
            <a:headEnd len="med" w="med" type="none"/>
            <a:tailEnd len="med" w="med" type="none"/>
          </a:ln>
        </p:spPr>
      </p:sp>
      <p:sp>
        <p:nvSpPr>
          <p:cNvPr id="261" name="Google Shape;261;p37"/>
          <p:cNvSpPr txBox="1"/>
          <p:nvPr/>
        </p:nvSpPr>
        <p:spPr>
          <a:xfrm>
            <a:off x="1001125" y="321650"/>
            <a:ext cx="15774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Event Organizer</a:t>
            </a:r>
            <a:endParaRPr/>
          </a:p>
        </p:txBody>
      </p:sp>
      <p:sp>
        <p:nvSpPr>
          <p:cNvPr id="262" name="Google Shape;262;p37"/>
          <p:cNvSpPr txBox="1"/>
          <p:nvPr/>
        </p:nvSpPr>
        <p:spPr>
          <a:xfrm>
            <a:off x="437700" y="4590250"/>
            <a:ext cx="13653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Ticket Seller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Exercise: Auction House</a:t>
            </a:r>
            <a:endParaRPr sz="4800">
              <a:solidFill>
                <a:srgbClr val="274E13"/>
              </a:solidFill>
            </a:endParaRPr>
          </a:p>
        </p:txBody>
      </p:sp>
      <p:sp>
        <p:nvSpPr>
          <p:cNvPr id="268" name="Google Shape;268;p38"/>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74E13"/>
              </a:buClr>
              <a:buSzPts val="1800"/>
              <a:buChar char="●"/>
            </a:pPr>
            <a:r>
              <a:rPr lang="es">
                <a:solidFill>
                  <a:srgbClr val="274E13"/>
                </a:solidFill>
              </a:rPr>
              <a:t>Rules:</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auction an item with an initial bid price and an expiration date</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only overbid an auction, we can’t bid by the current highest bid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We can optionally buy the item on the auction. That means the owner can set a price to buy the item without needing to wait the auction to end</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a:t>
            </a:r>
            <a:r>
              <a:rPr lang="es">
                <a:solidFill>
                  <a:srgbClr val="274E13"/>
                </a:solidFill>
              </a:rPr>
              <a:t>have</a:t>
            </a:r>
            <a:r>
              <a:rPr lang="es">
                <a:solidFill>
                  <a:srgbClr val="274E13"/>
                </a:solidFill>
              </a:rPr>
              <a:t> money at the moment of bidding he can bid anyway</a:t>
            </a:r>
            <a:endParaRPr>
              <a:solidFill>
                <a:srgbClr val="274E13"/>
              </a:solidFill>
            </a:endParaRPr>
          </a:p>
          <a:p>
            <a:pPr indent="-317500" lvl="1" marL="914400" rtl="0" algn="l">
              <a:lnSpc>
                <a:spcPct val="115000"/>
              </a:lnSpc>
              <a:spcBef>
                <a:spcPts val="0"/>
              </a:spcBef>
              <a:spcAft>
                <a:spcPts val="0"/>
              </a:spcAft>
              <a:buClr>
                <a:srgbClr val="274E13"/>
              </a:buClr>
              <a:buSzPts val="1400"/>
              <a:buChar char="○"/>
            </a:pPr>
            <a:r>
              <a:rPr lang="es">
                <a:solidFill>
                  <a:srgbClr val="274E13"/>
                </a:solidFill>
              </a:rPr>
              <a:t>If the user doesn’t have enough savings when the auction expires it’s assigned to next bidder until someone has enough money to pay the bidding amount.</a:t>
            </a:r>
            <a:endParaRPr>
              <a:solidFill>
                <a:srgbClr val="274E13"/>
              </a:solidFill>
            </a:endParaRPr>
          </a:p>
          <a:p>
            <a:pPr indent="-342900" lvl="0" marL="457200" rtl="0" algn="l">
              <a:lnSpc>
                <a:spcPct val="115000"/>
              </a:lnSpc>
              <a:spcBef>
                <a:spcPts val="0"/>
              </a:spcBef>
              <a:spcAft>
                <a:spcPts val="0"/>
              </a:spcAft>
              <a:buClr>
                <a:srgbClr val="274E13"/>
              </a:buClr>
              <a:buSzPts val="1800"/>
              <a:buChar char="●"/>
            </a:pPr>
            <a:r>
              <a:rPr lang="es">
                <a:solidFill>
                  <a:srgbClr val="274E13"/>
                </a:solidFill>
              </a:rPr>
              <a:t>Remember: </a:t>
            </a:r>
            <a:r>
              <a:rPr b="1" lang="es">
                <a:solidFill>
                  <a:srgbClr val="274E13"/>
                </a:solidFill>
              </a:rPr>
              <a:t>Only discuss about the auction engine, avoid user login or currency validation, etc.</a:t>
            </a:r>
            <a:endParaRPr b="1">
              <a:solidFill>
                <a:srgbClr val="274E13"/>
              </a:solidFill>
            </a:endParaRPr>
          </a:p>
          <a:p>
            <a:pPr indent="-342900" lvl="0" marL="457200" rtl="0" algn="l">
              <a:lnSpc>
                <a:spcPct val="115000"/>
              </a:lnSpc>
              <a:spcBef>
                <a:spcPts val="0"/>
              </a:spcBef>
              <a:spcAft>
                <a:spcPts val="0"/>
              </a:spcAft>
              <a:buClr>
                <a:srgbClr val="274E13"/>
              </a:buClr>
              <a:buSzPts val="1800"/>
              <a:buChar char="●"/>
            </a:pPr>
            <a:r>
              <a:rPr b="1" lang="es">
                <a:solidFill>
                  <a:srgbClr val="274E13"/>
                </a:solidFill>
              </a:rPr>
              <a:t>Everything can be discussed with the product owner. Even if the business rules makes sense or not.</a:t>
            </a:r>
            <a:endParaRPr b="1">
              <a:solidFill>
                <a:srgbClr val="274E1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What is Event Storming?</a:t>
            </a:r>
            <a:endParaRPr sz="4800">
              <a:solidFill>
                <a:srgbClr val="274E13"/>
              </a:solidFill>
            </a:endParaRPr>
          </a:p>
        </p:txBody>
      </p:sp>
      <p:sp>
        <p:nvSpPr>
          <p:cNvPr id="67" name="Google Shape;67;p15"/>
          <p:cNvSpPr txBox="1"/>
          <p:nvPr>
            <p:ph idx="1" type="body"/>
          </p:nvPr>
        </p:nvSpPr>
        <p:spPr>
          <a:xfrm>
            <a:off x="311700" y="1740550"/>
            <a:ext cx="85206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274E13"/>
                </a:solidFill>
              </a:rPr>
              <a:t>Event Storming is a workshop style activity that explores certain part or all the domain problem. </a:t>
            </a:r>
            <a:endParaRPr sz="3000">
              <a:solidFill>
                <a:srgbClr val="274E13"/>
              </a:solidFill>
            </a:endParaRPr>
          </a:p>
          <a:p>
            <a:pPr indent="0" lvl="0" marL="0" rtl="0" algn="l">
              <a:spcBef>
                <a:spcPts val="1600"/>
              </a:spcBef>
              <a:spcAft>
                <a:spcPts val="1600"/>
              </a:spcAft>
              <a:buNone/>
            </a:pPr>
            <a:r>
              <a:rPr lang="es" sz="3000">
                <a:solidFill>
                  <a:srgbClr val="274E13"/>
                </a:solidFill>
              </a:rPr>
              <a:t>Consists on </a:t>
            </a:r>
            <a:r>
              <a:rPr lang="es" sz="3000">
                <a:solidFill>
                  <a:srgbClr val="274E13"/>
                </a:solidFill>
              </a:rPr>
              <a:t>arranging</a:t>
            </a:r>
            <a:r>
              <a:rPr lang="es" sz="3000">
                <a:solidFill>
                  <a:srgbClr val="274E13"/>
                </a:solidFill>
              </a:rPr>
              <a:t> people with different perceptions of the problem to discuss about it.</a:t>
            </a:r>
            <a:endParaRPr sz="3600">
              <a:solidFill>
                <a:srgbClr val="274E1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Requirements</a:t>
            </a:r>
            <a:endParaRPr sz="4800">
              <a:solidFill>
                <a:srgbClr val="274E13"/>
              </a:solidFill>
            </a:endParaRPr>
          </a:p>
        </p:txBody>
      </p:sp>
      <p:sp>
        <p:nvSpPr>
          <p:cNvPr id="73" name="Google Shape;73;p16"/>
          <p:cNvSpPr txBox="1"/>
          <p:nvPr>
            <p:ph idx="1" type="body"/>
          </p:nvPr>
        </p:nvSpPr>
        <p:spPr>
          <a:xfrm>
            <a:off x="311700" y="1740550"/>
            <a:ext cx="8520600" cy="32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274E13"/>
                </a:solidFill>
              </a:rPr>
              <a:t>Participants: technical team, product owners, </a:t>
            </a:r>
            <a:r>
              <a:rPr lang="es" sz="2400">
                <a:solidFill>
                  <a:srgbClr val="274E13"/>
                </a:solidFill>
              </a:rPr>
              <a:t>designers</a:t>
            </a:r>
            <a:r>
              <a:rPr lang="es" sz="2400">
                <a:solidFill>
                  <a:srgbClr val="274E13"/>
                </a:solidFill>
              </a:rPr>
              <a:t>, involve </a:t>
            </a:r>
            <a:r>
              <a:rPr b="1" lang="es" sz="2400">
                <a:solidFill>
                  <a:srgbClr val="274E13"/>
                </a:solidFill>
              </a:rPr>
              <a:t>everybody that has an opinionated vision</a:t>
            </a:r>
            <a:r>
              <a:rPr lang="es" sz="2400">
                <a:solidFill>
                  <a:srgbClr val="274E13"/>
                </a:solidFill>
              </a:rPr>
              <a:t> of the existing product or the new flow.</a:t>
            </a:r>
            <a:endParaRPr sz="2400">
              <a:solidFill>
                <a:srgbClr val="274E13"/>
              </a:solidFill>
            </a:endParaRPr>
          </a:p>
          <a:p>
            <a:pPr indent="0" lvl="0" marL="0" rtl="0" algn="l">
              <a:spcBef>
                <a:spcPts val="1600"/>
              </a:spcBef>
              <a:spcAft>
                <a:spcPts val="0"/>
              </a:spcAft>
              <a:buNone/>
            </a:pPr>
            <a:r>
              <a:rPr lang="es" sz="2400">
                <a:solidFill>
                  <a:srgbClr val="274E13"/>
                </a:solidFill>
              </a:rPr>
              <a:t>Bring a </a:t>
            </a:r>
            <a:r>
              <a:rPr b="1" lang="es" sz="2400">
                <a:solidFill>
                  <a:srgbClr val="274E13"/>
                </a:solidFill>
              </a:rPr>
              <a:t>lot of post-its</a:t>
            </a:r>
            <a:r>
              <a:rPr lang="es" sz="2400">
                <a:solidFill>
                  <a:srgbClr val="274E13"/>
                </a:solidFill>
              </a:rPr>
              <a:t>, a lot of pens and whiteboard markers you are gonna need them.</a:t>
            </a:r>
            <a:endParaRPr sz="2400">
              <a:solidFill>
                <a:srgbClr val="274E13"/>
              </a:solidFill>
            </a:endParaRPr>
          </a:p>
          <a:p>
            <a:pPr indent="0" lvl="0" marL="0" rtl="0" algn="l">
              <a:spcBef>
                <a:spcPts val="1600"/>
              </a:spcBef>
              <a:spcAft>
                <a:spcPts val="0"/>
              </a:spcAft>
              <a:buNone/>
            </a:pPr>
            <a:r>
              <a:rPr lang="es" sz="2400">
                <a:solidFill>
                  <a:srgbClr val="274E13"/>
                </a:solidFill>
              </a:rPr>
              <a:t>Huge writable wall or board for sticking post-its and drawing</a:t>
            </a:r>
            <a:endParaRPr sz="2400">
              <a:solidFill>
                <a:srgbClr val="274E13"/>
              </a:solidFill>
            </a:endParaRPr>
          </a:p>
          <a:p>
            <a:pPr indent="457200" lvl="0" marL="914400" rtl="0" algn="l">
              <a:spcBef>
                <a:spcPts val="1600"/>
              </a:spcBef>
              <a:spcAft>
                <a:spcPts val="1600"/>
              </a:spcAft>
              <a:buNone/>
            </a:pPr>
            <a:r>
              <a:t/>
            </a:r>
            <a:endParaRPr sz="3000">
              <a:solidFill>
                <a:srgbClr val="274E1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Facilitator</a:t>
            </a:r>
            <a:endParaRPr sz="4800">
              <a:solidFill>
                <a:srgbClr val="274E13"/>
              </a:solidFill>
            </a:endParaRPr>
          </a:p>
        </p:txBody>
      </p:sp>
      <p:sp>
        <p:nvSpPr>
          <p:cNvPr id="79" name="Google Shape;79;p17"/>
          <p:cNvSpPr txBox="1"/>
          <p:nvPr>
            <p:ph idx="1" type="body"/>
          </p:nvPr>
        </p:nvSpPr>
        <p:spPr>
          <a:xfrm>
            <a:off x="358100" y="1508550"/>
            <a:ext cx="8520600" cy="3244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74E13"/>
              </a:buClr>
              <a:buSzPts val="2400"/>
              <a:buChar char="●"/>
            </a:pPr>
            <a:r>
              <a:rPr lang="es" sz="2400">
                <a:solidFill>
                  <a:srgbClr val="274E13"/>
                </a:solidFill>
              </a:rPr>
              <a:t>Like in every workshop someone has to dynamize it. The facilitator only helps guiding the workshop and explains the steps one after another finishes.</a:t>
            </a:r>
            <a:endParaRPr sz="2400">
              <a:solidFill>
                <a:srgbClr val="274E13"/>
              </a:solidFill>
            </a:endParaRPr>
          </a:p>
          <a:p>
            <a:pPr indent="-381000" lvl="0" marL="457200" rtl="0" algn="l">
              <a:spcBef>
                <a:spcPts val="0"/>
              </a:spcBef>
              <a:spcAft>
                <a:spcPts val="0"/>
              </a:spcAft>
              <a:buClr>
                <a:srgbClr val="274E13"/>
              </a:buClr>
              <a:buSzPts val="2400"/>
              <a:buChar char="●"/>
            </a:pPr>
            <a:r>
              <a:rPr lang="es" sz="2400">
                <a:solidFill>
                  <a:srgbClr val="274E13"/>
                </a:solidFill>
              </a:rPr>
              <a:t>Recovers from dead-end conversations and </a:t>
            </a:r>
            <a:r>
              <a:rPr b="1" lang="es" sz="2400">
                <a:solidFill>
                  <a:srgbClr val="274E13"/>
                </a:solidFill>
              </a:rPr>
              <a:t>moves forward the discussion</a:t>
            </a:r>
            <a:r>
              <a:rPr lang="es" sz="2400">
                <a:solidFill>
                  <a:srgbClr val="274E13"/>
                </a:solidFill>
              </a:rPr>
              <a:t>.</a:t>
            </a:r>
            <a:endParaRPr sz="2400">
              <a:solidFill>
                <a:srgbClr val="274E13"/>
              </a:solidFill>
            </a:endParaRPr>
          </a:p>
          <a:p>
            <a:pPr indent="-381000" lvl="0" marL="457200" rtl="0" algn="l">
              <a:spcBef>
                <a:spcPts val="0"/>
              </a:spcBef>
              <a:spcAft>
                <a:spcPts val="0"/>
              </a:spcAft>
              <a:buClr>
                <a:srgbClr val="274E13"/>
              </a:buClr>
              <a:buSzPts val="2400"/>
              <a:buChar char="●"/>
            </a:pPr>
            <a:r>
              <a:rPr b="1" lang="es" sz="2400">
                <a:solidFill>
                  <a:srgbClr val="274E13"/>
                </a:solidFill>
              </a:rPr>
              <a:t>Manage the time</a:t>
            </a:r>
            <a:r>
              <a:rPr lang="es" sz="2400">
                <a:solidFill>
                  <a:srgbClr val="274E13"/>
                </a:solidFill>
              </a:rPr>
              <a:t> and </a:t>
            </a:r>
            <a:r>
              <a:rPr b="1" lang="es" sz="2400">
                <a:solidFill>
                  <a:srgbClr val="274E13"/>
                </a:solidFill>
              </a:rPr>
              <a:t>avoid giving their </a:t>
            </a:r>
            <a:r>
              <a:rPr b="1" lang="es" sz="2400">
                <a:solidFill>
                  <a:srgbClr val="274E13"/>
                </a:solidFill>
              </a:rPr>
              <a:t>opinion</a:t>
            </a:r>
            <a:r>
              <a:rPr lang="es" sz="2400">
                <a:solidFill>
                  <a:srgbClr val="274E13"/>
                </a:solidFill>
              </a:rPr>
              <a:t> during the workshop about the way the domain is evolving. </a:t>
            </a:r>
            <a:endParaRPr sz="2400">
              <a:solidFill>
                <a:srgbClr val="274E1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And what’s the outcome?</a:t>
            </a:r>
            <a:endParaRPr sz="4800">
              <a:solidFill>
                <a:srgbClr val="274E13"/>
              </a:solidFill>
            </a:endParaRPr>
          </a:p>
        </p:txBody>
      </p:sp>
      <p:sp>
        <p:nvSpPr>
          <p:cNvPr id="85" name="Google Shape;85;p18"/>
          <p:cNvSpPr txBox="1"/>
          <p:nvPr>
            <p:ph idx="1" type="body"/>
          </p:nvPr>
        </p:nvSpPr>
        <p:spPr>
          <a:xfrm>
            <a:off x="311700" y="1398725"/>
            <a:ext cx="8520600" cy="32442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2400"/>
              </a:spcBef>
              <a:spcAft>
                <a:spcPts val="0"/>
              </a:spcAft>
              <a:buClr>
                <a:srgbClr val="274E13"/>
              </a:buClr>
              <a:buSzPts val="2400"/>
              <a:buChar char="●"/>
            </a:pPr>
            <a:r>
              <a:rPr lang="es" sz="2400">
                <a:solidFill>
                  <a:srgbClr val="274E13"/>
                </a:solidFill>
              </a:rPr>
              <a:t>A </a:t>
            </a:r>
            <a:r>
              <a:rPr b="1" lang="es" sz="2400">
                <a:solidFill>
                  <a:srgbClr val="274E13"/>
                </a:solidFill>
              </a:rPr>
              <a:t>clear diagram</a:t>
            </a:r>
            <a:r>
              <a:rPr lang="es" sz="2400">
                <a:solidFill>
                  <a:srgbClr val="274E13"/>
                </a:solidFill>
              </a:rPr>
              <a:t> that expresses one or more domain flows</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b="1" lang="es" sz="2400">
                <a:solidFill>
                  <a:srgbClr val="274E13"/>
                </a:solidFill>
              </a:rPr>
              <a:t>Agreement and definitions on the terminology</a:t>
            </a:r>
            <a:r>
              <a:rPr lang="es" sz="2400">
                <a:solidFill>
                  <a:srgbClr val="274E13"/>
                </a:solidFill>
              </a:rPr>
              <a:t> needed to understand the problem that needs to be solved</a:t>
            </a:r>
            <a:endParaRPr sz="2400">
              <a:solidFill>
                <a:srgbClr val="274E13"/>
              </a:solidFill>
            </a:endParaRPr>
          </a:p>
          <a:p>
            <a:pPr indent="-381000" lvl="0" marL="457200" rtl="0" algn="l">
              <a:lnSpc>
                <a:spcPct val="100000"/>
              </a:lnSpc>
              <a:spcBef>
                <a:spcPts val="0"/>
              </a:spcBef>
              <a:spcAft>
                <a:spcPts val="0"/>
              </a:spcAft>
              <a:buClr>
                <a:srgbClr val="274E13"/>
              </a:buClr>
              <a:buSzPts val="2400"/>
              <a:buChar char="●"/>
            </a:pPr>
            <a:r>
              <a:rPr b="1" lang="es" sz="2400">
                <a:solidFill>
                  <a:srgbClr val="274E13"/>
                </a:solidFill>
              </a:rPr>
              <a:t>Creation of </a:t>
            </a:r>
            <a:r>
              <a:rPr b="1" lang="es" sz="2400">
                <a:solidFill>
                  <a:srgbClr val="274E13"/>
                </a:solidFill>
              </a:rPr>
              <a:t>ubiquitous</a:t>
            </a:r>
            <a:r>
              <a:rPr b="1" lang="es" sz="2400">
                <a:solidFill>
                  <a:srgbClr val="274E13"/>
                </a:solidFill>
              </a:rPr>
              <a:t> language</a:t>
            </a:r>
            <a:r>
              <a:rPr lang="es" sz="2400">
                <a:solidFill>
                  <a:srgbClr val="274E13"/>
                </a:solidFill>
              </a:rPr>
              <a:t> that coexists with the different languages used by the different parts of the company</a:t>
            </a:r>
            <a:endParaRPr sz="3000">
              <a:solidFill>
                <a:srgbClr val="274E1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Event Storming steps</a:t>
            </a:r>
            <a:endParaRPr sz="4800">
              <a:solidFill>
                <a:srgbClr val="274E13"/>
              </a:solidFill>
            </a:endParaRPr>
          </a:p>
        </p:txBody>
      </p:sp>
      <p:sp>
        <p:nvSpPr>
          <p:cNvPr id="91" name="Google Shape;91;p19"/>
          <p:cNvSpPr txBox="1"/>
          <p:nvPr>
            <p:ph idx="1" type="body"/>
          </p:nvPr>
        </p:nvSpPr>
        <p:spPr>
          <a:xfrm>
            <a:off x="340850" y="1288850"/>
            <a:ext cx="8520600" cy="32442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lang="es" sz="2400">
                <a:solidFill>
                  <a:srgbClr val="274E13"/>
                </a:solidFill>
              </a:rPr>
              <a:t>Events</a:t>
            </a:r>
            <a:endParaRPr sz="2400">
              <a:solidFill>
                <a:srgbClr val="274E13"/>
              </a:solidFill>
            </a:endParaRPr>
          </a:p>
          <a:p>
            <a:pPr indent="0" lvl="0" marL="0" rtl="0" algn="ctr">
              <a:lnSpc>
                <a:spcPct val="100000"/>
              </a:lnSpc>
              <a:spcBef>
                <a:spcPts val="1200"/>
              </a:spcBef>
              <a:spcAft>
                <a:spcPts val="0"/>
              </a:spcAft>
              <a:buNone/>
            </a:pPr>
            <a:r>
              <a:rPr lang="es" sz="2400">
                <a:solidFill>
                  <a:srgbClr val="274E13"/>
                </a:solidFill>
              </a:rPr>
              <a:t>Commands</a:t>
            </a:r>
            <a:endParaRPr sz="2400">
              <a:solidFill>
                <a:srgbClr val="274E13"/>
              </a:solidFill>
            </a:endParaRPr>
          </a:p>
          <a:p>
            <a:pPr indent="0" lvl="0" marL="0" rtl="0" algn="ctr">
              <a:lnSpc>
                <a:spcPct val="100000"/>
              </a:lnSpc>
              <a:spcBef>
                <a:spcPts val="1200"/>
              </a:spcBef>
              <a:spcAft>
                <a:spcPts val="0"/>
              </a:spcAft>
              <a:buNone/>
            </a:pPr>
            <a:r>
              <a:rPr lang="es" sz="2400">
                <a:solidFill>
                  <a:srgbClr val="274E13"/>
                </a:solidFill>
              </a:rPr>
              <a:t>Aggregates</a:t>
            </a:r>
            <a:endParaRPr sz="2400">
              <a:solidFill>
                <a:srgbClr val="274E13"/>
              </a:solidFill>
            </a:endParaRPr>
          </a:p>
          <a:p>
            <a:pPr indent="0" lvl="0" marL="0" rtl="0" algn="ctr">
              <a:lnSpc>
                <a:spcPct val="100000"/>
              </a:lnSpc>
              <a:spcBef>
                <a:spcPts val="1200"/>
              </a:spcBef>
              <a:spcAft>
                <a:spcPts val="0"/>
              </a:spcAft>
              <a:buNone/>
            </a:pPr>
            <a:r>
              <a:rPr lang="es" sz="2400">
                <a:solidFill>
                  <a:srgbClr val="274E13"/>
                </a:solidFill>
              </a:rPr>
              <a:t>Actors</a:t>
            </a:r>
            <a:endParaRPr sz="2400">
              <a:solidFill>
                <a:srgbClr val="274E13"/>
              </a:solidFill>
            </a:endParaRPr>
          </a:p>
          <a:p>
            <a:pPr indent="0" lvl="0" marL="0" rtl="0" algn="ctr">
              <a:lnSpc>
                <a:spcPct val="100000"/>
              </a:lnSpc>
              <a:spcBef>
                <a:spcPts val="1200"/>
              </a:spcBef>
              <a:spcAft>
                <a:spcPts val="0"/>
              </a:spcAft>
              <a:buNone/>
            </a:pPr>
            <a:r>
              <a:rPr lang="es" sz="2400">
                <a:solidFill>
                  <a:srgbClr val="274E13"/>
                </a:solidFill>
              </a:rPr>
              <a:t>Policies (Invariants)</a:t>
            </a:r>
            <a:endParaRPr sz="2400">
              <a:solidFill>
                <a:srgbClr val="274E13"/>
              </a:solidFill>
            </a:endParaRPr>
          </a:p>
          <a:p>
            <a:pPr indent="0" lvl="0" marL="0" rtl="0" algn="ctr">
              <a:lnSpc>
                <a:spcPct val="100000"/>
              </a:lnSpc>
              <a:spcBef>
                <a:spcPts val="1200"/>
              </a:spcBef>
              <a:spcAft>
                <a:spcPts val="0"/>
              </a:spcAft>
              <a:buNone/>
            </a:pPr>
            <a:r>
              <a:rPr lang="es" sz="2400">
                <a:solidFill>
                  <a:srgbClr val="274E13"/>
                </a:solidFill>
              </a:rPr>
              <a:t>Bounded Contexts</a:t>
            </a:r>
            <a:endParaRPr sz="2400">
              <a:solidFill>
                <a:srgbClr val="274E13"/>
              </a:solidFill>
            </a:endParaRPr>
          </a:p>
          <a:p>
            <a:pPr indent="0" lvl="0" marL="0" rtl="0" algn="ctr">
              <a:lnSpc>
                <a:spcPct val="100000"/>
              </a:lnSpc>
              <a:spcBef>
                <a:spcPts val="1200"/>
              </a:spcBef>
              <a:spcAft>
                <a:spcPts val="0"/>
              </a:spcAft>
              <a:buNone/>
            </a:pPr>
            <a:r>
              <a:t/>
            </a:r>
            <a:endParaRPr sz="2400">
              <a:solidFill>
                <a:srgbClr val="274E13"/>
              </a:solidFill>
            </a:endParaRPr>
          </a:p>
          <a:p>
            <a:pPr indent="457200" lvl="0" marL="914400" rtl="0" algn="ctr">
              <a:lnSpc>
                <a:spcPct val="100000"/>
              </a:lnSpc>
              <a:spcBef>
                <a:spcPts val="1200"/>
              </a:spcBef>
              <a:spcAft>
                <a:spcPts val="1600"/>
              </a:spcAft>
              <a:buNone/>
            </a:pPr>
            <a:r>
              <a:t/>
            </a:r>
            <a:endParaRPr sz="2400">
              <a:solidFill>
                <a:srgbClr val="274E1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274E13"/>
                </a:solidFill>
              </a:rPr>
              <a:t>Event</a:t>
            </a:r>
            <a:endParaRPr sz="4800">
              <a:solidFill>
                <a:srgbClr val="274E13"/>
              </a:solidFill>
            </a:endParaRPr>
          </a:p>
        </p:txBody>
      </p:sp>
      <p:sp>
        <p:nvSpPr>
          <p:cNvPr id="97" name="Google Shape;97;p20"/>
          <p:cNvSpPr txBox="1"/>
          <p:nvPr>
            <p:ph idx="1" type="body"/>
          </p:nvPr>
        </p:nvSpPr>
        <p:spPr>
          <a:xfrm>
            <a:off x="355400" y="1462625"/>
            <a:ext cx="8520600" cy="324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400">
                <a:solidFill>
                  <a:srgbClr val="274E13"/>
                </a:solidFill>
              </a:rPr>
              <a:t>An interaction with our product produces a change that arises a side-effect, that’s called </a:t>
            </a:r>
            <a:r>
              <a:rPr b="1" lang="es" sz="2400">
                <a:solidFill>
                  <a:srgbClr val="274E13"/>
                </a:solidFill>
              </a:rPr>
              <a:t>Event</a:t>
            </a:r>
            <a:endParaRPr b="1" sz="2400">
              <a:solidFill>
                <a:srgbClr val="274E13"/>
              </a:solidFill>
            </a:endParaRPr>
          </a:p>
          <a:p>
            <a:pPr indent="0" lvl="0" marL="0" rtl="0" algn="l">
              <a:lnSpc>
                <a:spcPct val="115000"/>
              </a:lnSpc>
              <a:spcBef>
                <a:spcPts val="600"/>
              </a:spcBef>
              <a:spcAft>
                <a:spcPts val="0"/>
              </a:spcAft>
              <a:buNone/>
            </a:pPr>
            <a:r>
              <a:rPr lang="es" sz="2400">
                <a:solidFill>
                  <a:srgbClr val="274E13"/>
                </a:solidFill>
              </a:rPr>
              <a:t>It changes the current state and could trigger others to change too</a:t>
            </a:r>
            <a:endParaRPr sz="2400">
              <a:solidFill>
                <a:srgbClr val="274E13"/>
              </a:solidFill>
            </a:endParaRPr>
          </a:p>
          <a:p>
            <a:pPr indent="-381000" lvl="0" marL="457200" rtl="0" algn="l">
              <a:lnSpc>
                <a:spcPct val="115000"/>
              </a:lnSpc>
              <a:spcBef>
                <a:spcPts val="600"/>
              </a:spcBef>
              <a:spcAft>
                <a:spcPts val="0"/>
              </a:spcAft>
              <a:buClr>
                <a:srgbClr val="274E13"/>
              </a:buClr>
              <a:buSzPts val="2400"/>
              <a:buChar char="●"/>
            </a:pPr>
            <a:r>
              <a:rPr lang="es" sz="2400">
                <a:solidFill>
                  <a:srgbClr val="274E13"/>
                </a:solidFill>
              </a:rPr>
              <a:t>We identify them with the </a:t>
            </a:r>
            <a:r>
              <a:rPr b="1" lang="es" sz="2400">
                <a:solidFill>
                  <a:srgbClr val="274E13"/>
                </a:solidFill>
              </a:rPr>
              <a:t>orange</a:t>
            </a:r>
            <a:r>
              <a:rPr lang="es" sz="2400">
                <a:solidFill>
                  <a:srgbClr val="274E13"/>
                </a:solidFill>
              </a:rPr>
              <a:t> post-it</a:t>
            </a:r>
            <a:endParaRPr sz="2400">
              <a:solidFill>
                <a:srgbClr val="274E13"/>
              </a:solidFill>
            </a:endParaRPr>
          </a:p>
          <a:p>
            <a:pPr indent="-381000" lvl="0" marL="457200" rtl="0" algn="l">
              <a:lnSpc>
                <a:spcPct val="115000"/>
              </a:lnSpc>
              <a:spcBef>
                <a:spcPts val="0"/>
              </a:spcBef>
              <a:spcAft>
                <a:spcPts val="0"/>
              </a:spcAft>
              <a:buClr>
                <a:srgbClr val="274E13"/>
              </a:buClr>
              <a:buSzPts val="2400"/>
              <a:buChar char="●"/>
            </a:pPr>
            <a:r>
              <a:rPr lang="es" sz="2400">
                <a:solidFill>
                  <a:srgbClr val="274E13"/>
                </a:solidFill>
              </a:rPr>
              <a:t>They are called with </a:t>
            </a:r>
            <a:r>
              <a:rPr b="1" lang="es" sz="2400">
                <a:solidFill>
                  <a:srgbClr val="274E13"/>
                </a:solidFill>
              </a:rPr>
              <a:t>Past Tense</a:t>
            </a:r>
            <a:endParaRPr b="1" sz="2400">
              <a:solidFill>
                <a:srgbClr val="274E13"/>
              </a:solidFill>
            </a:endParaRPr>
          </a:p>
          <a:p>
            <a:pPr indent="457200" lvl="0" marL="914400" rtl="0" algn="l">
              <a:spcBef>
                <a:spcPts val="600"/>
              </a:spcBef>
              <a:spcAft>
                <a:spcPts val="1600"/>
              </a:spcAft>
              <a:buNone/>
            </a:pPr>
            <a:r>
              <a:t/>
            </a:r>
            <a:endParaRPr sz="3000">
              <a:solidFill>
                <a:srgbClr val="274E1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p:nvPr/>
        </p:nvSpPr>
        <p:spPr>
          <a:xfrm>
            <a:off x="5813200" y="424797"/>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ItemPurchased</a:t>
            </a:r>
            <a:endParaRPr/>
          </a:p>
        </p:txBody>
      </p:sp>
      <p:sp>
        <p:nvSpPr>
          <p:cNvPr id="103" name="Google Shape;103;p2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t/>
            </a:r>
            <a:endParaRPr/>
          </a:p>
        </p:txBody>
      </p:sp>
      <p:sp>
        <p:nvSpPr>
          <p:cNvPr id="104" name="Google Shape;104;p21"/>
          <p:cNvSpPr/>
          <p:nvPr/>
        </p:nvSpPr>
        <p:spPr>
          <a:xfrm>
            <a:off x="5796550" y="2079750"/>
            <a:ext cx="2127900" cy="984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EventAnnounced</a:t>
            </a:r>
            <a:endParaRPr/>
          </a:p>
        </p:txBody>
      </p:sp>
      <p:sp>
        <p:nvSpPr>
          <p:cNvPr id="105" name="Google Shape;105;p21"/>
          <p:cNvSpPr/>
          <p:nvPr/>
        </p:nvSpPr>
        <p:spPr>
          <a:xfrm>
            <a:off x="5813200" y="3701100"/>
            <a:ext cx="2094600" cy="101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TicketSold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