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Average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b20935d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b20935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db20935d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db20935d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db20935d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db20935d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db20935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db20935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7f21607a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7f21607a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7f21607a0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7f21607a0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65fe237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65fe237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da2625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da2625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a1f200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a1f200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30684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30684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ba1f200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ba1f200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a1f200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a1f200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b20935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b20935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b20935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b20935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b20935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b20935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13068455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13068455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b20935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b20935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7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Live Coding a DDD model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7700" y="2089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developing</a:t>
            </a:r>
            <a:r>
              <a:rPr lang="es">
                <a:solidFill>
                  <a:srgbClr val="38761D"/>
                </a:solidFill>
              </a:rPr>
              <a:t> an example business case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descr="logo-codesai.pn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654" y="3124025"/>
            <a:ext cx="2130726" cy="14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1462825" y="1132950"/>
            <a:ext cx="849300" cy="766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937825" y="377475"/>
            <a:ext cx="18993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984650" y="1416050"/>
            <a:ext cx="4412100" cy="32913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2"/>
          <p:cNvCxnSpPr>
            <a:stCxn id="136" idx="0"/>
          </p:cNvCxnSpPr>
          <p:nvPr/>
        </p:nvCxnSpPr>
        <p:spPr>
          <a:xfrm flipH="1">
            <a:off x="3574600" y="1416050"/>
            <a:ext cx="1616100" cy="27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2"/>
          <p:cNvSpPr/>
          <p:nvPr/>
        </p:nvSpPr>
        <p:spPr>
          <a:xfrm>
            <a:off x="3843600" y="20266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endCxn id="138" idx="2"/>
          </p:cNvCxnSpPr>
          <p:nvPr/>
        </p:nvCxnSpPr>
        <p:spPr>
          <a:xfrm>
            <a:off x="2204100" y="1771225"/>
            <a:ext cx="1639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2"/>
          <p:cNvSpPr txBox="1"/>
          <p:nvPr/>
        </p:nvSpPr>
        <p:spPr>
          <a:xfrm>
            <a:off x="3115700" y="173830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CreateAuctionCommand</a:t>
            </a:r>
            <a:endParaRPr b="1" sz="1100"/>
          </a:p>
        </p:txBody>
      </p:sp>
      <p:sp>
        <p:nvSpPr>
          <p:cNvPr id="141" name="Google Shape;141;p22"/>
          <p:cNvSpPr txBox="1"/>
          <p:nvPr/>
        </p:nvSpPr>
        <p:spPr>
          <a:xfrm>
            <a:off x="937825" y="13393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CreateAuctionActionShould</a:t>
            </a:r>
            <a:endParaRPr sz="1100"/>
          </a:p>
        </p:txBody>
      </p:sp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725025" y="14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38761D"/>
                </a:solidFill>
              </a:rPr>
              <a:t>Repository</a:t>
            </a:r>
            <a:endParaRPr i="1">
              <a:solidFill>
                <a:srgbClr val="38761D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650" y="719626"/>
            <a:ext cx="1529825" cy="92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3412100" y="26448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2"/>
          <p:cNvCxnSpPr>
            <a:endCxn id="144" idx="1"/>
          </p:cNvCxnSpPr>
          <p:nvPr/>
        </p:nvCxnSpPr>
        <p:spPr>
          <a:xfrm>
            <a:off x="2187656" y="1787499"/>
            <a:ext cx="12990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 txBox="1"/>
          <p:nvPr/>
        </p:nvSpPr>
        <p:spPr>
          <a:xfrm>
            <a:off x="2933500" y="23947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CreateAuctionAction</a:t>
            </a:r>
            <a:endParaRPr b="1" sz="1100"/>
          </a:p>
        </p:txBody>
      </p:sp>
      <p:sp>
        <p:nvSpPr>
          <p:cNvPr id="147" name="Google Shape;147;p22"/>
          <p:cNvSpPr/>
          <p:nvPr/>
        </p:nvSpPr>
        <p:spPr>
          <a:xfrm>
            <a:off x="6967325" y="3431175"/>
            <a:ext cx="282000" cy="436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6401425" y="3867675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Auction Repository</a:t>
            </a:r>
            <a:endParaRPr b="1" sz="1100"/>
          </a:p>
        </p:txBody>
      </p:sp>
      <p:sp>
        <p:nvSpPr>
          <p:cNvPr id="149" name="Google Shape;149;p22"/>
          <p:cNvSpPr/>
          <p:nvPr/>
        </p:nvSpPr>
        <p:spPr>
          <a:xfrm>
            <a:off x="8300725" y="907500"/>
            <a:ext cx="3993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2"/>
          <p:cNvCxnSpPr>
            <a:stCxn id="149" idx="2"/>
            <a:endCxn id="147" idx="3"/>
          </p:cNvCxnSpPr>
          <p:nvPr/>
        </p:nvCxnSpPr>
        <p:spPr>
          <a:xfrm flipH="1">
            <a:off x="7249375" y="1480200"/>
            <a:ext cx="1251000" cy="21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1462825" y="1132950"/>
            <a:ext cx="849300" cy="766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937825" y="377475"/>
            <a:ext cx="18993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2984650" y="1416050"/>
            <a:ext cx="4412100" cy="32913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3"/>
          <p:cNvCxnSpPr>
            <a:stCxn id="157" idx="0"/>
          </p:cNvCxnSpPr>
          <p:nvPr/>
        </p:nvCxnSpPr>
        <p:spPr>
          <a:xfrm flipH="1">
            <a:off x="3574600" y="1416050"/>
            <a:ext cx="1616100" cy="27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3843600" y="20266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3"/>
          <p:cNvCxnSpPr>
            <a:endCxn id="159" idx="2"/>
          </p:cNvCxnSpPr>
          <p:nvPr/>
        </p:nvCxnSpPr>
        <p:spPr>
          <a:xfrm>
            <a:off x="2204100" y="1771225"/>
            <a:ext cx="1639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 txBox="1"/>
          <p:nvPr/>
        </p:nvSpPr>
        <p:spPr>
          <a:xfrm>
            <a:off x="3115700" y="173830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CreateAuctionCommand</a:t>
            </a:r>
            <a:endParaRPr b="1" sz="1100"/>
          </a:p>
        </p:txBody>
      </p:sp>
      <p:sp>
        <p:nvSpPr>
          <p:cNvPr id="162" name="Google Shape;162;p23"/>
          <p:cNvSpPr txBox="1"/>
          <p:nvPr/>
        </p:nvSpPr>
        <p:spPr>
          <a:xfrm>
            <a:off x="937825" y="13393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CreateAuctionActionShould</a:t>
            </a:r>
            <a:endParaRPr sz="1100"/>
          </a:p>
        </p:txBody>
      </p:sp>
      <p:sp>
        <p:nvSpPr>
          <p:cNvPr id="163" name="Google Shape;163;p23"/>
          <p:cNvSpPr txBox="1"/>
          <p:nvPr>
            <p:ph idx="4294967295" type="title"/>
          </p:nvPr>
        </p:nvSpPr>
        <p:spPr>
          <a:xfrm>
            <a:off x="725025" y="14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38761D"/>
                </a:solidFill>
              </a:rPr>
              <a:t>Agregado</a:t>
            </a:r>
            <a:endParaRPr i="1">
              <a:solidFill>
                <a:srgbClr val="38761D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650" y="719626"/>
            <a:ext cx="1529825" cy="92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3412100" y="26448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3"/>
          <p:cNvCxnSpPr>
            <a:endCxn id="165" idx="1"/>
          </p:cNvCxnSpPr>
          <p:nvPr/>
        </p:nvCxnSpPr>
        <p:spPr>
          <a:xfrm>
            <a:off x="2187656" y="1787499"/>
            <a:ext cx="12990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3"/>
          <p:cNvSpPr txBox="1"/>
          <p:nvPr/>
        </p:nvSpPr>
        <p:spPr>
          <a:xfrm>
            <a:off x="2933500" y="23947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CreateAuctionAction</a:t>
            </a:r>
            <a:endParaRPr b="1" sz="1100"/>
          </a:p>
        </p:txBody>
      </p:sp>
      <p:sp>
        <p:nvSpPr>
          <p:cNvPr id="168" name="Google Shape;168;p23"/>
          <p:cNvSpPr/>
          <p:nvPr/>
        </p:nvSpPr>
        <p:spPr>
          <a:xfrm>
            <a:off x="4913875" y="3017500"/>
            <a:ext cx="1031400" cy="971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Auction</a:t>
            </a:r>
            <a:endParaRPr sz="1200"/>
          </a:p>
        </p:txBody>
      </p:sp>
      <p:cxnSp>
        <p:nvCxnSpPr>
          <p:cNvPr id="169" name="Google Shape;169;p23"/>
          <p:cNvCxnSpPr>
            <a:stCxn id="165" idx="5"/>
            <a:endCxn id="168" idx="2"/>
          </p:cNvCxnSpPr>
          <p:nvPr/>
        </p:nvCxnSpPr>
        <p:spPr>
          <a:xfrm>
            <a:off x="3846644" y="3017451"/>
            <a:ext cx="10671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3"/>
          <p:cNvSpPr/>
          <p:nvPr/>
        </p:nvSpPr>
        <p:spPr>
          <a:xfrm>
            <a:off x="6967325" y="3431175"/>
            <a:ext cx="282000" cy="436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6401425" y="3867675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Auction Repository</a:t>
            </a:r>
            <a:endParaRPr b="1" sz="1100"/>
          </a:p>
        </p:txBody>
      </p:sp>
      <p:cxnSp>
        <p:nvCxnSpPr>
          <p:cNvPr id="172" name="Google Shape;172;p23"/>
          <p:cNvCxnSpPr>
            <a:stCxn id="168" idx="6"/>
            <a:endCxn id="170" idx="1"/>
          </p:cNvCxnSpPr>
          <p:nvPr/>
        </p:nvCxnSpPr>
        <p:spPr>
          <a:xfrm>
            <a:off x="5945275" y="3503050"/>
            <a:ext cx="102210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3"/>
          <p:cNvSpPr/>
          <p:nvPr/>
        </p:nvSpPr>
        <p:spPr>
          <a:xfrm>
            <a:off x="8157600" y="700350"/>
            <a:ext cx="335400" cy="25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3"/>
          <p:cNvCxnSpPr>
            <a:stCxn id="173" idx="2"/>
            <a:endCxn id="168" idx="7"/>
          </p:cNvCxnSpPr>
          <p:nvPr/>
        </p:nvCxnSpPr>
        <p:spPr>
          <a:xfrm flipH="1">
            <a:off x="5794200" y="956850"/>
            <a:ext cx="2531100" cy="22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1462825" y="1132950"/>
            <a:ext cx="849300" cy="766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937825" y="377475"/>
            <a:ext cx="18993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2984650" y="1416050"/>
            <a:ext cx="4412100" cy="32913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4"/>
          <p:cNvCxnSpPr>
            <a:stCxn id="181" idx="0"/>
          </p:cNvCxnSpPr>
          <p:nvPr/>
        </p:nvCxnSpPr>
        <p:spPr>
          <a:xfrm flipH="1">
            <a:off x="3574600" y="1416050"/>
            <a:ext cx="1616100" cy="27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4"/>
          <p:cNvSpPr/>
          <p:nvPr/>
        </p:nvSpPr>
        <p:spPr>
          <a:xfrm>
            <a:off x="3843600" y="20266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4"/>
          <p:cNvCxnSpPr>
            <a:endCxn id="183" idx="2"/>
          </p:cNvCxnSpPr>
          <p:nvPr/>
        </p:nvCxnSpPr>
        <p:spPr>
          <a:xfrm>
            <a:off x="2204100" y="1771225"/>
            <a:ext cx="1639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4"/>
          <p:cNvSpPr txBox="1"/>
          <p:nvPr/>
        </p:nvSpPr>
        <p:spPr>
          <a:xfrm>
            <a:off x="3115700" y="173830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CreateAuctionCommand</a:t>
            </a:r>
            <a:endParaRPr b="1" sz="1100"/>
          </a:p>
        </p:txBody>
      </p:sp>
      <p:sp>
        <p:nvSpPr>
          <p:cNvPr id="186" name="Google Shape;186;p24"/>
          <p:cNvSpPr txBox="1"/>
          <p:nvPr/>
        </p:nvSpPr>
        <p:spPr>
          <a:xfrm>
            <a:off x="937825" y="13393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CreateAuctionActionShould</a:t>
            </a:r>
            <a:endParaRPr sz="1100"/>
          </a:p>
        </p:txBody>
      </p:sp>
      <p:sp>
        <p:nvSpPr>
          <p:cNvPr id="187" name="Google Shape;187;p24"/>
          <p:cNvSpPr txBox="1"/>
          <p:nvPr>
            <p:ph idx="4294967295" type="title"/>
          </p:nvPr>
        </p:nvSpPr>
        <p:spPr>
          <a:xfrm>
            <a:off x="725025" y="14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38761D"/>
                </a:solidFill>
              </a:rPr>
              <a:t>Value object</a:t>
            </a:r>
            <a:endParaRPr i="1">
              <a:solidFill>
                <a:srgbClr val="38761D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650" y="719626"/>
            <a:ext cx="1529825" cy="92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/>
          <p:nvPr/>
        </p:nvSpPr>
        <p:spPr>
          <a:xfrm>
            <a:off x="3412100" y="26448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4"/>
          <p:cNvCxnSpPr>
            <a:endCxn id="189" idx="1"/>
          </p:cNvCxnSpPr>
          <p:nvPr/>
        </p:nvCxnSpPr>
        <p:spPr>
          <a:xfrm>
            <a:off x="2187656" y="1787499"/>
            <a:ext cx="12990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4"/>
          <p:cNvSpPr txBox="1"/>
          <p:nvPr/>
        </p:nvSpPr>
        <p:spPr>
          <a:xfrm>
            <a:off x="2933500" y="23947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CreateAuctionAction</a:t>
            </a:r>
            <a:endParaRPr b="1" sz="1100"/>
          </a:p>
        </p:txBody>
      </p:sp>
      <p:sp>
        <p:nvSpPr>
          <p:cNvPr id="192" name="Google Shape;192;p24"/>
          <p:cNvSpPr/>
          <p:nvPr/>
        </p:nvSpPr>
        <p:spPr>
          <a:xfrm>
            <a:off x="4913875" y="3017500"/>
            <a:ext cx="1031400" cy="971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Auction</a:t>
            </a:r>
            <a:endParaRPr sz="1200"/>
          </a:p>
        </p:txBody>
      </p:sp>
      <p:cxnSp>
        <p:nvCxnSpPr>
          <p:cNvPr id="193" name="Google Shape;193;p24"/>
          <p:cNvCxnSpPr>
            <a:stCxn id="189" idx="5"/>
            <a:endCxn id="192" idx="2"/>
          </p:cNvCxnSpPr>
          <p:nvPr/>
        </p:nvCxnSpPr>
        <p:spPr>
          <a:xfrm>
            <a:off x="3846644" y="3017451"/>
            <a:ext cx="10671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4944175" y="2100375"/>
            <a:ext cx="970800" cy="544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Money</a:t>
            </a:r>
            <a:endParaRPr sz="1200"/>
          </a:p>
        </p:txBody>
      </p:sp>
      <p:cxnSp>
        <p:nvCxnSpPr>
          <p:cNvPr id="195" name="Google Shape;195;p24"/>
          <p:cNvCxnSpPr>
            <a:stCxn id="192" idx="0"/>
            <a:endCxn id="194" idx="4"/>
          </p:cNvCxnSpPr>
          <p:nvPr/>
        </p:nvCxnSpPr>
        <p:spPr>
          <a:xfrm rot="10800000">
            <a:off x="5429575" y="2644900"/>
            <a:ext cx="0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/>
          <p:nvPr/>
        </p:nvSpPr>
        <p:spPr>
          <a:xfrm>
            <a:off x="6967325" y="3431175"/>
            <a:ext cx="282000" cy="436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6401425" y="3867675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Auction Repository</a:t>
            </a:r>
            <a:endParaRPr b="1" sz="1100"/>
          </a:p>
        </p:txBody>
      </p:sp>
      <p:cxnSp>
        <p:nvCxnSpPr>
          <p:cNvPr id="198" name="Google Shape;198;p24"/>
          <p:cNvCxnSpPr>
            <a:stCxn id="192" idx="6"/>
            <a:endCxn id="196" idx="1"/>
          </p:cNvCxnSpPr>
          <p:nvPr/>
        </p:nvCxnSpPr>
        <p:spPr>
          <a:xfrm>
            <a:off x="5945275" y="3503050"/>
            <a:ext cx="102210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462825" y="1132950"/>
            <a:ext cx="849300" cy="766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937825" y="377475"/>
            <a:ext cx="18993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2984650" y="1416050"/>
            <a:ext cx="4412100" cy="32913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5"/>
          <p:cNvCxnSpPr>
            <a:stCxn id="205" idx="0"/>
          </p:cNvCxnSpPr>
          <p:nvPr/>
        </p:nvCxnSpPr>
        <p:spPr>
          <a:xfrm flipH="1">
            <a:off x="3574600" y="1416050"/>
            <a:ext cx="1616100" cy="27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5"/>
          <p:cNvSpPr/>
          <p:nvPr/>
        </p:nvSpPr>
        <p:spPr>
          <a:xfrm>
            <a:off x="3843600" y="20266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5"/>
          <p:cNvCxnSpPr>
            <a:endCxn id="207" idx="2"/>
          </p:cNvCxnSpPr>
          <p:nvPr/>
        </p:nvCxnSpPr>
        <p:spPr>
          <a:xfrm>
            <a:off x="2204100" y="1771225"/>
            <a:ext cx="1639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 txBox="1"/>
          <p:nvPr/>
        </p:nvSpPr>
        <p:spPr>
          <a:xfrm>
            <a:off x="3115700" y="173830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CreateAuctionCommand</a:t>
            </a:r>
            <a:endParaRPr b="1" sz="1100"/>
          </a:p>
        </p:txBody>
      </p:sp>
      <p:sp>
        <p:nvSpPr>
          <p:cNvPr id="210" name="Google Shape;210;p25"/>
          <p:cNvSpPr txBox="1"/>
          <p:nvPr/>
        </p:nvSpPr>
        <p:spPr>
          <a:xfrm>
            <a:off x="937825" y="13393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CreateAuctionActionShould</a:t>
            </a:r>
            <a:endParaRPr sz="1100"/>
          </a:p>
        </p:txBody>
      </p:sp>
      <p:sp>
        <p:nvSpPr>
          <p:cNvPr id="211" name="Google Shape;211;p25"/>
          <p:cNvSpPr txBox="1"/>
          <p:nvPr>
            <p:ph idx="4294967295" type="title"/>
          </p:nvPr>
        </p:nvSpPr>
        <p:spPr>
          <a:xfrm>
            <a:off x="725025" y="14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38761D"/>
                </a:solidFill>
              </a:rPr>
              <a:t>Policies or Invariants</a:t>
            </a:r>
            <a:endParaRPr i="1">
              <a:solidFill>
                <a:srgbClr val="38761D"/>
              </a:solidFill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650" y="719626"/>
            <a:ext cx="1529825" cy="92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/>
          <p:nvPr/>
        </p:nvSpPr>
        <p:spPr>
          <a:xfrm>
            <a:off x="3412100" y="26448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5"/>
          <p:cNvCxnSpPr>
            <a:endCxn id="213" idx="1"/>
          </p:cNvCxnSpPr>
          <p:nvPr/>
        </p:nvCxnSpPr>
        <p:spPr>
          <a:xfrm>
            <a:off x="2187656" y="1787499"/>
            <a:ext cx="12990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 txBox="1"/>
          <p:nvPr/>
        </p:nvSpPr>
        <p:spPr>
          <a:xfrm>
            <a:off x="2933500" y="23947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CreateAuctionAction</a:t>
            </a:r>
            <a:endParaRPr b="1" sz="1100"/>
          </a:p>
        </p:txBody>
      </p:sp>
      <p:sp>
        <p:nvSpPr>
          <p:cNvPr id="216" name="Google Shape;216;p25"/>
          <p:cNvSpPr/>
          <p:nvPr/>
        </p:nvSpPr>
        <p:spPr>
          <a:xfrm>
            <a:off x="4913875" y="3017500"/>
            <a:ext cx="1031400" cy="971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Auction</a:t>
            </a:r>
            <a:endParaRPr sz="1200"/>
          </a:p>
        </p:txBody>
      </p:sp>
      <p:cxnSp>
        <p:nvCxnSpPr>
          <p:cNvPr id="217" name="Google Shape;217;p25"/>
          <p:cNvCxnSpPr>
            <a:stCxn id="213" idx="5"/>
            <a:endCxn id="216" idx="2"/>
          </p:cNvCxnSpPr>
          <p:nvPr/>
        </p:nvCxnSpPr>
        <p:spPr>
          <a:xfrm>
            <a:off x="3846644" y="3017451"/>
            <a:ext cx="10671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5"/>
          <p:cNvSpPr/>
          <p:nvPr/>
        </p:nvSpPr>
        <p:spPr>
          <a:xfrm>
            <a:off x="4944175" y="2100375"/>
            <a:ext cx="970800" cy="544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Money</a:t>
            </a:r>
            <a:endParaRPr sz="1200"/>
          </a:p>
        </p:txBody>
      </p:sp>
      <p:cxnSp>
        <p:nvCxnSpPr>
          <p:cNvPr id="219" name="Google Shape;219;p25"/>
          <p:cNvCxnSpPr>
            <a:stCxn id="216" idx="0"/>
            <a:endCxn id="218" idx="4"/>
          </p:cNvCxnSpPr>
          <p:nvPr/>
        </p:nvCxnSpPr>
        <p:spPr>
          <a:xfrm rot="10800000">
            <a:off x="5429575" y="2644900"/>
            <a:ext cx="0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5"/>
          <p:cNvSpPr/>
          <p:nvPr/>
        </p:nvSpPr>
        <p:spPr>
          <a:xfrm>
            <a:off x="6967325" y="3431175"/>
            <a:ext cx="282000" cy="436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5"/>
          <p:cNvCxnSpPr>
            <a:stCxn id="216" idx="6"/>
            <a:endCxn id="220" idx="1"/>
          </p:cNvCxnSpPr>
          <p:nvPr/>
        </p:nvCxnSpPr>
        <p:spPr>
          <a:xfrm>
            <a:off x="5945275" y="3503050"/>
            <a:ext cx="102210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5"/>
          <p:cNvSpPr txBox="1"/>
          <p:nvPr/>
        </p:nvSpPr>
        <p:spPr>
          <a:xfrm>
            <a:off x="6401425" y="3867675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Auction Repository</a:t>
            </a:r>
            <a:endParaRPr b="1" sz="1100"/>
          </a:p>
        </p:txBody>
      </p:sp>
      <p:sp>
        <p:nvSpPr>
          <p:cNvPr id="223" name="Google Shape;223;p25"/>
          <p:cNvSpPr/>
          <p:nvPr/>
        </p:nvSpPr>
        <p:spPr>
          <a:xfrm>
            <a:off x="7634800" y="1035725"/>
            <a:ext cx="355200" cy="65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5"/>
          <p:cNvCxnSpPr>
            <a:stCxn id="223" idx="2"/>
            <a:endCxn id="216" idx="7"/>
          </p:cNvCxnSpPr>
          <p:nvPr/>
        </p:nvCxnSpPr>
        <p:spPr>
          <a:xfrm flipH="1">
            <a:off x="5794300" y="1693325"/>
            <a:ext cx="2018100" cy="14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/>
        </p:nvSpPr>
        <p:spPr>
          <a:xfrm>
            <a:off x="2475700" y="1695475"/>
            <a:ext cx="10656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3623974" y="1959518"/>
            <a:ext cx="2475200" cy="1473430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6"/>
          <p:cNvCxnSpPr>
            <a:stCxn id="230" idx="0"/>
          </p:cNvCxnSpPr>
          <p:nvPr/>
        </p:nvCxnSpPr>
        <p:spPr>
          <a:xfrm flipH="1">
            <a:off x="3954974" y="1959518"/>
            <a:ext cx="906600" cy="12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6"/>
          <p:cNvSpPr/>
          <p:nvPr/>
        </p:nvSpPr>
        <p:spPr>
          <a:xfrm>
            <a:off x="3755796" y="2550580"/>
            <a:ext cx="476400" cy="3432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3954938" y="2323928"/>
            <a:ext cx="285600" cy="195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4861574" y="2323928"/>
            <a:ext cx="285600" cy="195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26"/>
          <p:cNvCxnSpPr>
            <a:stCxn id="233" idx="6"/>
            <a:endCxn id="234" idx="2"/>
          </p:cNvCxnSpPr>
          <p:nvPr/>
        </p:nvCxnSpPr>
        <p:spPr>
          <a:xfrm>
            <a:off x="4240538" y="2421728"/>
            <a:ext cx="62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32" idx="6"/>
            <a:endCxn id="237" idx="1"/>
          </p:cNvCxnSpPr>
          <p:nvPr/>
        </p:nvCxnSpPr>
        <p:spPr>
          <a:xfrm flipH="1" rot="10800000">
            <a:off x="4232196" y="2450680"/>
            <a:ext cx="15690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6"/>
          <p:cNvSpPr/>
          <p:nvPr/>
        </p:nvSpPr>
        <p:spPr>
          <a:xfrm>
            <a:off x="5801296" y="2323928"/>
            <a:ext cx="238200" cy="253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4693862" y="2778475"/>
            <a:ext cx="621000" cy="4062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6"/>
          <p:cNvCxnSpPr>
            <a:stCxn id="237" idx="2"/>
            <a:endCxn id="238" idx="6"/>
          </p:cNvCxnSpPr>
          <p:nvPr/>
        </p:nvCxnSpPr>
        <p:spPr>
          <a:xfrm flipH="1">
            <a:off x="5314996" y="2577428"/>
            <a:ext cx="6054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6"/>
          <p:cNvCxnSpPr>
            <a:stCxn id="232" idx="5"/>
            <a:endCxn id="238" idx="2"/>
          </p:cNvCxnSpPr>
          <p:nvPr/>
        </p:nvCxnSpPr>
        <p:spPr>
          <a:xfrm>
            <a:off x="4162429" y="2843520"/>
            <a:ext cx="53130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/>
          <p:nvPr/>
        </p:nvSpPr>
        <p:spPr>
          <a:xfrm>
            <a:off x="3326152" y="1695475"/>
            <a:ext cx="3342158" cy="1980569"/>
          </a:xfrm>
          <a:custGeom>
            <a:rect b="b" l="l" r="r" t="t"/>
            <a:pathLst>
              <a:path extrusionOk="0" h="176955" w="238300">
                <a:moveTo>
                  <a:pt x="1888" y="58041"/>
                </a:moveTo>
                <a:lnTo>
                  <a:pt x="25482" y="9909"/>
                </a:lnTo>
                <a:lnTo>
                  <a:pt x="64648" y="5662"/>
                </a:lnTo>
                <a:lnTo>
                  <a:pt x="123161" y="0"/>
                </a:lnTo>
                <a:lnTo>
                  <a:pt x="185449" y="9909"/>
                </a:lnTo>
                <a:lnTo>
                  <a:pt x="222256" y="56626"/>
                </a:lnTo>
                <a:lnTo>
                  <a:pt x="238300" y="127408"/>
                </a:lnTo>
                <a:lnTo>
                  <a:pt x="200078" y="165630"/>
                </a:lnTo>
                <a:lnTo>
                  <a:pt x="147699" y="176955"/>
                </a:lnTo>
                <a:lnTo>
                  <a:pt x="85882" y="175068"/>
                </a:lnTo>
                <a:lnTo>
                  <a:pt x="14157" y="155720"/>
                </a:lnTo>
                <a:lnTo>
                  <a:pt x="0" y="110420"/>
                </a:lnTo>
                <a:close/>
              </a:path>
            </a:pathLst>
          </a:custGeom>
          <a:noFill/>
          <a:ln cap="flat" cmpd="sng" w="76200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242" name="Google Shape;242;p26"/>
          <p:cNvCxnSpPr>
            <a:stCxn id="238" idx="0"/>
            <a:endCxn id="234" idx="4"/>
          </p:cNvCxnSpPr>
          <p:nvPr/>
        </p:nvCxnSpPr>
        <p:spPr>
          <a:xfrm rot="10800000">
            <a:off x="5004362" y="2519575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6"/>
          <p:cNvSpPr/>
          <p:nvPr/>
        </p:nvSpPr>
        <p:spPr>
          <a:xfrm>
            <a:off x="7523525" y="1557800"/>
            <a:ext cx="766800" cy="66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6782000" y="1142575"/>
            <a:ext cx="2475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AuctionRepositoryInMemory</a:t>
            </a:r>
            <a:endParaRPr/>
          </a:p>
        </p:txBody>
      </p:sp>
      <p:cxnSp>
        <p:nvCxnSpPr>
          <p:cNvPr id="245" name="Google Shape;245;p26"/>
          <p:cNvCxnSpPr>
            <a:stCxn id="243" idx="2"/>
            <a:endCxn id="237" idx="3"/>
          </p:cNvCxnSpPr>
          <p:nvPr/>
        </p:nvCxnSpPr>
        <p:spPr>
          <a:xfrm flipH="1">
            <a:off x="6039425" y="1888400"/>
            <a:ext cx="14841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6"/>
          <p:cNvSpPr/>
          <p:nvPr/>
        </p:nvSpPr>
        <p:spPr>
          <a:xfrm>
            <a:off x="7636250" y="3094175"/>
            <a:ext cx="766800" cy="66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6"/>
          <p:cNvCxnSpPr>
            <a:stCxn id="246" idx="2"/>
            <a:endCxn id="237" idx="3"/>
          </p:cNvCxnSpPr>
          <p:nvPr/>
        </p:nvCxnSpPr>
        <p:spPr>
          <a:xfrm rot="10800000">
            <a:off x="6039350" y="2450675"/>
            <a:ext cx="1596900" cy="9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6"/>
          <p:cNvSpPr txBox="1"/>
          <p:nvPr/>
        </p:nvSpPr>
        <p:spPr>
          <a:xfrm>
            <a:off x="7034000" y="2706475"/>
            <a:ext cx="1971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AuctionRepositorySql</a:t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7486850" y="4350175"/>
            <a:ext cx="1065600" cy="552900"/>
          </a:xfrm>
          <a:prstGeom prst="can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</a:t>
            </a:r>
            <a:endParaRPr/>
          </a:p>
        </p:txBody>
      </p:sp>
      <p:cxnSp>
        <p:nvCxnSpPr>
          <p:cNvPr id="250" name="Google Shape;250;p26"/>
          <p:cNvCxnSpPr>
            <a:stCxn id="246" idx="4"/>
            <a:endCxn id="249" idx="1"/>
          </p:cNvCxnSpPr>
          <p:nvPr/>
        </p:nvCxnSpPr>
        <p:spPr>
          <a:xfrm>
            <a:off x="8019650" y="3755375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6"/>
          <p:cNvSpPr/>
          <p:nvPr/>
        </p:nvSpPr>
        <p:spPr>
          <a:xfrm>
            <a:off x="990125" y="1010575"/>
            <a:ext cx="1416300" cy="8169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Routing</a:t>
            </a:r>
            <a:endParaRPr/>
          </a:p>
        </p:txBody>
      </p:sp>
      <p:cxnSp>
        <p:nvCxnSpPr>
          <p:cNvPr id="252" name="Google Shape;252;p26"/>
          <p:cNvCxnSpPr>
            <a:endCxn id="251" idx="1"/>
          </p:cNvCxnSpPr>
          <p:nvPr/>
        </p:nvCxnSpPr>
        <p:spPr>
          <a:xfrm>
            <a:off x="436437" y="357107"/>
            <a:ext cx="7611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6"/>
          <p:cNvSpPr txBox="1"/>
          <p:nvPr/>
        </p:nvSpPr>
        <p:spPr>
          <a:xfrm>
            <a:off x="727225" y="383450"/>
            <a:ext cx="1824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 Request</a:t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1075055" y="2235125"/>
            <a:ext cx="1256700" cy="97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AuctionAPI</a:t>
            </a:r>
            <a:endParaRPr sz="1100"/>
          </a:p>
        </p:txBody>
      </p:sp>
      <p:cxnSp>
        <p:nvCxnSpPr>
          <p:cNvPr id="255" name="Google Shape;255;p26"/>
          <p:cNvCxnSpPr>
            <a:stCxn id="251" idx="4"/>
            <a:endCxn id="254" idx="0"/>
          </p:cNvCxnSpPr>
          <p:nvPr/>
        </p:nvCxnSpPr>
        <p:spPr>
          <a:xfrm>
            <a:off x="1698275" y="1827475"/>
            <a:ext cx="51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6"/>
          <p:cNvCxnSpPr>
            <a:stCxn id="254" idx="6"/>
            <a:endCxn id="232" idx="2"/>
          </p:cNvCxnSpPr>
          <p:nvPr/>
        </p:nvCxnSpPr>
        <p:spPr>
          <a:xfrm>
            <a:off x="2331755" y="2722175"/>
            <a:ext cx="14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/>
        </p:nvSpPr>
        <p:spPr>
          <a:xfrm>
            <a:off x="2362400" y="2845825"/>
            <a:ext cx="10656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3510674" y="3109868"/>
            <a:ext cx="2475200" cy="1473430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27"/>
          <p:cNvCxnSpPr>
            <a:stCxn id="262" idx="0"/>
          </p:cNvCxnSpPr>
          <p:nvPr/>
        </p:nvCxnSpPr>
        <p:spPr>
          <a:xfrm flipH="1">
            <a:off x="3841674" y="3109868"/>
            <a:ext cx="906600" cy="12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7"/>
          <p:cNvSpPr/>
          <p:nvPr/>
        </p:nvSpPr>
        <p:spPr>
          <a:xfrm>
            <a:off x="3642496" y="3700930"/>
            <a:ext cx="476400" cy="3432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3841638" y="3474278"/>
            <a:ext cx="285600" cy="195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4748274" y="3474278"/>
            <a:ext cx="285600" cy="195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7"/>
          <p:cNvCxnSpPr>
            <a:stCxn id="265" idx="6"/>
            <a:endCxn id="266" idx="2"/>
          </p:cNvCxnSpPr>
          <p:nvPr/>
        </p:nvCxnSpPr>
        <p:spPr>
          <a:xfrm>
            <a:off x="4127238" y="3572078"/>
            <a:ext cx="62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7"/>
          <p:cNvCxnSpPr>
            <a:stCxn id="264" idx="6"/>
            <a:endCxn id="269" idx="1"/>
          </p:cNvCxnSpPr>
          <p:nvPr/>
        </p:nvCxnSpPr>
        <p:spPr>
          <a:xfrm flipH="1" rot="10800000">
            <a:off x="4118896" y="3601030"/>
            <a:ext cx="15690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7"/>
          <p:cNvSpPr/>
          <p:nvPr/>
        </p:nvSpPr>
        <p:spPr>
          <a:xfrm>
            <a:off x="5687996" y="3474278"/>
            <a:ext cx="238200" cy="253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4580562" y="3928825"/>
            <a:ext cx="621000" cy="4062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7"/>
          <p:cNvCxnSpPr>
            <a:stCxn id="269" idx="2"/>
            <a:endCxn id="270" idx="6"/>
          </p:cNvCxnSpPr>
          <p:nvPr/>
        </p:nvCxnSpPr>
        <p:spPr>
          <a:xfrm flipH="1">
            <a:off x="5201696" y="3727778"/>
            <a:ext cx="6054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7"/>
          <p:cNvCxnSpPr>
            <a:stCxn id="264" idx="5"/>
            <a:endCxn id="270" idx="2"/>
          </p:cNvCxnSpPr>
          <p:nvPr/>
        </p:nvCxnSpPr>
        <p:spPr>
          <a:xfrm>
            <a:off x="4049129" y="3993870"/>
            <a:ext cx="53130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7"/>
          <p:cNvSpPr/>
          <p:nvPr/>
        </p:nvSpPr>
        <p:spPr>
          <a:xfrm>
            <a:off x="211550" y="1190025"/>
            <a:ext cx="8932676" cy="3636425"/>
          </a:xfrm>
          <a:custGeom>
            <a:rect b="b" l="l" r="r" t="t"/>
            <a:pathLst>
              <a:path extrusionOk="0" h="176955" w="238300">
                <a:moveTo>
                  <a:pt x="1888" y="58041"/>
                </a:moveTo>
                <a:lnTo>
                  <a:pt x="25482" y="9909"/>
                </a:lnTo>
                <a:lnTo>
                  <a:pt x="64648" y="5662"/>
                </a:lnTo>
                <a:lnTo>
                  <a:pt x="123161" y="0"/>
                </a:lnTo>
                <a:lnTo>
                  <a:pt x="185449" y="9909"/>
                </a:lnTo>
                <a:lnTo>
                  <a:pt x="222256" y="56626"/>
                </a:lnTo>
                <a:lnTo>
                  <a:pt x="238300" y="127408"/>
                </a:lnTo>
                <a:lnTo>
                  <a:pt x="200078" y="165630"/>
                </a:lnTo>
                <a:lnTo>
                  <a:pt x="147699" y="176955"/>
                </a:lnTo>
                <a:lnTo>
                  <a:pt x="85882" y="175068"/>
                </a:lnTo>
                <a:lnTo>
                  <a:pt x="14157" y="155720"/>
                </a:lnTo>
                <a:lnTo>
                  <a:pt x="0" y="110420"/>
                </a:lnTo>
                <a:close/>
              </a:path>
            </a:pathLst>
          </a:custGeom>
          <a:noFill/>
          <a:ln cap="flat" cmpd="sng" w="76200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274" name="Google Shape;274;p27"/>
          <p:cNvCxnSpPr>
            <a:stCxn id="270" idx="0"/>
            <a:endCxn id="266" idx="4"/>
          </p:cNvCxnSpPr>
          <p:nvPr/>
        </p:nvCxnSpPr>
        <p:spPr>
          <a:xfrm rot="10800000">
            <a:off x="4891062" y="3669925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7"/>
          <p:cNvSpPr/>
          <p:nvPr/>
        </p:nvSpPr>
        <p:spPr>
          <a:xfrm>
            <a:off x="6999875" y="3060775"/>
            <a:ext cx="766800" cy="6612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6145625" y="2731788"/>
            <a:ext cx="2475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AuctionRepositoryInMemory</a:t>
            </a:r>
            <a:endParaRPr/>
          </a:p>
        </p:txBody>
      </p:sp>
      <p:cxnSp>
        <p:nvCxnSpPr>
          <p:cNvPr id="277" name="Google Shape;277;p27"/>
          <p:cNvCxnSpPr>
            <a:stCxn id="275" idx="2"/>
            <a:endCxn id="269" idx="3"/>
          </p:cNvCxnSpPr>
          <p:nvPr/>
        </p:nvCxnSpPr>
        <p:spPr>
          <a:xfrm flipH="1">
            <a:off x="5926175" y="3391375"/>
            <a:ext cx="10737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7"/>
          <p:cNvSpPr/>
          <p:nvPr/>
        </p:nvSpPr>
        <p:spPr>
          <a:xfrm>
            <a:off x="876825" y="2160925"/>
            <a:ext cx="1416300" cy="8169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Routing</a:t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961755" y="3385475"/>
            <a:ext cx="1256700" cy="9741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AuctionAPI</a:t>
            </a:r>
            <a:endParaRPr sz="1100"/>
          </a:p>
        </p:txBody>
      </p:sp>
      <p:cxnSp>
        <p:nvCxnSpPr>
          <p:cNvPr id="280" name="Google Shape;280;p27"/>
          <p:cNvCxnSpPr>
            <a:stCxn id="278" idx="4"/>
            <a:endCxn id="279" idx="0"/>
          </p:cNvCxnSpPr>
          <p:nvPr/>
        </p:nvCxnSpPr>
        <p:spPr>
          <a:xfrm>
            <a:off x="1584975" y="2977825"/>
            <a:ext cx="51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7"/>
          <p:cNvCxnSpPr>
            <a:stCxn id="279" idx="6"/>
            <a:endCxn id="264" idx="2"/>
          </p:cNvCxnSpPr>
          <p:nvPr/>
        </p:nvCxnSpPr>
        <p:spPr>
          <a:xfrm>
            <a:off x="2218455" y="3872525"/>
            <a:ext cx="14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7"/>
          <p:cNvCxnSpPr>
            <a:stCxn id="283" idx="4"/>
            <a:endCxn id="278" idx="0"/>
          </p:cNvCxnSpPr>
          <p:nvPr/>
        </p:nvCxnSpPr>
        <p:spPr>
          <a:xfrm flipH="1">
            <a:off x="1584879" y="974975"/>
            <a:ext cx="900" cy="11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7"/>
          <p:cNvSpPr/>
          <p:nvPr/>
        </p:nvSpPr>
        <p:spPr>
          <a:xfrm>
            <a:off x="877629" y="158075"/>
            <a:ext cx="1416300" cy="816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580900" y="362675"/>
            <a:ext cx="2168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CreateAuctionApiShould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311700" y="41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Proposed Exercise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0" name="Google Shape;29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761D"/>
                </a:solidFill>
              </a:rPr>
              <a:t>We are going to implement the action that allows the users make bids in an auction. Consider the scenarios: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761D"/>
                </a:solidFill>
              </a:rPr>
              <a:t>	</a:t>
            </a:r>
            <a:r>
              <a:rPr b="1" lang="es" sz="1600">
                <a:solidFill>
                  <a:srgbClr val="38761D"/>
                </a:solidFill>
              </a:rPr>
              <a:t>given</a:t>
            </a:r>
            <a:r>
              <a:rPr lang="es" sz="1600">
                <a:solidFill>
                  <a:srgbClr val="38761D"/>
                </a:solidFill>
              </a:rPr>
              <a:t> an auction with initial price 10</a:t>
            </a:r>
            <a:endParaRPr sz="1600"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8761D"/>
                </a:solidFill>
              </a:rPr>
              <a:t>when</a:t>
            </a:r>
            <a:r>
              <a:rPr lang="es" sz="1600">
                <a:solidFill>
                  <a:srgbClr val="38761D"/>
                </a:solidFill>
              </a:rPr>
              <a:t> the bidder make a bid of 15</a:t>
            </a:r>
            <a:endParaRPr sz="1600"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8761D"/>
                </a:solidFill>
              </a:rPr>
              <a:t>then</a:t>
            </a:r>
            <a:r>
              <a:rPr lang="es" sz="1600">
                <a:solidFill>
                  <a:srgbClr val="38761D"/>
                </a:solidFill>
              </a:rPr>
              <a:t> the new top bid of the auction is 15</a:t>
            </a:r>
            <a:endParaRPr sz="1600">
              <a:solidFill>
                <a:srgbClr val="38761D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8761D"/>
                </a:solidFill>
              </a:rPr>
              <a:t>given</a:t>
            </a:r>
            <a:r>
              <a:rPr lang="es" sz="1600">
                <a:solidFill>
                  <a:srgbClr val="38761D"/>
                </a:solidFill>
              </a:rPr>
              <a:t> an auction with a initial price of 10</a:t>
            </a:r>
            <a:endParaRPr sz="1600"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8761D"/>
                </a:solidFill>
              </a:rPr>
              <a:t>when</a:t>
            </a:r>
            <a:r>
              <a:rPr lang="es" sz="1600">
                <a:solidFill>
                  <a:srgbClr val="38761D"/>
                </a:solidFill>
              </a:rPr>
              <a:t> the bidder make a bid of 9</a:t>
            </a:r>
            <a:endParaRPr sz="1600"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8761D"/>
                </a:solidFill>
              </a:rPr>
              <a:t>then</a:t>
            </a:r>
            <a:r>
              <a:rPr lang="es" sz="1600">
                <a:solidFill>
                  <a:srgbClr val="38761D"/>
                </a:solidFill>
              </a:rPr>
              <a:t> the bid is not accepted and the current top auction does not change</a:t>
            </a:r>
            <a:endParaRPr sz="25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311700" y="41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Some tips...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311700" y="1152475"/>
            <a:ext cx="85206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00"/>
              <a:buChar char="●"/>
            </a:pPr>
            <a:r>
              <a:rPr lang="es" sz="2400">
                <a:solidFill>
                  <a:srgbClr val="38761D"/>
                </a:solidFill>
              </a:rPr>
              <a:t>Start with the test for the OverbidAuctionAction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es" sz="2400">
                <a:solidFill>
                  <a:srgbClr val="38761D"/>
                </a:solidFill>
              </a:rPr>
              <a:t>create a test for the happy path first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es" sz="2400">
                <a:solidFill>
                  <a:srgbClr val="38761D"/>
                </a:solidFill>
              </a:rPr>
              <a:t>for the “then” part you need a captor similar to the CreateAuctionActionShould test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es" sz="2400">
                <a:solidFill>
                  <a:srgbClr val="38761D"/>
                </a:solidFill>
              </a:rPr>
              <a:t>for the “given” part of the test you need:</a:t>
            </a:r>
            <a:endParaRPr sz="2400">
              <a:solidFill>
                <a:srgbClr val="38761D"/>
              </a:solidFill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○"/>
            </a:pPr>
            <a:r>
              <a:rPr lang="es" sz="2400">
                <a:solidFill>
                  <a:srgbClr val="38761D"/>
                </a:solidFill>
              </a:rPr>
              <a:t>to create a new method in the AuctionRepository to retrieve an existing auction</a:t>
            </a:r>
            <a:endParaRPr sz="2400">
              <a:solidFill>
                <a:srgbClr val="38761D"/>
              </a:solidFill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○"/>
            </a:pPr>
            <a:r>
              <a:rPr lang="es" sz="2400">
                <a:solidFill>
                  <a:srgbClr val="38761D"/>
                </a:solidFill>
              </a:rPr>
              <a:t>stub this method in the test to return an Auction</a:t>
            </a:r>
            <a:endParaRPr sz="2400">
              <a:solidFill>
                <a:srgbClr val="38761D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8761D"/>
                </a:solidFill>
              </a:rPr>
              <a:t>var auction =  …. // create the given auction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8761D"/>
                </a:solidFill>
              </a:rPr>
              <a:t>                                     when(auctionRepository.retrieveById(auction.id)).thenReturn(auction); 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38761D"/>
                </a:solidFill>
              </a:rPr>
              <a:t>This is not a layered architecture?</a:t>
            </a:r>
            <a:endParaRPr i="1">
              <a:solidFill>
                <a:srgbClr val="38761D"/>
              </a:solidFill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311700" y="1285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verage"/>
              <a:buChar char="-"/>
            </a:pPr>
            <a:r>
              <a:rPr b="1" lang="es" sz="1800">
                <a:solidFill>
                  <a:srgbClr val="38761D"/>
                </a:solidFill>
                <a:latin typeface="Average"/>
                <a:ea typeface="Average"/>
                <a:cs typeface="Average"/>
                <a:sym typeface="Average"/>
              </a:rPr>
              <a:t>Philosophical</a:t>
            </a:r>
            <a:r>
              <a:rPr lang="es" sz="1800">
                <a:solidFill>
                  <a:srgbClr val="38761D"/>
                </a:solidFill>
                <a:latin typeface="Average"/>
                <a:ea typeface="Average"/>
                <a:cs typeface="Average"/>
                <a:sym typeface="Average"/>
              </a:rPr>
              <a:t>: The model is the center not one more layer</a:t>
            </a:r>
            <a:endParaRPr sz="1800">
              <a:solidFill>
                <a:srgbClr val="38761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verage"/>
              <a:buChar char="-"/>
            </a:pPr>
            <a:r>
              <a:rPr b="1" lang="es" sz="1800">
                <a:solidFill>
                  <a:srgbClr val="38761D"/>
                </a:solidFill>
                <a:latin typeface="Average"/>
                <a:ea typeface="Average"/>
                <a:cs typeface="Average"/>
                <a:sym typeface="Average"/>
              </a:rPr>
              <a:t>Technical</a:t>
            </a:r>
            <a:r>
              <a:rPr lang="es" sz="1800">
                <a:solidFill>
                  <a:srgbClr val="38761D"/>
                </a:solidFill>
                <a:latin typeface="Average"/>
                <a:ea typeface="Average"/>
                <a:cs typeface="Average"/>
                <a:sym typeface="Average"/>
              </a:rPr>
              <a:t>: Dependency Inversion</a:t>
            </a:r>
            <a:endParaRPr sz="1800">
              <a:solidFill>
                <a:srgbClr val="38761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7793700" y="1285075"/>
            <a:ext cx="1038600" cy="6528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UI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7793700" y="2690475"/>
            <a:ext cx="1038600" cy="6528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</a:t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7793700" y="4099875"/>
            <a:ext cx="1038600" cy="6528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</a:t>
            </a:r>
            <a:endParaRPr/>
          </a:p>
        </p:txBody>
      </p:sp>
      <p:cxnSp>
        <p:nvCxnSpPr>
          <p:cNvPr id="306" name="Google Shape;306;p30"/>
          <p:cNvCxnSpPr>
            <a:stCxn id="303" idx="2"/>
            <a:endCxn id="304" idx="0"/>
          </p:cNvCxnSpPr>
          <p:nvPr/>
        </p:nvCxnSpPr>
        <p:spPr>
          <a:xfrm>
            <a:off x="8313000" y="1937875"/>
            <a:ext cx="0" cy="7527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0"/>
          <p:cNvCxnSpPr>
            <a:stCxn id="304" idx="2"/>
            <a:endCxn id="305" idx="0"/>
          </p:cNvCxnSpPr>
          <p:nvPr/>
        </p:nvCxnSpPr>
        <p:spPr>
          <a:xfrm>
            <a:off x="8313000" y="3343275"/>
            <a:ext cx="0" cy="7566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0"/>
          <p:cNvSpPr/>
          <p:nvPr/>
        </p:nvSpPr>
        <p:spPr>
          <a:xfrm>
            <a:off x="2685200" y="2176013"/>
            <a:ext cx="2542975" cy="2156325"/>
          </a:xfrm>
          <a:prstGeom prst="flowChartPreparation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</a:t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803325" y="2927775"/>
            <a:ext cx="1038600" cy="6528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UI</a:t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6071450" y="2927775"/>
            <a:ext cx="1038600" cy="6528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</a:t>
            </a:r>
            <a:endParaRPr/>
          </a:p>
        </p:txBody>
      </p:sp>
      <p:cxnSp>
        <p:nvCxnSpPr>
          <p:cNvPr id="311" name="Google Shape;311;p30"/>
          <p:cNvCxnSpPr>
            <a:stCxn id="309" idx="3"/>
          </p:cNvCxnSpPr>
          <p:nvPr/>
        </p:nvCxnSpPr>
        <p:spPr>
          <a:xfrm>
            <a:off x="1841925" y="3254175"/>
            <a:ext cx="924000" cy="5193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0"/>
          <p:cNvCxnSpPr/>
          <p:nvPr/>
        </p:nvCxnSpPr>
        <p:spPr>
          <a:xfrm rot="10800000">
            <a:off x="5169350" y="2831475"/>
            <a:ext cx="902100" cy="3708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0"/>
          <p:cNvSpPr/>
          <p:nvPr/>
        </p:nvSpPr>
        <p:spPr>
          <a:xfrm>
            <a:off x="2766050" y="3580575"/>
            <a:ext cx="312300" cy="3858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4857125" y="2690475"/>
            <a:ext cx="312300" cy="3858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1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Live Coding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es" sz="2400">
                <a:solidFill>
                  <a:srgbClr val="38761D"/>
                </a:solidFill>
              </a:rPr>
              <a:t>Show step by step the construction of one business case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es" sz="2400">
                <a:solidFill>
                  <a:srgbClr val="38761D"/>
                </a:solidFill>
              </a:rPr>
              <a:t>The goal is to see the different levels of abstraction of the solution (coding and architecture)</a:t>
            </a:r>
            <a:endParaRPr sz="2400">
              <a:solidFill>
                <a:srgbClr val="38761D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Char char="●"/>
            </a:pPr>
            <a:r>
              <a:rPr lang="es" sz="2400">
                <a:solidFill>
                  <a:srgbClr val="38761D"/>
                </a:solidFill>
              </a:rPr>
              <a:t>Through</a:t>
            </a:r>
            <a:r>
              <a:rPr lang="es" sz="2400">
                <a:solidFill>
                  <a:srgbClr val="38761D"/>
                </a:solidFill>
              </a:rPr>
              <a:t> the example we are </a:t>
            </a:r>
            <a:r>
              <a:rPr lang="es" sz="2400">
                <a:solidFill>
                  <a:srgbClr val="38761D"/>
                </a:solidFill>
              </a:rPr>
              <a:t>gonna</a:t>
            </a:r>
            <a:r>
              <a:rPr lang="es" sz="2400">
                <a:solidFill>
                  <a:srgbClr val="38761D"/>
                </a:solidFill>
              </a:rPr>
              <a:t> use and explain some of the most relevant DDD </a:t>
            </a:r>
            <a:r>
              <a:rPr b="1" lang="es" sz="2400">
                <a:solidFill>
                  <a:srgbClr val="38761D"/>
                </a:solidFill>
              </a:rPr>
              <a:t>tactical patterns</a:t>
            </a:r>
            <a:r>
              <a:rPr lang="es" sz="2400">
                <a:solidFill>
                  <a:srgbClr val="38761D"/>
                </a:solidFill>
              </a:rPr>
              <a:t>.</a:t>
            </a:r>
            <a:r>
              <a:rPr lang="es" sz="3000">
                <a:solidFill>
                  <a:srgbClr val="38761D"/>
                </a:solidFill>
              </a:rPr>
              <a:t> </a:t>
            </a:r>
            <a:endParaRPr sz="3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67" name="Google Shape;67;p15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1075"/>
            <a:ext cx="85206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es" sz="2400">
                <a:solidFill>
                  <a:srgbClr val="38761D"/>
                </a:solidFill>
              </a:rPr>
              <a:t>It makes the application domain model central to the system and </a:t>
            </a:r>
            <a:r>
              <a:rPr b="1" lang="es" sz="2400">
                <a:solidFill>
                  <a:srgbClr val="38761D"/>
                </a:solidFill>
              </a:rPr>
              <a:t>isolates</a:t>
            </a:r>
            <a:r>
              <a:rPr lang="es" sz="2400">
                <a:solidFill>
                  <a:srgbClr val="38761D"/>
                </a:solidFill>
              </a:rPr>
              <a:t> its definition from the program's technical infrastructure </a:t>
            </a:r>
            <a:endParaRPr sz="2400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es" sz="2400">
                <a:solidFill>
                  <a:srgbClr val="38761D"/>
                </a:solidFill>
              </a:rPr>
              <a:t>The application domain model includes interfaces (ports) that define its relationships with the outside world in terms of application domain concepts</a:t>
            </a:r>
            <a:endParaRPr sz="2400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es" sz="2400">
                <a:solidFill>
                  <a:srgbClr val="38761D"/>
                </a:solidFill>
              </a:rPr>
              <a:t>All input and output reaches/leaves the app through a port</a:t>
            </a:r>
            <a:endParaRPr sz="32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rgbClr val="38761D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548000" y="4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38761D"/>
                </a:solidFill>
              </a:rPr>
              <a:t>Hexagonal architecture</a:t>
            </a:r>
            <a:endParaRPr i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74" name="Google Shape;74;p16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" y="303325"/>
            <a:ext cx="8730749" cy="47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48000" y="4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38761D"/>
                </a:solidFill>
              </a:rPr>
              <a:t>Implementing createAuction</a:t>
            </a:r>
            <a:endParaRPr i="1">
              <a:solidFill>
                <a:srgbClr val="38761D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175" y="1295150"/>
            <a:ext cx="5589299" cy="338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86" name="Google Shape;86;p18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1510500" y="2318975"/>
            <a:ext cx="612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38761D"/>
                </a:solidFill>
              </a:rPr>
              <a:t>Let’s write some code!!</a:t>
            </a:r>
            <a:endParaRPr i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1410325" y="1280025"/>
            <a:ext cx="849300" cy="766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937825" y="377475"/>
            <a:ext cx="18993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937825" y="926025"/>
            <a:ext cx="204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CreateAuctionActionShould</a:t>
            </a:r>
            <a:endParaRPr b="1" sz="1100"/>
          </a:p>
        </p:txBody>
      </p:sp>
      <p:sp>
        <p:nvSpPr>
          <p:cNvPr id="95" name="Google Shape;95;p19"/>
          <p:cNvSpPr/>
          <p:nvPr/>
        </p:nvSpPr>
        <p:spPr>
          <a:xfrm>
            <a:off x="2932150" y="1563125"/>
            <a:ext cx="4412100" cy="32913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9"/>
          <p:cNvCxnSpPr/>
          <p:nvPr/>
        </p:nvCxnSpPr>
        <p:spPr>
          <a:xfrm flipH="1">
            <a:off x="3166375" y="1574550"/>
            <a:ext cx="1150500" cy="20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9"/>
          <p:cNvSpPr txBox="1"/>
          <p:nvPr>
            <p:ph idx="4294967295" type="title"/>
          </p:nvPr>
        </p:nvSpPr>
        <p:spPr>
          <a:xfrm>
            <a:off x="725025" y="14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38761D"/>
                </a:solidFill>
              </a:rPr>
              <a:t>Begin with the test</a:t>
            </a:r>
            <a:endParaRPr i="1">
              <a:solidFill>
                <a:srgbClr val="38761D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700" y="831151"/>
            <a:ext cx="1529825" cy="9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1462825" y="1132950"/>
            <a:ext cx="849300" cy="766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937825" y="377475"/>
            <a:ext cx="18993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984650" y="1416050"/>
            <a:ext cx="4412100" cy="32913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0"/>
          <p:cNvCxnSpPr>
            <a:stCxn id="105" idx="0"/>
          </p:cNvCxnSpPr>
          <p:nvPr/>
        </p:nvCxnSpPr>
        <p:spPr>
          <a:xfrm flipH="1">
            <a:off x="3574600" y="1416050"/>
            <a:ext cx="1616100" cy="27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20"/>
          <p:cNvSpPr/>
          <p:nvPr/>
        </p:nvSpPr>
        <p:spPr>
          <a:xfrm>
            <a:off x="3843600" y="20266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0"/>
          <p:cNvCxnSpPr>
            <a:endCxn id="107" idx="2"/>
          </p:cNvCxnSpPr>
          <p:nvPr/>
        </p:nvCxnSpPr>
        <p:spPr>
          <a:xfrm>
            <a:off x="2204100" y="1771225"/>
            <a:ext cx="1639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3115700" y="173830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CreateAuctionCommand</a:t>
            </a:r>
            <a:endParaRPr b="1" sz="1100"/>
          </a:p>
        </p:txBody>
      </p:sp>
      <p:sp>
        <p:nvSpPr>
          <p:cNvPr id="110" name="Google Shape;110;p20"/>
          <p:cNvSpPr txBox="1"/>
          <p:nvPr/>
        </p:nvSpPr>
        <p:spPr>
          <a:xfrm>
            <a:off x="937825" y="13393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CreateAuctionActionShould</a:t>
            </a:r>
            <a:endParaRPr sz="1100"/>
          </a:p>
        </p:txBody>
      </p:sp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725025" y="14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38761D"/>
                </a:solidFill>
              </a:rPr>
              <a:t>Command</a:t>
            </a:r>
            <a:endParaRPr i="1">
              <a:solidFill>
                <a:srgbClr val="38761D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650" y="719626"/>
            <a:ext cx="1529825" cy="9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1462825" y="1132950"/>
            <a:ext cx="849300" cy="766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937825" y="377475"/>
            <a:ext cx="18993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984650" y="1416050"/>
            <a:ext cx="4412100" cy="32913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1"/>
          <p:cNvCxnSpPr>
            <a:stCxn id="119" idx="0"/>
          </p:cNvCxnSpPr>
          <p:nvPr/>
        </p:nvCxnSpPr>
        <p:spPr>
          <a:xfrm flipH="1">
            <a:off x="3574600" y="1416050"/>
            <a:ext cx="1616100" cy="27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1"/>
          <p:cNvSpPr/>
          <p:nvPr/>
        </p:nvSpPr>
        <p:spPr>
          <a:xfrm>
            <a:off x="3843600" y="20266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21"/>
          <p:cNvCxnSpPr>
            <a:endCxn id="121" idx="2"/>
          </p:cNvCxnSpPr>
          <p:nvPr/>
        </p:nvCxnSpPr>
        <p:spPr>
          <a:xfrm>
            <a:off x="2204100" y="1771225"/>
            <a:ext cx="1639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3115700" y="173830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CreateAuctionCommand</a:t>
            </a:r>
            <a:endParaRPr b="1" sz="1100"/>
          </a:p>
        </p:txBody>
      </p:sp>
      <p:sp>
        <p:nvSpPr>
          <p:cNvPr id="124" name="Google Shape;124;p21"/>
          <p:cNvSpPr txBox="1"/>
          <p:nvPr/>
        </p:nvSpPr>
        <p:spPr>
          <a:xfrm>
            <a:off x="937825" y="13393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CreateAuctionActionShould</a:t>
            </a:r>
            <a:endParaRPr sz="1100"/>
          </a:p>
        </p:txBody>
      </p:sp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725025" y="14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38761D"/>
                </a:solidFill>
              </a:rPr>
              <a:t>Action</a:t>
            </a:r>
            <a:endParaRPr i="1">
              <a:solidFill>
                <a:srgbClr val="38761D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650" y="719626"/>
            <a:ext cx="1529825" cy="92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3412100" y="26448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21"/>
          <p:cNvCxnSpPr>
            <a:endCxn id="127" idx="1"/>
          </p:cNvCxnSpPr>
          <p:nvPr/>
        </p:nvCxnSpPr>
        <p:spPr>
          <a:xfrm>
            <a:off x="2187656" y="1787499"/>
            <a:ext cx="12990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2933500" y="23947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CreateAuctionAction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