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23d360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23d360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3038d83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3038d83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3038d83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3038d83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3038d83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3038d83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038d832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038d832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1d4700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1d4700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3038d83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3038d83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3038d83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3038d83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f3f17f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f3f17f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f3f17f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f3f17f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9eb32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b9eb32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0bbde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0bbde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f3f17f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f3f17f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9eb32f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9eb32f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Habra que proporcionales una herramienta para que puedan hacerlo, miro mismo.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d9f69f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d9f69f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828f97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828f97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828f97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828f97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828f97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828f97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038d8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038d8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3038d83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3038d83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f3f17f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f3f17f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9eb32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9eb32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s://miro.com/app/board/o9J_kpM2b_c=/" TargetMode="External"/><Relationship Id="rId5" Type="http://schemas.openxmlformats.org/officeDocument/2006/relationships/hyperlink" Target="https://miro.com/app/board/o9J_kpxHgos=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omainlanguage.com/wp-content/uploads/2016/04/GettingStartedWithDDDWhenSurroundedByLegacySystemsV1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s://www.impactmapping.org/" TargetMode="External"/><Relationship Id="rId5" Type="http://schemas.openxmlformats.org/officeDocument/2006/relationships/hyperlink" Target="https://baasie.com/2019/02/04/model-exploration-whirlpool-domain-driven-design-the-first-15-years/" TargetMode="External"/><Relationship Id="rId6" Type="http://schemas.openxmlformats.org/officeDocument/2006/relationships/hyperlink" Target="https://agilewarrior.wordpress.com/2010/11/06/the-agile-inception-dec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amazon.es/Your-Code-Crime-Scene-Bottlenecks/dp/1680500384" TargetMode="External"/><Relationship Id="rId5" Type="http://schemas.openxmlformats.org/officeDocument/2006/relationships/hyperlink" Target="https://www.amazon.es/Software-Design-X-Rays-Technical-Behavioral/dp/1680502727/ref=pd_bxgy_img_2/258-7791238-3767918?_encoding=UTF8&amp;pd_rd_i=1680502727&amp;pd_rd_r=b5e7c1b2-27ab-4bb7-977c-1433ad0fde35&amp;pd_rd_w=YYhBC&amp;pd_rd_wg=IpVeE&amp;pf_rd_p=b24bc5a4-f2ec-433b-8b95-6671f83cf079&amp;pf_rd_r=X186HKH9KC15XV3APEED&amp;psc=1&amp;refRID=X186HKH9KC15XV3APE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46425" y="457900"/>
            <a:ext cx="88593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Strategic design</a:t>
            </a:r>
            <a:endParaRPr i="1" sz="38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&amp;</a:t>
            </a:r>
            <a:endParaRPr i="1" sz="38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Context Mapping</a:t>
            </a:r>
            <a:endParaRPr i="1" sz="3800">
              <a:solidFill>
                <a:srgbClr val="274E13"/>
              </a:solidFill>
            </a:endParaRPr>
          </a:p>
        </p:txBody>
      </p:sp>
      <p:pic>
        <p:nvPicPr>
          <p:cNvPr descr="logo-codesai.png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50" y="3058950"/>
            <a:ext cx="2817302" cy="19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36" name="Google Shape;136;p22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Context mapping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s" sz="2600">
                <a:solidFill>
                  <a:srgbClr val="274E13"/>
                </a:solidFill>
              </a:rPr>
              <a:t>Is extremely important that the context map reflect reality showing the code in the current state rather than an ideal future state.</a:t>
            </a:r>
            <a:endParaRPr sz="2600">
              <a:solidFill>
                <a:srgbClr val="274E13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s" sz="2600">
                <a:solidFill>
                  <a:srgbClr val="274E13"/>
                </a:solidFill>
              </a:rPr>
              <a:t>Reflect clearly the core domain or domains.</a:t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Context mapping </a:t>
            </a:r>
            <a:endParaRPr i="1" sz="4800">
              <a:solidFill>
                <a:srgbClr val="274E13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950" y="1153175"/>
            <a:ext cx="7217800" cy="36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Relationships: Shared kernel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3558400" y="1333775"/>
            <a:ext cx="3130800" cy="1995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738800" y="1333775"/>
            <a:ext cx="3130800" cy="1995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Gestion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Riesgos</a:t>
            </a:r>
            <a:endParaRPr sz="1900"/>
          </a:p>
        </p:txBody>
      </p:sp>
      <p:sp>
        <p:nvSpPr>
          <p:cNvPr id="152" name="Google Shape;152;p24"/>
          <p:cNvSpPr/>
          <p:nvPr/>
        </p:nvSpPr>
        <p:spPr>
          <a:xfrm>
            <a:off x="3699850" y="2012675"/>
            <a:ext cx="1032300" cy="4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Hipoteca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5005875" y="1902875"/>
            <a:ext cx="125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Atención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860125" y="3592875"/>
            <a:ext cx="2150400" cy="1297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 Riesgos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5278700" y="3592875"/>
            <a:ext cx="2150400" cy="1297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Atención Cliente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3628463" y="4004625"/>
            <a:ext cx="1032300" cy="4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Hipoteca</a:t>
            </a:r>
            <a:endParaRPr/>
          </a:p>
        </p:txBody>
      </p:sp>
      <p:cxnSp>
        <p:nvCxnSpPr>
          <p:cNvPr id="157" name="Google Shape;157;p24"/>
          <p:cNvCxnSpPr>
            <a:stCxn id="154" idx="6"/>
            <a:endCxn id="156" idx="1"/>
          </p:cNvCxnSpPr>
          <p:nvPr/>
        </p:nvCxnSpPr>
        <p:spPr>
          <a:xfrm>
            <a:off x="3010525" y="4241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>
            <a:stCxn id="156" idx="3"/>
            <a:endCxn id="155" idx="2"/>
          </p:cNvCxnSpPr>
          <p:nvPr/>
        </p:nvCxnSpPr>
        <p:spPr>
          <a:xfrm>
            <a:off x="4660763" y="4241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/>
        </p:nvSpPr>
        <p:spPr>
          <a:xfrm>
            <a:off x="3450563" y="4478325"/>
            <a:ext cx="1388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Shared Kernel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543600" y="44822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274E13"/>
                </a:solidFill>
              </a:rPr>
              <a:t>Relationships: Anti corruption layer</a:t>
            </a:r>
            <a:endParaRPr i="1" sz="4000">
              <a:solidFill>
                <a:srgbClr val="274E13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032150" y="2064275"/>
            <a:ext cx="2631900" cy="20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Optimización de Rutas</a:t>
            </a:r>
            <a:endParaRPr sz="2100"/>
          </a:p>
        </p:txBody>
      </p:sp>
      <p:sp>
        <p:nvSpPr>
          <p:cNvPr id="166" name="Google Shape;166;p25"/>
          <p:cNvSpPr/>
          <p:nvPr/>
        </p:nvSpPr>
        <p:spPr>
          <a:xfrm>
            <a:off x="6017275" y="2415775"/>
            <a:ext cx="2170200" cy="14589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Distancias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(third party)</a:t>
            </a:r>
            <a:endParaRPr sz="2000"/>
          </a:p>
        </p:txBody>
      </p:sp>
      <p:sp>
        <p:nvSpPr>
          <p:cNvPr id="167" name="Google Shape;167;p25"/>
          <p:cNvSpPr/>
          <p:nvPr/>
        </p:nvSpPr>
        <p:spPr>
          <a:xfrm>
            <a:off x="3449875" y="2776075"/>
            <a:ext cx="862200" cy="782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ACL</a:t>
            </a:r>
            <a:endParaRPr sz="1500"/>
          </a:p>
        </p:txBody>
      </p:sp>
      <p:cxnSp>
        <p:nvCxnSpPr>
          <p:cNvPr id="168" name="Google Shape;168;p25"/>
          <p:cNvCxnSpPr>
            <a:stCxn id="167" idx="6"/>
            <a:endCxn id="166" idx="2"/>
          </p:cNvCxnSpPr>
          <p:nvPr/>
        </p:nvCxnSpPr>
        <p:spPr>
          <a:xfrm flipH="1" rot="10800000">
            <a:off x="4312075" y="3145375"/>
            <a:ext cx="17052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543600" y="44822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274E13"/>
                </a:solidFill>
              </a:rPr>
              <a:t>Relationships: </a:t>
            </a:r>
            <a:endParaRPr i="1" sz="4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274E13"/>
                </a:solidFill>
              </a:rPr>
              <a:t>Open Hub/Published Language</a:t>
            </a:r>
            <a:endParaRPr i="1" sz="4000">
              <a:solidFill>
                <a:srgbClr val="274E13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032150" y="2064275"/>
            <a:ext cx="2631900" cy="20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 Importación de anuncios</a:t>
            </a:r>
            <a:endParaRPr sz="2100"/>
          </a:p>
        </p:txBody>
      </p:sp>
      <p:sp>
        <p:nvSpPr>
          <p:cNvPr id="175" name="Google Shape;175;p26"/>
          <p:cNvSpPr/>
          <p:nvPr/>
        </p:nvSpPr>
        <p:spPr>
          <a:xfrm>
            <a:off x="3375325" y="2643250"/>
            <a:ext cx="1082400" cy="994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OHS/PL</a:t>
            </a:r>
            <a:endParaRPr sz="1500"/>
          </a:p>
        </p:txBody>
      </p:sp>
      <p:sp>
        <p:nvSpPr>
          <p:cNvPr id="176" name="Google Shape;176;p26"/>
          <p:cNvSpPr/>
          <p:nvPr/>
        </p:nvSpPr>
        <p:spPr>
          <a:xfrm>
            <a:off x="6768550" y="1607950"/>
            <a:ext cx="1831800" cy="1463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 Listado Anuncios</a:t>
            </a:r>
            <a:endParaRPr sz="2100"/>
          </a:p>
        </p:txBody>
      </p:sp>
      <p:sp>
        <p:nvSpPr>
          <p:cNvPr id="177" name="Google Shape;177;p26"/>
          <p:cNvSpPr/>
          <p:nvPr/>
        </p:nvSpPr>
        <p:spPr>
          <a:xfrm>
            <a:off x="6768550" y="3459950"/>
            <a:ext cx="1831800" cy="1463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 Ofertas</a:t>
            </a:r>
            <a:endParaRPr sz="2100"/>
          </a:p>
        </p:txBody>
      </p:sp>
      <p:cxnSp>
        <p:nvCxnSpPr>
          <p:cNvPr id="178" name="Google Shape;178;p26"/>
          <p:cNvCxnSpPr>
            <a:stCxn id="175" idx="6"/>
            <a:endCxn id="176" idx="2"/>
          </p:cNvCxnSpPr>
          <p:nvPr/>
        </p:nvCxnSpPr>
        <p:spPr>
          <a:xfrm flipH="1" rot="10800000">
            <a:off x="4457725" y="2339500"/>
            <a:ext cx="23109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75" idx="6"/>
            <a:endCxn id="177" idx="2"/>
          </p:cNvCxnSpPr>
          <p:nvPr/>
        </p:nvCxnSpPr>
        <p:spPr>
          <a:xfrm>
            <a:off x="4457725" y="3140500"/>
            <a:ext cx="23109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Relationships: </a:t>
            </a:r>
            <a:r>
              <a:rPr i="1" lang="es" sz="4800">
                <a:solidFill>
                  <a:srgbClr val="274E13"/>
                </a:solidFill>
              </a:rPr>
              <a:t>Partnership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550100" y="1888300"/>
            <a:ext cx="2395500" cy="1902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IMPORTACIÓN PRODUCTOS</a:t>
            </a:r>
            <a:endParaRPr sz="1700"/>
          </a:p>
        </p:txBody>
      </p:sp>
      <p:sp>
        <p:nvSpPr>
          <p:cNvPr id="187" name="Google Shape;187;p27"/>
          <p:cNvSpPr/>
          <p:nvPr/>
        </p:nvSpPr>
        <p:spPr>
          <a:xfrm>
            <a:off x="5408700" y="1888300"/>
            <a:ext cx="2395500" cy="1902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LISTADOS DE PRODUCTOS</a:t>
            </a:r>
            <a:endParaRPr sz="1800"/>
          </a:p>
        </p:txBody>
      </p:sp>
      <p:cxnSp>
        <p:nvCxnSpPr>
          <p:cNvPr id="188" name="Google Shape;188;p27"/>
          <p:cNvCxnSpPr>
            <a:stCxn id="186" idx="6"/>
            <a:endCxn id="187" idx="2"/>
          </p:cNvCxnSpPr>
          <p:nvPr/>
        </p:nvCxnSpPr>
        <p:spPr>
          <a:xfrm>
            <a:off x="3945600" y="2839450"/>
            <a:ext cx="14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7"/>
          <p:cNvSpPr txBox="1"/>
          <p:nvPr/>
        </p:nvSpPr>
        <p:spPr>
          <a:xfrm>
            <a:off x="4001975" y="2934400"/>
            <a:ext cx="1463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PARTNERSHIP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94" name="Google Shape;194;p28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700">
                <a:solidFill>
                  <a:srgbClr val="274E13"/>
                </a:solidFill>
              </a:rPr>
              <a:t>Relationships: Upstream/downstream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s" sz="2600">
                <a:solidFill>
                  <a:srgbClr val="274E13"/>
                </a:solidFill>
              </a:rPr>
              <a:t>Downstream context depends on upstream context, and can be affected by changes of the upstream. This can refer to technical or organizational dependencies. </a:t>
            </a:r>
            <a:endParaRPr sz="2600">
              <a:solidFill>
                <a:srgbClr val="274E13"/>
              </a:solidFill>
            </a:endParaRPr>
          </a:p>
          <a:p>
            <a:pPr indent="-3937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○"/>
            </a:pPr>
            <a:r>
              <a:rPr lang="es" sz="2600">
                <a:solidFill>
                  <a:srgbClr val="274E13"/>
                </a:solidFill>
              </a:rPr>
              <a:t>Customer/Supplier</a:t>
            </a:r>
            <a:endParaRPr sz="2600">
              <a:solidFill>
                <a:srgbClr val="274E13"/>
              </a:solidFill>
            </a:endParaRPr>
          </a:p>
          <a:p>
            <a:pPr indent="-3937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○"/>
            </a:pPr>
            <a:r>
              <a:rPr lang="es" sz="2600">
                <a:solidFill>
                  <a:srgbClr val="274E13"/>
                </a:solidFill>
              </a:rPr>
              <a:t>Conformist</a:t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01" name="Google Shape;201;p29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700">
                <a:solidFill>
                  <a:srgbClr val="274E13"/>
                </a:solidFill>
              </a:rPr>
              <a:t>Relationships: Upstream/downstream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388950" y="1376400"/>
            <a:ext cx="836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b="1" lang="es" sz="2600">
                <a:solidFill>
                  <a:srgbClr val="274E13"/>
                </a:solidFill>
              </a:rPr>
              <a:t>Customer/Supplier</a:t>
            </a:r>
            <a:r>
              <a:rPr lang="es" sz="2600">
                <a:solidFill>
                  <a:srgbClr val="274E13"/>
                </a:solidFill>
              </a:rPr>
              <a:t>: the supplier exposes some kind of interface and the customer depends on that interface.</a:t>
            </a:r>
            <a:endParaRPr sz="26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958225" y="3170650"/>
            <a:ext cx="1578300" cy="1395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Flat Listings</a:t>
            </a:r>
            <a:endParaRPr sz="2000"/>
          </a:p>
        </p:txBody>
      </p:sp>
      <p:sp>
        <p:nvSpPr>
          <p:cNvPr id="205" name="Google Shape;205;p29"/>
          <p:cNvSpPr/>
          <p:nvPr/>
        </p:nvSpPr>
        <p:spPr>
          <a:xfrm>
            <a:off x="3689450" y="3170650"/>
            <a:ext cx="1578300" cy="1395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Stats</a:t>
            </a:r>
            <a:endParaRPr sz="2000"/>
          </a:p>
        </p:txBody>
      </p:sp>
      <p:cxnSp>
        <p:nvCxnSpPr>
          <p:cNvPr id="206" name="Google Shape;206;p29"/>
          <p:cNvCxnSpPr>
            <a:stCxn id="204" idx="6"/>
            <a:endCxn id="205" idx="2"/>
          </p:cNvCxnSpPr>
          <p:nvPr/>
        </p:nvCxnSpPr>
        <p:spPr>
          <a:xfrm>
            <a:off x="2536525" y="3868150"/>
            <a:ext cx="11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 txBox="1"/>
          <p:nvPr/>
        </p:nvSpPr>
        <p:spPr>
          <a:xfrm>
            <a:off x="2536525" y="3868150"/>
            <a:ext cx="357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331850" y="3487750"/>
            <a:ext cx="357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13" name="Google Shape;213;p30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700">
                <a:solidFill>
                  <a:srgbClr val="274E13"/>
                </a:solidFill>
              </a:rPr>
              <a:t>Relationships: Upstream/downstream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388950" y="1376400"/>
            <a:ext cx="836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b="1" lang="es" sz="2600">
                <a:solidFill>
                  <a:srgbClr val="274E13"/>
                </a:solidFill>
              </a:rPr>
              <a:t>Conformist</a:t>
            </a:r>
            <a:r>
              <a:rPr lang="es" sz="2600">
                <a:solidFill>
                  <a:srgbClr val="274E13"/>
                </a:solidFill>
              </a:rPr>
              <a:t>: Is a special case when the consumer/</a:t>
            </a:r>
            <a:r>
              <a:rPr lang="es" sz="2600">
                <a:solidFill>
                  <a:srgbClr val="274E13"/>
                </a:solidFill>
              </a:rPr>
              <a:t>downstream</a:t>
            </a:r>
            <a:r>
              <a:rPr lang="es" sz="2600">
                <a:solidFill>
                  <a:srgbClr val="274E13"/>
                </a:solidFill>
              </a:rPr>
              <a:t> context cannot ask for changes in the upstream. Typical case with generic or third party contexts.</a:t>
            </a:r>
            <a:endParaRPr sz="26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958213" y="3438375"/>
            <a:ext cx="1578300" cy="1395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Members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Registration</a:t>
            </a:r>
            <a:endParaRPr sz="1300"/>
          </a:p>
        </p:txBody>
      </p:sp>
      <p:sp>
        <p:nvSpPr>
          <p:cNvPr id="217" name="Google Shape;217;p30"/>
          <p:cNvSpPr/>
          <p:nvPr/>
        </p:nvSpPr>
        <p:spPr>
          <a:xfrm>
            <a:off x="3689438" y="3438375"/>
            <a:ext cx="1578300" cy="1395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CRM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(Third Party)</a:t>
            </a:r>
            <a:endParaRPr sz="1300"/>
          </a:p>
        </p:txBody>
      </p:sp>
      <p:cxnSp>
        <p:nvCxnSpPr>
          <p:cNvPr id="218" name="Google Shape;218;p30"/>
          <p:cNvCxnSpPr>
            <a:stCxn id="216" idx="6"/>
            <a:endCxn id="217" idx="2"/>
          </p:cNvCxnSpPr>
          <p:nvPr/>
        </p:nvCxnSpPr>
        <p:spPr>
          <a:xfrm>
            <a:off x="2536513" y="4135875"/>
            <a:ext cx="11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2536525" y="4135875"/>
            <a:ext cx="357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331838" y="3825925"/>
            <a:ext cx="357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480150" y="4452975"/>
            <a:ext cx="11529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Conformist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26" name="Google Shape;226;p31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Context mapping examples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 u="sng">
                <a:solidFill>
                  <a:schemeClr val="hlink"/>
                </a:solidFill>
                <a:hlinkClick r:id="rId4"/>
              </a:rPr>
              <a:t>Gestión ambulancias</a:t>
            </a:r>
            <a:endParaRPr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 u="sng">
                <a:solidFill>
                  <a:schemeClr val="hlink"/>
                </a:solidFill>
                <a:hlinkClick r:id="rId5"/>
              </a:rPr>
              <a:t>Red social financiera</a:t>
            </a:r>
            <a:endParaRPr sz="3000">
              <a:solidFill>
                <a:srgbClr val="274E13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68" name="Google Shape;68;p1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DDD in legacy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8950" y="1376400"/>
            <a:ext cx="83661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s" sz="2300">
                <a:solidFill>
                  <a:srgbClr val="274E13"/>
                </a:solidFill>
              </a:rPr>
              <a:t>Eric Evans article form 2013: </a:t>
            </a:r>
            <a:r>
              <a:rPr lang="es" sz="2300" u="sng">
                <a:solidFill>
                  <a:schemeClr val="hlink"/>
                </a:solidFill>
                <a:hlinkClick r:id="rId4"/>
              </a:rPr>
              <a:t>GETTING STARTED WITH DDD WHEN SURROUNDED BY LEGACY SYSTEMS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Main ideas: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Bubble context &amp; Repository-Backed ACL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Try DDD with lower risk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Autonomous Bubble &amp; </a:t>
            </a:r>
            <a:r>
              <a:rPr lang="es" sz="2300">
                <a:solidFill>
                  <a:srgbClr val="274E13"/>
                </a:solidFill>
              </a:rPr>
              <a:t>Synchronizing</a:t>
            </a:r>
            <a:r>
              <a:rPr lang="es" sz="2300">
                <a:solidFill>
                  <a:srgbClr val="274E13"/>
                </a:solidFill>
              </a:rPr>
              <a:t> ACL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More ambitious strategy</a:t>
            </a:r>
            <a:endParaRPr sz="23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33" name="Google Shape;233;p32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Context mapping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Ensure that everyone can access and understand the context map: use </a:t>
            </a:r>
            <a:r>
              <a:rPr b="1" lang="es" sz="3000">
                <a:solidFill>
                  <a:srgbClr val="274E13"/>
                </a:solidFill>
              </a:rPr>
              <a:t>information radiators.</a:t>
            </a:r>
            <a:endParaRPr b="1"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Very </a:t>
            </a:r>
            <a:r>
              <a:rPr lang="es" sz="3000">
                <a:solidFill>
                  <a:srgbClr val="274E13"/>
                </a:solidFill>
              </a:rPr>
              <a:t>useful</a:t>
            </a:r>
            <a:r>
              <a:rPr lang="es" sz="3000">
                <a:solidFill>
                  <a:srgbClr val="274E13"/>
                </a:solidFill>
              </a:rPr>
              <a:t> for onboarding new members to the organization</a:t>
            </a:r>
            <a:endParaRPr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Update to reflect changes, technical and organizational</a:t>
            </a:r>
            <a:endParaRPr sz="3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40" name="Google Shape;240;p33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Exercise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388950" y="1376400"/>
            <a:ext cx="83661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74E13"/>
                </a:solidFill>
              </a:rPr>
              <a:t>In groups of 2 or 3 people try to build a context map to tell us your system organization. </a:t>
            </a:r>
            <a:r>
              <a:rPr lang="es" sz="2000">
                <a:solidFill>
                  <a:srgbClr val="274E13"/>
                </a:solidFill>
              </a:rPr>
              <a:t>At the end one member of each group expose the resulting diagram to the class. Remember to:</a:t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-"/>
            </a:pPr>
            <a:r>
              <a:rPr lang="es" sz="2000">
                <a:solidFill>
                  <a:srgbClr val="274E13"/>
                </a:solidFill>
              </a:rPr>
              <a:t>Reflect reality not a ideal future state</a:t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-"/>
            </a:pPr>
            <a:r>
              <a:rPr lang="es" sz="2000">
                <a:solidFill>
                  <a:srgbClr val="274E13"/>
                </a:solidFill>
              </a:rPr>
              <a:t>Define your BC and use the </a:t>
            </a:r>
            <a:r>
              <a:rPr lang="es" sz="2000">
                <a:solidFill>
                  <a:srgbClr val="274E13"/>
                </a:solidFill>
              </a:rPr>
              <a:t>relationships</a:t>
            </a:r>
            <a:r>
              <a:rPr lang="es" sz="2000">
                <a:solidFill>
                  <a:srgbClr val="274E13"/>
                </a:solidFill>
              </a:rPr>
              <a:t> we </a:t>
            </a:r>
            <a:r>
              <a:rPr lang="es" sz="2000">
                <a:solidFill>
                  <a:srgbClr val="274E13"/>
                </a:solidFill>
              </a:rPr>
              <a:t>discussed</a:t>
            </a:r>
            <a:r>
              <a:rPr lang="es" sz="2000">
                <a:solidFill>
                  <a:srgbClr val="274E13"/>
                </a:solidFill>
              </a:rPr>
              <a:t> previously</a:t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-"/>
            </a:pPr>
            <a:r>
              <a:rPr lang="es" sz="2000">
                <a:solidFill>
                  <a:srgbClr val="274E13"/>
                </a:solidFill>
              </a:rPr>
              <a:t>Indicate clearly the core domain(s)</a:t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47" name="Google Shape;247;p3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900">
                <a:solidFill>
                  <a:srgbClr val="274E13"/>
                </a:solidFill>
              </a:rPr>
              <a:t>Other C</a:t>
            </a:r>
            <a:r>
              <a:rPr i="1" lang="es" sz="3900">
                <a:solidFill>
                  <a:srgbClr val="274E13"/>
                </a:solidFill>
              </a:rPr>
              <a:t>runching knowledge</a:t>
            </a:r>
            <a:r>
              <a:rPr i="1" lang="es" sz="3900">
                <a:solidFill>
                  <a:srgbClr val="274E13"/>
                </a:solidFill>
              </a:rPr>
              <a:t> tools</a:t>
            </a:r>
            <a:endParaRPr i="1" sz="3900">
              <a:solidFill>
                <a:srgbClr val="274E13"/>
              </a:solidFill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Char char="●"/>
            </a:pPr>
            <a:r>
              <a:rPr lang="es" sz="1900" u="sng">
                <a:solidFill>
                  <a:schemeClr val="hlink"/>
                </a:solidFill>
                <a:hlinkClick r:id="rId4"/>
              </a:rPr>
              <a:t>Impact mapping</a:t>
            </a:r>
            <a:endParaRPr sz="1900">
              <a:solidFill>
                <a:srgbClr val="274E1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Char char="●"/>
            </a:pPr>
            <a:r>
              <a:rPr lang="es" sz="1900" u="sng">
                <a:solidFill>
                  <a:schemeClr val="hlink"/>
                </a:solidFill>
                <a:hlinkClick r:id="rId5"/>
              </a:rPr>
              <a:t>Model Exploration Whirlpool</a:t>
            </a:r>
            <a:endParaRPr sz="1900">
              <a:solidFill>
                <a:srgbClr val="274E1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Char char="●"/>
            </a:pPr>
            <a:r>
              <a:rPr lang="es" sz="1900" u="sng">
                <a:solidFill>
                  <a:schemeClr val="hlink"/>
                </a:solidFill>
                <a:hlinkClick r:id="rId6"/>
              </a:rPr>
              <a:t>Agile inception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DDD in legacy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49475" y="1200575"/>
            <a:ext cx="2696400" cy="14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Legacy</a:t>
            </a:r>
            <a:endParaRPr sz="2000"/>
          </a:p>
        </p:txBody>
      </p:sp>
      <p:sp>
        <p:nvSpPr>
          <p:cNvPr id="77" name="Google Shape;77;p15"/>
          <p:cNvSpPr/>
          <p:nvPr/>
        </p:nvSpPr>
        <p:spPr>
          <a:xfrm>
            <a:off x="1390775" y="3267200"/>
            <a:ext cx="1108800" cy="10563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Legacy DB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427275" y="1564650"/>
            <a:ext cx="813600" cy="66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model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525875" y="2138650"/>
            <a:ext cx="551100" cy="46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Acl Repo</a:t>
            </a:r>
            <a:endParaRPr sz="600"/>
          </a:p>
        </p:txBody>
      </p:sp>
      <p:cxnSp>
        <p:nvCxnSpPr>
          <p:cNvPr id="80" name="Google Shape;80;p15"/>
          <p:cNvCxnSpPr>
            <a:stCxn id="79" idx="3"/>
            <a:endCxn id="77" idx="1"/>
          </p:cNvCxnSpPr>
          <p:nvPr/>
        </p:nvCxnSpPr>
        <p:spPr>
          <a:xfrm flipH="1">
            <a:off x="1945082" y="2536321"/>
            <a:ext cx="6615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4346200" y="1200575"/>
            <a:ext cx="2865300" cy="14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Legacy</a:t>
            </a:r>
            <a:endParaRPr sz="2000"/>
          </a:p>
        </p:txBody>
      </p:sp>
      <p:sp>
        <p:nvSpPr>
          <p:cNvPr id="82" name="Google Shape;82;p15"/>
          <p:cNvSpPr/>
          <p:nvPr/>
        </p:nvSpPr>
        <p:spPr>
          <a:xfrm>
            <a:off x="4095225" y="3301450"/>
            <a:ext cx="1108800" cy="10563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Legacy DB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250300" y="1610525"/>
            <a:ext cx="813600" cy="66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model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39050" y="3610425"/>
            <a:ext cx="551100" cy="46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Acl Sync</a:t>
            </a:r>
            <a:endParaRPr sz="600"/>
          </a:p>
        </p:txBody>
      </p:sp>
      <p:cxnSp>
        <p:nvCxnSpPr>
          <p:cNvPr id="85" name="Google Shape;85;p15"/>
          <p:cNvCxnSpPr>
            <a:stCxn id="84" idx="2"/>
            <a:endCxn id="82" idx="4"/>
          </p:cNvCxnSpPr>
          <p:nvPr/>
        </p:nvCxnSpPr>
        <p:spPr>
          <a:xfrm rot="10800000">
            <a:off x="5204050" y="3829575"/>
            <a:ext cx="435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6102700" y="3301450"/>
            <a:ext cx="1108800" cy="10563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</a:t>
            </a:r>
            <a:r>
              <a:rPr lang="es"/>
              <a:t> DB</a:t>
            </a:r>
            <a:endParaRPr/>
          </a:p>
        </p:txBody>
      </p:sp>
      <p:cxnSp>
        <p:nvCxnSpPr>
          <p:cNvPr id="87" name="Google Shape;87;p15"/>
          <p:cNvCxnSpPr>
            <a:stCxn id="83" idx="2"/>
            <a:endCxn id="86" idx="1"/>
          </p:cNvCxnSpPr>
          <p:nvPr/>
        </p:nvCxnSpPr>
        <p:spPr>
          <a:xfrm>
            <a:off x="6657100" y="2273225"/>
            <a:ext cx="0" cy="10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92" name="Google Shape;92;p1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DDD legacy strategy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8950" y="1376400"/>
            <a:ext cx="83661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s" sz="2300">
                <a:solidFill>
                  <a:srgbClr val="274E13"/>
                </a:solidFill>
              </a:rPr>
              <a:t>How to select the model for the bubble context?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Looking</a:t>
            </a:r>
            <a:r>
              <a:rPr lang="es" sz="2300">
                <a:solidFill>
                  <a:srgbClr val="274E13"/>
                </a:solidFill>
              </a:rPr>
              <a:t> at the past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 u="sng">
                <a:solidFill>
                  <a:schemeClr val="hlink"/>
                </a:solidFill>
                <a:hlinkClick r:id="rId4"/>
              </a:rPr>
              <a:t>Your code as a crime scene</a:t>
            </a:r>
            <a:r>
              <a:rPr lang="es" sz="2300">
                <a:solidFill>
                  <a:srgbClr val="274E13"/>
                </a:solidFill>
              </a:rPr>
              <a:t> by Adam Tornhill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 u="sng">
                <a:solidFill>
                  <a:schemeClr val="hlink"/>
                </a:solidFill>
                <a:hlinkClick r:id="rId5"/>
              </a:rPr>
              <a:t>Software design X-rays</a:t>
            </a:r>
            <a:r>
              <a:rPr lang="es" sz="2300">
                <a:solidFill>
                  <a:srgbClr val="274E13"/>
                </a:solidFill>
              </a:rPr>
              <a:t> by Adam Tornhill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Looking at the future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Understand b</a:t>
            </a:r>
            <a:r>
              <a:rPr lang="es" sz="2300">
                <a:solidFill>
                  <a:srgbClr val="274E13"/>
                </a:solidFill>
              </a:rPr>
              <a:t>usiness</a:t>
            </a:r>
            <a:r>
              <a:rPr lang="es" sz="2300">
                <a:solidFill>
                  <a:srgbClr val="274E13"/>
                </a:solidFill>
              </a:rPr>
              <a:t> directions to find candidates models for the bubble</a:t>
            </a:r>
            <a:endParaRPr sz="2300">
              <a:solidFill>
                <a:srgbClr val="274E13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99" name="Google Shape;99;p17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Strategic design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274E13"/>
                </a:solidFill>
              </a:rPr>
              <a:t>it is a pillar of the DDD whose main objective is to define the </a:t>
            </a:r>
            <a:r>
              <a:rPr b="1" lang="es" sz="2300">
                <a:solidFill>
                  <a:srgbClr val="274E13"/>
                </a:solidFill>
              </a:rPr>
              <a:t>Bounded contexts</a:t>
            </a:r>
            <a:r>
              <a:rPr lang="es" sz="2300">
                <a:solidFill>
                  <a:srgbClr val="274E13"/>
                </a:solidFill>
              </a:rPr>
              <a:t>, the </a:t>
            </a:r>
            <a:r>
              <a:rPr b="1" lang="es" sz="2300">
                <a:solidFill>
                  <a:srgbClr val="274E13"/>
                </a:solidFill>
              </a:rPr>
              <a:t>Ubiquitous Language</a:t>
            </a:r>
            <a:r>
              <a:rPr lang="es" sz="2300">
                <a:solidFill>
                  <a:srgbClr val="274E13"/>
                </a:solidFill>
              </a:rPr>
              <a:t> and the </a:t>
            </a:r>
            <a:r>
              <a:rPr b="1" lang="es" sz="2300">
                <a:solidFill>
                  <a:srgbClr val="274E13"/>
                </a:solidFill>
              </a:rPr>
              <a:t>Context Maps</a:t>
            </a:r>
            <a:r>
              <a:rPr lang="es" sz="2300">
                <a:solidFill>
                  <a:srgbClr val="274E13"/>
                </a:solidFill>
              </a:rPr>
              <a:t> together with the entire project team, which are the domain experts and the technical team.</a:t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06" name="Google Shape;106;p18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Strategic design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b="1" lang="es" sz="2000">
                <a:solidFill>
                  <a:srgbClr val="274E13"/>
                </a:solidFill>
              </a:rPr>
              <a:t>When</a:t>
            </a:r>
            <a:r>
              <a:rPr lang="es" sz="2000">
                <a:solidFill>
                  <a:srgbClr val="274E13"/>
                </a:solidFill>
              </a:rPr>
              <a:t>: Is not an analysis phase at the </a:t>
            </a:r>
            <a:r>
              <a:rPr lang="es" sz="2000">
                <a:solidFill>
                  <a:srgbClr val="274E13"/>
                </a:solidFill>
              </a:rPr>
              <a:t>beginning</a:t>
            </a:r>
            <a:r>
              <a:rPr lang="es" sz="2000">
                <a:solidFill>
                  <a:srgbClr val="274E13"/>
                </a:solidFill>
              </a:rPr>
              <a:t> of the project. Strategy evolves with the software and organization.</a:t>
            </a:r>
            <a:endParaRPr sz="20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b="1" lang="es" sz="2000">
                <a:solidFill>
                  <a:srgbClr val="274E13"/>
                </a:solidFill>
              </a:rPr>
              <a:t>Who</a:t>
            </a:r>
            <a:r>
              <a:rPr lang="es" sz="2000">
                <a:solidFill>
                  <a:srgbClr val="274E13"/>
                </a:solidFill>
              </a:rPr>
              <a:t>: Everyone in the project, from domain experts to technical staff. Strategic design is more about </a:t>
            </a:r>
            <a:r>
              <a:rPr b="1" lang="es" sz="2000">
                <a:solidFill>
                  <a:srgbClr val="274E13"/>
                </a:solidFill>
              </a:rPr>
              <a:t>collaboration</a:t>
            </a:r>
            <a:r>
              <a:rPr lang="es" sz="2000">
                <a:solidFill>
                  <a:srgbClr val="274E13"/>
                </a:solidFill>
              </a:rPr>
              <a:t> than about </a:t>
            </a:r>
            <a:r>
              <a:rPr b="1" lang="es" sz="2000">
                <a:solidFill>
                  <a:srgbClr val="274E13"/>
                </a:solidFill>
              </a:rPr>
              <a:t>design</a:t>
            </a:r>
            <a:r>
              <a:rPr lang="es" sz="2000">
                <a:solidFill>
                  <a:srgbClr val="274E13"/>
                </a:solidFill>
              </a:rPr>
              <a:t>. </a:t>
            </a:r>
            <a:endParaRPr sz="20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b="1" lang="es" sz="2000">
                <a:solidFill>
                  <a:srgbClr val="274E13"/>
                </a:solidFill>
              </a:rPr>
              <a:t>How</a:t>
            </a:r>
            <a:r>
              <a:rPr lang="es" sz="2000">
                <a:solidFill>
                  <a:srgbClr val="274E13"/>
                </a:solidFill>
              </a:rPr>
              <a:t>: </a:t>
            </a:r>
            <a:r>
              <a:rPr lang="es" sz="2000">
                <a:solidFill>
                  <a:srgbClr val="274E13"/>
                </a:solidFill>
              </a:rPr>
              <a:t>Through</a:t>
            </a:r>
            <a:r>
              <a:rPr lang="es" sz="2000">
                <a:solidFill>
                  <a:srgbClr val="274E13"/>
                </a:solidFill>
              </a:rPr>
              <a:t> collaboration to build a </a:t>
            </a:r>
            <a:r>
              <a:rPr b="1" lang="es" sz="2000">
                <a:solidFill>
                  <a:srgbClr val="274E13"/>
                </a:solidFill>
              </a:rPr>
              <a:t>shared vision</a:t>
            </a:r>
            <a:r>
              <a:rPr lang="es" sz="2000">
                <a:solidFill>
                  <a:srgbClr val="274E13"/>
                </a:solidFill>
              </a:rPr>
              <a:t> of the strategy. there are some </a:t>
            </a:r>
            <a:r>
              <a:rPr lang="es" sz="2000">
                <a:solidFill>
                  <a:srgbClr val="274E13"/>
                </a:solidFill>
              </a:rPr>
              <a:t>useful</a:t>
            </a:r>
            <a:r>
              <a:rPr lang="es" sz="2000">
                <a:solidFill>
                  <a:srgbClr val="274E13"/>
                </a:solidFill>
              </a:rPr>
              <a:t> artifacts to reflect this shared vision like </a:t>
            </a:r>
            <a:r>
              <a:rPr b="1" lang="es" sz="2000">
                <a:solidFill>
                  <a:srgbClr val="274E13"/>
                </a:solidFill>
              </a:rPr>
              <a:t>context maps, event storming</a:t>
            </a:r>
            <a:r>
              <a:rPr lang="es" sz="2000">
                <a:solidFill>
                  <a:srgbClr val="274E13"/>
                </a:solidFill>
              </a:rPr>
              <a:t> of a </a:t>
            </a:r>
            <a:r>
              <a:rPr b="1" lang="es" sz="2000">
                <a:solidFill>
                  <a:srgbClr val="274E13"/>
                </a:solidFill>
              </a:rPr>
              <a:t>glossary</a:t>
            </a:r>
            <a:r>
              <a:rPr b="1" lang="es" sz="2000">
                <a:solidFill>
                  <a:srgbClr val="274E13"/>
                </a:solidFill>
              </a:rPr>
              <a:t> of terms</a:t>
            </a:r>
            <a:r>
              <a:rPr lang="es" sz="2000">
                <a:solidFill>
                  <a:srgbClr val="274E13"/>
                </a:solidFill>
              </a:rPr>
              <a:t> for the UL.</a:t>
            </a:r>
            <a:endParaRPr sz="20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13" name="Google Shape;113;p19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Bounded Contexts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Is a </a:t>
            </a:r>
            <a:r>
              <a:rPr b="1" lang="es" sz="2300">
                <a:solidFill>
                  <a:srgbClr val="274E13"/>
                </a:solidFill>
              </a:rPr>
              <a:t>logical boundary. </a:t>
            </a:r>
            <a:r>
              <a:rPr lang="es" sz="2300">
                <a:solidFill>
                  <a:srgbClr val="274E13"/>
                </a:solidFill>
              </a:rPr>
              <a:t>Defines tangible boundaries to protect the integrity of the model within.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Has associated a </a:t>
            </a:r>
            <a:r>
              <a:rPr b="1" lang="es" sz="2300">
                <a:solidFill>
                  <a:srgbClr val="274E13"/>
                </a:solidFill>
              </a:rPr>
              <a:t>Ubiquitous language.</a:t>
            </a:r>
            <a:endParaRPr b="1"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The same term can have different meanings in different BC’s</a:t>
            </a:r>
            <a:endParaRPr sz="23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Bounded Contexts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608025" y="1606500"/>
            <a:ext cx="3269400" cy="298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</a:t>
            </a:r>
            <a:r>
              <a:rPr lang="es" sz="1900"/>
              <a:t>PAYMENT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2" name="Google Shape;122;p20"/>
          <p:cNvSpPr/>
          <p:nvPr/>
        </p:nvSpPr>
        <p:spPr>
          <a:xfrm>
            <a:off x="716075" y="1606500"/>
            <a:ext cx="3269400" cy="298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       DELIVERY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3" name="Google Shape;123;p20"/>
          <p:cNvSpPr/>
          <p:nvPr/>
        </p:nvSpPr>
        <p:spPr>
          <a:xfrm>
            <a:off x="1279775" y="2790200"/>
            <a:ext cx="2142000" cy="126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Weight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Stock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171725" y="2733825"/>
            <a:ext cx="2142000" cy="126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Discounts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29" name="Google Shape;129;p21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Context mapping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>
                <a:solidFill>
                  <a:srgbClr val="274E13"/>
                </a:solidFill>
              </a:rPr>
              <a:t>A context map capture the </a:t>
            </a:r>
            <a:r>
              <a:rPr lang="es" sz="2600">
                <a:solidFill>
                  <a:srgbClr val="274E13"/>
                </a:solidFill>
              </a:rPr>
              <a:t>technical</a:t>
            </a:r>
            <a:r>
              <a:rPr lang="es" sz="2600">
                <a:solidFill>
                  <a:srgbClr val="274E13"/>
                </a:solidFill>
              </a:rPr>
              <a:t> and organizational relationship between various bounded contexts.</a:t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>
                <a:solidFill>
                  <a:srgbClr val="274E13"/>
                </a:solidFill>
              </a:rPr>
              <a:t>Is a high level, </a:t>
            </a:r>
            <a:r>
              <a:rPr b="1" lang="es" sz="2600">
                <a:solidFill>
                  <a:srgbClr val="274E13"/>
                </a:solidFill>
              </a:rPr>
              <a:t>hand drawn</a:t>
            </a:r>
            <a:r>
              <a:rPr lang="es" sz="2600">
                <a:solidFill>
                  <a:srgbClr val="274E13"/>
                </a:solidFill>
              </a:rPr>
              <a:t> diagram that communicates and holistic view of the contexts in play. </a:t>
            </a:r>
            <a:r>
              <a:rPr b="1" lang="es" sz="2600">
                <a:solidFill>
                  <a:srgbClr val="274E13"/>
                </a:solidFill>
              </a:rPr>
              <a:t>Should be simple </a:t>
            </a:r>
            <a:r>
              <a:rPr b="1" lang="es" sz="2600">
                <a:solidFill>
                  <a:srgbClr val="274E13"/>
                </a:solidFill>
              </a:rPr>
              <a:t>enough</a:t>
            </a:r>
            <a:r>
              <a:rPr b="1" lang="es" sz="2600">
                <a:solidFill>
                  <a:srgbClr val="274E13"/>
                </a:solidFill>
              </a:rPr>
              <a:t> to be understood by domain experts and the technical team.</a:t>
            </a:r>
            <a:endParaRPr b="1" sz="26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