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23d360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23d360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281dc9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281dc9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a7fb8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a7fb8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a7fb81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a7fb81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281dc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281dc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9eb32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9eb32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2f625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2f625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 code example, modify the example to violate the rule and check that the test is failing.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281dc9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281dc9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9eb32f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9eb32f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0bbde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0bbde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281dc9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281dc9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281dc9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281dc9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46425" y="457900"/>
            <a:ext cx="88593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Integration between </a:t>
            </a:r>
            <a:endParaRPr i="1" sz="38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bounded contexts</a:t>
            </a:r>
            <a:endParaRPr i="1" sz="3800">
              <a:solidFill>
                <a:srgbClr val="274E13"/>
              </a:solidFill>
            </a:endParaRPr>
          </a:p>
        </p:txBody>
      </p:sp>
      <p:pic>
        <p:nvPicPr>
          <p:cNvPr descr="logo-codesai.pn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50" y="3058950"/>
            <a:ext cx="2817302" cy="19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34" name="Google Shape;134;p22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Sync</a:t>
            </a:r>
            <a:r>
              <a:rPr i="1" lang="es" sz="4800">
                <a:solidFill>
                  <a:srgbClr val="274E13"/>
                </a:solidFill>
              </a:rPr>
              <a:t> vs Async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88950" y="1376400"/>
            <a:ext cx="8366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Events can be handled </a:t>
            </a:r>
            <a:r>
              <a:rPr lang="es" sz="2700">
                <a:solidFill>
                  <a:srgbClr val="274E13"/>
                </a:solidFill>
              </a:rPr>
              <a:t>Synchronously</a:t>
            </a:r>
            <a:r>
              <a:rPr lang="es" sz="2700">
                <a:solidFill>
                  <a:srgbClr val="274E13"/>
                </a:solidFill>
              </a:rPr>
              <a:t> inside the same thread or </a:t>
            </a:r>
            <a:r>
              <a:rPr lang="es" sz="2700">
                <a:solidFill>
                  <a:srgbClr val="274E13"/>
                </a:solidFill>
              </a:rPr>
              <a:t>Asynchronously in other threads or processes.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Sync events can be inside a </a:t>
            </a:r>
            <a:r>
              <a:rPr b="1" lang="es" sz="2700">
                <a:solidFill>
                  <a:srgbClr val="274E13"/>
                </a:solidFill>
              </a:rPr>
              <a:t>transactional boundary.</a:t>
            </a:r>
            <a:endParaRPr b="1"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When using Async events we need to think in terms of </a:t>
            </a:r>
            <a:r>
              <a:rPr b="1" lang="es" sz="2700">
                <a:solidFill>
                  <a:srgbClr val="274E13"/>
                </a:solidFill>
              </a:rPr>
              <a:t>Eventual Consistency</a:t>
            </a:r>
            <a:r>
              <a:rPr lang="es" sz="2700">
                <a:solidFill>
                  <a:srgbClr val="274E13"/>
                </a:solidFill>
              </a:rPr>
              <a:t>.</a:t>
            </a:r>
            <a:endParaRPr sz="27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55450" y="202350"/>
            <a:ext cx="4412100" cy="3291375"/>
          </a:xfrm>
          <a:prstGeom prst="flowChartPrepa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3"/>
          <p:cNvCxnSpPr>
            <a:stCxn id="141" idx="0"/>
          </p:cNvCxnSpPr>
          <p:nvPr/>
        </p:nvCxnSpPr>
        <p:spPr>
          <a:xfrm flipH="1">
            <a:off x="845400" y="202350"/>
            <a:ext cx="1616100" cy="273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682900" y="14311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04300" y="1181050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DeclareWinnerAuctionAction</a:t>
            </a:r>
            <a:endParaRPr b="1" sz="1100"/>
          </a:p>
        </p:txBody>
      </p:sp>
      <p:sp>
        <p:nvSpPr>
          <p:cNvPr id="145" name="Google Shape;145;p23"/>
          <p:cNvSpPr/>
          <p:nvPr/>
        </p:nvSpPr>
        <p:spPr>
          <a:xfrm>
            <a:off x="2427425" y="708225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DeclareWinner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Service</a:t>
            </a:r>
            <a:endParaRPr sz="1200"/>
          </a:p>
        </p:txBody>
      </p:sp>
      <p:cxnSp>
        <p:nvCxnSpPr>
          <p:cNvPr id="146" name="Google Shape;146;p23"/>
          <p:cNvCxnSpPr>
            <a:stCxn id="143" idx="6"/>
            <a:endCxn id="145" idx="2"/>
          </p:cNvCxnSpPr>
          <p:nvPr/>
        </p:nvCxnSpPr>
        <p:spPr>
          <a:xfrm flipH="1" rot="10800000">
            <a:off x="1192000" y="1193725"/>
            <a:ext cx="1235400" cy="45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3"/>
          <p:cNvSpPr/>
          <p:nvPr/>
        </p:nvSpPr>
        <p:spPr>
          <a:xfrm>
            <a:off x="4192200" y="872550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stCxn id="145" idx="6"/>
            <a:endCxn id="147" idx="1"/>
          </p:cNvCxnSpPr>
          <p:nvPr/>
        </p:nvCxnSpPr>
        <p:spPr>
          <a:xfrm flipH="1" rot="10800000">
            <a:off x="3458825" y="1090875"/>
            <a:ext cx="733500" cy="10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3"/>
          <p:cNvSpPr txBox="1"/>
          <p:nvPr/>
        </p:nvSpPr>
        <p:spPr>
          <a:xfrm>
            <a:off x="3541000" y="518550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Auction Repository</a:t>
            </a:r>
            <a:endParaRPr b="1" sz="1100"/>
          </a:p>
        </p:txBody>
      </p:sp>
      <p:sp>
        <p:nvSpPr>
          <p:cNvPr id="150" name="Google Shape;150;p23"/>
          <p:cNvSpPr/>
          <p:nvPr/>
        </p:nvSpPr>
        <p:spPr>
          <a:xfrm>
            <a:off x="2401175" y="1759925"/>
            <a:ext cx="1031400" cy="971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Auction</a:t>
            </a:r>
            <a:endParaRPr sz="1200"/>
          </a:p>
        </p:txBody>
      </p:sp>
      <p:cxnSp>
        <p:nvCxnSpPr>
          <p:cNvPr id="151" name="Google Shape;151;p23"/>
          <p:cNvCxnSpPr>
            <a:stCxn id="147" idx="1"/>
            <a:endCxn id="150" idx="6"/>
          </p:cNvCxnSpPr>
          <p:nvPr/>
        </p:nvCxnSpPr>
        <p:spPr>
          <a:xfrm flipH="1">
            <a:off x="3432600" y="1090800"/>
            <a:ext cx="759600" cy="11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3"/>
          <p:cNvSpPr/>
          <p:nvPr/>
        </p:nvSpPr>
        <p:spPr>
          <a:xfrm>
            <a:off x="4160825" y="2383300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458825" y="2888425"/>
            <a:ext cx="18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Event Producer</a:t>
            </a:r>
            <a:endParaRPr b="1" sz="1100"/>
          </a:p>
        </p:txBody>
      </p:sp>
      <p:sp>
        <p:nvSpPr>
          <p:cNvPr id="154" name="Google Shape;154;p23"/>
          <p:cNvSpPr/>
          <p:nvPr/>
        </p:nvSpPr>
        <p:spPr>
          <a:xfrm>
            <a:off x="5838925" y="2731025"/>
            <a:ext cx="2893200" cy="1881125"/>
          </a:xfrm>
          <a:prstGeom prst="flowChartPrepa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6912013" y="3242425"/>
            <a:ext cx="1062900" cy="10116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Reputation</a:t>
            </a:r>
            <a:endParaRPr sz="900"/>
          </a:p>
        </p:txBody>
      </p:sp>
      <p:sp>
        <p:nvSpPr>
          <p:cNvPr id="156" name="Google Shape;156;p23"/>
          <p:cNvSpPr/>
          <p:nvPr/>
        </p:nvSpPr>
        <p:spPr>
          <a:xfrm>
            <a:off x="8320300" y="3944400"/>
            <a:ext cx="282000" cy="43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3"/>
          <p:cNvCxnSpPr>
            <a:stCxn id="155" idx="6"/>
            <a:endCxn id="156" idx="1"/>
          </p:cNvCxnSpPr>
          <p:nvPr/>
        </p:nvCxnSpPr>
        <p:spPr>
          <a:xfrm>
            <a:off x="7974913" y="3748225"/>
            <a:ext cx="3453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 txBox="1"/>
          <p:nvPr/>
        </p:nvSpPr>
        <p:spPr>
          <a:xfrm>
            <a:off x="7190700" y="4380900"/>
            <a:ext cx="195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UserReputationRepository</a:t>
            </a:r>
            <a:endParaRPr b="1" sz="1100"/>
          </a:p>
        </p:txBody>
      </p:sp>
      <p:cxnSp>
        <p:nvCxnSpPr>
          <p:cNvPr id="159" name="Google Shape;159;p23"/>
          <p:cNvCxnSpPr>
            <a:stCxn id="154" idx="0"/>
          </p:cNvCxnSpPr>
          <p:nvPr/>
        </p:nvCxnSpPr>
        <p:spPr>
          <a:xfrm flipH="1">
            <a:off x="6199825" y="2731025"/>
            <a:ext cx="1085700" cy="149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/>
          <p:nvPr/>
        </p:nvSpPr>
        <p:spPr>
          <a:xfrm>
            <a:off x="6057525" y="32597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355450" y="2847175"/>
            <a:ext cx="509100" cy="436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162" name="Google Shape;162;p23"/>
          <p:cNvCxnSpPr>
            <a:stCxn id="150" idx="5"/>
            <a:endCxn id="152" idx="1"/>
          </p:cNvCxnSpPr>
          <p:nvPr/>
        </p:nvCxnSpPr>
        <p:spPr>
          <a:xfrm>
            <a:off x="3281530" y="2588811"/>
            <a:ext cx="879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6355450" y="459225"/>
            <a:ext cx="1235400" cy="115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Store</a:t>
            </a:r>
            <a:endParaRPr/>
          </a:p>
        </p:txBody>
      </p:sp>
      <p:cxnSp>
        <p:nvCxnSpPr>
          <p:cNvPr id="164" name="Google Shape;164;p23"/>
          <p:cNvCxnSpPr>
            <a:stCxn id="152" idx="3"/>
            <a:endCxn id="163" idx="3"/>
          </p:cNvCxnSpPr>
          <p:nvPr/>
        </p:nvCxnSpPr>
        <p:spPr>
          <a:xfrm flipH="1" rot="10800000">
            <a:off x="4442825" y="1444750"/>
            <a:ext cx="2093400" cy="11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/>
          <p:nvPr/>
        </p:nvSpPr>
        <p:spPr>
          <a:xfrm>
            <a:off x="5095550" y="2601550"/>
            <a:ext cx="831900" cy="723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Reputation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App</a:t>
            </a:r>
            <a:endParaRPr sz="600"/>
          </a:p>
        </p:txBody>
      </p:sp>
      <p:cxnSp>
        <p:nvCxnSpPr>
          <p:cNvPr id="166" name="Google Shape;166;p23"/>
          <p:cNvCxnSpPr>
            <a:stCxn id="165" idx="7"/>
            <a:endCxn id="163" idx="3"/>
          </p:cNvCxnSpPr>
          <p:nvPr/>
        </p:nvCxnSpPr>
        <p:spPr>
          <a:xfrm flipH="1" rot="10800000">
            <a:off x="5805621" y="1444863"/>
            <a:ext cx="730800" cy="12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endCxn id="161" idx="2"/>
          </p:cNvCxnSpPr>
          <p:nvPr/>
        </p:nvCxnSpPr>
        <p:spPr>
          <a:xfrm flipH="1" rot="10800000">
            <a:off x="5805550" y="3065425"/>
            <a:ext cx="5499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3"/>
          <p:cNvCxnSpPr>
            <a:stCxn id="165" idx="5"/>
            <a:endCxn id="160" idx="2"/>
          </p:cNvCxnSpPr>
          <p:nvPr/>
        </p:nvCxnSpPr>
        <p:spPr>
          <a:xfrm>
            <a:off x="5805621" y="3219437"/>
            <a:ext cx="252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>
            <a:stCxn id="160" idx="5"/>
            <a:endCxn id="155" idx="2"/>
          </p:cNvCxnSpPr>
          <p:nvPr/>
        </p:nvCxnSpPr>
        <p:spPr>
          <a:xfrm>
            <a:off x="6492069" y="3632351"/>
            <a:ext cx="4200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74" name="Google Shape;174;p2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Exercise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88950" y="1376400"/>
            <a:ext cx="8366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Create a new BC for notifications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When declaredWinnerEvent occurs send a notification to the user</a:t>
            </a:r>
            <a:endParaRPr sz="2700">
              <a:solidFill>
                <a:srgbClr val="274E13"/>
              </a:solidFill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○"/>
            </a:pPr>
            <a:r>
              <a:rPr lang="es" sz="2700">
                <a:solidFill>
                  <a:srgbClr val="274E13"/>
                </a:solidFill>
              </a:rPr>
              <a:t>For simplification is enough to show some message in console</a:t>
            </a:r>
            <a:endParaRPr sz="2700">
              <a:solidFill>
                <a:srgbClr val="274E13"/>
              </a:solidFill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○"/>
            </a:pPr>
            <a:r>
              <a:rPr lang="es" sz="2700">
                <a:solidFill>
                  <a:srgbClr val="274E13"/>
                </a:solidFill>
              </a:rPr>
              <a:t>You can use DDD tactical patterns or not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Make test to ensure BC isolation</a:t>
            </a:r>
            <a:endParaRPr sz="27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68" name="Google Shape;68;p1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Application architecture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8950" y="1376400"/>
            <a:ext cx="83661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the tactical patterns and hexagonal architecture that we use is the architecture of the Bounded Context not the application architecture.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We can use architectures like microservices architecture, SOA or others integration architectures between BC’s when is </a:t>
            </a:r>
            <a:r>
              <a:rPr lang="es" sz="2100">
                <a:solidFill>
                  <a:srgbClr val="274E13"/>
                </a:solidFill>
              </a:rPr>
              <a:t>necessary</a:t>
            </a:r>
            <a:r>
              <a:rPr lang="es" sz="2100">
                <a:solidFill>
                  <a:srgbClr val="274E13"/>
                </a:solidFill>
              </a:rPr>
              <a:t>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In more simple scenarios we can have more than one BC inside the same application.</a:t>
            </a:r>
            <a:endParaRPr sz="21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75" name="Google Shape;75;p1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Enforce boundaries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8950" y="1376400"/>
            <a:ext cx="83661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Enforce the boundaries between the BC’s is the key to avoid the BBoM.</a:t>
            </a:r>
            <a:endParaRPr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This can be:</a:t>
            </a:r>
            <a:endParaRPr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different libraries</a:t>
            </a:r>
            <a:endParaRPr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different projects</a:t>
            </a:r>
            <a:endParaRPr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namespaces, packages with access restrictions.</a:t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2" name="Google Shape;82;p1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Enforce boundaries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8950" y="1376400"/>
            <a:ext cx="83661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lang="es" sz="3000">
                <a:solidFill>
                  <a:srgbClr val="38761D"/>
                </a:solidFill>
              </a:rPr>
              <a:t>Architectural Fitness function</a:t>
            </a:r>
            <a:endParaRPr sz="3000">
              <a:solidFill>
                <a:srgbClr val="38761D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8761D"/>
                </a:solidFill>
              </a:rPr>
              <a:t>Is used to summarize how close a given design solution is to achieving the set aims, providing an objective integrity assessment of some architectural characteristics.</a:t>
            </a:r>
            <a:endParaRPr b="1" sz="2000">
              <a:solidFill>
                <a:srgbClr val="38761D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8761D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lang="es" sz="2500">
                <a:solidFill>
                  <a:srgbClr val="38761D"/>
                </a:solidFill>
              </a:rPr>
              <a:t>We can use AFF to verify that the BC boundaries are not violated.</a:t>
            </a:r>
            <a:endParaRPr sz="2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9" name="Google Shape;89;p1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completely isolated BC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036275" y="1894975"/>
            <a:ext cx="2280900" cy="31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39375" y="2305663"/>
            <a:ext cx="12747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UI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539375" y="3173688"/>
            <a:ext cx="12747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539375" y="4033513"/>
            <a:ext cx="1192800" cy="6993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575" y="886800"/>
            <a:ext cx="1056300" cy="10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094750" y="1943100"/>
            <a:ext cx="2280900" cy="31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597850" y="3169575"/>
            <a:ext cx="12747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638800" y="4033513"/>
            <a:ext cx="1192800" cy="6993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050" y="886800"/>
            <a:ext cx="1056300" cy="10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5597850" y="2333988"/>
            <a:ext cx="1274700" cy="6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</a:t>
            </a:r>
            <a:endParaRPr/>
          </a:p>
        </p:txBody>
      </p:sp>
      <p:cxnSp>
        <p:nvCxnSpPr>
          <p:cNvPr id="101" name="Google Shape;101;p17"/>
          <p:cNvCxnSpPr>
            <a:endCxn id="100" idx="1"/>
          </p:cNvCxnSpPr>
          <p:nvPr/>
        </p:nvCxnSpPr>
        <p:spPr>
          <a:xfrm>
            <a:off x="3354450" y="2668638"/>
            <a:ext cx="22434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06" name="Google Shape;106;p1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BC’s integration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s" sz="2000">
                <a:solidFill>
                  <a:srgbClr val="274E13"/>
                </a:solidFill>
              </a:rPr>
              <a:t>Technical </a:t>
            </a:r>
            <a:r>
              <a:rPr lang="es" sz="2000">
                <a:solidFill>
                  <a:srgbClr val="274E13"/>
                </a:solidFill>
              </a:rPr>
              <a:t>approaches</a:t>
            </a:r>
            <a:r>
              <a:rPr lang="es" sz="2000">
                <a:solidFill>
                  <a:srgbClr val="274E13"/>
                </a:solidFill>
              </a:rPr>
              <a:t>: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s" sz="2000">
                <a:solidFill>
                  <a:srgbClr val="274E13"/>
                </a:solidFill>
              </a:rPr>
              <a:t>Database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s" sz="2000">
                <a:solidFill>
                  <a:srgbClr val="274E13"/>
                </a:solidFill>
              </a:rPr>
              <a:t>Flat files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s" sz="2000">
                <a:solidFill>
                  <a:srgbClr val="274E13"/>
                </a:solidFill>
              </a:rPr>
              <a:t>RPC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s" sz="2000">
                <a:solidFill>
                  <a:srgbClr val="274E13"/>
                </a:solidFill>
              </a:rPr>
              <a:t>REST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s" sz="2000">
                <a:solidFill>
                  <a:srgbClr val="274E13"/>
                </a:solidFill>
              </a:rPr>
              <a:t>Messaging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13" name="Google Shape;113;p1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Domain events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Important domain </a:t>
            </a:r>
            <a:r>
              <a:rPr lang="es" sz="3000">
                <a:solidFill>
                  <a:srgbClr val="274E13"/>
                </a:solidFill>
              </a:rPr>
              <a:t>occurrences</a:t>
            </a:r>
            <a:r>
              <a:rPr lang="es" sz="3000">
                <a:solidFill>
                  <a:srgbClr val="274E13"/>
                </a:solidFill>
              </a:rPr>
              <a:t> that </a:t>
            </a:r>
            <a:r>
              <a:rPr b="1" lang="es" sz="3000">
                <a:solidFill>
                  <a:srgbClr val="274E13"/>
                </a:solidFill>
              </a:rPr>
              <a:t>have </a:t>
            </a:r>
            <a:r>
              <a:rPr b="1" lang="es" sz="3000">
                <a:solidFill>
                  <a:srgbClr val="274E13"/>
                </a:solidFill>
              </a:rPr>
              <a:t>already</a:t>
            </a:r>
            <a:r>
              <a:rPr b="1" lang="es" sz="3000">
                <a:solidFill>
                  <a:srgbClr val="274E13"/>
                </a:solidFill>
              </a:rPr>
              <a:t> happened</a:t>
            </a:r>
            <a:endParaRPr b="1"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PickUpPatient</a:t>
            </a:r>
            <a:endParaRPr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PatientInHospital</a:t>
            </a:r>
            <a:endParaRPr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lang="es" sz="3000">
                <a:solidFill>
                  <a:srgbClr val="274E13"/>
                </a:solidFill>
              </a:rPr>
              <a:t>CustomerPurchase</a:t>
            </a:r>
            <a:endParaRPr sz="30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20" name="Google Shape;120;p20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implementation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In code we can represent a Domain Event simply with plain </a:t>
            </a:r>
            <a:r>
              <a:rPr lang="es" sz="3000">
                <a:solidFill>
                  <a:srgbClr val="274E13"/>
                </a:solidFill>
              </a:rPr>
              <a:t>immutable</a:t>
            </a:r>
            <a:r>
              <a:rPr lang="es" sz="3000">
                <a:solidFill>
                  <a:srgbClr val="274E13"/>
                </a:solidFill>
              </a:rPr>
              <a:t> classes</a:t>
            </a:r>
            <a:endParaRPr sz="30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lang="es" sz="3000">
                <a:solidFill>
                  <a:srgbClr val="274E13"/>
                </a:solidFill>
              </a:rPr>
              <a:t>Events normally </a:t>
            </a:r>
            <a:r>
              <a:rPr lang="es" sz="3000">
                <a:solidFill>
                  <a:srgbClr val="274E13"/>
                </a:solidFill>
              </a:rPr>
              <a:t>don't</a:t>
            </a:r>
            <a:r>
              <a:rPr lang="es" sz="3000">
                <a:solidFill>
                  <a:srgbClr val="274E13"/>
                </a:solidFill>
              </a:rPr>
              <a:t> have behaviour only data</a:t>
            </a:r>
            <a:endParaRPr sz="30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27" name="Google Shape;127;p21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internal vs external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Internal events can only be used inside the BC.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external events are normally used to communicate BC’s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internal events can have domain objects into them.</a:t>
            </a:r>
            <a:endParaRPr sz="2700">
              <a:solidFill>
                <a:srgbClr val="274E13"/>
              </a:solidFill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700"/>
              <a:buChar char="●"/>
            </a:pPr>
            <a:r>
              <a:rPr lang="es" sz="2700">
                <a:solidFill>
                  <a:srgbClr val="274E13"/>
                </a:solidFill>
              </a:rPr>
              <a:t>external events normally are plain objects with basic types.</a:t>
            </a:r>
            <a:endParaRPr sz="2700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