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23d360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23d360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61180da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61180da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61180da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61180d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2f625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2f625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2f625d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2f625d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2f625d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2f625d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2f625d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2f625d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2f625d7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2f625d7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2f625d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2f625d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2f625d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2f625d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2f625d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2f625d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281dc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281dc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2f625d7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2f625d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2f625d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2f625d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2f625d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2f625d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c30e151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c30e151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c2f625d7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c2f625d7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2f625d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2f625d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2f625d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2f625d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2f625d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2f625d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2f625d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2f625d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30e151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30e151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61180da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61180da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61180da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61180da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hyperlink" Target="https://www.amazon.com/Object-Oriented-Software-Construction-Book-CD-ROM/dp/013629155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gregfyoung.wordpres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hyperlink" Target="https://gregfyoung.wordpress.com/" TargetMode="External"/><Relationship Id="rId11" Type="http://schemas.openxmlformats.org/officeDocument/2006/relationships/hyperlink" Target="https://app.pluralsight.com/library/courses/modern-software-architecture-domain-models-cqrs-event-sourcing" TargetMode="External"/><Relationship Id="rId10" Type="http://schemas.openxmlformats.org/officeDocument/2006/relationships/hyperlink" Target="https://www.youtube.com/watch?v=LDW0QWie21s" TargetMode="External"/><Relationship Id="rId9" Type="http://schemas.openxmlformats.org/officeDocument/2006/relationships/hyperlink" Target="https://leanpub.com/esversioning" TargetMode="External"/><Relationship Id="rId5" Type="http://schemas.openxmlformats.org/officeDocument/2006/relationships/hyperlink" Target="https://www.infoq.com/news/2016/04/event-sourcing-anti-pattern/" TargetMode="External"/><Relationship Id="rId6" Type="http://schemas.openxmlformats.org/officeDocument/2006/relationships/hyperlink" Target="https://www.youtube.com/watch?v=JHGkaShoyNs" TargetMode="External"/><Relationship Id="rId7" Type="http://schemas.openxmlformats.org/officeDocument/2006/relationships/hyperlink" Target="https://www.youtube.com/watch?v=fWU8ZK0Dmxs" TargetMode="External"/><Relationship Id="rId8" Type="http://schemas.openxmlformats.org/officeDocument/2006/relationships/hyperlink" Target="https://cqrs.files.wordpress.com/2010/11/cqrs_document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46425" y="457900"/>
            <a:ext cx="88593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Beyond Tactical DDD. CQS, CQRS, Event Sourcing...</a:t>
            </a:r>
            <a:endParaRPr i="1" sz="3800">
              <a:solidFill>
                <a:srgbClr val="274E13"/>
              </a:solidFill>
            </a:endParaRPr>
          </a:p>
        </p:txBody>
      </p:sp>
      <p:pic>
        <p:nvPicPr>
          <p:cNvPr descr="logo-codesai.pn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50" y="3058950"/>
            <a:ext cx="2817302" cy="19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visual representation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800" y="1333775"/>
            <a:ext cx="5050403" cy="35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visual representation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75" y="1333775"/>
            <a:ext cx="5030851" cy="3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32" name="Google Shape;132;p2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Many systems are naturally Event Sourcing. </a:t>
            </a:r>
            <a:endParaRPr b="1"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i="1" lang="es" sz="2100">
                <a:solidFill>
                  <a:srgbClr val="274E13"/>
                </a:solidFill>
              </a:rPr>
              <a:t>VCS (Git / SVN) , Bank Accounts, Social Networks, Chats, Logistics, Contracts Managements, etc...</a:t>
            </a:r>
            <a:endParaRPr i="1"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Is pure transactional environment.</a:t>
            </a:r>
            <a:endParaRPr b="1"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It is a safe way to store our data.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Append only oriented persistence, immutable data.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Persisted events are a powerful tool to debug or understand the flow an actor in our system.</a:t>
            </a:r>
            <a:endParaRPr sz="2100">
              <a:solidFill>
                <a:srgbClr val="274E13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Sourcing: Advantages</a:t>
            </a:r>
            <a:endParaRPr i="1" sz="48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39" name="Google Shape;139;p2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Sourcing: Downsides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Versioning Events.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Eventual Consistency.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Is a double edge sword. </a:t>
            </a:r>
            <a:r>
              <a:rPr b="1" lang="es" sz="2100">
                <a:solidFill>
                  <a:srgbClr val="274E13"/>
                </a:solidFill>
              </a:rPr>
              <a:t>More mobile parts to maintain. </a:t>
            </a:r>
            <a:r>
              <a:rPr lang="es" sz="2100">
                <a:solidFill>
                  <a:srgbClr val="274E13"/>
                </a:solidFill>
              </a:rPr>
              <a:t>Pointing to snapshots and handling projections data.</a:t>
            </a:r>
            <a:endParaRPr b="1"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Data batches size is multiplied.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Using CQRS is mandatory.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46" name="Google Shape;146;p2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CQS: Command Query Separation</a:t>
            </a:r>
            <a:endParaRPr i="1" sz="3800">
              <a:solidFill>
                <a:srgbClr val="274E13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Created by Bertrand </a:t>
            </a:r>
            <a:r>
              <a:rPr lang="es" sz="2100">
                <a:solidFill>
                  <a:srgbClr val="274E13"/>
                </a:solidFill>
              </a:rPr>
              <a:t>Meyer</a:t>
            </a:r>
            <a:r>
              <a:rPr lang="es" sz="2100">
                <a:solidFill>
                  <a:srgbClr val="274E13"/>
                </a:solidFill>
              </a:rPr>
              <a:t>. It’s first reference comes in the first edition of</a:t>
            </a:r>
            <a:r>
              <a:rPr lang="es" sz="2100">
                <a:solidFill>
                  <a:srgbClr val="274E13"/>
                </a:solidFill>
              </a:rPr>
              <a:t> </a:t>
            </a:r>
            <a:r>
              <a:rPr lang="es" sz="2100" u="sng">
                <a:solidFill>
                  <a:schemeClr val="hlink"/>
                </a:solidFill>
                <a:hlinkClick r:id="rId4"/>
              </a:rPr>
              <a:t>Object-Oriented Software Construction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It’s a simple concept that separates the logic related to producing state changes and the one that read the state.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It’s the base concept that Greg Young’s CQRS builds on top of.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53" name="Google Shape;153;p2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CQS: Command Query Separation</a:t>
            </a:r>
            <a:endParaRPr i="1" sz="3800">
              <a:solidFill>
                <a:srgbClr val="274E13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Commands (or Mutators): Triggers the system that mutates the current state (side effects). They are: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Idempotent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Void, they don’t return values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Queries:  Return a result without changing the observable state of the system. Free of side effects.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The key idea is to </a:t>
            </a:r>
            <a:r>
              <a:rPr b="1" lang="es" sz="2100">
                <a:solidFill>
                  <a:srgbClr val="274E13"/>
                </a:solidFill>
              </a:rPr>
              <a:t>separate the methods that change state from the ones that doesn’t</a:t>
            </a:r>
            <a:r>
              <a:rPr lang="es" sz="2100">
                <a:solidFill>
                  <a:srgbClr val="274E13"/>
                </a:solidFill>
              </a:rPr>
              <a:t>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800">
                <a:solidFill>
                  <a:srgbClr val="274E13"/>
                </a:solidFill>
              </a:rPr>
              <a:t>CQS: A practical example</a:t>
            </a:r>
            <a:endParaRPr i="1" sz="3800">
              <a:solidFill>
                <a:srgbClr val="274E13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75" y="1322250"/>
            <a:ext cx="5871461" cy="35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66" name="Google Shape;166;p2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rgbClr val="274E13"/>
                </a:solidFill>
              </a:rPr>
              <a:t>CQRS:  Command Query </a:t>
            </a:r>
            <a:r>
              <a:rPr i="1" lang="es" sz="2600">
                <a:solidFill>
                  <a:srgbClr val="274E13"/>
                </a:solidFill>
              </a:rPr>
              <a:t>Responsibility</a:t>
            </a:r>
            <a:r>
              <a:rPr i="1" lang="es" sz="2600">
                <a:solidFill>
                  <a:srgbClr val="274E13"/>
                </a:solidFill>
              </a:rPr>
              <a:t> Segregation</a:t>
            </a:r>
            <a:endParaRPr i="1" sz="2600">
              <a:solidFill>
                <a:srgbClr val="274E13"/>
              </a:solidFill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It’s a pattern that takes CQS one step further.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 segregates the commands and the queries logically within our domains.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Ie: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Objects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Files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Functional Interfaces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etc</a:t>
            </a:r>
            <a:r>
              <a:rPr lang="es" sz="2100">
                <a:solidFill>
                  <a:srgbClr val="274E13"/>
                </a:solidFill>
              </a:rPr>
              <a:t>...</a:t>
            </a:r>
            <a:r>
              <a:rPr lang="es" sz="2100">
                <a:solidFill>
                  <a:srgbClr val="274E13"/>
                </a:solidFill>
              </a:rPr>
              <a:t>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 serves the idea as an enabler to create fixed boundaries between commands and queries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73" name="Google Shape;173;p30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600">
                <a:solidFill>
                  <a:srgbClr val="274E13"/>
                </a:solidFill>
              </a:rPr>
              <a:t>CQRS:  Command Query Responsibility Segregation</a:t>
            </a:r>
            <a:endParaRPr i="1" sz="2700">
              <a:solidFill>
                <a:srgbClr val="274E13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Usually the problems found on Command and Queries are diametrically opposed.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The commands faces consistency and stability in the data.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Queries faces scalability, availability and data impedance.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It’s common that software balance between write and read are 1% write tasks 99% reading taks.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Separating them in advance allow us to be more flexible in the future. Both technol</a:t>
            </a:r>
            <a:r>
              <a:rPr lang="es" sz="2100">
                <a:solidFill>
                  <a:srgbClr val="274E13"/>
                </a:solidFill>
              </a:rPr>
              <a:t>o</a:t>
            </a:r>
            <a:r>
              <a:rPr lang="es" sz="2100">
                <a:solidFill>
                  <a:srgbClr val="274E13"/>
                </a:solidFill>
              </a:rPr>
              <a:t>gically and business related iterations on the system.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rgbClr val="274E13"/>
                </a:solidFill>
              </a:rPr>
              <a:t>CQRS:  Basic implementation</a:t>
            </a:r>
            <a:endParaRPr i="1" sz="2700">
              <a:solidFill>
                <a:srgbClr val="274E13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322250"/>
            <a:ext cx="45624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68" name="Google Shape;68;p1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Created by Greg Young. </a:t>
            </a:r>
            <a:r>
              <a:rPr lang="es" sz="2100" u="sng">
                <a:solidFill>
                  <a:schemeClr val="hlink"/>
                </a:solidFill>
                <a:hlinkClick r:id="rId4"/>
              </a:rPr>
              <a:t>Greg Young's Blog 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It is a persistence philosophy where the data that is stored as our source of truth are there resulting events of the execution of our actions/use cases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The idea is to hold a database that stores our events and from there create different projections of the data according the problem we are facing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rgbClr val="274E13"/>
                </a:solidFill>
              </a:rPr>
              <a:t>CQRS: Scaling Read Model</a:t>
            </a:r>
            <a:endParaRPr i="1" sz="2700">
              <a:solidFill>
                <a:srgbClr val="274E13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50" y="1322250"/>
            <a:ext cx="3863512" cy="351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rgbClr val="274E13"/>
                </a:solidFill>
              </a:rPr>
              <a:t>CQRS: Real Scaling Read Model</a:t>
            </a:r>
            <a:endParaRPr i="1" sz="2700">
              <a:solidFill>
                <a:srgbClr val="274E13"/>
              </a:solidFill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488" y="1322250"/>
            <a:ext cx="4033026" cy="3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rgbClr val="274E13"/>
                </a:solidFill>
              </a:rPr>
              <a:t>DDD Maturity Level ???</a:t>
            </a:r>
            <a:endParaRPr i="1" sz="2700">
              <a:solidFill>
                <a:srgbClr val="274E13"/>
              </a:solidFill>
            </a:endParaRPr>
          </a:p>
        </p:txBody>
      </p:sp>
      <p:pic>
        <p:nvPicPr>
          <p:cNvPr descr="logo 300.jpeg" id="199" name="Google Shape;199;p3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1: Spaghetti Code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2: Framework Lover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3: Hexagonal Architecture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4: Hexagonal Arch. + Domain Events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5: Stepping Stone (CQRS w/o Event Sourcing)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Level 6: CQRS + Event Sourcing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700">
                <a:solidFill>
                  <a:srgbClr val="274E13"/>
                </a:solidFill>
              </a:rPr>
              <a:t>Organization Stepping Stones to succeed with DDD</a:t>
            </a:r>
            <a:endParaRPr i="1" sz="2700">
              <a:solidFill>
                <a:srgbClr val="274E13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149" y="1012850"/>
            <a:ext cx="5517701" cy="325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1015175" y="4399050"/>
            <a:ext cx="6995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</a:rPr>
              <a:t>And remember. Code is just inventory. Invest on communication and growing the knowledge of your domain and choose the technical solution that fits you best.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12" name="Google Shape;212;p3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4"/>
              </a:rPr>
              <a:t>Greg Young's Blog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5"/>
              </a:rPr>
              <a:t>A Whole System Based on Event Sourcing is an Anti-Pattern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6"/>
              </a:rPr>
              <a:t>Greg Young - CQRS and Event Sourcing - Code on the Beach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7"/>
              </a:rPr>
              <a:t>Udi Dahan - If (domain logic) then CQRS, or Saga?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8"/>
              </a:rPr>
              <a:t>CQRS Documents by Greg Young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9"/>
              </a:rPr>
              <a:t>Versioning in an Event… by Gregory Young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10"/>
              </a:rPr>
              <a:t>Greg Young — A Decade of DDD, CQRS, Event Sourcing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 u="sng">
                <a:solidFill>
                  <a:schemeClr val="hlink"/>
                </a:solidFill>
                <a:hlinkClick r:id="rId11"/>
              </a:rPr>
              <a:t>Modern Software Architecture: Domain Models, CQRS, and Event Sourcing</a:t>
            </a:r>
            <a:endParaRPr sz="2100">
              <a:solidFill>
                <a:srgbClr val="274E13"/>
              </a:solidFill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543600" y="265950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800">
                <a:solidFill>
                  <a:srgbClr val="274E13"/>
                </a:solidFill>
              </a:rPr>
              <a:t>Beyond Tactical DDD. To the infinite and beyond</a:t>
            </a:r>
            <a:endParaRPr i="1" sz="28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75" name="Google Shape;75;p1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Storing only snapshots have great limitations: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Is not possible to understand how the current state became like it is.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Lack of visibility of the flow that some actor in your system.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Process granularity is out of question. It is impossible to take the data at some point of the past and recreate the application state at some point of the time.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2" name="Google Shape;82;p1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s" sz="2100">
                <a:solidFill>
                  <a:srgbClr val="274E13"/>
                </a:solidFill>
              </a:rPr>
              <a:t>State transitions are important and should be an explicit part of our model. </a:t>
            </a:r>
            <a:r>
              <a:rPr b="1" lang="es" sz="2100">
                <a:solidFill>
                  <a:srgbClr val="274E13"/>
                </a:solidFill>
              </a:rPr>
              <a:t>They are facts. Facts are the representation of the execution of our actions or use cases.</a:t>
            </a:r>
            <a:endParaRPr b="1"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Current state usually is not the important thing. </a:t>
            </a:r>
            <a:r>
              <a:rPr lang="es" sz="2100">
                <a:solidFill>
                  <a:srgbClr val="274E13"/>
                </a:solidFill>
              </a:rPr>
              <a:t>How did you end up on that state is what matters.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They are transient. It is possible to go forward and backwards on the current state, delete it state and rebuild it from the facts.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Database Cargo Cult focus on creating a thoughtful data structure but lacks on using data in the appropriate way for every problem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9" name="Google Shape;89;p1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Event Sourcing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8950" y="1186375"/>
            <a:ext cx="8366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Facts should not be deleted, but corrected.</a:t>
            </a:r>
            <a:r>
              <a:rPr lang="es" sz="2100">
                <a:solidFill>
                  <a:srgbClr val="274E13"/>
                </a:solidFill>
              </a:rPr>
              <a:t> We preserve the mistakes, create a correction reversing the fact and execute the use case the way we wanted initially.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b="1" lang="es" sz="2100">
                <a:solidFill>
                  <a:srgbClr val="274E13"/>
                </a:solidFill>
              </a:rPr>
              <a:t>We store the facts using our domain events. </a:t>
            </a:r>
            <a:r>
              <a:rPr lang="es" sz="2100">
                <a:solidFill>
                  <a:srgbClr val="274E13"/>
                </a:solidFill>
              </a:rPr>
              <a:t>And those events are immutable, they do not change at any point of the time once they are persisted.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Our domain events are our single source of truth. And from them the state can be rebuild and our query model (views or projections) come to life.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classic implementation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13" y="1206850"/>
            <a:ext cx="35337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visual representation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250" y="1360475"/>
            <a:ext cx="4573501" cy="35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visual representation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550" y="1333775"/>
            <a:ext cx="4906896" cy="3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100">
                <a:solidFill>
                  <a:srgbClr val="274E13"/>
                </a:solidFill>
              </a:rPr>
              <a:t>Event Sourcing: A visual representation</a:t>
            </a:r>
            <a:endParaRPr i="1" sz="3100">
              <a:solidFill>
                <a:srgbClr val="274E13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925" y="1204175"/>
            <a:ext cx="5215925" cy="36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