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8288000" cy="10287000"/>
  <p:notesSz cx="6858000" cy="9144000"/>
  <p:embeddedFontLst>
    <p:embeddedFont>
      <p:font typeface="Lato" panose="020F0502020204030203" pitchFamily="34" charset="0"/>
      <p:regular r:id="rId32"/>
      <p:bold r:id="rId33"/>
      <p:italic r:id="rId34"/>
    </p:embeddedFont>
    <p:embeddedFont>
      <p:font typeface="Montserrat" panose="00000500000000000000" pitchFamily="2" charset="0"/>
      <p:regular r:id="rId35"/>
      <p:bold r:id="rId36"/>
    </p:embeddedFont>
    <p:embeddedFont>
      <p:font typeface="Montserrat Bold" panose="00000800000000000000" charset="0"/>
      <p:regular r:id="rId37"/>
    </p:embeddedFont>
    <p:embeddedFont>
      <p:font typeface="Vidaloka" panose="020B0604020202020204"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0201" autoAdjust="0"/>
  </p:normalViewPr>
  <p:slideViewPr>
    <p:cSldViewPr>
      <p:cViewPr varScale="1">
        <p:scale>
          <a:sx n="50" d="100"/>
          <a:sy n="50" d="100"/>
        </p:scale>
        <p:origin x="946" y="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14.06.2024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Để giải quyết những vấn đề này, em đề xuất một giải pháp mới, tận dụng những ưu điểm của mô hình EfficientNetB5 kết hợp với Transfer Learning : Tận dụng mô hình để giảm nhu cầu dữ liệu, tăng tốc độ học từ đó cân bằng độ chính xác và tính toán.</a:t>
            </a:r>
          </a:p>
          <a:p>
            <a:r>
              <a:rPr lang="en-US"/>
              <a:t>Grad-CAM Visualizations: Tạo bản đồ nhiệt, làm nổi bật vùng ảnh quan trọng, tăng cường khả năng diễn giải và độ tin cậy của mô hình.</a:t>
            </a:r>
          </a:p>
          <a:p>
            <a:r>
              <a:rPr lang="en-US"/>
              <a:t>Với cách tiếp cận này, em tin rằng có thể vượt qua những thách thức hiện tại và phát triển một hệ thống phát hiện bệnh cây trồng chính xác, hiệu quả và dễ hiểu, góp phần vào một nền nông nghiệp bền vững.</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Quy trình này gồm các bước chính: thu thập dữ liệu ảnh lá cây, tiền xử lý dữ liệu, chia tập dữ liệu, huấn luyện mô hình, tinh chỉnh và đánh giá.</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Em sử dụng tập dữ liệu PlantVillage để xây dựng và đánh giá mô hình của mình.</a:t>
            </a:r>
          </a:p>
          <a:p>
            <a:r>
              <a:rPr lang="en-US"/>
              <a:t>Tập dữ liệu này bao gồm khoảng 87.000 ảnh chất lượng cao về lá cây, chia thành 38 lớp khác nhau, đại diện cho nhiều loại bệnh và cây trồng."</a:t>
            </a:r>
          </a:p>
          <a:p>
            <a:r>
              <a:rPr lang="en-US"/>
              <a:t>Dữ liệu được chia làm ba phần: 70% cho huấn luyện, 20% để xác thực, và 10% để kiểm tra, đảm bảo mô hình được huấn luyện và đánh giá một cách toàn diện và khách quan.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Đây là một số sample ảnh được em lấy ra từ tập Dataset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Để đảm bảo mô hình học sâu của em đạt hiệu quả tối ưu, em đã thực hiện các bước tiền xử lý dữ liệu sau đây:</a:t>
            </a:r>
          </a:p>
          <a:p>
            <a:r>
              <a:rPr lang="en-US"/>
              <a:t>Bước 1: Thiết lập các thông số chính</a:t>
            </a:r>
          </a:p>
          <a:p>
            <a:r>
              <a:rPr lang="en-US"/>
              <a:t>Batch Size  32, nghĩa là mỗi lần mô hình sẽ xử lý 32 hình ảnh đồng thời. Điều này giúp tối ưu hóa việc sử dụng tài nguyên tính toán và tăng tốc độ huấn luyện.</a:t>
            </a:r>
          </a:p>
          <a:p>
            <a:r>
              <a:rPr lang="en-US"/>
              <a:t>Image Size: Tất cả hình ảnh được chuẩn hóa về kích thước 224x224 pixel, phù hợp với yêu cầu đầu vào của kiến trúc EfficientNetB5.</a:t>
            </a:r>
          </a:p>
          <a:p>
            <a:r>
              <a:rPr lang="en-US"/>
              <a:t>Bước 2: Tăng cường dữ liệu:</a:t>
            </a:r>
          </a:p>
          <a:p>
            <a:r>
              <a:rPr lang="en-US"/>
              <a:t>em sử dụng kỹ thuật Image Augmentation để tạo ra các biến thể khác nhau của ảnh gốc bằng cách lật ngang, xoay, phóng to, và điều chỉnh độ tương phản một cách ngẫu nhiên.</a:t>
            </a:r>
          </a:p>
          <a:p>
            <a:r>
              <a:rPr lang="en-US"/>
              <a:t>Điều này giúp tăng cường độ đa dạng của tập dữ liệu, giúp mô hình học được các đặc trưng tổng quát hơn, từ đó tăng khả năng khái quát hóa khi gặp các dữ liệu mới.</a:t>
            </a:r>
          </a:p>
          <a:p>
            <a:r>
              <a:rPr lang="en-US"/>
              <a:t>Bước 3: Tạo bộ dữ liệu cho huấn luyện (Data Generators):</a:t>
            </a:r>
          </a:p>
          <a:p>
            <a:r>
              <a:rPr lang="en-US"/>
              <a:t>em sử dụng phương thức flow from dataframe để đọc các hình ảnh và nhãn đã được tăng cường từ một bảng dữ liệu có cấu trúc.</a:t>
            </a:r>
          </a:p>
          <a:p>
            <a:r>
              <a:rPr lang="en-US"/>
              <a:t>Tập dữ liệu được chia thành ba phần: tập huấn luyện (70%), tập xác thực (20%) và tập kiểm tra (10%). Mỗi phần được xử lý bởi một bộ dữ liệu riêng biệt để đảm bảo tính độc lập và khách quan trong quá trình đánh giá mô hình.</a:t>
            </a:r>
          </a:p>
          <a:p>
            <a:r>
              <a:rPr lang="en-US"/>
              <a:t>Bước 4: Cấu hình bộ dữ liệu (Generator Configuration):</a:t>
            </a:r>
          </a:p>
          <a:p>
            <a:r>
              <a:rPr lang="en-US"/>
              <a:t>Bước này em sẽ tinh chỉnh các tham số của bộ dữ liệu, bao gồm đường dẫn đến các tập tin ảnh, nhãn, kích thước ảnh mục tiêu, chế độ màu sắc, loại mảng nhãn, kích thước batch, và các cài đặt về xáo trộn và biến đổi ngẫu nhiên dữ liệu.</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Model: EfficientNet là một mạng nơ-ron tích chập (CNN) có khả năng điều chỉnh độ sâu, độ rộng và độ phân giải một cách đồng đều. Nó sử dụng một hệ số tổng hợp để mở rộng và dựa trên các khối inverted bottleneck residual (MBConv) của MobileNetV2, kết hợp với các khối squeeze-and-excitation. Mô hình này đạt được độ chính xác cao với số lượng tham số ít hơn.</a:t>
            </a:r>
          </a:p>
          <a:p>
            <a:endParaRPr lang="en-US"/>
          </a:p>
          <a:p>
            <a:endParaRPr lang="en-US"/>
          </a:p>
          <a:p>
            <a:r>
              <a:rPr lang="en-US"/>
              <a:t>Transfer Learning: Em chuyển giao kiến thức đã học được từ ImageNet sang nhiệm vụ mới là phát hiện bệnh trên cây trồng. Điều này giúp mô hình học nhanh hơn và đạt hiệu suất cao hơn.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Model Architecture</a:t>
            </a:r>
          </a:p>
          <a:p>
            <a:r>
              <a:rPr lang="en-US"/>
              <a:t>Đầu vào: "Mô hình của em nhận đầu vào là hình ảnh RGB kích thước 224x224 pixel của lá cây."</a:t>
            </a:r>
          </a:p>
          <a:p>
            <a:r>
              <a:rPr lang="en-US"/>
              <a:t>Mô hình cơ sở (Base Model): "EfficientNetB5 được sử dụng làm mô hình cơ sở, ban đầu các lớp của nó được đóng băng để bảo toàn kiến thức đã được học."</a:t>
            </a:r>
          </a:p>
          <a:p>
            <a:r>
              <a:rPr lang="en-US"/>
              <a:t>Các lớp tùy chỉnh:</a:t>
            </a:r>
          </a:p>
          <a:p>
            <a:r>
              <a:rPr lang="en-US"/>
              <a:t>"Em thêm một lớp Dense với 256 neuron và hàm kích hoạt ReLU để học các đặc trưng phức tạp hơn."</a:t>
            </a:r>
          </a:p>
          <a:p>
            <a:r>
              <a:rPr lang="en-US"/>
              <a:t>"Sau đó, lớp Batch Normalization được sử dụng để chuẩn hóa dữ liệu, giúp tăng tốc quá trình huấn luyện."</a:t>
            </a:r>
          </a:p>
          <a:p>
            <a:r>
              <a:rPr lang="en-US"/>
              <a:t>"Lớp Dropout với tỷ lệ 0.3 giúp giảm thiểu hiện tượng overfitting."</a:t>
            </a:r>
          </a:p>
          <a:p>
            <a:r>
              <a:rPr lang="en-US"/>
              <a:t>"Cuối cùng, lớp đầu ra là một lớp Dense với số lượng neuron tương ứng với số lượng lớp bệnh cần phân loại, sử dụng hàm kích hoạt Softmax để đưa ra xác suất của từng lớp."</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19: </a:t>
            </a:r>
          </a:p>
          <a:p>
            <a:r>
              <a:rPr lang="en-US"/>
              <a:t>Giai đoạn 1: Mô hình cơ sở (Frozen Base Model):</a:t>
            </a:r>
          </a:p>
          <a:p>
            <a:r>
              <a:rPr lang="en-US"/>
              <a:t>Trong giai đoạn đầu, em đóng băng các lớp của EfficientNetB5 đã được huấn luyện trước trên tập dữ liệu ImageNet. Điều này có nghĩa là các trọng số của những lớp này sẽ không được cập nhật trong quá trình huấn luyện.</a:t>
            </a:r>
          </a:p>
          <a:p>
            <a:r>
              <a:rPr lang="en-US"/>
              <a:t>Em chỉ huấn luyện các lớp mới mà em đã thêm vào phía trên của EfficientNetB5, bao gồm các lớp dense, batch normalization và dropout. Các lớp này sẽ học các đặc trưng đặc thù của tập dữ liệu bệnh cây trồng.</a:t>
            </a:r>
          </a:p>
          <a:p>
            <a:r>
              <a:rPr lang="en-US"/>
              <a:t>Giai đoạn 2: Tinh chỉnh (Fine-tuning):</a:t>
            </a:r>
          </a:p>
          <a:p>
            <a:r>
              <a:rPr lang="en-US"/>
              <a:t>Sau khi các lớp mới đã học được các đặc trưng cơ bản, em tiến hành mở khóa (unfreeze) hầu hết các lớp của EfficientNetB5, ngoại trừ các lớp batch normalization."</a:t>
            </a:r>
          </a:p>
          <a:p>
            <a:r>
              <a:rPr lang="en-US"/>
              <a:t>Tiếp theo, em huấn luyện lại toàn bộ mô hình với một tốc độ học (learning rate) rất nhỏ (0.00001). Điều này cho phép mô hình điều chỉnh tinh tế các trọng số đã được huấn luyện trước để phù hợp hơn với nhiệm vụ phát hiện bệnh cây trồng."</a:t>
            </a:r>
          </a:p>
          <a:p>
            <a:r>
              <a:rPr lang="en-US"/>
              <a:t>(Nếu có thời gian) "em cũng sử dụng các kỹ thuật như Early stopping và Learning rate reduction để tối ưu hóa quá trình huấn luyện."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Xu hướng chung: Độ mất mát giảm dần, độ chính xác tăng dần. Có khả năng xảy ra hiện tượng overfitting (quá khớp) sau epoch thứ 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Độ mất mát giảm dần đều, độ chính xác tăng ổn định.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Mô hình đạt độ chính xác đáng kinh ngạc 99,15% trên tập kiểm tra, cho thấy khả năng phân loại bệnh cây trồng chính xác cao. </a:t>
            </a:r>
          </a:p>
          <a:p>
            <a:endParaRPr lang="en-US"/>
          </a:p>
          <a:p>
            <a:r>
              <a:rPr lang="en-US"/>
              <a:t>Độ chính xác, recall và điểm F1 cao chứng tỏ mô hình hiệu quả trong việc xác định các trường hợp True positive (cây bị bệnh) đồng thời giảm thiểu cả Dương tính giả (False Positive Mô hình dự đoán cây bị bệnh trong khi thực tế cây khỏe mạnh.) và âm tính giả (False Negative Mô hình dự đoán cây khỏe mạnh trong khi thực tế cây bị bệnh)</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Mô hình EfficientNet đề xuất vượt trội hơn các mô hình khác về mọi chỉ số đánh giá. Nhờ vào phương pháp mở rộng độc đáo của EfficientNet cho phép tối ưu hóa kích thước mô hình và tài nguyên tính toán, dẫn đến hiệu suất cải thiện.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Grad-CAM </a:t>
            </a:r>
            <a:r>
              <a:rPr lang="en-US" dirty="0" err="1"/>
              <a:t>là</a:t>
            </a:r>
            <a:r>
              <a:rPr lang="en-US" dirty="0"/>
              <a:t> </a:t>
            </a:r>
            <a:r>
              <a:rPr lang="en-US" dirty="0" err="1"/>
              <a:t>một</a:t>
            </a:r>
            <a:r>
              <a:rPr lang="en-US" dirty="0"/>
              <a:t> </a:t>
            </a:r>
            <a:r>
              <a:rPr lang="en-US" dirty="0" err="1"/>
              <a:t>kỹ</a:t>
            </a:r>
            <a:r>
              <a:rPr lang="en-US" dirty="0"/>
              <a:t> </a:t>
            </a:r>
            <a:r>
              <a:rPr lang="en-US" dirty="0" err="1"/>
              <a:t>thuật</a:t>
            </a:r>
            <a:r>
              <a:rPr lang="en-US" dirty="0"/>
              <a:t> </a:t>
            </a:r>
            <a:r>
              <a:rPr lang="en-US" dirty="0" err="1"/>
              <a:t>giúp</a:t>
            </a:r>
            <a:r>
              <a:rPr lang="en-US" dirty="0"/>
              <a:t> </a:t>
            </a:r>
            <a:r>
              <a:rPr lang="en-US" dirty="0" err="1"/>
              <a:t>trực</a:t>
            </a:r>
            <a:r>
              <a:rPr lang="en-US" dirty="0"/>
              <a:t> </a:t>
            </a:r>
            <a:r>
              <a:rPr lang="en-US" dirty="0" err="1"/>
              <a:t>quan</a:t>
            </a:r>
            <a:r>
              <a:rPr lang="en-US" dirty="0"/>
              <a:t> </a:t>
            </a:r>
            <a:r>
              <a:rPr lang="en-US" dirty="0" err="1"/>
              <a:t>hóa</a:t>
            </a:r>
            <a:r>
              <a:rPr lang="en-US" dirty="0"/>
              <a:t> </a:t>
            </a:r>
            <a:r>
              <a:rPr lang="en-US" dirty="0" err="1"/>
              <a:t>các</a:t>
            </a:r>
            <a:r>
              <a:rPr lang="en-US" dirty="0"/>
              <a:t> </a:t>
            </a:r>
            <a:r>
              <a:rPr lang="en-US" dirty="0" err="1"/>
              <a:t>vùng</a:t>
            </a:r>
            <a:r>
              <a:rPr lang="en-US" dirty="0"/>
              <a:t> </a:t>
            </a:r>
            <a:r>
              <a:rPr lang="en-US" dirty="0" err="1"/>
              <a:t>quan</a:t>
            </a:r>
            <a:r>
              <a:rPr lang="en-US" dirty="0"/>
              <a:t> </a:t>
            </a:r>
            <a:r>
              <a:rPr lang="en-US" dirty="0" err="1"/>
              <a:t>trọng</a:t>
            </a:r>
            <a:r>
              <a:rPr lang="en-US" dirty="0"/>
              <a:t> </a:t>
            </a:r>
            <a:r>
              <a:rPr lang="en-US" dirty="0" err="1"/>
              <a:t>trong</a:t>
            </a:r>
            <a:r>
              <a:rPr lang="en-US" dirty="0"/>
              <a:t> </a:t>
            </a:r>
            <a:r>
              <a:rPr lang="en-US" dirty="0" err="1"/>
              <a:t>ảnh</a:t>
            </a:r>
            <a:r>
              <a:rPr lang="en-US" dirty="0"/>
              <a:t> </a:t>
            </a:r>
            <a:r>
              <a:rPr lang="en-US" dirty="0" err="1"/>
              <a:t>đầu</a:t>
            </a:r>
            <a:r>
              <a:rPr lang="en-US" dirty="0"/>
              <a:t> </a:t>
            </a:r>
            <a:r>
              <a:rPr lang="en-US" dirty="0" err="1"/>
              <a:t>vào</a:t>
            </a:r>
            <a:r>
              <a:rPr lang="en-US" dirty="0"/>
              <a:t> </a:t>
            </a:r>
            <a:r>
              <a:rPr lang="en-US" dirty="0" err="1"/>
              <a:t>đối</a:t>
            </a:r>
            <a:r>
              <a:rPr lang="en-US" dirty="0"/>
              <a:t> </a:t>
            </a:r>
            <a:r>
              <a:rPr lang="en-US" dirty="0" err="1"/>
              <a:t>với</a:t>
            </a:r>
            <a:r>
              <a:rPr lang="en-US" dirty="0"/>
              <a:t> </a:t>
            </a:r>
            <a:r>
              <a:rPr lang="en-US" dirty="0" err="1"/>
              <a:t>dự</a:t>
            </a:r>
            <a:r>
              <a:rPr lang="en-US" dirty="0"/>
              <a:t> </a:t>
            </a:r>
            <a:r>
              <a:rPr lang="en-US" dirty="0" err="1"/>
              <a:t>đoán</a:t>
            </a:r>
            <a:r>
              <a:rPr lang="en-US" dirty="0"/>
              <a:t> </a:t>
            </a:r>
            <a:r>
              <a:rPr lang="en-US" dirty="0" err="1"/>
              <a:t>của</a:t>
            </a:r>
            <a:r>
              <a:rPr lang="en-US" dirty="0"/>
              <a:t> model CNN. </a:t>
            </a:r>
            <a:r>
              <a:rPr lang="en-US" dirty="0" err="1"/>
              <a:t>Kỹ</a:t>
            </a:r>
            <a:r>
              <a:rPr lang="en-US" dirty="0"/>
              <a:t> </a:t>
            </a:r>
            <a:r>
              <a:rPr lang="en-US" dirty="0" err="1"/>
              <a:t>thuật</a:t>
            </a:r>
            <a:r>
              <a:rPr lang="en-US" dirty="0"/>
              <a:t> </a:t>
            </a:r>
            <a:r>
              <a:rPr lang="en-US" dirty="0" err="1"/>
              <a:t>này</a:t>
            </a:r>
            <a:r>
              <a:rPr lang="en-US" dirty="0"/>
              <a:t> </a:t>
            </a:r>
            <a:r>
              <a:rPr lang="en-US" dirty="0" err="1"/>
              <a:t>sử</a:t>
            </a:r>
            <a:r>
              <a:rPr lang="en-US" dirty="0"/>
              <a:t> </a:t>
            </a:r>
            <a:r>
              <a:rPr lang="en-US" dirty="0" err="1"/>
              <a:t>dụng</a:t>
            </a:r>
            <a:r>
              <a:rPr lang="en-US" dirty="0"/>
              <a:t> gradient (</a:t>
            </a:r>
            <a:r>
              <a:rPr lang="en-US" dirty="0" err="1"/>
              <a:t>độ</a:t>
            </a:r>
            <a:r>
              <a:rPr lang="en-US" dirty="0"/>
              <a:t> </a:t>
            </a:r>
            <a:r>
              <a:rPr lang="en-US" dirty="0" err="1"/>
              <a:t>dốc</a:t>
            </a:r>
            <a:r>
              <a:rPr lang="en-US" dirty="0"/>
              <a:t>) </a:t>
            </a:r>
            <a:r>
              <a:rPr lang="en-US" dirty="0" err="1"/>
              <a:t>của</a:t>
            </a:r>
            <a:r>
              <a:rPr lang="en-US" dirty="0"/>
              <a:t> </a:t>
            </a:r>
            <a:r>
              <a:rPr lang="en-US" dirty="0" err="1"/>
              <a:t>đầu</a:t>
            </a:r>
            <a:r>
              <a:rPr lang="en-US" dirty="0"/>
              <a:t> </a:t>
            </a:r>
            <a:r>
              <a:rPr lang="en-US" dirty="0" err="1"/>
              <a:t>ra</a:t>
            </a:r>
            <a:r>
              <a:rPr lang="en-US" dirty="0"/>
              <a:t> </a:t>
            </a:r>
            <a:r>
              <a:rPr lang="en-US" dirty="0" err="1"/>
              <a:t>đối</a:t>
            </a:r>
            <a:r>
              <a:rPr lang="en-US" dirty="0"/>
              <a:t> </a:t>
            </a:r>
            <a:r>
              <a:rPr lang="en-US" dirty="0" err="1"/>
              <a:t>với</a:t>
            </a:r>
            <a:r>
              <a:rPr lang="en-US" dirty="0"/>
              <a:t> </a:t>
            </a:r>
            <a:r>
              <a:rPr lang="en-US" dirty="0" err="1"/>
              <a:t>các</a:t>
            </a:r>
            <a:r>
              <a:rPr lang="en-US" dirty="0"/>
              <a:t> feature map (</a:t>
            </a:r>
            <a:r>
              <a:rPr lang="en-US" dirty="0" err="1"/>
              <a:t>bản</a:t>
            </a:r>
            <a:r>
              <a:rPr lang="en-US" dirty="0"/>
              <a:t> </a:t>
            </a:r>
            <a:r>
              <a:rPr lang="en-US" dirty="0" err="1"/>
              <a:t>đồ</a:t>
            </a:r>
            <a:r>
              <a:rPr lang="en-US" dirty="0"/>
              <a:t> </a:t>
            </a:r>
            <a:r>
              <a:rPr lang="en-US" dirty="0" err="1"/>
              <a:t>đặc</a:t>
            </a:r>
            <a:r>
              <a:rPr lang="en-US" dirty="0"/>
              <a:t> </a:t>
            </a:r>
            <a:r>
              <a:rPr lang="en-US" dirty="0" err="1"/>
              <a:t>trưng</a:t>
            </a:r>
            <a:r>
              <a:rPr lang="en-US" dirty="0"/>
              <a:t>) ở </a:t>
            </a:r>
            <a:r>
              <a:rPr lang="en-US" dirty="0" err="1"/>
              <a:t>lớp</a:t>
            </a:r>
            <a:r>
              <a:rPr lang="en-US" dirty="0"/>
              <a:t> </a:t>
            </a:r>
            <a:r>
              <a:rPr lang="en-US" dirty="0" err="1"/>
              <a:t>tích</a:t>
            </a:r>
            <a:r>
              <a:rPr lang="en-US" dirty="0"/>
              <a:t> </a:t>
            </a:r>
            <a:r>
              <a:rPr lang="en-US" dirty="0" err="1"/>
              <a:t>chập</a:t>
            </a:r>
            <a:r>
              <a:rPr lang="en-US" dirty="0"/>
              <a:t> </a:t>
            </a:r>
            <a:r>
              <a:rPr lang="en-US" dirty="0" err="1"/>
              <a:t>cuối</a:t>
            </a:r>
            <a:r>
              <a:rPr lang="en-US" dirty="0"/>
              <a:t> </a:t>
            </a:r>
            <a:r>
              <a:rPr lang="en-US" dirty="0" err="1"/>
              <a:t>cùng</a:t>
            </a:r>
            <a:r>
              <a:rPr lang="en-US" dirty="0"/>
              <a:t> </a:t>
            </a:r>
            <a:r>
              <a:rPr lang="en-US" dirty="0" err="1"/>
              <a:t>để</a:t>
            </a:r>
            <a:r>
              <a:rPr lang="en-US" dirty="0"/>
              <a:t> </a:t>
            </a:r>
            <a:r>
              <a:rPr lang="en-US" dirty="0" err="1"/>
              <a:t>tạo</a:t>
            </a:r>
            <a:r>
              <a:rPr lang="en-US" dirty="0"/>
              <a:t> </a:t>
            </a:r>
            <a:r>
              <a:rPr lang="en-US" dirty="0" err="1"/>
              <a:t>ra</a:t>
            </a:r>
            <a:r>
              <a:rPr lang="en-US" dirty="0"/>
              <a:t> </a:t>
            </a:r>
            <a:r>
              <a:rPr lang="en-US" dirty="0" err="1"/>
              <a:t>bản</a:t>
            </a:r>
            <a:r>
              <a:rPr lang="en-US" dirty="0"/>
              <a:t> </a:t>
            </a:r>
            <a:r>
              <a:rPr lang="en-US" dirty="0" err="1"/>
              <a:t>đồ</a:t>
            </a:r>
            <a:r>
              <a:rPr lang="en-US" dirty="0"/>
              <a:t> </a:t>
            </a:r>
            <a:r>
              <a:rPr lang="en-US" dirty="0" err="1"/>
              <a:t>nhiệt</a:t>
            </a:r>
            <a:r>
              <a:rPr lang="en-US" dirty="0"/>
              <a:t> (heatmap) </a:t>
            </a:r>
            <a:r>
              <a:rPr lang="en-US" dirty="0" err="1"/>
              <a:t>thể</a:t>
            </a:r>
            <a:r>
              <a:rPr lang="en-US" dirty="0"/>
              <a:t> </a:t>
            </a:r>
            <a:r>
              <a:rPr lang="en-US" dirty="0" err="1"/>
              <a:t>hiện</a:t>
            </a:r>
            <a:r>
              <a:rPr lang="en-US" dirty="0"/>
              <a:t> </a:t>
            </a:r>
            <a:r>
              <a:rPr lang="en-US" dirty="0" err="1"/>
              <a:t>mức</a:t>
            </a:r>
            <a:r>
              <a:rPr lang="en-US" dirty="0"/>
              <a:t> </a:t>
            </a:r>
            <a:r>
              <a:rPr lang="en-US" dirty="0" err="1"/>
              <a:t>độ</a:t>
            </a:r>
            <a:r>
              <a:rPr lang="en-US" dirty="0"/>
              <a:t> </a:t>
            </a:r>
            <a:r>
              <a:rPr lang="en-US" dirty="0" err="1"/>
              <a:t>quan</a:t>
            </a:r>
            <a:r>
              <a:rPr lang="en-US" dirty="0"/>
              <a:t> </a:t>
            </a:r>
            <a:r>
              <a:rPr lang="en-US" dirty="0" err="1"/>
              <a:t>trọng</a:t>
            </a:r>
            <a:r>
              <a:rPr lang="en-US" dirty="0"/>
              <a:t> </a:t>
            </a:r>
            <a:r>
              <a:rPr lang="en-US" dirty="0" err="1"/>
              <a:t>của</a:t>
            </a:r>
            <a:r>
              <a:rPr lang="en-US" dirty="0"/>
              <a:t> </a:t>
            </a:r>
            <a:r>
              <a:rPr lang="en-US" dirty="0" err="1"/>
              <a:t>các</a:t>
            </a:r>
            <a:r>
              <a:rPr lang="en-US" dirty="0"/>
              <a:t> </a:t>
            </a:r>
            <a:r>
              <a:rPr lang="en-US" dirty="0" err="1"/>
              <a:t>vùng</a:t>
            </a:r>
            <a:r>
              <a:rPr lang="en-US" dirty="0"/>
              <a:t> </a:t>
            </a:r>
            <a:r>
              <a:rPr lang="en-US" dirty="0" err="1"/>
              <a:t>trong</a:t>
            </a:r>
            <a:r>
              <a:rPr lang="en-US" dirty="0"/>
              <a:t> </a:t>
            </a:r>
            <a:r>
              <a:rPr lang="en-US" dirty="0" err="1"/>
              <a:t>ảnh</a:t>
            </a:r>
            <a:r>
              <a:rPr lang="en-US" dirty="0"/>
              <a:t>, </a:t>
            </a:r>
            <a:r>
              <a:rPr lang="en-US" dirty="0" err="1"/>
              <a:t>mà</a:t>
            </a:r>
            <a:r>
              <a:rPr lang="en-US" dirty="0"/>
              <a:t> </a:t>
            </a:r>
            <a:r>
              <a:rPr lang="en-US" dirty="0" err="1"/>
              <a:t>không</a:t>
            </a:r>
            <a:r>
              <a:rPr lang="en-US" dirty="0"/>
              <a:t> </a:t>
            </a:r>
            <a:r>
              <a:rPr lang="en-US" dirty="0" err="1"/>
              <a:t>cần</a:t>
            </a:r>
            <a:r>
              <a:rPr lang="en-US" dirty="0"/>
              <a:t> </a:t>
            </a:r>
            <a:r>
              <a:rPr lang="en-US" dirty="0" err="1"/>
              <a:t>thay</a:t>
            </a:r>
            <a:r>
              <a:rPr lang="en-US" dirty="0"/>
              <a:t> </a:t>
            </a:r>
            <a:r>
              <a:rPr lang="en-US" dirty="0" err="1"/>
              <a:t>đổi</a:t>
            </a:r>
            <a:r>
              <a:rPr lang="en-US" dirty="0"/>
              <a:t> </a:t>
            </a:r>
            <a:r>
              <a:rPr lang="en-US" dirty="0" err="1"/>
              <a:t>kiến</a:t>
            </a:r>
            <a:r>
              <a:rPr lang="en-US" dirty="0"/>
              <a:t> </a:t>
            </a:r>
            <a:r>
              <a:rPr lang="en-US" dirty="0" err="1"/>
              <a:t>trúc</a:t>
            </a:r>
            <a:r>
              <a:rPr lang="en-US" dirty="0"/>
              <a:t> </a:t>
            </a:r>
            <a:r>
              <a:rPr lang="en-US" dirty="0" err="1"/>
              <a:t>mô</a:t>
            </a:r>
            <a:r>
              <a:rPr lang="en-US" dirty="0"/>
              <a:t> </a:t>
            </a:r>
            <a:r>
              <a:rPr lang="en-US" dirty="0" err="1"/>
              <a:t>hình</a:t>
            </a:r>
            <a:r>
              <a:rPr lang="en-US" dirty="0"/>
              <a:t> hay </a:t>
            </a:r>
            <a:r>
              <a:rPr lang="en-US" dirty="0" err="1"/>
              <a:t>huấn</a:t>
            </a:r>
            <a:r>
              <a:rPr lang="en-US" dirty="0"/>
              <a:t> </a:t>
            </a:r>
            <a:r>
              <a:rPr lang="en-US" dirty="0" err="1"/>
              <a:t>luyện</a:t>
            </a:r>
            <a:r>
              <a:rPr lang="en-US" dirty="0"/>
              <a:t> </a:t>
            </a:r>
            <a:r>
              <a:rPr lang="en-US" dirty="0" err="1"/>
              <a:t>lại</a:t>
            </a:r>
            <a:r>
              <a:rPr lang="en-US" dirty="0"/>
              <a:t> </a:t>
            </a:r>
            <a:r>
              <a:rPr lang="en-US" dirty="0" err="1"/>
              <a:t>mô</a:t>
            </a:r>
            <a:r>
              <a:rPr lang="en-US" dirty="0"/>
              <a:t> </a:t>
            </a:r>
            <a:r>
              <a:rPr lang="en-US" dirty="0" err="1"/>
              <a:t>hình</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Grad-CAM tạo ra một bản đồ nhiệt (heatmap), nơi các màu sắc khác nhau cho biết mức độ quan trọng của các vùng trên ảnh đối với dự đoán của mô hình.</a:t>
            </a:r>
          </a:p>
          <a:p>
            <a:r>
              <a:rPr lang="en-US"/>
              <a:t>Màu đỏ: Vùng quan trọng nhất</a:t>
            </a:r>
          </a:p>
          <a:p>
            <a:r>
              <a:rPr lang="en-US"/>
              <a:t>Màu vàng/xanh lá: Vùng quan trọng vừa phải</a:t>
            </a:r>
          </a:p>
          <a:p>
            <a:r>
              <a:rPr lang="en-US"/>
              <a:t>Màu xanh: Vùng ít quan trọng nhất</a:t>
            </a:r>
          </a:p>
          <a:p>
            <a:r>
              <a:rPr lang="en-US"/>
              <a:t>Lá khỏe mạnh: Mô hình tập trung vào kết cấu, màu sắc và gân lá.</a:t>
            </a:r>
          </a:p>
          <a:p>
            <a:r>
              <a:rPr lang="en-US"/>
              <a:t>Lá bệnh Apple Scab: Mô hình làm nổi bật các đốm đen xuất hiện trên lá.</a:t>
            </a:r>
          </a:p>
          <a:p>
            <a:r>
              <a:rPr lang="en-US"/>
              <a:t>Lá bệnh gỉ sắt: Heatmap chỉ ra các vùng bệnh nặng nhất bằng màu nóng, vùng khỏe mạnh bằng màu lạnh.</a:t>
            </a:r>
          </a:p>
          <a:p>
            <a:endParaRPr lang="en-US"/>
          </a:p>
          <a:p>
            <a:r>
              <a:rPr lang="en-US"/>
              <a:t>Hình ảnh trực quan Grad-CAM xác nhận mô hình tập trung vào các triệu chứng bệnh, tăng cường độ tin cậy vào dự đoán và cải thiện khả năng diễn giải của model.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err="1"/>
              <a:t>Nghiên</a:t>
            </a:r>
            <a:r>
              <a:rPr lang="en-US" dirty="0"/>
              <a:t> </a:t>
            </a:r>
            <a:r>
              <a:rPr lang="en-US" dirty="0" err="1"/>
              <a:t>cứu</a:t>
            </a:r>
            <a:r>
              <a:rPr lang="en-US" dirty="0"/>
              <a:t> </a:t>
            </a:r>
            <a:r>
              <a:rPr lang="en-US" dirty="0" err="1"/>
              <a:t>này</a:t>
            </a:r>
            <a:r>
              <a:rPr lang="en-US" dirty="0"/>
              <a:t> </a:t>
            </a:r>
            <a:r>
              <a:rPr lang="en-US" dirty="0" err="1"/>
              <a:t>đã</a:t>
            </a:r>
            <a:r>
              <a:rPr lang="en-US" dirty="0"/>
              <a:t> </a:t>
            </a:r>
            <a:r>
              <a:rPr lang="en-US" dirty="0" err="1"/>
              <a:t>chứng</a:t>
            </a:r>
            <a:r>
              <a:rPr lang="en-US" dirty="0"/>
              <a:t> </a:t>
            </a:r>
            <a:r>
              <a:rPr lang="en-US" dirty="0" err="1"/>
              <a:t>minh</a:t>
            </a:r>
            <a:r>
              <a:rPr lang="en-US" dirty="0"/>
              <a:t> </a:t>
            </a:r>
            <a:r>
              <a:rPr lang="en-US" dirty="0" err="1"/>
              <a:t>thành</a:t>
            </a:r>
            <a:r>
              <a:rPr lang="en-US" dirty="0"/>
              <a:t> </a:t>
            </a:r>
            <a:r>
              <a:rPr lang="en-US" dirty="0" err="1"/>
              <a:t>công</a:t>
            </a:r>
            <a:r>
              <a:rPr lang="en-US" dirty="0"/>
              <a:t> </a:t>
            </a:r>
            <a:r>
              <a:rPr lang="en-US" dirty="0" err="1"/>
              <a:t>của</a:t>
            </a:r>
            <a:r>
              <a:rPr lang="en-US" dirty="0"/>
              <a:t> </a:t>
            </a:r>
            <a:r>
              <a:rPr lang="en-US" dirty="0" err="1"/>
              <a:t>mô</a:t>
            </a:r>
            <a:r>
              <a:rPr lang="en-US" dirty="0"/>
              <a:t> </a:t>
            </a:r>
            <a:r>
              <a:rPr lang="en-US" dirty="0" err="1"/>
              <a:t>hình</a:t>
            </a:r>
            <a:r>
              <a:rPr lang="en-US" dirty="0"/>
              <a:t> EfficientNetB5 </a:t>
            </a:r>
            <a:r>
              <a:rPr lang="en-US" dirty="0" err="1"/>
              <a:t>với</a:t>
            </a:r>
            <a:r>
              <a:rPr lang="en-US" dirty="0"/>
              <a:t> </a:t>
            </a:r>
            <a:r>
              <a:rPr lang="en-US" dirty="0" err="1"/>
              <a:t>độ</a:t>
            </a:r>
            <a:r>
              <a:rPr lang="en-US" dirty="0"/>
              <a:t> </a:t>
            </a:r>
            <a:r>
              <a:rPr lang="en-US" dirty="0" err="1"/>
              <a:t>chính</a:t>
            </a:r>
            <a:r>
              <a:rPr lang="en-US" dirty="0"/>
              <a:t> </a:t>
            </a:r>
            <a:r>
              <a:rPr lang="en-US" dirty="0" err="1"/>
              <a:t>xác</a:t>
            </a:r>
            <a:r>
              <a:rPr lang="en-US" dirty="0"/>
              <a:t> 99,15% </a:t>
            </a:r>
            <a:r>
              <a:rPr lang="en-US" dirty="0" err="1"/>
              <a:t>trong</a:t>
            </a:r>
            <a:r>
              <a:rPr lang="en-US" dirty="0"/>
              <a:t> </a:t>
            </a:r>
            <a:r>
              <a:rPr lang="en-US" dirty="0" err="1"/>
              <a:t>việc</a:t>
            </a:r>
            <a:r>
              <a:rPr lang="en-US" dirty="0"/>
              <a:t> </a:t>
            </a:r>
            <a:r>
              <a:rPr lang="en-US" dirty="0" err="1"/>
              <a:t>phát</a:t>
            </a:r>
            <a:r>
              <a:rPr lang="en-US" dirty="0"/>
              <a:t> </a:t>
            </a:r>
            <a:r>
              <a:rPr lang="en-US" dirty="0" err="1"/>
              <a:t>hiện</a:t>
            </a:r>
            <a:r>
              <a:rPr lang="en-US" dirty="0"/>
              <a:t> </a:t>
            </a:r>
            <a:r>
              <a:rPr lang="en-US" dirty="0" err="1"/>
              <a:t>bệnh</a:t>
            </a:r>
            <a:r>
              <a:rPr lang="en-US" dirty="0"/>
              <a:t> </a:t>
            </a:r>
            <a:r>
              <a:rPr lang="en-US" dirty="0" err="1"/>
              <a:t>cây</a:t>
            </a:r>
            <a:r>
              <a:rPr lang="en-US" dirty="0"/>
              <a:t> </a:t>
            </a:r>
            <a:r>
              <a:rPr lang="en-US" dirty="0" err="1"/>
              <a:t>trồng</a:t>
            </a:r>
            <a:r>
              <a:rPr lang="en-US" dirty="0"/>
              <a:t>. </a:t>
            </a:r>
            <a:r>
              <a:rPr lang="en-US" dirty="0" err="1"/>
              <a:t>Hình</a:t>
            </a:r>
            <a:r>
              <a:rPr lang="en-US" dirty="0"/>
              <a:t> </a:t>
            </a:r>
            <a:r>
              <a:rPr lang="en-US" dirty="0" err="1"/>
              <a:t>ảnh</a:t>
            </a:r>
            <a:r>
              <a:rPr lang="en-US" dirty="0"/>
              <a:t> </a:t>
            </a:r>
            <a:r>
              <a:rPr lang="en-US" dirty="0" err="1"/>
              <a:t>trực</a:t>
            </a:r>
            <a:r>
              <a:rPr lang="en-US" dirty="0"/>
              <a:t> </a:t>
            </a:r>
            <a:r>
              <a:rPr lang="en-US" dirty="0" err="1"/>
              <a:t>quan</a:t>
            </a:r>
            <a:r>
              <a:rPr lang="en-US" dirty="0"/>
              <a:t> Grad-CAM </a:t>
            </a:r>
            <a:r>
              <a:rPr lang="en-US" dirty="0" err="1"/>
              <a:t>đã</a:t>
            </a:r>
            <a:r>
              <a:rPr lang="en-US" dirty="0"/>
              <a:t> </a:t>
            </a:r>
            <a:r>
              <a:rPr lang="en-US" dirty="0" err="1"/>
              <a:t>xác</a:t>
            </a:r>
            <a:r>
              <a:rPr lang="en-US" dirty="0"/>
              <a:t> </a:t>
            </a:r>
            <a:r>
              <a:rPr lang="en-US" dirty="0" err="1"/>
              <a:t>nhận</a:t>
            </a:r>
            <a:r>
              <a:rPr lang="en-US" dirty="0"/>
              <a:t> </a:t>
            </a:r>
            <a:r>
              <a:rPr lang="en-US" dirty="0" err="1"/>
              <a:t>khả</a:t>
            </a:r>
            <a:r>
              <a:rPr lang="en-US" dirty="0"/>
              <a:t> </a:t>
            </a:r>
            <a:r>
              <a:rPr lang="en-US" dirty="0" err="1"/>
              <a:t>năng</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các</a:t>
            </a:r>
            <a:r>
              <a:rPr lang="en-US" dirty="0"/>
              <a:t> </a:t>
            </a:r>
            <a:r>
              <a:rPr lang="en-US" dirty="0" err="1"/>
              <a:t>triệu</a:t>
            </a:r>
            <a:r>
              <a:rPr lang="en-US" dirty="0"/>
              <a:t> </a:t>
            </a:r>
            <a:r>
              <a:rPr lang="en-US" dirty="0" err="1"/>
              <a:t>chứng</a:t>
            </a:r>
            <a:r>
              <a:rPr lang="en-US" dirty="0"/>
              <a:t> </a:t>
            </a:r>
            <a:r>
              <a:rPr lang="en-US" dirty="0" err="1"/>
              <a:t>bệnh</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Nghiên</a:t>
            </a:r>
            <a:r>
              <a:rPr lang="en-US" dirty="0"/>
              <a:t> </a:t>
            </a:r>
            <a:r>
              <a:rPr lang="en-US" dirty="0" err="1"/>
              <a:t>cứu</a:t>
            </a:r>
            <a:r>
              <a:rPr lang="en-US" dirty="0"/>
              <a:t> </a:t>
            </a:r>
            <a:r>
              <a:rPr lang="en-US" dirty="0" err="1"/>
              <a:t>này</a:t>
            </a:r>
            <a:r>
              <a:rPr lang="en-US" dirty="0"/>
              <a:t> </a:t>
            </a:r>
            <a:r>
              <a:rPr lang="en-US" dirty="0" err="1"/>
              <a:t>mở</a:t>
            </a:r>
            <a:r>
              <a:rPr lang="en-US" dirty="0"/>
              <a:t> </a:t>
            </a:r>
            <a:r>
              <a:rPr lang="en-US" dirty="0" err="1"/>
              <a:t>ra</a:t>
            </a:r>
            <a:r>
              <a:rPr lang="en-US" dirty="0"/>
              <a:t> </a:t>
            </a:r>
            <a:r>
              <a:rPr lang="en-US" dirty="0" err="1"/>
              <a:t>tiềm</a:t>
            </a:r>
            <a:r>
              <a:rPr lang="en-US" dirty="0"/>
              <a:t> </a:t>
            </a:r>
            <a:r>
              <a:rPr lang="en-US" dirty="0" err="1"/>
              <a:t>năng</a:t>
            </a:r>
            <a:r>
              <a:rPr lang="en-US" dirty="0"/>
              <a:t> to </a:t>
            </a:r>
            <a:r>
              <a:rPr lang="en-US" dirty="0" err="1"/>
              <a:t>lớn</a:t>
            </a:r>
            <a:r>
              <a:rPr lang="en-US" dirty="0"/>
              <a:t> </a:t>
            </a:r>
            <a:r>
              <a:rPr lang="en-US" dirty="0" err="1"/>
              <a:t>của</a:t>
            </a:r>
            <a:r>
              <a:rPr lang="en-US" dirty="0"/>
              <a:t> </a:t>
            </a:r>
            <a:r>
              <a:rPr lang="en-US" dirty="0" err="1"/>
              <a:t>học</a:t>
            </a:r>
            <a:r>
              <a:rPr lang="en-US" dirty="0"/>
              <a:t> </a:t>
            </a:r>
            <a:r>
              <a:rPr lang="en-US" dirty="0" err="1"/>
              <a:t>sâu</a:t>
            </a:r>
            <a:r>
              <a:rPr lang="en-US" dirty="0"/>
              <a:t> </a:t>
            </a:r>
            <a:r>
              <a:rPr lang="en-US" dirty="0" err="1"/>
              <a:t>và</a:t>
            </a:r>
            <a:r>
              <a:rPr lang="en-US" dirty="0"/>
              <a:t> </a:t>
            </a:r>
            <a:r>
              <a:rPr lang="en-US" dirty="0" err="1"/>
              <a:t>kỹ</a:t>
            </a:r>
            <a:r>
              <a:rPr lang="en-US" dirty="0"/>
              <a:t> </a:t>
            </a:r>
            <a:r>
              <a:rPr lang="en-US" dirty="0" err="1"/>
              <a:t>thuật</a:t>
            </a:r>
            <a:r>
              <a:rPr lang="en-US" dirty="0"/>
              <a:t> </a:t>
            </a:r>
            <a:r>
              <a:rPr lang="en-US" dirty="0" err="1"/>
              <a:t>trực</a:t>
            </a:r>
            <a:r>
              <a:rPr lang="en-US" dirty="0"/>
              <a:t> </a:t>
            </a:r>
            <a:r>
              <a:rPr lang="en-US" dirty="0" err="1"/>
              <a:t>quan</a:t>
            </a:r>
            <a:r>
              <a:rPr lang="en-US" dirty="0"/>
              <a:t> </a:t>
            </a:r>
            <a:r>
              <a:rPr lang="en-US" dirty="0" err="1"/>
              <a:t>hóa</a:t>
            </a:r>
            <a:r>
              <a:rPr lang="en-US" dirty="0"/>
              <a:t> </a:t>
            </a:r>
            <a:r>
              <a:rPr lang="en-US" dirty="0" err="1"/>
              <a:t>trong</a:t>
            </a:r>
            <a:r>
              <a:rPr lang="en-US" dirty="0"/>
              <a:t> </a:t>
            </a:r>
            <a:r>
              <a:rPr lang="en-US" dirty="0" err="1"/>
              <a:t>nông</a:t>
            </a:r>
            <a:r>
              <a:rPr lang="en-US" dirty="0"/>
              <a:t> </a:t>
            </a:r>
            <a:r>
              <a:rPr lang="en-US" dirty="0" err="1"/>
              <a:t>nghiệp</a:t>
            </a:r>
            <a:r>
              <a:rPr lang="en-US" dirty="0"/>
              <a:t>, </a:t>
            </a:r>
            <a:r>
              <a:rPr lang="en-US" dirty="0" err="1"/>
              <a:t>giúp</a:t>
            </a:r>
            <a:r>
              <a:rPr lang="en-US" dirty="0"/>
              <a:t> </a:t>
            </a:r>
            <a:r>
              <a:rPr lang="en-US" dirty="0" err="1"/>
              <a:t>nông</a:t>
            </a:r>
            <a:r>
              <a:rPr lang="en-US" dirty="0"/>
              <a:t> </a:t>
            </a:r>
            <a:r>
              <a:rPr lang="en-US" dirty="0" err="1"/>
              <a:t>dân</a:t>
            </a:r>
            <a:r>
              <a:rPr lang="en-US" dirty="0"/>
              <a:t> </a:t>
            </a:r>
            <a:r>
              <a:rPr lang="en-US" dirty="0" err="1"/>
              <a:t>phát</a:t>
            </a:r>
            <a:r>
              <a:rPr lang="en-US" dirty="0"/>
              <a:t> </a:t>
            </a:r>
            <a:r>
              <a:rPr lang="en-US" dirty="0" err="1"/>
              <a:t>hiện</a:t>
            </a:r>
            <a:r>
              <a:rPr lang="en-US" dirty="0"/>
              <a:t> </a:t>
            </a:r>
            <a:r>
              <a:rPr lang="en-US" dirty="0" err="1"/>
              <a:t>bệnh</a:t>
            </a:r>
            <a:r>
              <a:rPr lang="en-US" dirty="0"/>
              <a:t> </a:t>
            </a:r>
            <a:r>
              <a:rPr lang="en-US" dirty="0" err="1"/>
              <a:t>sớm</a:t>
            </a:r>
            <a:r>
              <a:rPr lang="en-US" dirty="0"/>
              <a:t>, </a:t>
            </a:r>
            <a:r>
              <a:rPr lang="en-US" dirty="0" err="1"/>
              <a:t>tăng</a:t>
            </a:r>
            <a:r>
              <a:rPr lang="en-US" dirty="0"/>
              <a:t> </a:t>
            </a:r>
            <a:r>
              <a:rPr lang="en-US" dirty="0" err="1"/>
              <a:t>năng</a:t>
            </a:r>
            <a:r>
              <a:rPr lang="en-US" dirty="0"/>
              <a:t> </a:t>
            </a:r>
            <a:r>
              <a:rPr lang="en-US" dirty="0" err="1"/>
              <a:t>suất</a:t>
            </a:r>
            <a:r>
              <a:rPr lang="en-US" dirty="0"/>
              <a:t> </a:t>
            </a:r>
            <a:r>
              <a:rPr lang="en-US" dirty="0" err="1"/>
              <a:t>và</a:t>
            </a:r>
            <a:r>
              <a:rPr lang="en-US" dirty="0"/>
              <a:t> </a:t>
            </a:r>
            <a:r>
              <a:rPr lang="en-US" dirty="0" err="1"/>
              <a:t>giảm</a:t>
            </a:r>
            <a:r>
              <a:rPr lang="en-US" dirty="0"/>
              <a:t> chi </a:t>
            </a:r>
            <a:r>
              <a:rPr lang="en-US" dirty="0" err="1"/>
              <a:t>phí</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Trong </a:t>
            </a:r>
            <a:r>
              <a:rPr lang="en-US" dirty="0" err="1"/>
              <a:t>tương</a:t>
            </a:r>
            <a:r>
              <a:rPr lang="en-US" dirty="0"/>
              <a:t> </a:t>
            </a:r>
            <a:r>
              <a:rPr lang="en-US" dirty="0" err="1"/>
              <a:t>lai</a:t>
            </a:r>
            <a:r>
              <a:rPr lang="en-US" dirty="0"/>
              <a:t>, </a:t>
            </a:r>
            <a:r>
              <a:rPr lang="en-US" dirty="0" err="1"/>
              <a:t>em</a:t>
            </a:r>
            <a:r>
              <a:rPr lang="en-US" dirty="0"/>
              <a:t> </a:t>
            </a:r>
            <a:r>
              <a:rPr lang="en-US" dirty="0" err="1"/>
              <a:t>sẽ</a:t>
            </a:r>
            <a:r>
              <a:rPr lang="en-US" dirty="0"/>
              <a:t> </a:t>
            </a:r>
            <a:r>
              <a:rPr lang="en-US" dirty="0" err="1"/>
              <a:t>tiếp</a:t>
            </a:r>
            <a:r>
              <a:rPr lang="en-US" dirty="0"/>
              <a:t> </a:t>
            </a:r>
            <a:r>
              <a:rPr lang="en-US" dirty="0" err="1"/>
              <a:t>tục</a:t>
            </a:r>
            <a:r>
              <a:rPr lang="en-US" dirty="0"/>
              <a:t> </a:t>
            </a:r>
            <a:r>
              <a:rPr lang="en-US" dirty="0" err="1"/>
              <a:t>tối</a:t>
            </a:r>
            <a:r>
              <a:rPr lang="en-US" dirty="0"/>
              <a:t> </a:t>
            </a:r>
            <a:r>
              <a:rPr lang="en-US" dirty="0" err="1"/>
              <a:t>ưu</a:t>
            </a:r>
            <a:r>
              <a:rPr lang="en-US" dirty="0"/>
              <a:t> </a:t>
            </a:r>
            <a:r>
              <a:rPr lang="en-US" dirty="0" err="1"/>
              <a:t>hóa</a:t>
            </a:r>
            <a:r>
              <a:rPr lang="en-US" dirty="0"/>
              <a:t> </a:t>
            </a:r>
            <a:r>
              <a:rPr lang="en-US" dirty="0" err="1"/>
              <a:t>mô</a:t>
            </a:r>
            <a:r>
              <a:rPr lang="en-US" dirty="0"/>
              <a:t> </a:t>
            </a:r>
            <a:r>
              <a:rPr lang="en-US" dirty="0" err="1"/>
              <a:t>hình</a:t>
            </a:r>
            <a:r>
              <a:rPr lang="en-US" dirty="0"/>
              <a:t>, </a:t>
            </a:r>
            <a:r>
              <a:rPr lang="en-US" dirty="0" err="1"/>
              <a:t>mở</a:t>
            </a:r>
            <a:r>
              <a:rPr lang="en-US" dirty="0"/>
              <a:t> </a:t>
            </a:r>
            <a:r>
              <a:rPr lang="en-US" dirty="0" err="1"/>
              <a:t>rộng</a:t>
            </a:r>
            <a:r>
              <a:rPr lang="en-US" dirty="0"/>
              <a:t> </a:t>
            </a:r>
            <a:r>
              <a:rPr lang="en-US" dirty="0" err="1"/>
              <a:t>ứng</a:t>
            </a:r>
            <a:r>
              <a:rPr lang="en-US" dirty="0"/>
              <a:t> </a:t>
            </a:r>
            <a:r>
              <a:rPr lang="en-US" dirty="0" err="1"/>
              <a:t>dụng</a:t>
            </a:r>
            <a:r>
              <a:rPr lang="en-US" dirty="0"/>
              <a:t> sang </a:t>
            </a:r>
            <a:r>
              <a:rPr lang="en-US" dirty="0" err="1"/>
              <a:t>nhiều</a:t>
            </a:r>
            <a:r>
              <a:rPr lang="en-US" dirty="0"/>
              <a:t> </a:t>
            </a:r>
            <a:r>
              <a:rPr lang="en-US" dirty="0" err="1"/>
              <a:t>loại</a:t>
            </a:r>
            <a:r>
              <a:rPr lang="en-US" dirty="0"/>
              <a:t> </a:t>
            </a:r>
            <a:r>
              <a:rPr lang="en-US" dirty="0" err="1"/>
              <a:t>cây</a:t>
            </a:r>
            <a:r>
              <a:rPr lang="en-US" dirty="0"/>
              <a:t> </a:t>
            </a:r>
            <a:r>
              <a:rPr lang="en-US" dirty="0" err="1"/>
              <a:t>trồng</a:t>
            </a:r>
            <a:r>
              <a:rPr lang="en-US" dirty="0"/>
              <a:t> </a:t>
            </a:r>
            <a:r>
              <a:rPr lang="en-US" dirty="0" err="1"/>
              <a:t>và</a:t>
            </a:r>
            <a:r>
              <a:rPr lang="en-US" dirty="0"/>
              <a:t> </a:t>
            </a:r>
            <a:r>
              <a:rPr lang="en-US" dirty="0" err="1"/>
              <a:t>bệnh</a:t>
            </a:r>
            <a:r>
              <a:rPr lang="en-US" dirty="0"/>
              <a:t> </a:t>
            </a:r>
            <a:r>
              <a:rPr lang="en-US" dirty="0" err="1"/>
              <a:t>khác</a:t>
            </a:r>
            <a:r>
              <a:rPr lang="en-US" dirty="0"/>
              <a:t>. </a:t>
            </a:r>
            <a:r>
              <a:rPr lang="en-US" dirty="0" err="1"/>
              <a:t>Mục</a:t>
            </a:r>
            <a:r>
              <a:rPr lang="en-US" dirty="0"/>
              <a:t> </a:t>
            </a:r>
            <a:r>
              <a:rPr lang="en-US" dirty="0" err="1"/>
              <a:t>tiêu</a:t>
            </a:r>
            <a:r>
              <a:rPr lang="en-US" dirty="0"/>
              <a:t> </a:t>
            </a:r>
            <a:r>
              <a:rPr lang="en-US" dirty="0" err="1"/>
              <a:t>cuối</a:t>
            </a:r>
            <a:r>
              <a:rPr lang="en-US" dirty="0"/>
              <a:t> </a:t>
            </a:r>
            <a:r>
              <a:rPr lang="en-US" dirty="0" err="1"/>
              <a:t>cùng</a:t>
            </a:r>
            <a:r>
              <a:rPr lang="en-US" dirty="0"/>
              <a:t> </a:t>
            </a:r>
            <a:r>
              <a:rPr lang="en-US" dirty="0" err="1"/>
              <a:t>là</a:t>
            </a:r>
            <a:r>
              <a:rPr lang="en-US" dirty="0"/>
              <a:t> </a:t>
            </a:r>
            <a:r>
              <a:rPr lang="en-US" dirty="0" err="1"/>
              <a:t>phát</a:t>
            </a:r>
            <a:r>
              <a:rPr lang="en-US" dirty="0"/>
              <a:t> </a:t>
            </a:r>
            <a:r>
              <a:rPr lang="en-US" dirty="0" err="1"/>
              <a:t>triển</a:t>
            </a:r>
            <a:r>
              <a:rPr lang="en-US" dirty="0"/>
              <a:t> </a:t>
            </a:r>
            <a:r>
              <a:rPr lang="en-US" dirty="0" err="1"/>
              <a:t>các</a:t>
            </a:r>
            <a:r>
              <a:rPr lang="en-US" dirty="0"/>
              <a:t> </a:t>
            </a:r>
            <a:r>
              <a:rPr lang="en-US" dirty="0" err="1"/>
              <a:t>công</a:t>
            </a:r>
            <a:r>
              <a:rPr lang="en-US" dirty="0"/>
              <a:t> </a:t>
            </a:r>
            <a:r>
              <a:rPr lang="en-US" dirty="0" err="1"/>
              <a:t>cụ</a:t>
            </a:r>
            <a:r>
              <a:rPr lang="en-US" dirty="0"/>
              <a:t> </a:t>
            </a:r>
            <a:r>
              <a:rPr lang="en-US" dirty="0" err="1"/>
              <a:t>hỗ</a:t>
            </a:r>
            <a:r>
              <a:rPr lang="en-US" dirty="0"/>
              <a:t> </a:t>
            </a:r>
            <a:r>
              <a:rPr lang="en-US" dirty="0" err="1"/>
              <a:t>trợ</a:t>
            </a:r>
            <a:r>
              <a:rPr lang="en-US" dirty="0"/>
              <a:t> </a:t>
            </a:r>
            <a:r>
              <a:rPr lang="en-US" dirty="0" err="1"/>
              <a:t>nông</a:t>
            </a:r>
            <a:r>
              <a:rPr lang="en-US" dirty="0"/>
              <a:t> </a:t>
            </a:r>
            <a:r>
              <a:rPr lang="en-US" dirty="0" err="1"/>
              <a:t>dân</a:t>
            </a:r>
            <a:r>
              <a:rPr lang="en-US" dirty="0"/>
              <a:t> </a:t>
            </a:r>
            <a:r>
              <a:rPr lang="en-US" dirty="0" err="1"/>
              <a:t>chẩn</a:t>
            </a:r>
            <a:r>
              <a:rPr lang="en-US" dirty="0"/>
              <a:t> </a:t>
            </a:r>
            <a:r>
              <a:rPr lang="en-US" dirty="0" err="1"/>
              <a:t>đoán</a:t>
            </a:r>
            <a:r>
              <a:rPr lang="en-US" dirty="0"/>
              <a:t> </a:t>
            </a:r>
            <a:r>
              <a:rPr lang="en-US" dirty="0" err="1"/>
              <a:t>bệnh</a:t>
            </a:r>
            <a:r>
              <a:rPr lang="en-US" dirty="0"/>
              <a:t> </a:t>
            </a:r>
            <a:r>
              <a:rPr lang="en-US" dirty="0" err="1"/>
              <a:t>cây</a:t>
            </a:r>
            <a:r>
              <a:rPr lang="en-US" dirty="0"/>
              <a:t> </a:t>
            </a:r>
            <a:r>
              <a:rPr lang="en-US" dirty="0" err="1"/>
              <a:t>trồng</a:t>
            </a:r>
            <a:r>
              <a:rPr lang="en-US" dirty="0"/>
              <a:t> </a:t>
            </a:r>
            <a:r>
              <a:rPr lang="en-US" dirty="0" err="1"/>
              <a:t>một</a:t>
            </a:r>
            <a:r>
              <a:rPr lang="en-US" dirty="0"/>
              <a:t> </a:t>
            </a:r>
            <a:r>
              <a:rPr lang="en-US" dirty="0" err="1"/>
              <a:t>cách</a:t>
            </a:r>
            <a:r>
              <a:rPr lang="en-US" dirty="0"/>
              <a:t> </a:t>
            </a:r>
            <a:r>
              <a:rPr lang="en-US" dirty="0" err="1"/>
              <a:t>nhanh</a:t>
            </a:r>
            <a:r>
              <a:rPr lang="en-US" dirty="0"/>
              <a:t> </a:t>
            </a:r>
            <a:r>
              <a:rPr lang="en-US" dirty="0" err="1"/>
              <a:t>chóng</a:t>
            </a:r>
            <a:r>
              <a:rPr lang="en-US" dirty="0"/>
              <a:t> </a:t>
            </a:r>
            <a:r>
              <a:rPr lang="en-US" dirty="0" err="1"/>
              <a:t>và</a:t>
            </a:r>
            <a:r>
              <a:rPr lang="en-US" dirty="0"/>
              <a:t> </a:t>
            </a:r>
            <a:r>
              <a:rPr lang="en-US" dirty="0" err="1"/>
              <a:t>chính</a:t>
            </a:r>
            <a:r>
              <a:rPr lang="en-US" dirty="0"/>
              <a:t> </a:t>
            </a:r>
            <a:r>
              <a:rPr lang="en-US" dirty="0" err="1"/>
              <a:t>xác</a:t>
            </a:r>
            <a:r>
              <a:rPr lang="en-US" dirty="0"/>
              <a:t>, </a:t>
            </a:r>
            <a:r>
              <a:rPr lang="en-US" dirty="0" err="1"/>
              <a:t>góp</a:t>
            </a:r>
            <a:r>
              <a:rPr lang="en-US" dirty="0"/>
              <a:t> </a:t>
            </a:r>
            <a:r>
              <a:rPr lang="en-US" dirty="0" err="1"/>
              <a:t>phần</a:t>
            </a:r>
            <a:r>
              <a:rPr lang="en-US" dirty="0"/>
              <a:t> </a:t>
            </a:r>
            <a:r>
              <a:rPr lang="en-US" dirty="0" err="1"/>
              <a:t>nâng</a:t>
            </a:r>
            <a:r>
              <a:rPr lang="en-US" dirty="0"/>
              <a:t> </a:t>
            </a:r>
            <a:r>
              <a:rPr lang="en-US" dirty="0" err="1"/>
              <a:t>cao</a:t>
            </a:r>
            <a:r>
              <a:rPr lang="en-US" dirty="0"/>
              <a:t> </a:t>
            </a:r>
            <a:r>
              <a:rPr lang="en-US" dirty="0" err="1"/>
              <a:t>năng</a:t>
            </a:r>
            <a:r>
              <a:rPr lang="en-US" dirty="0"/>
              <a:t> </a:t>
            </a:r>
            <a:r>
              <a:rPr lang="en-US" dirty="0" err="1"/>
              <a:t>suất</a:t>
            </a:r>
            <a:r>
              <a:rPr lang="en-US" dirty="0"/>
              <a:t> </a:t>
            </a:r>
            <a:r>
              <a:rPr lang="en-US" dirty="0" err="1"/>
              <a:t>và</a:t>
            </a:r>
            <a:r>
              <a:rPr lang="en-US" dirty="0"/>
              <a:t> </a:t>
            </a:r>
            <a:r>
              <a:rPr lang="en-US" dirty="0" err="1"/>
              <a:t>phát</a:t>
            </a:r>
            <a:r>
              <a:rPr lang="en-US" dirty="0"/>
              <a:t> </a:t>
            </a:r>
            <a:r>
              <a:rPr lang="en-US" dirty="0" err="1"/>
              <a:t>triển</a:t>
            </a:r>
            <a:r>
              <a:rPr lang="en-US" dirty="0"/>
              <a:t> </a:t>
            </a:r>
            <a:r>
              <a:rPr lang="en-US" dirty="0" err="1"/>
              <a:t>nông</a:t>
            </a:r>
            <a:r>
              <a:rPr lang="en-US" dirty="0"/>
              <a:t> </a:t>
            </a:r>
            <a:r>
              <a:rPr lang="en-US" dirty="0" err="1"/>
              <a:t>nghiệp</a:t>
            </a:r>
            <a:r>
              <a:rPr lang="en-US" dirty="0"/>
              <a:t> </a:t>
            </a:r>
            <a:r>
              <a:rPr lang="en-US" dirty="0" err="1"/>
              <a:t>bền</a:t>
            </a:r>
            <a:r>
              <a:rPr lang="en-US" dirty="0"/>
              <a:t> </a:t>
            </a:r>
            <a:r>
              <a:rPr lang="en-US" dirty="0" err="1"/>
              <a:t>vững</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Trên đây là phần trình bày của em về phát hiện bệnh trên cây trồng. Em rất mong nhận được ý kiến đóng góp từ thầy cô để hoàn thiện nghiên cứu hơn nữa.</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Đầu tiên, chúng ta sẽ cùng nhau tìm hiểu về tầm quan trọng của cây trồng đối với cuộc sống của chúng ta."</a:t>
            </a:r>
          </a:p>
          <a:p>
            <a:r>
              <a:rPr lang="en-US"/>
              <a:t>Thực vật cung cấp hơn 90% lương thực trên toàn thế giới. Nó còn đóng vai trò quan trọng trong việc bảo vệ môi trường và duy trì sự sống trên Trái Đất."</a:t>
            </a:r>
          </a:p>
          <a:p>
            <a:endParaRPr lang="en-US"/>
          </a:p>
          <a:p>
            <a:r>
              <a:rPr lang="en-US"/>
              <a:t>Tuy nhiên, cây trồng phải đối mặt với nhiều mối đe dọa, đặc biệt là từ sâu bệnh...</a:t>
            </a:r>
          </a:p>
          <a:p>
            <a:endParaRPr lang="en-US"/>
          </a:p>
          <a:p>
            <a:r>
              <a:rPr lang="en-US"/>
              <a:t>Các loại sâu bệnh như nấm, côn trùng, và cỏ dại gây thiệt hại lớn cho nông nghiệp trên toàn cầu. </a:t>
            </a:r>
          </a:p>
          <a:p>
            <a:endParaRPr lang="en-US"/>
          </a:p>
          <a:p>
            <a:r>
              <a:rPr lang="en-US"/>
              <a:t>Ở Việt Nam, chỉ riêng bệnh đạo ôn đã làm giảm 10-30% năng suất lúa hàng năm.</a:t>
            </a:r>
          </a:p>
          <a:p>
            <a:r>
              <a:rPr lang="en-US"/>
              <a:t>Những thiệt hại này không chỉ gây khó khăn cho nông dân mà còn ảnh hưởng đến nguồn cung cấp thực phẩm cho cả nước.</a:t>
            </a:r>
          </a:p>
          <a:p>
            <a:endParaRPr lang="en-US"/>
          </a:p>
          <a:p>
            <a:r>
              <a:rPr lang="en-US"/>
              <a:t>Để bảo vệ cây trồng, việc phát hiện bệnh sớm là rất quan trọng. Nhưng các phương pháp truyền thống hiện tại còn nhiều hạn chế</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err="1"/>
              <a:t>Các</a:t>
            </a:r>
            <a:r>
              <a:rPr lang="en-US" dirty="0"/>
              <a:t> </a:t>
            </a:r>
            <a:r>
              <a:rPr lang="en-US" dirty="0" err="1"/>
              <a:t>phương</a:t>
            </a:r>
            <a:r>
              <a:rPr lang="en-US" dirty="0"/>
              <a:t> </a:t>
            </a:r>
            <a:r>
              <a:rPr lang="en-US" dirty="0" err="1"/>
              <a:t>pháp</a:t>
            </a:r>
            <a:r>
              <a:rPr lang="en-US" dirty="0"/>
              <a:t> </a:t>
            </a:r>
            <a:r>
              <a:rPr lang="en-US" dirty="0" err="1"/>
              <a:t>truyền</a:t>
            </a:r>
            <a:r>
              <a:rPr lang="en-US" dirty="0"/>
              <a:t> </a:t>
            </a:r>
            <a:r>
              <a:rPr lang="en-US" dirty="0" err="1"/>
              <a:t>thống</a:t>
            </a:r>
            <a:r>
              <a:rPr lang="en-US" dirty="0"/>
              <a:t> </a:t>
            </a:r>
            <a:r>
              <a:rPr lang="en-US" dirty="0" err="1"/>
              <a:t>thường</a:t>
            </a:r>
            <a:r>
              <a:rPr lang="en-US" dirty="0"/>
              <a:t> </a:t>
            </a:r>
            <a:r>
              <a:rPr lang="en-US" dirty="0" err="1"/>
              <a:t>không</a:t>
            </a:r>
            <a:r>
              <a:rPr lang="en-US" dirty="0"/>
              <a:t> </a:t>
            </a:r>
            <a:r>
              <a:rPr lang="en-US" dirty="0" err="1"/>
              <a:t>chính</a:t>
            </a:r>
            <a:r>
              <a:rPr lang="en-US" dirty="0"/>
              <a:t> </a:t>
            </a:r>
            <a:r>
              <a:rPr lang="en-US" dirty="0" err="1"/>
              <a:t>xác</a:t>
            </a:r>
            <a:r>
              <a:rPr lang="en-US" dirty="0"/>
              <a:t>, </a:t>
            </a:r>
            <a:r>
              <a:rPr lang="en-US" dirty="0" err="1"/>
              <a:t>chậm</a:t>
            </a:r>
            <a:r>
              <a:rPr lang="en-US" dirty="0"/>
              <a:t> </a:t>
            </a:r>
            <a:r>
              <a:rPr lang="en-US" dirty="0" err="1"/>
              <a:t>chạp</a:t>
            </a:r>
            <a:r>
              <a:rPr lang="en-US" dirty="0"/>
              <a:t> </a:t>
            </a:r>
            <a:r>
              <a:rPr lang="en-US" dirty="0" err="1"/>
              <a:t>và</a:t>
            </a:r>
            <a:r>
              <a:rPr lang="en-US" dirty="0"/>
              <a:t> </a:t>
            </a:r>
            <a:r>
              <a:rPr lang="en-US" dirty="0" err="1"/>
              <a:t>không</a:t>
            </a:r>
            <a:r>
              <a:rPr lang="en-US" dirty="0"/>
              <a:t> </a:t>
            </a:r>
            <a:r>
              <a:rPr lang="en-US" dirty="0" err="1"/>
              <a:t>thực</a:t>
            </a:r>
            <a:r>
              <a:rPr lang="en-US" dirty="0"/>
              <a:t> </a:t>
            </a:r>
            <a:r>
              <a:rPr lang="en-US" dirty="0" err="1"/>
              <a:t>tế</a:t>
            </a:r>
            <a:r>
              <a:rPr lang="en-US" dirty="0"/>
              <a:t> </a:t>
            </a:r>
            <a:r>
              <a:rPr lang="en-US" dirty="0" err="1"/>
              <a:t>đối</a:t>
            </a:r>
            <a:r>
              <a:rPr lang="en-US" dirty="0"/>
              <a:t> </a:t>
            </a:r>
            <a:r>
              <a:rPr lang="en-US" dirty="0" err="1"/>
              <a:t>với</a:t>
            </a:r>
            <a:r>
              <a:rPr lang="en-US" dirty="0"/>
              <a:t> </a:t>
            </a:r>
            <a:r>
              <a:rPr lang="en-US" dirty="0" err="1"/>
              <a:t>sản</a:t>
            </a:r>
            <a:r>
              <a:rPr lang="en-US" dirty="0"/>
              <a:t> </a:t>
            </a:r>
            <a:r>
              <a:rPr lang="en-US" dirty="0" err="1"/>
              <a:t>xuất</a:t>
            </a:r>
            <a:r>
              <a:rPr lang="en-US" dirty="0"/>
              <a:t> </a:t>
            </a:r>
            <a:r>
              <a:rPr lang="en-US" dirty="0" err="1"/>
              <a:t>nông</a:t>
            </a:r>
            <a:r>
              <a:rPr lang="en-US" dirty="0"/>
              <a:t> </a:t>
            </a:r>
            <a:r>
              <a:rPr lang="en-US" dirty="0" err="1"/>
              <a:t>nghiệp</a:t>
            </a:r>
            <a:r>
              <a:rPr lang="en-US" dirty="0"/>
              <a:t> </a:t>
            </a:r>
            <a:r>
              <a:rPr lang="en-US" dirty="0" err="1"/>
              <a:t>quy</a:t>
            </a:r>
            <a:r>
              <a:rPr lang="en-US" dirty="0"/>
              <a:t> </a:t>
            </a:r>
            <a:r>
              <a:rPr lang="en-US" dirty="0" err="1"/>
              <a:t>mô</a:t>
            </a:r>
            <a:r>
              <a:rPr lang="en-US" dirty="0"/>
              <a:t> </a:t>
            </a:r>
            <a:r>
              <a:rPr lang="en-US" dirty="0" err="1"/>
              <a:t>lớn</a:t>
            </a:r>
            <a:r>
              <a:rPr lang="en-US" dirty="0"/>
              <a:t>, </a:t>
            </a:r>
            <a:r>
              <a:rPr lang="en-US" dirty="0" err="1"/>
              <a:t>khiến</a:t>
            </a:r>
            <a:r>
              <a:rPr lang="en-US" dirty="0"/>
              <a:t> </a:t>
            </a:r>
            <a:r>
              <a:rPr lang="en-US" dirty="0" err="1"/>
              <a:t>việc</a:t>
            </a:r>
            <a:r>
              <a:rPr lang="en-US" dirty="0"/>
              <a:t> </a:t>
            </a:r>
            <a:r>
              <a:rPr lang="en-US" dirty="0" err="1"/>
              <a:t>phát</a:t>
            </a:r>
            <a:r>
              <a:rPr lang="en-US" dirty="0"/>
              <a:t> </a:t>
            </a:r>
            <a:r>
              <a:rPr lang="en-US" dirty="0" err="1"/>
              <a:t>hiện</a:t>
            </a:r>
            <a:r>
              <a:rPr lang="en-US" dirty="0"/>
              <a:t> </a:t>
            </a:r>
            <a:r>
              <a:rPr lang="en-US" dirty="0" err="1"/>
              <a:t>bệnh</a:t>
            </a:r>
            <a:r>
              <a:rPr lang="en-US" dirty="0"/>
              <a:t> </a:t>
            </a:r>
            <a:r>
              <a:rPr lang="en-US" dirty="0" err="1"/>
              <a:t>sớm</a:t>
            </a:r>
            <a:r>
              <a:rPr lang="en-US" dirty="0"/>
              <a:t> </a:t>
            </a:r>
            <a:r>
              <a:rPr lang="en-US" dirty="0" err="1"/>
              <a:t>trở</a:t>
            </a:r>
            <a:r>
              <a:rPr lang="en-US" dirty="0"/>
              <a:t> </a:t>
            </a:r>
            <a:r>
              <a:rPr lang="en-US" dirty="0" err="1"/>
              <a:t>nên</a:t>
            </a:r>
            <a:r>
              <a:rPr lang="en-US" dirty="0"/>
              <a:t> </a:t>
            </a:r>
            <a:r>
              <a:rPr lang="en-US" dirty="0" err="1"/>
              <a:t>khó</a:t>
            </a:r>
            <a:r>
              <a:rPr lang="en-US" dirty="0"/>
              <a:t> </a:t>
            </a:r>
            <a:r>
              <a:rPr lang="en-US" dirty="0" err="1"/>
              <a:t>khăn</a:t>
            </a:r>
            <a:r>
              <a:rPr lang="en-US" dirty="0"/>
              <a:t>.</a:t>
            </a:r>
          </a:p>
          <a:p>
            <a:r>
              <a:rPr lang="en-US" dirty="0"/>
              <a:t>"</a:t>
            </a:r>
            <a:r>
              <a:rPr lang="en-US" dirty="0" err="1"/>
              <a:t>Với</a:t>
            </a:r>
            <a:r>
              <a:rPr lang="en-US" dirty="0"/>
              <a:t> </a:t>
            </a:r>
            <a:r>
              <a:rPr lang="en-US" dirty="0" err="1"/>
              <a:t>những</a:t>
            </a:r>
            <a:r>
              <a:rPr lang="en-US" dirty="0"/>
              <a:t> </a:t>
            </a:r>
            <a:r>
              <a:rPr lang="en-US" dirty="0" err="1"/>
              <a:t>hạn</a:t>
            </a:r>
            <a:r>
              <a:rPr lang="en-US" dirty="0"/>
              <a:t> </a:t>
            </a:r>
            <a:r>
              <a:rPr lang="en-US" dirty="0" err="1"/>
              <a:t>chế</a:t>
            </a:r>
            <a:r>
              <a:rPr lang="en-US" dirty="0"/>
              <a:t> </a:t>
            </a:r>
            <a:r>
              <a:rPr lang="en-US" dirty="0" err="1"/>
              <a:t>này</a:t>
            </a:r>
            <a:r>
              <a:rPr lang="en-US" dirty="0"/>
              <a:t>, </a:t>
            </a:r>
            <a:r>
              <a:rPr lang="en-US" dirty="0" err="1"/>
              <a:t>việc</a:t>
            </a:r>
            <a:r>
              <a:rPr lang="en-US" dirty="0"/>
              <a:t> </a:t>
            </a:r>
            <a:r>
              <a:rPr lang="en-US" dirty="0" err="1"/>
              <a:t>tìm</a:t>
            </a:r>
            <a:r>
              <a:rPr lang="en-US" dirty="0"/>
              <a:t> </a:t>
            </a:r>
            <a:r>
              <a:rPr lang="en-US" dirty="0" err="1"/>
              <a:t>kiếm</a:t>
            </a:r>
            <a:r>
              <a:rPr lang="en-US" dirty="0"/>
              <a:t> </a:t>
            </a:r>
            <a:r>
              <a:rPr lang="en-US" dirty="0" err="1"/>
              <a:t>một</a:t>
            </a:r>
            <a:r>
              <a:rPr lang="en-US" dirty="0"/>
              <a:t> </a:t>
            </a:r>
            <a:r>
              <a:rPr lang="en-US" dirty="0" err="1"/>
              <a:t>giải</a:t>
            </a:r>
            <a:r>
              <a:rPr lang="en-US" dirty="0"/>
              <a:t> </a:t>
            </a:r>
            <a:r>
              <a:rPr lang="en-US" dirty="0" err="1"/>
              <a:t>pháp</a:t>
            </a:r>
            <a:r>
              <a:rPr lang="en-US" dirty="0"/>
              <a:t> </a:t>
            </a:r>
            <a:r>
              <a:rPr lang="en-US" dirty="0" err="1"/>
              <a:t>mới</a:t>
            </a:r>
            <a:r>
              <a:rPr lang="en-US" dirty="0"/>
              <a:t> </a:t>
            </a:r>
            <a:r>
              <a:rPr lang="en-US" dirty="0" err="1"/>
              <a:t>hiệu</a:t>
            </a:r>
            <a:r>
              <a:rPr lang="en-US" dirty="0"/>
              <a:t> </a:t>
            </a:r>
            <a:r>
              <a:rPr lang="en-US" dirty="0" err="1"/>
              <a:t>quả</a:t>
            </a:r>
            <a:r>
              <a:rPr lang="en-US" dirty="0"/>
              <a:t> </a:t>
            </a:r>
            <a:r>
              <a:rPr lang="en-US" dirty="0" err="1"/>
              <a:t>hơn</a:t>
            </a:r>
            <a:r>
              <a:rPr lang="en-US" dirty="0"/>
              <a:t>, </a:t>
            </a:r>
            <a:r>
              <a:rPr lang="en-US" dirty="0" err="1"/>
              <a:t>chính</a:t>
            </a:r>
            <a:r>
              <a:rPr lang="en-US" dirty="0"/>
              <a:t> </a:t>
            </a:r>
            <a:r>
              <a:rPr lang="en-US" dirty="0" err="1"/>
              <a:t>xác</a:t>
            </a:r>
            <a:r>
              <a:rPr lang="en-US" dirty="0"/>
              <a:t> </a:t>
            </a:r>
            <a:r>
              <a:rPr lang="en-US" dirty="0" err="1"/>
              <a:t>hơn</a:t>
            </a:r>
            <a:r>
              <a:rPr lang="en-US" dirty="0"/>
              <a:t> </a:t>
            </a:r>
            <a:r>
              <a:rPr lang="en-US" dirty="0" err="1"/>
              <a:t>và</a:t>
            </a:r>
            <a:r>
              <a:rPr lang="en-US" dirty="0"/>
              <a:t> </a:t>
            </a:r>
            <a:r>
              <a:rPr lang="en-US" dirty="0" err="1"/>
              <a:t>ít</a:t>
            </a:r>
            <a:r>
              <a:rPr lang="en-US" dirty="0"/>
              <a:t> </a:t>
            </a:r>
            <a:r>
              <a:rPr lang="en-US" dirty="0" err="1"/>
              <a:t>phụ</a:t>
            </a:r>
            <a:r>
              <a:rPr lang="en-US" dirty="0"/>
              <a:t> </a:t>
            </a:r>
            <a:r>
              <a:rPr lang="en-US" dirty="0" err="1"/>
              <a:t>thuộc</a:t>
            </a:r>
            <a:r>
              <a:rPr lang="en-US" dirty="0"/>
              <a:t> </a:t>
            </a:r>
            <a:r>
              <a:rPr lang="en-US" dirty="0" err="1"/>
              <a:t>vào</a:t>
            </a:r>
            <a:r>
              <a:rPr lang="en-US" dirty="0"/>
              <a:t> </a:t>
            </a:r>
            <a:r>
              <a:rPr lang="en-US" dirty="0" err="1"/>
              <a:t>yếu</a:t>
            </a:r>
            <a:r>
              <a:rPr lang="en-US" dirty="0"/>
              <a:t> </a:t>
            </a:r>
            <a:r>
              <a:rPr lang="en-US" dirty="0" err="1"/>
              <a:t>tố</a:t>
            </a:r>
            <a:r>
              <a:rPr lang="en-US" dirty="0"/>
              <a:t> con </a:t>
            </a:r>
            <a:r>
              <a:rPr lang="en-US" dirty="0" err="1"/>
              <a:t>người</a:t>
            </a:r>
            <a:r>
              <a:rPr lang="en-US" dirty="0"/>
              <a:t> </a:t>
            </a:r>
            <a:r>
              <a:rPr lang="en-US" dirty="0" err="1"/>
              <a:t>là</a:t>
            </a:r>
            <a:r>
              <a:rPr lang="en-US" dirty="0"/>
              <a:t> </a:t>
            </a:r>
            <a:r>
              <a:rPr lang="en-US" dirty="0" err="1"/>
              <a:t>rất</a:t>
            </a:r>
            <a:r>
              <a:rPr lang="en-US" dirty="0"/>
              <a:t> </a:t>
            </a:r>
            <a:r>
              <a:rPr lang="en-US" dirty="0" err="1"/>
              <a:t>cần</a:t>
            </a:r>
            <a:r>
              <a:rPr lang="en-US" dirty="0"/>
              <a:t> </a:t>
            </a:r>
            <a:r>
              <a:rPr lang="en-US" dirty="0" err="1"/>
              <a:t>thiết</a:t>
            </a:r>
            <a:r>
              <a:rPr lang="en-US" dirty="0"/>
              <a:t>. </a:t>
            </a:r>
            <a:r>
              <a:rPr lang="en-US" dirty="0" err="1"/>
              <a:t>Và</a:t>
            </a:r>
            <a:r>
              <a:rPr lang="en-US" dirty="0"/>
              <a:t> </a:t>
            </a:r>
            <a:r>
              <a:rPr lang="en-US" dirty="0" err="1"/>
              <a:t>học</a:t>
            </a:r>
            <a:r>
              <a:rPr lang="en-US" dirty="0"/>
              <a:t> </a:t>
            </a:r>
            <a:r>
              <a:rPr lang="en-US" dirty="0" err="1"/>
              <a:t>sâu</a:t>
            </a:r>
            <a:r>
              <a:rPr lang="en-US" dirty="0"/>
              <a:t> </a:t>
            </a:r>
            <a:r>
              <a:rPr lang="en-US" dirty="0" err="1"/>
              <a:t>chính</a:t>
            </a:r>
            <a:r>
              <a:rPr lang="en-US" dirty="0"/>
              <a:t> </a:t>
            </a:r>
            <a:r>
              <a:rPr lang="en-US" dirty="0" err="1"/>
              <a:t>là</a:t>
            </a:r>
            <a:r>
              <a:rPr lang="en-US" dirty="0"/>
              <a:t> </a:t>
            </a:r>
            <a:r>
              <a:rPr lang="en-US" dirty="0" err="1"/>
              <a:t>một</a:t>
            </a:r>
            <a:r>
              <a:rPr lang="en-US" dirty="0"/>
              <a:t> </a:t>
            </a:r>
            <a:r>
              <a:rPr lang="en-US" dirty="0" err="1"/>
              <a:t>trong</a:t>
            </a:r>
            <a:r>
              <a:rPr lang="en-US" dirty="0"/>
              <a:t> </a:t>
            </a:r>
            <a:r>
              <a:rPr lang="en-US" dirty="0" err="1"/>
              <a:t>những</a:t>
            </a:r>
            <a:r>
              <a:rPr lang="en-US" dirty="0"/>
              <a:t> </a:t>
            </a:r>
            <a:r>
              <a:rPr lang="en-US" dirty="0" err="1"/>
              <a:t>giải</a:t>
            </a:r>
            <a:r>
              <a:rPr lang="en-US" dirty="0"/>
              <a:t> </a:t>
            </a:r>
            <a:r>
              <a:rPr lang="en-US" dirty="0" err="1"/>
              <a:t>pháp</a:t>
            </a:r>
            <a:r>
              <a:rPr lang="en-US" dirty="0"/>
              <a:t> </a:t>
            </a:r>
            <a:r>
              <a:rPr lang="en-US" dirty="0" err="1"/>
              <a:t>tiềm</a:t>
            </a:r>
            <a:r>
              <a:rPr lang="en-US" dirty="0"/>
              <a:t> </a:t>
            </a:r>
            <a:r>
              <a:rPr lang="en-US" dirty="0" err="1"/>
              <a:t>năng</a:t>
            </a:r>
            <a:r>
              <a:rPr lang="en-US" dirty="0"/>
              <a:t> </a:t>
            </a:r>
            <a:r>
              <a:rPr lang="en-US" dirty="0" err="1"/>
              <a:t>đó</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err="1"/>
              <a:t>Để</a:t>
            </a:r>
            <a:r>
              <a:rPr lang="en-US" dirty="0"/>
              <a:t> </a:t>
            </a:r>
            <a:r>
              <a:rPr lang="en-US" dirty="0" err="1"/>
              <a:t>giải</a:t>
            </a:r>
            <a:r>
              <a:rPr lang="en-US" dirty="0"/>
              <a:t> </a:t>
            </a:r>
            <a:r>
              <a:rPr lang="en-US" dirty="0" err="1"/>
              <a:t>quyết</a:t>
            </a:r>
            <a:r>
              <a:rPr lang="en-US" dirty="0"/>
              <a:t> </a:t>
            </a:r>
            <a:r>
              <a:rPr lang="en-US" dirty="0" err="1"/>
              <a:t>những</a:t>
            </a:r>
            <a:r>
              <a:rPr lang="en-US" dirty="0"/>
              <a:t> </a:t>
            </a:r>
            <a:r>
              <a:rPr lang="en-US" dirty="0" err="1"/>
              <a:t>thách</a:t>
            </a:r>
            <a:r>
              <a:rPr lang="en-US" dirty="0"/>
              <a:t> </a:t>
            </a:r>
            <a:r>
              <a:rPr lang="en-US" dirty="0" err="1"/>
              <a:t>thức</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hiện</a:t>
            </a:r>
            <a:r>
              <a:rPr lang="en-US" dirty="0"/>
              <a:t> </a:t>
            </a:r>
            <a:r>
              <a:rPr lang="en-US" dirty="0" err="1"/>
              <a:t>bệnh</a:t>
            </a:r>
            <a:r>
              <a:rPr lang="en-US" dirty="0"/>
              <a:t> </a:t>
            </a:r>
            <a:r>
              <a:rPr lang="en-US" dirty="0" err="1"/>
              <a:t>cây</a:t>
            </a:r>
            <a:r>
              <a:rPr lang="en-US" dirty="0"/>
              <a:t> </a:t>
            </a:r>
            <a:r>
              <a:rPr lang="en-US" dirty="0" err="1"/>
              <a:t>trồng</a:t>
            </a:r>
            <a:r>
              <a:rPr lang="en-US" dirty="0"/>
              <a:t>, </a:t>
            </a:r>
            <a:r>
              <a:rPr lang="en-US" dirty="0" err="1"/>
              <a:t>em</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hai</a:t>
            </a:r>
            <a:r>
              <a:rPr lang="en-US" dirty="0"/>
              <a:t> </a:t>
            </a:r>
            <a:r>
              <a:rPr lang="en-US" dirty="0" err="1"/>
              <a:t>mục</a:t>
            </a:r>
            <a:r>
              <a:rPr lang="en-US" dirty="0"/>
              <a:t> </a:t>
            </a:r>
            <a:r>
              <a:rPr lang="en-US" dirty="0" err="1"/>
              <a:t>tiêu</a:t>
            </a:r>
            <a:r>
              <a:rPr lang="en-US" dirty="0"/>
              <a:t> </a:t>
            </a:r>
            <a:r>
              <a:rPr lang="en-US" dirty="0" err="1"/>
              <a:t>chính</a:t>
            </a:r>
            <a:r>
              <a:rPr lang="en-US" dirty="0"/>
              <a:t> </a:t>
            </a:r>
            <a:r>
              <a:rPr lang="en-US" dirty="0" err="1"/>
              <a:t>sau</a:t>
            </a:r>
            <a:r>
              <a:rPr lang="en-US" dirty="0"/>
              <a:t> </a:t>
            </a:r>
            <a:r>
              <a:rPr lang="en-US" dirty="0" err="1"/>
              <a:t>đây</a:t>
            </a:r>
            <a:r>
              <a:rPr lang="en-US" dirty="0"/>
              <a:t>:</a:t>
            </a:r>
          </a:p>
          <a:p>
            <a:endParaRPr lang="en-US" dirty="0"/>
          </a:p>
          <a:p>
            <a:r>
              <a:rPr lang="en-US" dirty="0" err="1"/>
              <a:t>Thứ</a:t>
            </a:r>
            <a:r>
              <a:rPr lang="en-US" dirty="0"/>
              <a:t> </a:t>
            </a:r>
            <a:r>
              <a:rPr lang="en-US" dirty="0" err="1"/>
              <a:t>nhất</a:t>
            </a:r>
            <a:r>
              <a:rPr lang="en-US" dirty="0"/>
              <a:t>, </a:t>
            </a:r>
            <a:r>
              <a:rPr lang="en-US" dirty="0" err="1"/>
              <a:t>em</a:t>
            </a:r>
            <a:r>
              <a:rPr lang="en-US" dirty="0"/>
              <a:t> </a:t>
            </a:r>
            <a:r>
              <a:rPr lang="en-US" dirty="0" err="1"/>
              <a:t>sẽ</a:t>
            </a:r>
            <a:r>
              <a:rPr lang="en-US" dirty="0"/>
              <a:t> </a:t>
            </a:r>
            <a:r>
              <a:rPr lang="en-US" dirty="0" err="1"/>
              <a:t>đánh</a:t>
            </a:r>
            <a:r>
              <a:rPr lang="en-US" dirty="0"/>
              <a:t> </a:t>
            </a:r>
            <a:r>
              <a:rPr lang="en-US" dirty="0" err="1"/>
              <a:t>giá</a:t>
            </a:r>
            <a:r>
              <a:rPr lang="en-US" dirty="0"/>
              <a:t> </a:t>
            </a:r>
            <a:r>
              <a:rPr lang="en-US" dirty="0" err="1"/>
              <a:t>hiệu</a:t>
            </a:r>
            <a:r>
              <a:rPr lang="en-US" dirty="0"/>
              <a:t> </a:t>
            </a:r>
            <a:r>
              <a:rPr lang="en-US" dirty="0" err="1"/>
              <a:t>quả</a:t>
            </a:r>
            <a:r>
              <a:rPr lang="en-US" dirty="0"/>
              <a:t> </a:t>
            </a:r>
            <a:r>
              <a:rPr lang="en-US" dirty="0" err="1"/>
              <a:t>của</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học</a:t>
            </a:r>
            <a:r>
              <a:rPr lang="en-US" dirty="0"/>
              <a:t> </a:t>
            </a:r>
            <a:r>
              <a:rPr lang="en-US" dirty="0" err="1"/>
              <a:t>sâu</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hiện</a:t>
            </a:r>
            <a:r>
              <a:rPr lang="en-US" dirty="0"/>
              <a:t> </a:t>
            </a:r>
            <a:r>
              <a:rPr lang="en-US" dirty="0" err="1"/>
              <a:t>chính</a:t>
            </a:r>
            <a:r>
              <a:rPr lang="en-US" dirty="0"/>
              <a:t> </a:t>
            </a:r>
            <a:r>
              <a:rPr lang="en-US" dirty="0" err="1"/>
              <a:t>xác</a:t>
            </a:r>
            <a:r>
              <a:rPr lang="en-US" dirty="0"/>
              <a:t> </a:t>
            </a:r>
            <a:r>
              <a:rPr lang="en-US" dirty="0" err="1"/>
              <a:t>và</a:t>
            </a:r>
            <a:r>
              <a:rPr lang="en-US" dirty="0"/>
              <a:t> </a:t>
            </a:r>
            <a:r>
              <a:rPr lang="en-US" dirty="0" err="1"/>
              <a:t>hiệu</a:t>
            </a:r>
            <a:r>
              <a:rPr lang="en-US" dirty="0"/>
              <a:t> </a:t>
            </a:r>
            <a:r>
              <a:rPr lang="en-US" dirty="0" err="1"/>
              <a:t>quả</a:t>
            </a:r>
            <a:r>
              <a:rPr lang="en-US" dirty="0"/>
              <a:t> </a:t>
            </a:r>
            <a:r>
              <a:rPr lang="en-US" dirty="0" err="1"/>
              <a:t>các</a:t>
            </a:r>
            <a:r>
              <a:rPr lang="en-US" dirty="0"/>
              <a:t> </a:t>
            </a:r>
            <a:r>
              <a:rPr lang="en-US" dirty="0" err="1"/>
              <a:t>loại</a:t>
            </a:r>
            <a:r>
              <a:rPr lang="en-US" dirty="0"/>
              <a:t> </a:t>
            </a:r>
            <a:r>
              <a:rPr lang="en-US" dirty="0" err="1"/>
              <a:t>bệnh</a:t>
            </a:r>
            <a:r>
              <a:rPr lang="en-US" dirty="0"/>
              <a:t> </a:t>
            </a:r>
            <a:r>
              <a:rPr lang="en-US" dirty="0" err="1"/>
              <a:t>cây</a:t>
            </a:r>
            <a:r>
              <a:rPr lang="en-US" dirty="0"/>
              <a:t> </a:t>
            </a:r>
            <a:r>
              <a:rPr lang="en-US" dirty="0" err="1"/>
              <a:t>trồng</a:t>
            </a:r>
            <a:r>
              <a:rPr lang="en-US" dirty="0"/>
              <a:t> </a:t>
            </a:r>
            <a:r>
              <a:rPr lang="en-US" dirty="0" err="1"/>
              <a:t>trên</a:t>
            </a:r>
            <a:r>
              <a:rPr lang="en-US" dirty="0"/>
              <a:t> </a:t>
            </a:r>
            <a:r>
              <a:rPr lang="en-US" dirty="0" err="1"/>
              <a:t>một</a:t>
            </a:r>
            <a:r>
              <a:rPr lang="en-US" dirty="0"/>
              <a:t> </a:t>
            </a:r>
            <a:r>
              <a:rPr lang="en-US" dirty="0" err="1"/>
              <a:t>tập</a:t>
            </a:r>
            <a:r>
              <a:rPr lang="en-US" dirty="0"/>
              <a:t> </a:t>
            </a:r>
            <a:r>
              <a:rPr lang="en-US" dirty="0" err="1"/>
              <a:t>dữ</a:t>
            </a:r>
            <a:r>
              <a:rPr lang="en-US" dirty="0"/>
              <a:t> </a:t>
            </a:r>
            <a:r>
              <a:rPr lang="en-US" dirty="0" err="1"/>
              <a:t>liệu</a:t>
            </a:r>
            <a:r>
              <a:rPr lang="en-US" dirty="0"/>
              <a:t> </a:t>
            </a:r>
            <a:r>
              <a:rPr lang="en-US" dirty="0" err="1"/>
              <a:t>lớn</a:t>
            </a:r>
            <a:r>
              <a:rPr lang="en-US" dirty="0"/>
              <a:t>. </a:t>
            </a:r>
          </a:p>
          <a:p>
            <a:endParaRPr lang="en-US" dirty="0"/>
          </a:p>
          <a:p>
            <a:r>
              <a:rPr lang="en-US" dirty="0" err="1"/>
              <a:t>Thứ</a:t>
            </a:r>
            <a:r>
              <a:rPr lang="en-US" dirty="0"/>
              <a:t> </a:t>
            </a:r>
            <a:r>
              <a:rPr lang="en-US" dirty="0" err="1"/>
              <a:t>hai</a:t>
            </a:r>
            <a:r>
              <a:rPr lang="en-US" dirty="0"/>
              <a:t>, </a:t>
            </a:r>
            <a:r>
              <a:rPr lang="en-US" dirty="0" err="1"/>
              <a:t>em</a:t>
            </a:r>
            <a:r>
              <a:rPr lang="en-US" dirty="0"/>
              <a:t> </a:t>
            </a:r>
            <a:r>
              <a:rPr lang="en-US" dirty="0" err="1"/>
              <a:t>sẽ</a:t>
            </a:r>
            <a:r>
              <a:rPr lang="en-US" dirty="0"/>
              <a:t> </a:t>
            </a:r>
            <a:r>
              <a:rPr lang="en-US" dirty="0" err="1"/>
              <a:t>nghiên</a:t>
            </a:r>
            <a:r>
              <a:rPr lang="en-US" dirty="0"/>
              <a:t> </a:t>
            </a:r>
            <a:r>
              <a:rPr lang="en-US" dirty="0" err="1"/>
              <a:t>cứu</a:t>
            </a:r>
            <a:r>
              <a:rPr lang="en-US" dirty="0"/>
              <a:t> </a:t>
            </a:r>
            <a:r>
              <a:rPr lang="en-US" dirty="0" err="1"/>
              <a:t>các</a:t>
            </a:r>
            <a:r>
              <a:rPr lang="en-US" dirty="0"/>
              <a:t> </a:t>
            </a:r>
            <a:r>
              <a:rPr lang="en-US" dirty="0" err="1"/>
              <a:t>kỹ</a:t>
            </a:r>
            <a:r>
              <a:rPr lang="en-US" dirty="0"/>
              <a:t> </a:t>
            </a:r>
            <a:r>
              <a:rPr lang="en-US" dirty="0" err="1"/>
              <a:t>thuật</a:t>
            </a:r>
            <a:r>
              <a:rPr lang="en-US" dirty="0"/>
              <a:t> </a:t>
            </a:r>
            <a:r>
              <a:rPr lang="en-US" dirty="0" err="1"/>
              <a:t>để</a:t>
            </a:r>
            <a:r>
              <a:rPr lang="en-US" dirty="0"/>
              <a:t> </a:t>
            </a:r>
            <a:r>
              <a:rPr lang="en-US" dirty="0" err="1"/>
              <a:t>nâng</a:t>
            </a:r>
            <a:r>
              <a:rPr lang="en-US" dirty="0"/>
              <a:t> </a:t>
            </a:r>
            <a:r>
              <a:rPr lang="en-US" dirty="0" err="1"/>
              <a:t>cao</a:t>
            </a:r>
            <a:r>
              <a:rPr lang="en-US" dirty="0"/>
              <a:t> </a:t>
            </a:r>
            <a:r>
              <a:rPr lang="en-US" dirty="0" err="1"/>
              <a:t>khả</a:t>
            </a:r>
            <a:r>
              <a:rPr lang="en-US" dirty="0"/>
              <a:t> </a:t>
            </a:r>
            <a:r>
              <a:rPr lang="en-US" dirty="0" err="1"/>
              <a:t>năng</a:t>
            </a:r>
            <a:r>
              <a:rPr lang="en-US" dirty="0"/>
              <a:t> </a:t>
            </a:r>
            <a:r>
              <a:rPr lang="en-US" dirty="0" err="1"/>
              <a:t>diễn</a:t>
            </a:r>
            <a:r>
              <a:rPr lang="en-US" dirty="0"/>
              <a:t> </a:t>
            </a:r>
            <a:r>
              <a:rPr lang="en-US" dirty="0" err="1"/>
              <a:t>giải</a:t>
            </a:r>
            <a:r>
              <a:rPr lang="en-US" dirty="0"/>
              <a:t> </a:t>
            </a:r>
            <a:r>
              <a:rPr lang="en-US" dirty="0" err="1"/>
              <a:t>của</a:t>
            </a:r>
            <a:r>
              <a:rPr lang="en-US" dirty="0"/>
              <a:t> </a:t>
            </a:r>
            <a:r>
              <a:rPr lang="en-US" dirty="0" err="1"/>
              <a:t>các</a:t>
            </a:r>
            <a:r>
              <a:rPr lang="en-US" dirty="0"/>
              <a:t> </a:t>
            </a:r>
            <a:r>
              <a:rPr lang="en-US" dirty="0" err="1"/>
              <a:t>mô</a:t>
            </a:r>
            <a:r>
              <a:rPr lang="en-US" dirty="0"/>
              <a:t> </a:t>
            </a:r>
            <a:r>
              <a:rPr lang="en-US" dirty="0" err="1"/>
              <a:t>hình</a:t>
            </a:r>
            <a:r>
              <a:rPr lang="en-US" dirty="0"/>
              <a:t> </a:t>
            </a:r>
            <a:r>
              <a:rPr lang="en-US" dirty="0" err="1"/>
              <a:t>học</a:t>
            </a:r>
            <a:r>
              <a:rPr lang="en-US" dirty="0"/>
              <a:t> </a:t>
            </a:r>
            <a:r>
              <a:rPr lang="en-US" dirty="0" err="1"/>
              <a:t>sâu</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hiện</a:t>
            </a:r>
            <a:r>
              <a:rPr lang="en-US" dirty="0"/>
              <a:t> </a:t>
            </a:r>
            <a:r>
              <a:rPr lang="en-US" dirty="0" err="1"/>
              <a:t>bệnh</a:t>
            </a:r>
            <a:r>
              <a:rPr lang="en-US" dirty="0"/>
              <a:t> </a:t>
            </a:r>
            <a:r>
              <a:rPr lang="en-US" dirty="0" err="1"/>
              <a:t>cây</a:t>
            </a:r>
            <a:r>
              <a:rPr lang="en-US" dirty="0"/>
              <a:t> </a:t>
            </a:r>
            <a:r>
              <a:rPr lang="en-US" dirty="0" err="1"/>
              <a:t>trồng</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err="1"/>
              <a:t>Trên</a:t>
            </a:r>
            <a:r>
              <a:rPr lang="en-US" dirty="0"/>
              <a:t> </a:t>
            </a:r>
            <a:r>
              <a:rPr lang="en-US" dirty="0" err="1"/>
              <a:t>đây</a:t>
            </a:r>
            <a:r>
              <a:rPr lang="en-US" dirty="0"/>
              <a:t> </a:t>
            </a:r>
            <a:r>
              <a:rPr lang="en-US" dirty="0" err="1"/>
              <a:t>là</a:t>
            </a:r>
            <a:r>
              <a:rPr lang="en-US" dirty="0"/>
              <a:t> </a:t>
            </a:r>
            <a:r>
              <a:rPr lang="en-US" dirty="0" err="1"/>
              <a:t>bảng</a:t>
            </a:r>
            <a:r>
              <a:rPr lang="en-US" dirty="0"/>
              <a:t> </a:t>
            </a:r>
            <a:r>
              <a:rPr lang="en-US" dirty="0" err="1"/>
              <a:t>tổng</a:t>
            </a:r>
            <a:r>
              <a:rPr lang="en-US" dirty="0"/>
              <a:t> </a:t>
            </a:r>
            <a:r>
              <a:rPr lang="en-US" dirty="0" err="1"/>
              <a:t>hợp</a:t>
            </a:r>
            <a:r>
              <a:rPr lang="en-US" dirty="0"/>
              <a:t> </a:t>
            </a:r>
            <a:r>
              <a:rPr lang="en-US" dirty="0" err="1"/>
              <a:t>các</a:t>
            </a:r>
            <a:r>
              <a:rPr lang="en-US" dirty="0"/>
              <a:t> </a:t>
            </a:r>
            <a:r>
              <a:rPr lang="en-US" dirty="0" err="1"/>
              <a:t>phương</a:t>
            </a:r>
            <a:r>
              <a:rPr lang="en-US" dirty="0"/>
              <a:t> </a:t>
            </a:r>
            <a:r>
              <a:rPr lang="en-US" dirty="0" err="1"/>
              <a:t>pháp</a:t>
            </a:r>
            <a:r>
              <a:rPr lang="en-US" dirty="0"/>
              <a:t> </a:t>
            </a:r>
            <a:r>
              <a:rPr lang="en-US" dirty="0" err="1"/>
              <a:t>phát</a:t>
            </a:r>
            <a:r>
              <a:rPr lang="en-US" dirty="0"/>
              <a:t> </a:t>
            </a:r>
            <a:r>
              <a:rPr lang="en-US" dirty="0" err="1"/>
              <a:t>hiện</a:t>
            </a:r>
            <a:r>
              <a:rPr lang="en-US" dirty="0"/>
              <a:t> </a:t>
            </a:r>
            <a:r>
              <a:rPr lang="en-US" dirty="0" err="1"/>
              <a:t>bệnh</a:t>
            </a:r>
            <a:r>
              <a:rPr lang="en-US" dirty="0"/>
              <a:t> </a:t>
            </a:r>
            <a:r>
              <a:rPr lang="en-US" dirty="0" err="1"/>
              <a:t>cây</a:t>
            </a:r>
            <a:r>
              <a:rPr lang="en-US" dirty="0"/>
              <a:t> </a:t>
            </a:r>
            <a:r>
              <a:rPr lang="en-US" dirty="0" err="1"/>
              <a:t>trồng</a:t>
            </a:r>
            <a:r>
              <a:rPr lang="en-US" dirty="0"/>
              <a:t> </a:t>
            </a:r>
            <a:r>
              <a:rPr lang="en-US" dirty="0" err="1"/>
              <a:t>mà</a:t>
            </a:r>
            <a:r>
              <a:rPr lang="en-US" dirty="0"/>
              <a:t> </a:t>
            </a:r>
            <a:r>
              <a:rPr lang="en-US" dirty="0" err="1"/>
              <a:t>tôi</a:t>
            </a:r>
            <a:r>
              <a:rPr lang="en-US" dirty="0"/>
              <a:t> </a:t>
            </a:r>
            <a:r>
              <a:rPr lang="en-US" dirty="0" err="1"/>
              <a:t>đã</a:t>
            </a:r>
            <a:r>
              <a:rPr lang="en-US" dirty="0"/>
              <a:t> </a:t>
            </a:r>
            <a:r>
              <a:rPr lang="en-US" dirty="0" err="1"/>
              <a:t>tìm</a:t>
            </a:r>
            <a:r>
              <a:rPr lang="en-US" dirty="0"/>
              <a:t> </a:t>
            </a:r>
            <a:r>
              <a:rPr lang="en-US" dirty="0" err="1"/>
              <a:t>hiểu</a:t>
            </a:r>
            <a:r>
              <a:rPr lang="en-US" dirty="0"/>
              <a:t>. </a:t>
            </a:r>
            <a:r>
              <a:rPr lang="en-US" dirty="0" err="1"/>
              <a:t>Học</a:t>
            </a:r>
            <a:r>
              <a:rPr lang="en-US" dirty="0"/>
              <a:t> </a:t>
            </a:r>
            <a:r>
              <a:rPr lang="en-US" dirty="0" err="1"/>
              <a:t>sâu</a:t>
            </a:r>
            <a:r>
              <a:rPr lang="en-US" dirty="0"/>
              <a:t> </a:t>
            </a:r>
            <a:r>
              <a:rPr lang="en-US" dirty="0" err="1"/>
              <a:t>đã</a:t>
            </a:r>
            <a:r>
              <a:rPr lang="en-US" dirty="0"/>
              <a:t> </a:t>
            </a:r>
            <a:r>
              <a:rPr lang="en-US" dirty="0" err="1"/>
              <a:t>được</a:t>
            </a:r>
            <a:r>
              <a:rPr lang="en-US" dirty="0"/>
              <a:t> </a:t>
            </a:r>
            <a:r>
              <a:rPr lang="en-US" dirty="0" err="1"/>
              <a:t>ứng</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với</a:t>
            </a:r>
            <a:r>
              <a:rPr lang="en-US" dirty="0"/>
              <a:t> </a:t>
            </a:r>
            <a:r>
              <a:rPr lang="en-US" dirty="0" err="1"/>
              <a:t>các</a:t>
            </a:r>
            <a:r>
              <a:rPr lang="en-US" dirty="0"/>
              <a:t> </a:t>
            </a:r>
            <a:r>
              <a:rPr lang="en-US" dirty="0" err="1"/>
              <a:t>hướng</a:t>
            </a:r>
            <a:r>
              <a:rPr lang="en-US" dirty="0"/>
              <a:t> </a:t>
            </a:r>
            <a:r>
              <a:rPr lang="en-US" dirty="0" err="1"/>
              <a:t>tiếp</a:t>
            </a:r>
            <a:r>
              <a:rPr lang="en-US" dirty="0"/>
              <a:t> </a:t>
            </a:r>
            <a:r>
              <a:rPr lang="en-US" dirty="0" err="1"/>
              <a:t>cận</a:t>
            </a:r>
            <a:r>
              <a:rPr lang="en-US" dirty="0"/>
              <a:t> </a:t>
            </a:r>
            <a:r>
              <a:rPr lang="en-US" dirty="0" err="1"/>
              <a:t>chính</a:t>
            </a:r>
            <a:r>
              <a:rPr lang="en-US" dirty="0"/>
              <a:t>:</a:t>
            </a:r>
          </a:p>
          <a:p>
            <a:endParaRPr lang="en-US" dirty="0"/>
          </a:p>
          <a:p>
            <a:r>
              <a:rPr lang="en-US" dirty="0" err="1"/>
              <a:t>Phân</a:t>
            </a:r>
            <a:r>
              <a:rPr lang="en-US" dirty="0"/>
              <a:t> </a:t>
            </a:r>
            <a:r>
              <a:rPr lang="en-US" dirty="0" err="1"/>
              <a:t>loại</a:t>
            </a:r>
            <a:r>
              <a:rPr lang="en-US" dirty="0"/>
              <a:t> </a:t>
            </a:r>
            <a:r>
              <a:rPr lang="en-US" dirty="0" err="1"/>
              <a:t>trực</a:t>
            </a:r>
            <a:r>
              <a:rPr lang="en-US" dirty="0"/>
              <a:t> </a:t>
            </a:r>
            <a:r>
              <a:rPr lang="en-US" dirty="0" err="1"/>
              <a:t>tiếp</a:t>
            </a:r>
            <a:r>
              <a:rPr lang="en-US" dirty="0"/>
              <a:t> </a:t>
            </a:r>
            <a:r>
              <a:rPr lang="en-US" dirty="0" err="1"/>
              <a:t>từ</a:t>
            </a:r>
            <a:r>
              <a:rPr lang="en-US" dirty="0"/>
              <a:t> </a:t>
            </a:r>
            <a:r>
              <a:rPr lang="en-US" dirty="0" err="1"/>
              <a:t>ảnh</a:t>
            </a:r>
            <a:r>
              <a:rPr lang="en-US" dirty="0"/>
              <a:t>: </a:t>
            </a:r>
            <a:r>
              <a:rPr lang="en-US" dirty="0" err="1"/>
              <a:t>Sử</a:t>
            </a:r>
            <a:r>
              <a:rPr lang="en-US" dirty="0"/>
              <a:t> </a:t>
            </a:r>
            <a:r>
              <a:rPr lang="en-US" dirty="0" err="1"/>
              <a:t>dụng</a:t>
            </a:r>
            <a:r>
              <a:rPr lang="en-US" dirty="0"/>
              <a:t> CNN </a:t>
            </a:r>
            <a:r>
              <a:rPr lang="en-US" dirty="0" err="1"/>
              <a:t>và</a:t>
            </a:r>
            <a:r>
              <a:rPr lang="en-US" dirty="0"/>
              <a:t> Transfer Learning, </a:t>
            </a:r>
            <a:r>
              <a:rPr lang="en-US" dirty="0" err="1"/>
              <a:t>đạt</a:t>
            </a:r>
            <a:r>
              <a:rPr lang="en-US" dirty="0"/>
              <a:t> </a:t>
            </a:r>
            <a:r>
              <a:rPr lang="en-US" dirty="0" err="1"/>
              <a:t>độ</a:t>
            </a:r>
            <a:r>
              <a:rPr lang="en-US" dirty="0"/>
              <a:t> </a:t>
            </a:r>
            <a:r>
              <a:rPr lang="en-US" dirty="0" err="1"/>
              <a:t>chính</a:t>
            </a:r>
            <a:r>
              <a:rPr lang="en-US" dirty="0"/>
              <a:t> </a:t>
            </a:r>
            <a:r>
              <a:rPr lang="en-US" dirty="0" err="1"/>
              <a:t>xác</a:t>
            </a:r>
            <a:r>
              <a:rPr lang="en-US" dirty="0"/>
              <a:t> </a:t>
            </a:r>
            <a:r>
              <a:rPr lang="en-US" dirty="0" err="1"/>
              <a:t>cao</a:t>
            </a:r>
            <a:r>
              <a:rPr lang="en-US" dirty="0"/>
              <a:t> (</a:t>
            </a:r>
            <a:r>
              <a:rPr lang="en-US" dirty="0" err="1"/>
              <a:t>trên</a:t>
            </a:r>
            <a:r>
              <a:rPr lang="en-US" dirty="0"/>
              <a:t> 95%).</a:t>
            </a:r>
          </a:p>
          <a:p>
            <a:r>
              <a:rPr lang="en-US" dirty="0" err="1"/>
              <a:t>Phát</a:t>
            </a:r>
            <a:r>
              <a:rPr lang="en-US" dirty="0"/>
              <a:t> </a:t>
            </a:r>
            <a:r>
              <a:rPr lang="en-US" dirty="0" err="1"/>
              <a:t>hiện</a:t>
            </a:r>
            <a:r>
              <a:rPr lang="en-US" dirty="0"/>
              <a:t> </a:t>
            </a:r>
            <a:r>
              <a:rPr lang="en-US" dirty="0" err="1"/>
              <a:t>thời</a:t>
            </a:r>
            <a:r>
              <a:rPr lang="en-US" dirty="0"/>
              <a:t> </a:t>
            </a:r>
            <a:r>
              <a:rPr lang="en-US" dirty="0" err="1"/>
              <a:t>gian</a:t>
            </a:r>
            <a:r>
              <a:rPr lang="en-US" dirty="0"/>
              <a:t> </a:t>
            </a:r>
            <a:r>
              <a:rPr lang="en-US" dirty="0" err="1"/>
              <a:t>thực</a:t>
            </a:r>
            <a:r>
              <a:rPr lang="en-US" dirty="0"/>
              <a:t>: YOLOv3 </a:t>
            </a:r>
            <a:r>
              <a:rPr lang="en-US" dirty="0" err="1"/>
              <a:t>và</a:t>
            </a:r>
            <a:r>
              <a:rPr lang="en-US" dirty="0"/>
              <a:t> </a:t>
            </a:r>
            <a:r>
              <a:rPr lang="en-US" dirty="0" err="1"/>
              <a:t>các</a:t>
            </a:r>
            <a:r>
              <a:rPr lang="en-US" dirty="0"/>
              <a:t> </a:t>
            </a:r>
            <a:r>
              <a:rPr lang="en-US" dirty="0" err="1"/>
              <a:t>biến</a:t>
            </a:r>
            <a:r>
              <a:rPr lang="en-US" dirty="0"/>
              <a:t> </a:t>
            </a:r>
            <a:r>
              <a:rPr lang="en-US" dirty="0" err="1"/>
              <a:t>thể</a:t>
            </a:r>
            <a:endParaRPr lang="en-US" dirty="0"/>
          </a:p>
          <a:p>
            <a:endParaRPr lang="en-US" dirty="0"/>
          </a:p>
          <a:p>
            <a:r>
              <a:rPr lang="en-US" dirty="0" err="1"/>
              <a:t>Từ</a:t>
            </a:r>
            <a:r>
              <a:rPr lang="en-US" dirty="0"/>
              <a:t> </a:t>
            </a:r>
            <a:r>
              <a:rPr lang="en-US" dirty="0" err="1"/>
              <a:t>những</a:t>
            </a:r>
            <a:r>
              <a:rPr lang="en-US" dirty="0"/>
              <a:t> </a:t>
            </a:r>
            <a:r>
              <a:rPr lang="en-US" dirty="0" err="1"/>
              <a:t>nghiên</a:t>
            </a:r>
            <a:r>
              <a:rPr lang="en-US" dirty="0"/>
              <a:t> </a:t>
            </a:r>
            <a:r>
              <a:rPr lang="en-US" dirty="0" err="1"/>
              <a:t>cứu</a:t>
            </a:r>
            <a:r>
              <a:rPr lang="en-US" dirty="0"/>
              <a:t> </a:t>
            </a:r>
            <a:r>
              <a:rPr lang="en-US" dirty="0" err="1"/>
              <a:t>này</a:t>
            </a:r>
            <a:r>
              <a:rPr lang="en-US" dirty="0"/>
              <a:t>, </a:t>
            </a:r>
            <a:r>
              <a:rPr lang="en-US" dirty="0" err="1"/>
              <a:t>chúng</a:t>
            </a:r>
            <a:r>
              <a:rPr lang="en-US" dirty="0"/>
              <a:t> ta </a:t>
            </a:r>
            <a:r>
              <a:rPr lang="en-US" dirty="0" err="1"/>
              <a:t>thấy</a:t>
            </a:r>
            <a:r>
              <a:rPr lang="en-US" dirty="0"/>
              <a:t> </a:t>
            </a:r>
            <a:r>
              <a:rPr lang="en-US" dirty="0" err="1"/>
              <a:t>rằng</a:t>
            </a:r>
            <a:r>
              <a:rPr lang="en-US" dirty="0"/>
              <a:t> </a:t>
            </a:r>
            <a:r>
              <a:rPr lang="en-US" dirty="0" err="1"/>
              <a:t>học</a:t>
            </a:r>
            <a:r>
              <a:rPr lang="en-US" dirty="0"/>
              <a:t> </a:t>
            </a:r>
            <a:r>
              <a:rPr lang="en-US" dirty="0" err="1"/>
              <a:t>sâu</a:t>
            </a:r>
            <a:r>
              <a:rPr lang="en-US" dirty="0"/>
              <a:t> </a:t>
            </a:r>
            <a:r>
              <a:rPr lang="en-US" dirty="0" err="1"/>
              <a:t>có</a:t>
            </a:r>
            <a:r>
              <a:rPr lang="en-US" dirty="0"/>
              <a:t> </a:t>
            </a:r>
            <a:r>
              <a:rPr lang="en-US" dirty="0" err="1"/>
              <a:t>tiềm</a:t>
            </a:r>
            <a:r>
              <a:rPr lang="en-US" dirty="0"/>
              <a:t> </a:t>
            </a:r>
            <a:r>
              <a:rPr lang="en-US" dirty="0" err="1"/>
              <a:t>năng</a:t>
            </a:r>
            <a:r>
              <a:rPr lang="en-US" dirty="0"/>
              <a:t> to </a:t>
            </a:r>
            <a:r>
              <a:rPr lang="en-US" dirty="0" err="1"/>
              <a:t>lớn</a:t>
            </a:r>
            <a:r>
              <a:rPr lang="en-US" dirty="0"/>
              <a:t> </a:t>
            </a:r>
            <a:r>
              <a:rPr lang="en-US" dirty="0" err="1"/>
              <a:t>trong</a:t>
            </a:r>
            <a:r>
              <a:rPr lang="en-US" dirty="0"/>
              <a:t> </a:t>
            </a:r>
            <a:r>
              <a:rPr lang="en-US" dirty="0" err="1"/>
              <a:t>việc</a:t>
            </a:r>
            <a:r>
              <a:rPr lang="en-US" dirty="0"/>
              <a:t> </a:t>
            </a:r>
            <a:r>
              <a:rPr lang="en-US" dirty="0" err="1"/>
              <a:t>phát</a:t>
            </a:r>
            <a:r>
              <a:rPr lang="en-US" dirty="0"/>
              <a:t> </a:t>
            </a:r>
            <a:r>
              <a:rPr lang="en-US" dirty="0" err="1"/>
              <a:t>hiện</a:t>
            </a:r>
            <a:r>
              <a:rPr lang="en-US" dirty="0"/>
              <a:t> </a:t>
            </a:r>
            <a:r>
              <a:rPr lang="en-US" dirty="0" err="1"/>
              <a:t>bệnh</a:t>
            </a:r>
            <a:r>
              <a:rPr lang="en-US" dirty="0"/>
              <a:t> </a:t>
            </a:r>
            <a:r>
              <a:rPr lang="en-US" dirty="0" err="1"/>
              <a:t>cây</a:t>
            </a:r>
            <a:r>
              <a:rPr lang="en-US" dirty="0"/>
              <a:t> </a:t>
            </a:r>
            <a:r>
              <a:rPr lang="en-US" dirty="0" err="1"/>
              <a:t>trồng</a:t>
            </a:r>
            <a:r>
              <a:rPr lang="en-US" dirty="0"/>
              <a:t>. </a:t>
            </a:r>
            <a:r>
              <a:rPr lang="en-US" dirty="0" err="1"/>
              <a:t>Tuy</a:t>
            </a:r>
            <a:r>
              <a:rPr lang="en-US" dirty="0"/>
              <a:t> </a:t>
            </a:r>
            <a:r>
              <a:rPr lang="en-US" dirty="0" err="1"/>
              <a:t>nhiên</a:t>
            </a:r>
            <a:r>
              <a:rPr lang="en-US" dirty="0"/>
              <a:t>, </a:t>
            </a:r>
            <a:r>
              <a:rPr lang="en-US" dirty="0" err="1"/>
              <a:t>vẫn</a:t>
            </a:r>
            <a:r>
              <a:rPr lang="en-US" dirty="0"/>
              <a:t> </a:t>
            </a:r>
            <a:r>
              <a:rPr lang="en-US" dirty="0" err="1"/>
              <a:t>còn</a:t>
            </a:r>
            <a:r>
              <a:rPr lang="en-US" dirty="0"/>
              <a:t> </a:t>
            </a:r>
            <a:r>
              <a:rPr lang="en-US" dirty="0" err="1"/>
              <a:t>nhiều</a:t>
            </a:r>
            <a:r>
              <a:rPr lang="en-US" dirty="0"/>
              <a:t> </a:t>
            </a:r>
            <a:r>
              <a:rPr lang="en-US" dirty="0" err="1"/>
              <a:t>thách</a:t>
            </a:r>
            <a:r>
              <a:rPr lang="en-US" dirty="0"/>
              <a:t> </a:t>
            </a:r>
            <a:r>
              <a:rPr lang="en-US" dirty="0" err="1"/>
              <a:t>thức</a:t>
            </a:r>
            <a:r>
              <a:rPr lang="en-US" dirty="0"/>
              <a:t> </a:t>
            </a:r>
            <a:r>
              <a:rPr lang="en-US" dirty="0" err="1"/>
              <a:t>cần</a:t>
            </a:r>
            <a:r>
              <a:rPr lang="en-US" dirty="0"/>
              <a:t> </a:t>
            </a:r>
            <a:r>
              <a:rPr lang="en-US" dirty="0" err="1"/>
              <a:t>giải</a:t>
            </a:r>
            <a:r>
              <a:rPr lang="en-US" dirty="0"/>
              <a:t> </a:t>
            </a:r>
            <a:r>
              <a:rPr lang="en-US" dirty="0" err="1"/>
              <a:t>quyết</a:t>
            </a:r>
            <a:r>
              <a:rPr lang="en-US" dirty="0"/>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Thiếu dữ liệu: Mô hình học sâu cần nhiều dữ liệu đa dạng, nhưng các tập dữ liệu hiện tại còn hạn chế và chưa đại diện đầy đủ.</a:t>
            </a:r>
          </a:p>
          <a:p>
            <a:endParaRPr lang="en-US"/>
          </a:p>
          <a:p>
            <a:r>
              <a:rPr lang="en-US"/>
              <a:t>Hạn chế về khả năng xử lý: Các mô hình phức tạp đòi hỏi khả năng tính toán mạnh mẽ, khó triển khai trên thiết bị di động.</a:t>
            </a:r>
          </a:p>
          <a:p>
            <a:endParaRPr lang="en-US"/>
          </a:p>
          <a:p>
            <a:r>
              <a:rPr lang="en-US"/>
              <a:t>Phân loại đa loại phức tạp: Phân loại chính xác nhiều bệnh có triệu chứng tương tự nhau vẫn là một thách thức.</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7.xml"/><Relationship Id="rId5" Type="http://schemas.openxmlformats.org/officeDocument/2006/relationships/image" Target="../media/image13.jpeg"/><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9354908">
            <a:off x="-837849" y="1191775"/>
            <a:ext cx="6738599"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AutoShape 4"/>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5" name="AutoShape 5"/>
          <p:cNvSpPr/>
          <p:nvPr/>
        </p:nvSpPr>
        <p:spPr>
          <a:xfrm rot="9354908">
            <a:off x="12613001" y="9207625"/>
            <a:ext cx="6738599" cy="0"/>
          </a:xfrm>
          <a:prstGeom prst="line">
            <a:avLst/>
          </a:prstGeom>
          <a:ln w="19050" cap="rnd">
            <a:solidFill>
              <a:srgbClr val="3F3533"/>
            </a:solidFill>
            <a:prstDash val="solid"/>
            <a:headEnd type="none" w="sm" len="sm"/>
            <a:tailEnd type="none" w="sm" len="sm"/>
          </a:ln>
        </p:spPr>
        <p:txBody>
          <a:bodyPr/>
          <a:lstStyle/>
          <a:p>
            <a:endParaRPr lang="en-US"/>
          </a:p>
        </p:txBody>
      </p:sp>
      <p:sp>
        <p:nvSpPr>
          <p:cNvPr id="6" name="TextBox 6"/>
          <p:cNvSpPr txBox="1"/>
          <p:nvPr/>
        </p:nvSpPr>
        <p:spPr>
          <a:xfrm>
            <a:off x="2171325" y="2881313"/>
            <a:ext cx="13945350" cy="4533900"/>
          </a:xfrm>
          <a:prstGeom prst="rect">
            <a:avLst/>
          </a:prstGeom>
        </p:spPr>
        <p:txBody>
          <a:bodyPr lIns="0" tIns="0" rIns="0" bIns="0" rtlCol="0" anchor="t">
            <a:spAutoFit/>
          </a:bodyPr>
          <a:lstStyle/>
          <a:p>
            <a:pPr algn="ctr">
              <a:lnSpc>
                <a:spcPts val="11999"/>
              </a:lnSpc>
            </a:pPr>
            <a:r>
              <a:rPr lang="en-US" sz="9999" dirty="0">
                <a:solidFill>
                  <a:srgbClr val="000000"/>
                </a:solidFill>
                <a:latin typeface="Vidaloka"/>
              </a:rPr>
              <a:t>Plant Disease Detection with A Transfer Learning Approach</a:t>
            </a:r>
          </a:p>
        </p:txBody>
      </p:sp>
      <p:sp>
        <p:nvSpPr>
          <p:cNvPr id="8" name="TextBox 7">
            <a:extLst>
              <a:ext uri="{FF2B5EF4-FFF2-40B4-BE49-F238E27FC236}">
                <a16:creationId xmlns:a16="http://schemas.microsoft.com/office/drawing/2014/main" id="{1E54C3F3-F037-F885-D338-3341CF1DC3A9}"/>
              </a:ext>
            </a:extLst>
          </p:cNvPr>
          <p:cNvSpPr txBox="1"/>
          <p:nvPr/>
        </p:nvSpPr>
        <p:spPr>
          <a:xfrm>
            <a:off x="4231210" y="8426724"/>
            <a:ext cx="9822180" cy="489045"/>
          </a:xfrm>
          <a:prstGeom prst="rect">
            <a:avLst/>
          </a:prstGeom>
          <a:noFill/>
        </p:spPr>
        <p:txBody>
          <a:bodyPr wrap="square">
            <a:spAutoFit/>
          </a:bodyPr>
          <a:lstStyle/>
          <a:p>
            <a:pPr algn="ctr">
              <a:lnSpc>
                <a:spcPts val="3359"/>
              </a:lnSpc>
            </a:pPr>
            <a:r>
              <a:rPr lang="en-US" sz="2200" dirty="0">
                <a:solidFill>
                  <a:srgbClr val="000000"/>
                </a:solidFill>
                <a:latin typeface="Montserrat"/>
              </a:rPr>
              <a:t>Hoàng </a:t>
            </a:r>
            <a:r>
              <a:rPr lang="en-US" sz="2200" dirty="0" err="1">
                <a:solidFill>
                  <a:srgbClr val="000000"/>
                </a:solidFill>
                <a:latin typeface="Montserrat"/>
              </a:rPr>
              <a:t>Diệu</a:t>
            </a:r>
            <a:r>
              <a:rPr lang="en-US" sz="2200" dirty="0">
                <a:solidFill>
                  <a:srgbClr val="000000"/>
                </a:solidFill>
                <a:latin typeface="Montserrat"/>
              </a:rPr>
              <a:t> Linh - 11202127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TextBox 4"/>
          <p:cNvSpPr txBox="1"/>
          <p:nvPr/>
        </p:nvSpPr>
        <p:spPr>
          <a:xfrm>
            <a:off x="1703026" y="1490753"/>
            <a:ext cx="1312815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Proposed Solution</a:t>
            </a:r>
          </a:p>
        </p:txBody>
      </p:sp>
      <p:sp>
        <p:nvSpPr>
          <p:cNvPr id="5" name="TextBox 5"/>
          <p:cNvSpPr txBox="1"/>
          <p:nvPr/>
        </p:nvSpPr>
        <p:spPr>
          <a:xfrm>
            <a:off x="1703026" y="3707697"/>
            <a:ext cx="6456627" cy="14382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Transfer Learning with EfficientNetB5</a:t>
            </a:r>
          </a:p>
        </p:txBody>
      </p:sp>
      <p:sp>
        <p:nvSpPr>
          <p:cNvPr id="6" name="TextBox 6"/>
          <p:cNvSpPr txBox="1"/>
          <p:nvPr/>
        </p:nvSpPr>
        <p:spPr>
          <a:xfrm>
            <a:off x="1703026" y="5400078"/>
            <a:ext cx="6456627" cy="2085975"/>
          </a:xfrm>
          <a:prstGeom prst="rect">
            <a:avLst/>
          </a:prstGeom>
        </p:spPr>
        <p:txBody>
          <a:bodyPr lIns="0" tIns="0" rIns="0" bIns="0" rtlCol="0" anchor="t">
            <a:spAutoFit/>
          </a:bodyPr>
          <a:lstStyle/>
          <a:p>
            <a:pPr algn="ctr">
              <a:lnSpc>
                <a:spcPts val="3359"/>
              </a:lnSpc>
            </a:pPr>
            <a:r>
              <a:rPr lang="en-US" sz="2799">
                <a:solidFill>
                  <a:srgbClr val="000000"/>
                </a:solidFill>
                <a:latin typeface="Montserrat"/>
              </a:rPr>
              <a:t>Leverages a powerful pre-trained model, reducing data requirements, accelerating training, and balancing accuracy with computational efficiency.</a:t>
            </a:r>
          </a:p>
        </p:txBody>
      </p:sp>
      <p:sp>
        <p:nvSpPr>
          <p:cNvPr id="7" name="TextBox 7"/>
          <p:cNvSpPr txBox="1"/>
          <p:nvPr/>
        </p:nvSpPr>
        <p:spPr>
          <a:xfrm>
            <a:off x="10192000" y="3785503"/>
            <a:ext cx="6392974" cy="14382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Grad-CAM Visualizations</a:t>
            </a:r>
          </a:p>
        </p:txBody>
      </p:sp>
      <p:sp>
        <p:nvSpPr>
          <p:cNvPr id="8" name="TextBox 8"/>
          <p:cNvSpPr txBox="1"/>
          <p:nvPr/>
        </p:nvSpPr>
        <p:spPr>
          <a:xfrm>
            <a:off x="10192000" y="5400078"/>
            <a:ext cx="6392974" cy="1666875"/>
          </a:xfrm>
          <a:prstGeom prst="rect">
            <a:avLst/>
          </a:prstGeom>
        </p:spPr>
        <p:txBody>
          <a:bodyPr lIns="0" tIns="0" rIns="0" bIns="0" rtlCol="0" anchor="t">
            <a:spAutoFit/>
          </a:bodyPr>
          <a:lstStyle/>
          <a:p>
            <a:pPr algn="ctr">
              <a:lnSpc>
                <a:spcPts val="3359"/>
              </a:lnSpc>
            </a:pPr>
            <a:r>
              <a:rPr lang="en-US" sz="2799">
                <a:solidFill>
                  <a:srgbClr val="000000"/>
                </a:solidFill>
                <a:latin typeface="Montserrat"/>
              </a:rPr>
              <a:t>Generates heatmaps highlighting important image regions, enhancing model interpretability and trustworthiness.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AutoShape 4"/>
          <p:cNvSpPr/>
          <p:nvPr/>
        </p:nvSpPr>
        <p:spPr>
          <a:xfrm rot="8282782">
            <a:off x="15384322" y="9186325"/>
            <a:ext cx="3784055" cy="0"/>
          </a:xfrm>
          <a:prstGeom prst="line">
            <a:avLst/>
          </a:prstGeom>
          <a:ln w="19050" cap="rnd">
            <a:solidFill>
              <a:srgbClr val="3F3533"/>
            </a:solidFill>
            <a:prstDash val="solid"/>
            <a:headEnd type="none" w="sm" len="sm"/>
            <a:tailEnd type="none" w="sm" len="sm"/>
          </a:ln>
        </p:spPr>
        <p:txBody>
          <a:bodyPr/>
          <a:lstStyle/>
          <a:p>
            <a:endParaRPr lang="en-US"/>
          </a:p>
        </p:txBody>
      </p:sp>
      <p:sp>
        <p:nvSpPr>
          <p:cNvPr id="5" name="AutoShape 5"/>
          <p:cNvSpPr/>
          <p:nvPr/>
        </p:nvSpPr>
        <p:spPr>
          <a:xfrm rot="8576404">
            <a:off x="-620665" y="877475"/>
            <a:ext cx="3627230" cy="0"/>
          </a:xfrm>
          <a:prstGeom prst="line">
            <a:avLst/>
          </a:prstGeom>
          <a:ln w="19050" cap="rnd">
            <a:solidFill>
              <a:srgbClr val="3F3533"/>
            </a:solidFill>
            <a:prstDash val="solid"/>
            <a:headEnd type="none" w="sm" len="sm"/>
            <a:tailEnd type="none" w="sm" len="sm"/>
          </a:ln>
        </p:spPr>
        <p:txBody>
          <a:bodyPr/>
          <a:lstStyle/>
          <a:p>
            <a:endParaRPr lang="en-US"/>
          </a:p>
        </p:txBody>
      </p:sp>
      <p:sp>
        <p:nvSpPr>
          <p:cNvPr id="6" name="TextBox 6"/>
          <p:cNvSpPr txBox="1"/>
          <p:nvPr/>
        </p:nvSpPr>
        <p:spPr>
          <a:xfrm>
            <a:off x="1028700" y="4842751"/>
            <a:ext cx="16230600" cy="2133600"/>
          </a:xfrm>
          <a:prstGeom prst="rect">
            <a:avLst/>
          </a:prstGeom>
        </p:spPr>
        <p:txBody>
          <a:bodyPr lIns="0" tIns="0" rIns="0" bIns="0" rtlCol="0" anchor="t">
            <a:spAutoFit/>
          </a:bodyPr>
          <a:lstStyle/>
          <a:p>
            <a:pPr algn="ctr">
              <a:lnSpc>
                <a:spcPts val="16800"/>
              </a:lnSpc>
            </a:pPr>
            <a:r>
              <a:rPr lang="en-US" sz="14000">
                <a:solidFill>
                  <a:srgbClr val="3F3533"/>
                </a:solidFill>
                <a:latin typeface="Vidaloka"/>
              </a:rPr>
              <a:t>Methodology</a:t>
            </a:r>
          </a:p>
        </p:txBody>
      </p:sp>
      <p:sp>
        <p:nvSpPr>
          <p:cNvPr id="7" name="TextBox 7"/>
          <p:cNvSpPr txBox="1"/>
          <p:nvPr/>
        </p:nvSpPr>
        <p:spPr>
          <a:xfrm>
            <a:off x="7584525" y="2237212"/>
            <a:ext cx="3118950" cy="2133600"/>
          </a:xfrm>
          <a:prstGeom prst="rect">
            <a:avLst/>
          </a:prstGeom>
        </p:spPr>
        <p:txBody>
          <a:bodyPr lIns="0" tIns="0" rIns="0" bIns="0" rtlCol="0" anchor="t">
            <a:spAutoFit/>
          </a:bodyPr>
          <a:lstStyle/>
          <a:p>
            <a:pPr algn="ctr">
              <a:lnSpc>
                <a:spcPts val="16800"/>
              </a:lnSpc>
            </a:pPr>
            <a:r>
              <a:rPr lang="en-US" sz="14000">
                <a:solidFill>
                  <a:srgbClr val="3F3533"/>
                </a:solidFill>
                <a:latin typeface="Vidaloka"/>
              </a:rPr>
              <a:t>03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AutoShape 4"/>
          <p:cNvSpPr/>
          <p:nvPr/>
        </p:nvSpPr>
        <p:spPr>
          <a:xfrm rot="1606892">
            <a:off x="10132058" y="1836525"/>
            <a:ext cx="9036485" cy="0"/>
          </a:xfrm>
          <a:prstGeom prst="line">
            <a:avLst/>
          </a:prstGeom>
          <a:ln w="19050" cap="rnd">
            <a:solidFill>
              <a:srgbClr val="3F3533"/>
            </a:solidFill>
            <a:prstDash val="solid"/>
            <a:headEnd type="none" w="sm" len="sm"/>
            <a:tailEnd type="none" w="sm" len="sm"/>
          </a:ln>
        </p:spPr>
        <p:txBody>
          <a:bodyPr/>
          <a:lstStyle/>
          <a:p>
            <a:endParaRPr lang="en-US"/>
          </a:p>
        </p:txBody>
      </p:sp>
      <p:sp>
        <p:nvSpPr>
          <p:cNvPr id="5" name="Freeform 5"/>
          <p:cNvSpPr/>
          <p:nvPr/>
        </p:nvSpPr>
        <p:spPr>
          <a:xfrm>
            <a:off x="1028700" y="2838488"/>
            <a:ext cx="16230600" cy="3801622"/>
          </a:xfrm>
          <a:custGeom>
            <a:avLst/>
            <a:gdLst/>
            <a:ahLst/>
            <a:cxnLst/>
            <a:rect l="l" t="t" r="r" b="b"/>
            <a:pathLst>
              <a:path w="16230600" h="3801622">
                <a:moveTo>
                  <a:pt x="0" y="0"/>
                </a:moveTo>
                <a:lnTo>
                  <a:pt x="16230600" y="0"/>
                </a:lnTo>
                <a:lnTo>
                  <a:pt x="16230600" y="3801623"/>
                </a:lnTo>
                <a:lnTo>
                  <a:pt x="0" y="3801623"/>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1028700" y="1174232"/>
            <a:ext cx="6063150" cy="1066800"/>
          </a:xfrm>
          <a:prstGeom prst="rect">
            <a:avLst/>
          </a:prstGeom>
        </p:spPr>
        <p:txBody>
          <a:bodyPr lIns="0" tIns="0" rIns="0" bIns="0" rtlCol="0" anchor="t">
            <a:spAutoFit/>
          </a:bodyPr>
          <a:lstStyle/>
          <a:p>
            <a:pPr algn="l">
              <a:lnSpc>
                <a:spcPts val="8400"/>
              </a:lnSpc>
            </a:pPr>
            <a:r>
              <a:rPr lang="en-US" sz="7000">
                <a:solidFill>
                  <a:srgbClr val="000000"/>
                </a:solidFill>
                <a:latin typeface="Vidaloka"/>
              </a:rPr>
              <a:t>Workflow</a:t>
            </a:r>
          </a:p>
        </p:txBody>
      </p:sp>
      <p:sp>
        <p:nvSpPr>
          <p:cNvPr id="7" name="TextBox 7"/>
          <p:cNvSpPr txBox="1"/>
          <p:nvPr/>
        </p:nvSpPr>
        <p:spPr>
          <a:xfrm>
            <a:off x="1028700" y="7402149"/>
            <a:ext cx="16230600" cy="1247775"/>
          </a:xfrm>
          <a:prstGeom prst="rect">
            <a:avLst/>
          </a:prstGeom>
        </p:spPr>
        <p:txBody>
          <a:bodyPr lIns="0" tIns="0" rIns="0" bIns="0" rtlCol="0" anchor="t">
            <a:spAutoFit/>
          </a:bodyPr>
          <a:lstStyle/>
          <a:p>
            <a:pPr algn="l">
              <a:lnSpc>
                <a:spcPts val="3359"/>
              </a:lnSpc>
            </a:pPr>
            <a:r>
              <a:rPr lang="en-US" sz="2799">
                <a:solidFill>
                  <a:srgbClr val="000000"/>
                </a:solidFill>
                <a:latin typeface="Montserrat"/>
              </a:rPr>
              <a:t>This workflow begins with data collection and preprocessing, followed by model training and evaluation. We utilize Grad-CAM to understand model decisions and apply it for accurate plant disease prediction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TextBox 4"/>
          <p:cNvSpPr txBox="1"/>
          <p:nvPr/>
        </p:nvSpPr>
        <p:spPr>
          <a:xfrm>
            <a:off x="1028700" y="1013925"/>
            <a:ext cx="7315753" cy="1066800"/>
          </a:xfrm>
          <a:prstGeom prst="rect">
            <a:avLst/>
          </a:prstGeom>
        </p:spPr>
        <p:txBody>
          <a:bodyPr lIns="0" tIns="0" rIns="0" bIns="0" rtlCol="0" anchor="t">
            <a:spAutoFit/>
          </a:bodyPr>
          <a:lstStyle/>
          <a:p>
            <a:pPr algn="l">
              <a:lnSpc>
                <a:spcPts val="8400"/>
              </a:lnSpc>
            </a:pPr>
            <a:r>
              <a:rPr lang="en-US" sz="7000">
                <a:solidFill>
                  <a:srgbClr val="000000"/>
                </a:solidFill>
                <a:latin typeface="Vidaloka"/>
              </a:rPr>
              <a:t>Dataset Overview</a:t>
            </a:r>
          </a:p>
        </p:txBody>
      </p:sp>
      <p:sp>
        <p:nvSpPr>
          <p:cNvPr id="5" name="TextBox 5"/>
          <p:cNvSpPr txBox="1"/>
          <p:nvPr/>
        </p:nvSpPr>
        <p:spPr>
          <a:xfrm>
            <a:off x="1028700" y="2666142"/>
            <a:ext cx="8443095" cy="6473952"/>
          </a:xfrm>
          <a:prstGeom prst="rect">
            <a:avLst/>
          </a:prstGeom>
        </p:spPr>
        <p:txBody>
          <a:bodyPr lIns="0" tIns="0" rIns="0" bIns="0" rtlCol="0" anchor="t">
            <a:spAutoFit/>
          </a:bodyPr>
          <a:lstStyle/>
          <a:p>
            <a:pPr algn="l">
              <a:lnSpc>
                <a:spcPts val="4283"/>
              </a:lnSpc>
            </a:pPr>
            <a:r>
              <a:rPr lang="en-US" sz="2799">
                <a:solidFill>
                  <a:srgbClr val="000000"/>
                </a:solidFill>
                <a:latin typeface="Montserrat"/>
              </a:rPr>
              <a:t>Source: PlantVillage dataset</a:t>
            </a:r>
          </a:p>
          <a:p>
            <a:pPr algn="l">
              <a:lnSpc>
                <a:spcPts val="4283"/>
              </a:lnSpc>
            </a:pPr>
            <a:r>
              <a:rPr lang="en-US" sz="2799">
                <a:solidFill>
                  <a:srgbClr val="000000"/>
                </a:solidFill>
                <a:latin typeface="Montserrat"/>
              </a:rPr>
              <a:t>Size: ~87,000 RGB images (256x256 pixels)</a:t>
            </a:r>
          </a:p>
          <a:p>
            <a:pPr algn="l">
              <a:lnSpc>
                <a:spcPts val="4283"/>
              </a:lnSpc>
            </a:pPr>
            <a:r>
              <a:rPr lang="en-US" sz="2799">
                <a:solidFill>
                  <a:srgbClr val="000000"/>
                </a:solidFill>
                <a:latin typeface="Montserrat"/>
              </a:rPr>
              <a:t>Classes: 38 (26 diseases, 14 crop species)</a:t>
            </a:r>
          </a:p>
          <a:p>
            <a:pPr algn="l">
              <a:lnSpc>
                <a:spcPts val="4283"/>
              </a:lnSpc>
            </a:pPr>
            <a:r>
              <a:rPr lang="en-US" sz="2799">
                <a:solidFill>
                  <a:srgbClr val="000000"/>
                </a:solidFill>
                <a:latin typeface="Montserrat"/>
              </a:rPr>
              <a:t>Data Partitioning:</a:t>
            </a:r>
          </a:p>
          <a:p>
            <a:pPr marL="604519" lvl="1" indent="-302260" algn="l">
              <a:lnSpc>
                <a:spcPts val="4283"/>
              </a:lnSpc>
              <a:buFont typeface="Arial"/>
              <a:buChar char="•"/>
            </a:pPr>
            <a:r>
              <a:rPr lang="en-US" sz="2799">
                <a:solidFill>
                  <a:srgbClr val="000000"/>
                </a:solidFill>
                <a:latin typeface="Montserrat"/>
              </a:rPr>
              <a:t>Training Set (70%): Ample data for learning patterns and relationships.</a:t>
            </a:r>
          </a:p>
          <a:p>
            <a:pPr marL="604519" lvl="1" indent="-302260" algn="l">
              <a:lnSpc>
                <a:spcPts val="4283"/>
              </a:lnSpc>
              <a:buFont typeface="Arial"/>
              <a:buChar char="•"/>
            </a:pPr>
            <a:r>
              <a:rPr lang="en-US" sz="2799">
                <a:solidFill>
                  <a:srgbClr val="000000"/>
                </a:solidFill>
                <a:latin typeface="Montserrat"/>
              </a:rPr>
              <a:t>Validation Set (20%): Sufficient for hyperparameter tuning and overfitting prevention.</a:t>
            </a:r>
          </a:p>
          <a:p>
            <a:pPr marL="604519" lvl="1" indent="-302260" algn="l">
              <a:lnSpc>
                <a:spcPts val="4283"/>
              </a:lnSpc>
              <a:buFont typeface="Arial"/>
              <a:buChar char="•"/>
            </a:pPr>
            <a:r>
              <a:rPr lang="en-US" sz="2799">
                <a:solidFill>
                  <a:srgbClr val="000000"/>
                </a:solidFill>
                <a:latin typeface="Montserrat"/>
              </a:rPr>
              <a:t>Test Set (10%): Statistically significant for unbiased performance evaluation</a:t>
            </a:r>
          </a:p>
          <a:p>
            <a:pPr algn="l">
              <a:lnSpc>
                <a:spcPts val="4283"/>
              </a:lnSpc>
            </a:pPr>
            <a:endParaRPr lang="en-US" sz="2799">
              <a:solidFill>
                <a:srgbClr val="000000"/>
              </a:solidFill>
              <a:latin typeface="Montserrat"/>
            </a:endParaRPr>
          </a:p>
        </p:txBody>
      </p:sp>
      <p:pic>
        <p:nvPicPr>
          <p:cNvPr id="6" name="Picture 6"/>
          <p:cNvPicPr>
            <a:picLocks noChangeAspect="1"/>
          </p:cNvPicPr>
          <p:nvPr/>
        </p:nvPicPr>
        <p:blipFill>
          <a:blip r:embed="rId3"/>
          <a:stretch>
            <a:fillRect/>
          </a:stretch>
        </p:blipFill>
        <p:spPr>
          <a:xfrm>
            <a:off x="8968505" y="1476827"/>
            <a:ext cx="9661366" cy="806530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Freeform 2"/>
          <p:cNvSpPr/>
          <p:nvPr/>
        </p:nvSpPr>
        <p:spPr>
          <a:xfrm>
            <a:off x="2182807" y="514350"/>
            <a:ext cx="13922387" cy="9258300"/>
          </a:xfrm>
          <a:custGeom>
            <a:avLst/>
            <a:gdLst/>
            <a:ahLst/>
            <a:cxnLst/>
            <a:rect l="l" t="t" r="r" b="b"/>
            <a:pathLst>
              <a:path w="13922387" h="9258300">
                <a:moveTo>
                  <a:pt x="0" y="0"/>
                </a:moveTo>
                <a:lnTo>
                  <a:pt x="13922386" y="0"/>
                </a:lnTo>
                <a:lnTo>
                  <a:pt x="13922386" y="9258300"/>
                </a:lnTo>
                <a:lnTo>
                  <a:pt x="0" y="9258300"/>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TextBox 2"/>
          <p:cNvSpPr txBox="1"/>
          <p:nvPr/>
        </p:nvSpPr>
        <p:spPr>
          <a:xfrm>
            <a:off x="1028700" y="608125"/>
            <a:ext cx="5644097"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Data Processing</a:t>
            </a:r>
          </a:p>
        </p:txBody>
      </p:sp>
      <p:sp>
        <p:nvSpPr>
          <p:cNvPr id="3" name="TextBox 3"/>
          <p:cNvSpPr txBox="1"/>
          <p:nvPr/>
        </p:nvSpPr>
        <p:spPr>
          <a:xfrm>
            <a:off x="12439975" y="3273075"/>
            <a:ext cx="5426020" cy="2105025"/>
          </a:xfrm>
          <a:prstGeom prst="rect">
            <a:avLst/>
          </a:prstGeom>
        </p:spPr>
        <p:txBody>
          <a:bodyPr lIns="0" tIns="0" rIns="0" bIns="0" rtlCol="0" anchor="t">
            <a:spAutoFit/>
          </a:bodyPr>
          <a:lstStyle/>
          <a:p>
            <a:pPr algn="ctr">
              <a:lnSpc>
                <a:spcPts val="3359"/>
              </a:lnSpc>
            </a:pPr>
            <a:r>
              <a:rPr lang="en-US" sz="2799">
                <a:solidFill>
                  <a:srgbClr val="020202"/>
                </a:solidFill>
                <a:latin typeface="Lato"/>
              </a:rPr>
              <a:t>Configure the data generator parameters: image paths, labels, target size, color mode, batch size, settings for shuffling, random transformations.</a:t>
            </a:r>
          </a:p>
        </p:txBody>
      </p:sp>
      <p:sp>
        <p:nvSpPr>
          <p:cNvPr id="4" name="TextBox 4"/>
          <p:cNvSpPr txBox="1"/>
          <p:nvPr/>
        </p:nvSpPr>
        <p:spPr>
          <a:xfrm>
            <a:off x="5106247" y="3337700"/>
            <a:ext cx="4757987" cy="2105025"/>
          </a:xfrm>
          <a:prstGeom prst="rect">
            <a:avLst/>
          </a:prstGeom>
        </p:spPr>
        <p:txBody>
          <a:bodyPr lIns="0" tIns="0" rIns="0" bIns="0" rtlCol="0" anchor="t">
            <a:spAutoFit/>
          </a:bodyPr>
          <a:lstStyle/>
          <a:p>
            <a:pPr algn="ctr">
              <a:lnSpc>
                <a:spcPts val="3359"/>
              </a:lnSpc>
            </a:pPr>
            <a:r>
              <a:rPr lang="en-US" sz="2799">
                <a:solidFill>
                  <a:srgbClr val="020202"/>
                </a:solidFill>
                <a:latin typeface="Lato"/>
              </a:rPr>
              <a:t>Random Horizontal Flipping </a:t>
            </a:r>
          </a:p>
          <a:p>
            <a:pPr algn="ctr">
              <a:lnSpc>
                <a:spcPts val="3359"/>
              </a:lnSpc>
            </a:pPr>
            <a:r>
              <a:rPr lang="en-US" sz="2799">
                <a:solidFill>
                  <a:srgbClr val="020202"/>
                </a:solidFill>
                <a:latin typeface="Lato"/>
              </a:rPr>
              <a:t>Random Rotation</a:t>
            </a:r>
          </a:p>
          <a:p>
            <a:pPr algn="ctr">
              <a:lnSpc>
                <a:spcPts val="3359"/>
              </a:lnSpc>
            </a:pPr>
            <a:r>
              <a:rPr lang="en-US" sz="2799">
                <a:solidFill>
                  <a:srgbClr val="020202"/>
                </a:solidFill>
                <a:latin typeface="Lato"/>
              </a:rPr>
              <a:t>Random Zooming </a:t>
            </a:r>
          </a:p>
          <a:p>
            <a:pPr algn="ctr">
              <a:lnSpc>
                <a:spcPts val="3359"/>
              </a:lnSpc>
            </a:pPr>
            <a:r>
              <a:rPr lang="en-US" sz="2799">
                <a:solidFill>
                  <a:srgbClr val="020202"/>
                </a:solidFill>
                <a:latin typeface="Lato"/>
              </a:rPr>
              <a:t>Random Contrast Adjustment </a:t>
            </a:r>
          </a:p>
          <a:p>
            <a:pPr algn="ctr">
              <a:lnSpc>
                <a:spcPts val="3359"/>
              </a:lnSpc>
            </a:pPr>
            <a:endParaRPr lang="en-US" sz="2799">
              <a:solidFill>
                <a:srgbClr val="020202"/>
              </a:solidFill>
              <a:latin typeface="Lato"/>
            </a:endParaRPr>
          </a:p>
        </p:txBody>
      </p:sp>
      <p:sp>
        <p:nvSpPr>
          <p:cNvPr id="5" name="TextBox 5"/>
          <p:cNvSpPr txBox="1"/>
          <p:nvPr/>
        </p:nvSpPr>
        <p:spPr>
          <a:xfrm>
            <a:off x="8654775" y="7117237"/>
            <a:ext cx="4992660" cy="7143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Data Generators</a:t>
            </a:r>
          </a:p>
        </p:txBody>
      </p:sp>
      <p:sp>
        <p:nvSpPr>
          <p:cNvPr id="6" name="TextBox 6"/>
          <p:cNvSpPr txBox="1"/>
          <p:nvPr/>
        </p:nvSpPr>
        <p:spPr>
          <a:xfrm>
            <a:off x="8654775" y="7942337"/>
            <a:ext cx="4992660" cy="847725"/>
          </a:xfrm>
          <a:prstGeom prst="rect">
            <a:avLst/>
          </a:prstGeom>
        </p:spPr>
        <p:txBody>
          <a:bodyPr lIns="0" tIns="0" rIns="0" bIns="0" rtlCol="0" anchor="t">
            <a:spAutoFit/>
          </a:bodyPr>
          <a:lstStyle/>
          <a:p>
            <a:pPr algn="ctr">
              <a:lnSpc>
                <a:spcPts val="3359"/>
              </a:lnSpc>
            </a:pPr>
            <a:r>
              <a:rPr lang="en-US" sz="2799">
                <a:solidFill>
                  <a:srgbClr val="020202"/>
                </a:solidFill>
                <a:latin typeface="Lato"/>
              </a:rPr>
              <a:t>Reads augmented images and labels from a structured table</a:t>
            </a:r>
          </a:p>
        </p:txBody>
      </p:sp>
      <p:sp>
        <p:nvSpPr>
          <p:cNvPr id="7" name="TextBox 7"/>
          <p:cNvSpPr txBox="1"/>
          <p:nvPr/>
        </p:nvSpPr>
        <p:spPr>
          <a:xfrm>
            <a:off x="1251690" y="6932687"/>
            <a:ext cx="3951882" cy="14382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Set Key Parameters</a:t>
            </a:r>
          </a:p>
        </p:txBody>
      </p:sp>
      <p:sp>
        <p:nvSpPr>
          <p:cNvPr id="8" name="TextBox 8"/>
          <p:cNvSpPr txBox="1"/>
          <p:nvPr/>
        </p:nvSpPr>
        <p:spPr>
          <a:xfrm>
            <a:off x="1517210" y="8437637"/>
            <a:ext cx="3262950" cy="1266825"/>
          </a:xfrm>
          <a:prstGeom prst="rect">
            <a:avLst/>
          </a:prstGeom>
        </p:spPr>
        <p:txBody>
          <a:bodyPr lIns="0" tIns="0" rIns="0" bIns="0" rtlCol="0" anchor="t">
            <a:spAutoFit/>
          </a:bodyPr>
          <a:lstStyle/>
          <a:p>
            <a:pPr algn="ctr">
              <a:lnSpc>
                <a:spcPts val="3359"/>
              </a:lnSpc>
            </a:pPr>
            <a:r>
              <a:rPr lang="en-US" sz="2799">
                <a:solidFill>
                  <a:srgbClr val="020202"/>
                </a:solidFill>
                <a:latin typeface="Lato"/>
              </a:rPr>
              <a:t>Batch Size: 32 </a:t>
            </a:r>
          </a:p>
          <a:p>
            <a:pPr algn="ctr">
              <a:lnSpc>
                <a:spcPts val="3359"/>
              </a:lnSpc>
            </a:pPr>
            <a:r>
              <a:rPr lang="en-US" sz="2799">
                <a:solidFill>
                  <a:srgbClr val="020202"/>
                </a:solidFill>
                <a:latin typeface="Lato"/>
              </a:rPr>
              <a:t>Image Size: 224x224</a:t>
            </a:r>
          </a:p>
          <a:p>
            <a:pPr algn="ctr">
              <a:lnSpc>
                <a:spcPts val="3359"/>
              </a:lnSpc>
            </a:pPr>
            <a:endParaRPr lang="en-US" sz="2799">
              <a:solidFill>
                <a:srgbClr val="020202"/>
              </a:solidFill>
              <a:latin typeface="Lato"/>
            </a:endParaRPr>
          </a:p>
        </p:txBody>
      </p:sp>
      <p:sp>
        <p:nvSpPr>
          <p:cNvPr id="9" name="AutoShape 9"/>
          <p:cNvSpPr/>
          <p:nvPr/>
        </p:nvSpPr>
        <p:spPr>
          <a:xfrm>
            <a:off x="4116012" y="6245887"/>
            <a:ext cx="2070750" cy="57150"/>
          </a:xfrm>
          <a:prstGeom prst="line">
            <a:avLst/>
          </a:prstGeom>
          <a:ln w="19050" cap="rnd">
            <a:solidFill>
              <a:srgbClr val="3F3533"/>
            </a:solidFill>
            <a:prstDash val="solid"/>
            <a:headEnd type="none" w="sm" len="sm"/>
            <a:tailEnd type="none" w="sm" len="sm"/>
          </a:ln>
        </p:spPr>
        <p:txBody>
          <a:bodyPr/>
          <a:lstStyle/>
          <a:p>
            <a:endParaRPr lang="en-US"/>
          </a:p>
        </p:txBody>
      </p:sp>
      <p:sp>
        <p:nvSpPr>
          <p:cNvPr id="10" name="AutoShape 10"/>
          <p:cNvSpPr/>
          <p:nvPr/>
        </p:nvSpPr>
        <p:spPr>
          <a:xfrm>
            <a:off x="8093110" y="6245887"/>
            <a:ext cx="2100150" cy="57150"/>
          </a:xfrm>
          <a:prstGeom prst="line">
            <a:avLst/>
          </a:prstGeom>
          <a:ln w="19050" cap="rnd">
            <a:solidFill>
              <a:srgbClr val="3F3533"/>
            </a:solidFill>
            <a:prstDash val="solid"/>
            <a:headEnd type="none" w="sm" len="sm"/>
            <a:tailEnd type="none" w="sm" len="sm"/>
          </a:ln>
        </p:spPr>
        <p:txBody>
          <a:bodyPr/>
          <a:lstStyle/>
          <a:p>
            <a:endParaRPr lang="en-US"/>
          </a:p>
        </p:txBody>
      </p:sp>
      <p:sp>
        <p:nvSpPr>
          <p:cNvPr id="11" name="AutoShape 11"/>
          <p:cNvSpPr/>
          <p:nvPr/>
        </p:nvSpPr>
        <p:spPr>
          <a:xfrm>
            <a:off x="12099560" y="6245887"/>
            <a:ext cx="2085750" cy="57150"/>
          </a:xfrm>
          <a:prstGeom prst="line">
            <a:avLst/>
          </a:prstGeom>
          <a:ln w="19050" cap="rnd">
            <a:solidFill>
              <a:srgbClr val="3F3533"/>
            </a:solidFill>
            <a:prstDash val="solid"/>
            <a:headEnd type="none" w="sm" len="sm"/>
            <a:tailEnd type="none" w="sm" len="sm"/>
          </a:ln>
        </p:spPr>
        <p:txBody>
          <a:bodyPr/>
          <a:lstStyle/>
          <a:p>
            <a:endParaRPr lang="en-US"/>
          </a:p>
        </p:txBody>
      </p:sp>
      <p:sp>
        <p:nvSpPr>
          <p:cNvPr id="12" name="TextBox 12"/>
          <p:cNvSpPr txBox="1"/>
          <p:nvPr/>
        </p:nvSpPr>
        <p:spPr>
          <a:xfrm>
            <a:off x="2214012" y="5688862"/>
            <a:ext cx="1839150" cy="1161675"/>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01</a:t>
            </a:r>
          </a:p>
        </p:txBody>
      </p:sp>
      <p:sp>
        <p:nvSpPr>
          <p:cNvPr id="13" name="TextBox 13"/>
          <p:cNvSpPr txBox="1"/>
          <p:nvPr/>
        </p:nvSpPr>
        <p:spPr>
          <a:xfrm>
            <a:off x="6253700" y="5433200"/>
            <a:ext cx="1780350" cy="1161675"/>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02</a:t>
            </a:r>
          </a:p>
        </p:txBody>
      </p:sp>
      <p:sp>
        <p:nvSpPr>
          <p:cNvPr id="14" name="TextBox 14"/>
          <p:cNvSpPr txBox="1"/>
          <p:nvPr/>
        </p:nvSpPr>
        <p:spPr>
          <a:xfrm>
            <a:off x="10256360" y="5688862"/>
            <a:ext cx="1780350" cy="1161675"/>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03</a:t>
            </a:r>
          </a:p>
        </p:txBody>
      </p:sp>
      <p:sp>
        <p:nvSpPr>
          <p:cNvPr id="15" name="TextBox 15"/>
          <p:cNvSpPr txBox="1"/>
          <p:nvPr/>
        </p:nvSpPr>
        <p:spPr>
          <a:xfrm>
            <a:off x="14248110" y="5688862"/>
            <a:ext cx="1809750" cy="1161675"/>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04</a:t>
            </a:r>
          </a:p>
        </p:txBody>
      </p:sp>
      <p:sp>
        <p:nvSpPr>
          <p:cNvPr id="16" name="TextBox 16"/>
          <p:cNvSpPr txBox="1"/>
          <p:nvPr/>
        </p:nvSpPr>
        <p:spPr>
          <a:xfrm>
            <a:off x="5203571" y="1720500"/>
            <a:ext cx="4311489" cy="14382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Image Augmentation</a:t>
            </a:r>
          </a:p>
        </p:txBody>
      </p:sp>
      <p:sp>
        <p:nvSpPr>
          <p:cNvPr id="17" name="TextBox 17"/>
          <p:cNvSpPr txBox="1"/>
          <p:nvPr/>
        </p:nvSpPr>
        <p:spPr>
          <a:xfrm>
            <a:off x="12985474" y="1720500"/>
            <a:ext cx="4421608" cy="14382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Generator Configuration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Freeform 4"/>
          <p:cNvSpPr/>
          <p:nvPr/>
        </p:nvSpPr>
        <p:spPr>
          <a:xfrm>
            <a:off x="12844279" y="1036750"/>
            <a:ext cx="4415021" cy="8229600"/>
          </a:xfrm>
          <a:custGeom>
            <a:avLst/>
            <a:gdLst/>
            <a:ahLst/>
            <a:cxnLst/>
            <a:rect l="l" t="t" r="r" b="b"/>
            <a:pathLst>
              <a:path w="4415021" h="8229600">
                <a:moveTo>
                  <a:pt x="0" y="0"/>
                </a:moveTo>
                <a:lnTo>
                  <a:pt x="4415021" y="0"/>
                </a:lnTo>
                <a:lnTo>
                  <a:pt x="4415021" y="8229600"/>
                </a:lnTo>
                <a:lnTo>
                  <a:pt x="0" y="8229600"/>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028700" y="767274"/>
            <a:ext cx="9343950" cy="914400"/>
          </a:xfrm>
          <a:prstGeom prst="rect">
            <a:avLst/>
          </a:prstGeom>
        </p:spPr>
        <p:txBody>
          <a:bodyPr lIns="0" tIns="0" rIns="0" bIns="0" rtlCol="0" anchor="t">
            <a:spAutoFit/>
          </a:bodyPr>
          <a:lstStyle/>
          <a:p>
            <a:pPr algn="l">
              <a:lnSpc>
                <a:spcPts val="7200"/>
              </a:lnSpc>
            </a:pPr>
            <a:r>
              <a:rPr lang="en-US" sz="6000" dirty="0">
                <a:solidFill>
                  <a:srgbClr val="000000"/>
                </a:solidFill>
                <a:latin typeface="Vidaloka"/>
              </a:rPr>
              <a:t>Proposed Model</a:t>
            </a:r>
          </a:p>
        </p:txBody>
      </p:sp>
      <p:sp>
        <p:nvSpPr>
          <p:cNvPr id="6" name="TextBox 6"/>
          <p:cNvSpPr txBox="1"/>
          <p:nvPr/>
        </p:nvSpPr>
        <p:spPr>
          <a:xfrm>
            <a:off x="1028700" y="1881699"/>
            <a:ext cx="5163183" cy="457200"/>
          </a:xfrm>
          <a:prstGeom prst="rect">
            <a:avLst/>
          </a:prstGeom>
        </p:spPr>
        <p:txBody>
          <a:bodyPr lIns="0" tIns="0" rIns="0" bIns="0" rtlCol="0" anchor="t">
            <a:spAutoFit/>
          </a:bodyPr>
          <a:lstStyle/>
          <a:p>
            <a:pPr algn="l">
              <a:lnSpc>
                <a:spcPts val="3600"/>
              </a:lnSpc>
            </a:pPr>
            <a:r>
              <a:rPr lang="en-US" sz="3000" dirty="0">
                <a:solidFill>
                  <a:srgbClr val="000000"/>
                </a:solidFill>
                <a:latin typeface="Vidaloka"/>
              </a:rPr>
              <a:t>Model</a:t>
            </a:r>
          </a:p>
        </p:txBody>
      </p:sp>
      <p:sp>
        <p:nvSpPr>
          <p:cNvPr id="7" name="TextBox 7"/>
          <p:cNvSpPr txBox="1"/>
          <p:nvPr/>
        </p:nvSpPr>
        <p:spPr>
          <a:xfrm>
            <a:off x="1028700" y="2538924"/>
            <a:ext cx="8604295" cy="6770370"/>
          </a:xfrm>
          <a:prstGeom prst="rect">
            <a:avLst/>
          </a:prstGeom>
        </p:spPr>
        <p:txBody>
          <a:bodyPr lIns="0" tIns="0" rIns="0" bIns="0" rtlCol="0" anchor="t">
            <a:spAutoFit/>
          </a:bodyPr>
          <a:lstStyle/>
          <a:p>
            <a:pPr marL="604519" lvl="1" indent="-302260" algn="l">
              <a:lnSpc>
                <a:spcPts val="4199"/>
              </a:lnSpc>
              <a:buFont typeface="Arial"/>
              <a:buChar char="•"/>
            </a:pPr>
            <a:r>
              <a:rPr lang="en-US" sz="2799" dirty="0">
                <a:solidFill>
                  <a:srgbClr val="000000"/>
                </a:solidFill>
                <a:latin typeface="Montserrat"/>
              </a:rPr>
              <a:t>EfficientNetB5: </a:t>
            </a:r>
            <a:r>
              <a:rPr lang="en-US" sz="2799" dirty="0" err="1">
                <a:solidFill>
                  <a:srgbClr val="000000"/>
                </a:solidFill>
                <a:latin typeface="Montserrat"/>
              </a:rPr>
              <a:t>EfficientNet</a:t>
            </a:r>
            <a:r>
              <a:rPr lang="en-US" sz="2799" dirty="0">
                <a:solidFill>
                  <a:srgbClr val="000000"/>
                </a:solidFill>
                <a:latin typeface="Montserrat"/>
              </a:rPr>
              <a:t> is a CNN that scales depth, width, and resolution uniformly. It uses a compound coefficient for scaling and is based on the inverted bottleneck residual blocks of MobileNetV2, with squeeze-and-excitation blocks. It achieves high accuracy with fewer parameters.</a:t>
            </a:r>
          </a:p>
          <a:p>
            <a:pPr algn="l">
              <a:lnSpc>
                <a:spcPts val="4199"/>
              </a:lnSpc>
            </a:pPr>
            <a:endParaRPr lang="en-US" sz="2799" dirty="0">
              <a:solidFill>
                <a:srgbClr val="000000"/>
              </a:solidFill>
              <a:latin typeface="Montserrat"/>
            </a:endParaRPr>
          </a:p>
          <a:p>
            <a:pPr marL="604519" lvl="1" indent="-302260" algn="l">
              <a:lnSpc>
                <a:spcPts val="4199"/>
              </a:lnSpc>
              <a:buFont typeface="Arial"/>
              <a:buChar char="•"/>
            </a:pPr>
            <a:r>
              <a:rPr lang="en-US" sz="2799" dirty="0">
                <a:solidFill>
                  <a:srgbClr val="000000"/>
                </a:solidFill>
                <a:latin typeface="Montserrat"/>
              </a:rPr>
              <a:t>Transfer Learning: Transfers the learned knowledge from ImageNet to jumpstart learning on the plant disease dataset, saving training time and resources.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Freeform 4"/>
          <p:cNvSpPr/>
          <p:nvPr/>
        </p:nvSpPr>
        <p:spPr>
          <a:xfrm>
            <a:off x="13234318" y="732975"/>
            <a:ext cx="4551471" cy="8935350"/>
          </a:xfrm>
          <a:custGeom>
            <a:avLst/>
            <a:gdLst/>
            <a:ahLst/>
            <a:cxnLst/>
            <a:rect l="l" t="t" r="r" b="b"/>
            <a:pathLst>
              <a:path w="4551471" h="8935350">
                <a:moveTo>
                  <a:pt x="0" y="0"/>
                </a:moveTo>
                <a:lnTo>
                  <a:pt x="4551472" y="0"/>
                </a:lnTo>
                <a:lnTo>
                  <a:pt x="4551472" y="8935350"/>
                </a:lnTo>
                <a:lnTo>
                  <a:pt x="0" y="8935350"/>
                </a:lnTo>
                <a:lnTo>
                  <a:pt x="0" y="0"/>
                </a:lnTo>
                <a:close/>
              </a:path>
            </a:pathLst>
          </a:custGeom>
          <a:blipFill>
            <a:blip r:embed="rId3"/>
            <a:stretch>
              <a:fillRect/>
            </a:stretch>
          </a:blipFill>
          <a:ln w="19050" cap="sq">
            <a:solidFill>
              <a:srgbClr val="000000"/>
            </a:solidFill>
            <a:prstDash val="solid"/>
            <a:miter/>
          </a:ln>
        </p:spPr>
        <p:txBody>
          <a:bodyPr/>
          <a:lstStyle/>
          <a:p>
            <a:endParaRPr lang="en-US"/>
          </a:p>
        </p:txBody>
      </p:sp>
      <p:sp>
        <p:nvSpPr>
          <p:cNvPr id="5" name="TextBox 5"/>
          <p:cNvSpPr txBox="1"/>
          <p:nvPr/>
        </p:nvSpPr>
        <p:spPr>
          <a:xfrm>
            <a:off x="539705" y="675825"/>
            <a:ext cx="934395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Proposed Model</a:t>
            </a:r>
          </a:p>
        </p:txBody>
      </p:sp>
      <p:sp>
        <p:nvSpPr>
          <p:cNvPr id="6" name="TextBox 6"/>
          <p:cNvSpPr txBox="1"/>
          <p:nvPr/>
        </p:nvSpPr>
        <p:spPr>
          <a:xfrm>
            <a:off x="539705" y="2004117"/>
            <a:ext cx="5163183" cy="457200"/>
          </a:xfrm>
          <a:prstGeom prst="rect">
            <a:avLst/>
          </a:prstGeom>
        </p:spPr>
        <p:txBody>
          <a:bodyPr lIns="0" tIns="0" rIns="0" bIns="0" rtlCol="0" anchor="t">
            <a:spAutoFit/>
          </a:bodyPr>
          <a:lstStyle/>
          <a:p>
            <a:pPr algn="l">
              <a:lnSpc>
                <a:spcPts val="3600"/>
              </a:lnSpc>
            </a:pPr>
            <a:r>
              <a:rPr lang="en-US" sz="3000">
                <a:solidFill>
                  <a:srgbClr val="000000"/>
                </a:solidFill>
                <a:latin typeface="Vidaloka"/>
              </a:rPr>
              <a:t>Model Architecture</a:t>
            </a:r>
          </a:p>
        </p:txBody>
      </p:sp>
      <p:sp>
        <p:nvSpPr>
          <p:cNvPr id="7" name="TextBox 7"/>
          <p:cNvSpPr txBox="1"/>
          <p:nvPr/>
        </p:nvSpPr>
        <p:spPr>
          <a:xfrm>
            <a:off x="539705" y="3567538"/>
            <a:ext cx="12384735" cy="4181475"/>
          </a:xfrm>
          <a:prstGeom prst="rect">
            <a:avLst/>
          </a:prstGeom>
        </p:spPr>
        <p:txBody>
          <a:bodyPr lIns="0" tIns="0" rIns="0" bIns="0" rtlCol="0" anchor="t">
            <a:spAutoFit/>
          </a:bodyPr>
          <a:lstStyle/>
          <a:p>
            <a:pPr marL="604519" lvl="1" indent="-302260" algn="l">
              <a:lnSpc>
                <a:spcPts val="3359"/>
              </a:lnSpc>
              <a:buFont typeface="Arial"/>
              <a:buChar char="•"/>
            </a:pPr>
            <a:r>
              <a:rPr lang="en-US" sz="2799">
                <a:solidFill>
                  <a:srgbClr val="000000"/>
                </a:solidFill>
                <a:latin typeface="Montserrat"/>
              </a:rPr>
              <a:t>Input: 224x224 RGB images of plant leaves.</a:t>
            </a:r>
          </a:p>
          <a:p>
            <a:pPr marL="604519" lvl="1" indent="-302260" algn="l">
              <a:lnSpc>
                <a:spcPts val="3359"/>
              </a:lnSpc>
              <a:buFont typeface="Arial"/>
              <a:buChar char="•"/>
            </a:pPr>
            <a:r>
              <a:rPr lang="en-US" sz="2799">
                <a:solidFill>
                  <a:srgbClr val="000000"/>
                </a:solidFill>
                <a:latin typeface="Montserrat"/>
              </a:rPr>
              <a:t>Base Model: EfficientNetB5, initially with frozen layers to preserve pre-trained knowledge.</a:t>
            </a:r>
          </a:p>
          <a:p>
            <a:pPr marL="604519" lvl="1" indent="-302260" algn="l">
              <a:lnSpc>
                <a:spcPts val="3359"/>
              </a:lnSpc>
              <a:buFont typeface="Arial"/>
              <a:buChar char="•"/>
            </a:pPr>
            <a:r>
              <a:rPr lang="en-US" sz="2799">
                <a:solidFill>
                  <a:srgbClr val="000000"/>
                </a:solidFill>
                <a:latin typeface="Montserrat"/>
              </a:rPr>
              <a:t>Custom Layers:</a:t>
            </a:r>
          </a:p>
          <a:p>
            <a:pPr algn="l">
              <a:lnSpc>
                <a:spcPts val="3359"/>
              </a:lnSpc>
            </a:pPr>
            <a:r>
              <a:rPr lang="en-US" sz="2799">
                <a:solidFill>
                  <a:srgbClr val="000000"/>
                </a:solidFill>
                <a:latin typeface="Montserrat"/>
              </a:rPr>
              <a:t>            Dense layer (256 neurons, ReLU activation)</a:t>
            </a:r>
          </a:p>
          <a:p>
            <a:pPr algn="l">
              <a:lnSpc>
                <a:spcPts val="3359"/>
              </a:lnSpc>
            </a:pPr>
            <a:r>
              <a:rPr lang="en-US" sz="2799">
                <a:solidFill>
                  <a:srgbClr val="000000"/>
                </a:solidFill>
                <a:latin typeface="Montserrat"/>
              </a:rPr>
              <a:t>            BatchNormalization (to normalize outputs for faster training)</a:t>
            </a:r>
          </a:p>
          <a:p>
            <a:pPr algn="l">
              <a:lnSpc>
                <a:spcPts val="3359"/>
              </a:lnSpc>
            </a:pPr>
            <a:r>
              <a:rPr lang="en-US" sz="2799">
                <a:solidFill>
                  <a:srgbClr val="000000"/>
                </a:solidFill>
                <a:latin typeface="Montserrat"/>
              </a:rPr>
              <a:t>            Dropout (0.3 to reduce overfitting)</a:t>
            </a:r>
          </a:p>
          <a:p>
            <a:pPr algn="l">
              <a:lnSpc>
                <a:spcPts val="3359"/>
              </a:lnSpc>
            </a:pPr>
            <a:r>
              <a:rPr lang="en-US" sz="2799">
                <a:solidFill>
                  <a:srgbClr val="000000"/>
                </a:solidFill>
                <a:latin typeface="Montserrat"/>
              </a:rPr>
              <a:t>            Output layer (num_classes, Softmax activation to output class probabilities)</a:t>
            </a:r>
          </a:p>
          <a:p>
            <a:pPr algn="l">
              <a:lnSpc>
                <a:spcPts val="3359"/>
              </a:lnSpc>
            </a:pPr>
            <a:endParaRPr lang="en-US" sz="2799">
              <a:solidFill>
                <a:srgbClr val="000000"/>
              </a:solidFill>
              <a:latin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TextBox 4"/>
          <p:cNvSpPr txBox="1"/>
          <p:nvPr/>
        </p:nvSpPr>
        <p:spPr>
          <a:xfrm>
            <a:off x="1028700" y="1028700"/>
            <a:ext cx="1396155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Trainning Strategy</a:t>
            </a:r>
          </a:p>
        </p:txBody>
      </p:sp>
      <p:sp>
        <p:nvSpPr>
          <p:cNvPr id="5" name="TextBox 5"/>
          <p:cNvSpPr txBox="1"/>
          <p:nvPr/>
        </p:nvSpPr>
        <p:spPr>
          <a:xfrm>
            <a:off x="1273287" y="4337294"/>
            <a:ext cx="7468355" cy="714375"/>
          </a:xfrm>
          <a:prstGeom prst="rect">
            <a:avLst/>
          </a:prstGeom>
        </p:spPr>
        <p:txBody>
          <a:bodyPr lIns="0" tIns="0" rIns="0" bIns="0" rtlCol="0" anchor="t">
            <a:spAutoFit/>
          </a:bodyPr>
          <a:lstStyle/>
          <a:p>
            <a:pPr algn="ctr">
              <a:lnSpc>
                <a:spcPts val="5759"/>
              </a:lnSpc>
            </a:pPr>
            <a:r>
              <a:rPr lang="en-US" sz="4800">
                <a:solidFill>
                  <a:srgbClr val="3F3533"/>
                </a:solidFill>
                <a:latin typeface="Vidaloka"/>
              </a:rPr>
              <a:t>Frozen Base Model</a:t>
            </a:r>
          </a:p>
        </p:txBody>
      </p:sp>
      <p:sp>
        <p:nvSpPr>
          <p:cNvPr id="6" name="TextBox 6"/>
          <p:cNvSpPr txBox="1"/>
          <p:nvPr/>
        </p:nvSpPr>
        <p:spPr>
          <a:xfrm>
            <a:off x="1273288" y="5495925"/>
            <a:ext cx="7468355" cy="2505075"/>
          </a:xfrm>
          <a:prstGeom prst="rect">
            <a:avLst/>
          </a:prstGeom>
        </p:spPr>
        <p:txBody>
          <a:bodyPr lIns="0" tIns="0" rIns="0" bIns="0" rtlCol="0" anchor="t">
            <a:spAutoFit/>
          </a:bodyPr>
          <a:lstStyle/>
          <a:p>
            <a:pPr algn="just">
              <a:lnSpc>
                <a:spcPts val="3359"/>
              </a:lnSpc>
            </a:pPr>
            <a:r>
              <a:rPr lang="en-US" sz="2799">
                <a:solidFill>
                  <a:srgbClr val="000000"/>
                </a:solidFill>
                <a:latin typeface="Montserrat"/>
              </a:rPr>
              <a:t>Freeze the pre-trained EfficientNetB5 layers (weights are not updated) and train only the newly added dense, batch normalization, and dropout layers to learn features specific to our plant disease dataset.</a:t>
            </a:r>
          </a:p>
        </p:txBody>
      </p:sp>
      <p:sp>
        <p:nvSpPr>
          <p:cNvPr id="7" name="TextBox 7"/>
          <p:cNvSpPr txBox="1"/>
          <p:nvPr/>
        </p:nvSpPr>
        <p:spPr>
          <a:xfrm>
            <a:off x="4087890" y="2875350"/>
            <a:ext cx="1839150" cy="1161675"/>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01</a:t>
            </a:r>
          </a:p>
        </p:txBody>
      </p:sp>
      <p:sp>
        <p:nvSpPr>
          <p:cNvPr id="8" name="TextBox 8"/>
          <p:cNvSpPr txBox="1"/>
          <p:nvPr/>
        </p:nvSpPr>
        <p:spPr>
          <a:xfrm>
            <a:off x="9546358" y="4337294"/>
            <a:ext cx="7468355" cy="714375"/>
          </a:xfrm>
          <a:prstGeom prst="rect">
            <a:avLst/>
          </a:prstGeom>
        </p:spPr>
        <p:txBody>
          <a:bodyPr lIns="0" tIns="0" rIns="0" bIns="0" rtlCol="0" anchor="t">
            <a:spAutoFit/>
          </a:bodyPr>
          <a:lstStyle/>
          <a:p>
            <a:pPr algn="ctr">
              <a:lnSpc>
                <a:spcPts val="5759"/>
              </a:lnSpc>
            </a:pPr>
            <a:r>
              <a:rPr lang="en-US" sz="4800">
                <a:solidFill>
                  <a:srgbClr val="3F3533"/>
                </a:solidFill>
                <a:latin typeface="Vidaloka"/>
              </a:rPr>
              <a:t>Fine-Tuning</a:t>
            </a:r>
          </a:p>
        </p:txBody>
      </p:sp>
      <p:sp>
        <p:nvSpPr>
          <p:cNvPr id="9" name="TextBox 9"/>
          <p:cNvSpPr txBox="1"/>
          <p:nvPr/>
        </p:nvSpPr>
        <p:spPr>
          <a:xfrm>
            <a:off x="9546358" y="5495925"/>
            <a:ext cx="7468355" cy="2924175"/>
          </a:xfrm>
          <a:prstGeom prst="rect">
            <a:avLst/>
          </a:prstGeom>
        </p:spPr>
        <p:txBody>
          <a:bodyPr lIns="0" tIns="0" rIns="0" bIns="0" rtlCol="0" anchor="t">
            <a:spAutoFit/>
          </a:bodyPr>
          <a:lstStyle/>
          <a:p>
            <a:pPr algn="just">
              <a:lnSpc>
                <a:spcPts val="3359"/>
              </a:lnSpc>
            </a:pPr>
            <a:r>
              <a:rPr lang="en-US" sz="2799">
                <a:solidFill>
                  <a:srgbClr val="000000"/>
                </a:solidFill>
                <a:latin typeface="Montserrat"/>
              </a:rPr>
              <a:t>Unfreeze most EfficientNetB5 layers (except BatchNormalization layers).</a:t>
            </a:r>
          </a:p>
          <a:p>
            <a:pPr algn="just">
              <a:lnSpc>
                <a:spcPts val="3359"/>
              </a:lnSpc>
            </a:pPr>
            <a:endParaRPr lang="en-US" sz="2799">
              <a:solidFill>
                <a:srgbClr val="000000"/>
              </a:solidFill>
              <a:latin typeface="Montserrat"/>
            </a:endParaRPr>
          </a:p>
          <a:p>
            <a:pPr algn="just">
              <a:lnSpc>
                <a:spcPts val="3359"/>
              </a:lnSpc>
            </a:pPr>
            <a:r>
              <a:rPr lang="en-US" sz="2799">
                <a:solidFill>
                  <a:srgbClr val="000000"/>
                </a:solidFill>
                <a:latin typeface="Montserrat"/>
              </a:rPr>
              <a:t>Train the entire model with a very low learning rate (0.00001). This allows the model to fine-tune the pre-trained weights for better detection.</a:t>
            </a:r>
          </a:p>
        </p:txBody>
      </p:sp>
      <p:sp>
        <p:nvSpPr>
          <p:cNvPr id="10" name="TextBox 10"/>
          <p:cNvSpPr txBox="1"/>
          <p:nvPr/>
        </p:nvSpPr>
        <p:spPr>
          <a:xfrm>
            <a:off x="12360960" y="2875350"/>
            <a:ext cx="1839150" cy="1066800"/>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AutoShape 4"/>
          <p:cNvSpPr/>
          <p:nvPr/>
        </p:nvSpPr>
        <p:spPr>
          <a:xfrm rot="8282782">
            <a:off x="15384322" y="9186325"/>
            <a:ext cx="3784055" cy="0"/>
          </a:xfrm>
          <a:prstGeom prst="line">
            <a:avLst/>
          </a:prstGeom>
          <a:ln w="19050" cap="rnd">
            <a:solidFill>
              <a:srgbClr val="3F3533"/>
            </a:solidFill>
            <a:prstDash val="solid"/>
            <a:headEnd type="none" w="sm" len="sm"/>
            <a:tailEnd type="none" w="sm" len="sm"/>
          </a:ln>
        </p:spPr>
        <p:txBody>
          <a:bodyPr/>
          <a:lstStyle/>
          <a:p>
            <a:endParaRPr lang="en-US"/>
          </a:p>
        </p:txBody>
      </p:sp>
      <p:sp>
        <p:nvSpPr>
          <p:cNvPr id="5" name="AutoShape 5"/>
          <p:cNvSpPr/>
          <p:nvPr/>
        </p:nvSpPr>
        <p:spPr>
          <a:xfrm rot="8576404">
            <a:off x="-620665" y="877475"/>
            <a:ext cx="3627230" cy="0"/>
          </a:xfrm>
          <a:prstGeom prst="line">
            <a:avLst/>
          </a:prstGeom>
          <a:ln w="19050" cap="rnd">
            <a:solidFill>
              <a:srgbClr val="3F3533"/>
            </a:solidFill>
            <a:prstDash val="solid"/>
            <a:headEnd type="none" w="sm" len="sm"/>
            <a:tailEnd type="none" w="sm" len="sm"/>
          </a:ln>
        </p:spPr>
        <p:txBody>
          <a:bodyPr/>
          <a:lstStyle/>
          <a:p>
            <a:endParaRPr lang="en-US"/>
          </a:p>
        </p:txBody>
      </p:sp>
      <p:sp>
        <p:nvSpPr>
          <p:cNvPr id="6" name="TextBox 6"/>
          <p:cNvSpPr txBox="1"/>
          <p:nvPr/>
        </p:nvSpPr>
        <p:spPr>
          <a:xfrm>
            <a:off x="1028700" y="4094525"/>
            <a:ext cx="16230600" cy="4257675"/>
          </a:xfrm>
          <a:prstGeom prst="rect">
            <a:avLst/>
          </a:prstGeom>
        </p:spPr>
        <p:txBody>
          <a:bodyPr lIns="0" tIns="0" rIns="0" bIns="0" rtlCol="0" anchor="t">
            <a:spAutoFit/>
          </a:bodyPr>
          <a:lstStyle/>
          <a:p>
            <a:pPr algn="ctr">
              <a:lnSpc>
                <a:spcPts val="16800"/>
              </a:lnSpc>
            </a:pPr>
            <a:r>
              <a:rPr lang="en-US" sz="14000">
                <a:solidFill>
                  <a:srgbClr val="3F3533"/>
                </a:solidFill>
                <a:latin typeface="Vidaloka"/>
              </a:rPr>
              <a:t>Experimental Results</a:t>
            </a:r>
          </a:p>
        </p:txBody>
      </p:sp>
      <p:sp>
        <p:nvSpPr>
          <p:cNvPr id="7" name="TextBox 7"/>
          <p:cNvSpPr txBox="1"/>
          <p:nvPr/>
        </p:nvSpPr>
        <p:spPr>
          <a:xfrm>
            <a:off x="7584525" y="1500724"/>
            <a:ext cx="3118950" cy="2133600"/>
          </a:xfrm>
          <a:prstGeom prst="rect">
            <a:avLst/>
          </a:prstGeom>
        </p:spPr>
        <p:txBody>
          <a:bodyPr lIns="0" tIns="0" rIns="0" bIns="0" rtlCol="0" anchor="t">
            <a:spAutoFit/>
          </a:bodyPr>
          <a:lstStyle/>
          <a:p>
            <a:pPr algn="ctr">
              <a:lnSpc>
                <a:spcPts val="16800"/>
              </a:lnSpc>
            </a:pPr>
            <a:r>
              <a:rPr lang="en-US" sz="14000">
                <a:solidFill>
                  <a:srgbClr val="3F3533"/>
                </a:solidFill>
                <a:latin typeface="Vidaloka"/>
              </a:rPr>
              <a:t>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TextBox 4"/>
          <p:cNvSpPr txBox="1"/>
          <p:nvPr/>
        </p:nvSpPr>
        <p:spPr>
          <a:xfrm>
            <a:off x="1028700" y="971950"/>
            <a:ext cx="16230600" cy="1162050"/>
          </a:xfrm>
          <a:prstGeom prst="rect">
            <a:avLst/>
          </a:prstGeom>
        </p:spPr>
        <p:txBody>
          <a:bodyPr lIns="0" tIns="0" rIns="0" bIns="0" rtlCol="0" anchor="t">
            <a:spAutoFit/>
          </a:bodyPr>
          <a:lstStyle/>
          <a:p>
            <a:pPr algn="ctr">
              <a:lnSpc>
                <a:spcPts val="9120"/>
              </a:lnSpc>
            </a:pPr>
            <a:r>
              <a:rPr lang="en-US" sz="7600">
                <a:solidFill>
                  <a:srgbClr val="3F3533"/>
                </a:solidFill>
                <a:latin typeface="Vidaloka"/>
              </a:rPr>
              <a:t>Table of contents</a:t>
            </a:r>
          </a:p>
        </p:txBody>
      </p:sp>
      <p:sp>
        <p:nvSpPr>
          <p:cNvPr id="5" name="TextBox 5"/>
          <p:cNvSpPr txBox="1"/>
          <p:nvPr/>
        </p:nvSpPr>
        <p:spPr>
          <a:xfrm>
            <a:off x="1215870" y="3812724"/>
            <a:ext cx="4789350" cy="52162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Introduction</a:t>
            </a:r>
          </a:p>
        </p:txBody>
      </p:sp>
      <p:sp>
        <p:nvSpPr>
          <p:cNvPr id="6" name="TextBox 6"/>
          <p:cNvSpPr txBox="1"/>
          <p:nvPr/>
        </p:nvSpPr>
        <p:spPr>
          <a:xfrm>
            <a:off x="6750480" y="3716349"/>
            <a:ext cx="4789350" cy="7143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Literature Review</a:t>
            </a:r>
          </a:p>
        </p:txBody>
      </p:sp>
      <p:sp>
        <p:nvSpPr>
          <p:cNvPr id="7" name="TextBox 7"/>
          <p:cNvSpPr txBox="1"/>
          <p:nvPr/>
        </p:nvSpPr>
        <p:spPr>
          <a:xfrm>
            <a:off x="9601200" y="7449700"/>
            <a:ext cx="4789350" cy="7143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Conclusion</a:t>
            </a:r>
          </a:p>
        </p:txBody>
      </p:sp>
      <p:sp>
        <p:nvSpPr>
          <p:cNvPr id="8" name="TextBox 8"/>
          <p:cNvSpPr txBox="1"/>
          <p:nvPr/>
        </p:nvSpPr>
        <p:spPr>
          <a:xfrm>
            <a:off x="4067745" y="7087750"/>
            <a:ext cx="4789350" cy="14382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Experimental Results</a:t>
            </a:r>
          </a:p>
        </p:txBody>
      </p:sp>
      <p:sp>
        <p:nvSpPr>
          <p:cNvPr id="9" name="TextBox 9"/>
          <p:cNvSpPr txBox="1"/>
          <p:nvPr/>
        </p:nvSpPr>
        <p:spPr>
          <a:xfrm>
            <a:off x="2662770" y="2515000"/>
            <a:ext cx="1895550" cy="1161675"/>
          </a:xfrm>
          <a:prstGeom prst="rect">
            <a:avLst/>
          </a:prstGeom>
        </p:spPr>
        <p:txBody>
          <a:bodyPr lIns="0" tIns="0" rIns="0" bIns="0" rtlCol="0" anchor="t">
            <a:spAutoFit/>
          </a:bodyPr>
          <a:lstStyle/>
          <a:p>
            <a:pPr algn="ctr">
              <a:lnSpc>
                <a:spcPts val="9120"/>
              </a:lnSpc>
            </a:pPr>
            <a:r>
              <a:rPr lang="en-US" sz="7600">
                <a:solidFill>
                  <a:srgbClr val="3F3533"/>
                </a:solidFill>
                <a:latin typeface="Vidaloka"/>
              </a:rPr>
              <a:t>01</a:t>
            </a:r>
          </a:p>
        </p:txBody>
      </p:sp>
      <p:sp>
        <p:nvSpPr>
          <p:cNvPr id="10" name="TextBox 10"/>
          <p:cNvSpPr txBox="1"/>
          <p:nvPr/>
        </p:nvSpPr>
        <p:spPr>
          <a:xfrm>
            <a:off x="8197380" y="2515000"/>
            <a:ext cx="1895550" cy="1161675"/>
          </a:xfrm>
          <a:prstGeom prst="rect">
            <a:avLst/>
          </a:prstGeom>
        </p:spPr>
        <p:txBody>
          <a:bodyPr lIns="0" tIns="0" rIns="0" bIns="0" rtlCol="0" anchor="t">
            <a:spAutoFit/>
          </a:bodyPr>
          <a:lstStyle/>
          <a:p>
            <a:pPr algn="ctr">
              <a:lnSpc>
                <a:spcPts val="9120"/>
              </a:lnSpc>
            </a:pPr>
            <a:r>
              <a:rPr lang="en-US" sz="7600">
                <a:solidFill>
                  <a:srgbClr val="3F3533"/>
                </a:solidFill>
                <a:latin typeface="Vidaloka"/>
              </a:rPr>
              <a:t>02</a:t>
            </a:r>
          </a:p>
        </p:txBody>
      </p:sp>
      <p:sp>
        <p:nvSpPr>
          <p:cNvPr id="11" name="TextBox 11"/>
          <p:cNvSpPr txBox="1"/>
          <p:nvPr/>
        </p:nvSpPr>
        <p:spPr>
          <a:xfrm>
            <a:off x="5514745" y="5916363"/>
            <a:ext cx="1895550" cy="1162050"/>
          </a:xfrm>
          <a:prstGeom prst="rect">
            <a:avLst/>
          </a:prstGeom>
        </p:spPr>
        <p:txBody>
          <a:bodyPr lIns="0" tIns="0" rIns="0" bIns="0" rtlCol="0" anchor="t">
            <a:spAutoFit/>
          </a:bodyPr>
          <a:lstStyle/>
          <a:p>
            <a:pPr algn="ctr">
              <a:lnSpc>
                <a:spcPts val="9120"/>
              </a:lnSpc>
            </a:pPr>
            <a:r>
              <a:rPr lang="en-US" sz="7600">
                <a:solidFill>
                  <a:srgbClr val="3F3533"/>
                </a:solidFill>
                <a:latin typeface="Vidaloka"/>
              </a:rPr>
              <a:t>04</a:t>
            </a:r>
          </a:p>
        </p:txBody>
      </p:sp>
      <p:sp>
        <p:nvSpPr>
          <p:cNvPr id="12" name="TextBox 12"/>
          <p:cNvSpPr txBox="1"/>
          <p:nvPr/>
        </p:nvSpPr>
        <p:spPr>
          <a:xfrm>
            <a:off x="11049255" y="5916363"/>
            <a:ext cx="1895550" cy="1162050"/>
          </a:xfrm>
          <a:prstGeom prst="rect">
            <a:avLst/>
          </a:prstGeom>
        </p:spPr>
        <p:txBody>
          <a:bodyPr lIns="0" tIns="0" rIns="0" bIns="0" rtlCol="0" anchor="t">
            <a:spAutoFit/>
          </a:bodyPr>
          <a:lstStyle/>
          <a:p>
            <a:pPr algn="ctr">
              <a:lnSpc>
                <a:spcPts val="9120"/>
              </a:lnSpc>
            </a:pPr>
            <a:r>
              <a:rPr lang="en-US" sz="7600">
                <a:solidFill>
                  <a:srgbClr val="3F3533"/>
                </a:solidFill>
                <a:latin typeface="Vidaloka"/>
              </a:rPr>
              <a:t>05</a:t>
            </a:r>
          </a:p>
        </p:txBody>
      </p:sp>
      <p:sp>
        <p:nvSpPr>
          <p:cNvPr id="13" name="TextBox 13"/>
          <p:cNvSpPr txBox="1"/>
          <p:nvPr/>
        </p:nvSpPr>
        <p:spPr>
          <a:xfrm>
            <a:off x="12282780" y="3716349"/>
            <a:ext cx="4789350" cy="7143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Methodology</a:t>
            </a:r>
          </a:p>
        </p:txBody>
      </p:sp>
      <p:sp>
        <p:nvSpPr>
          <p:cNvPr id="15" name="TextBox 15"/>
          <p:cNvSpPr txBox="1"/>
          <p:nvPr/>
        </p:nvSpPr>
        <p:spPr>
          <a:xfrm>
            <a:off x="13729680" y="2514813"/>
            <a:ext cx="1895550" cy="1162050"/>
          </a:xfrm>
          <a:prstGeom prst="rect">
            <a:avLst/>
          </a:prstGeom>
        </p:spPr>
        <p:txBody>
          <a:bodyPr lIns="0" tIns="0" rIns="0" bIns="0" rtlCol="0" anchor="t">
            <a:spAutoFit/>
          </a:bodyPr>
          <a:lstStyle/>
          <a:p>
            <a:pPr algn="ctr">
              <a:lnSpc>
                <a:spcPts val="9120"/>
              </a:lnSpc>
            </a:pPr>
            <a:r>
              <a:rPr lang="en-US" sz="7600">
                <a:solidFill>
                  <a:srgbClr val="3F3533"/>
                </a:solidFill>
                <a:latin typeface="Vidaloka"/>
              </a:rPr>
              <a:t>03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2034232">
            <a:off x="14425602" y="1069475"/>
            <a:ext cx="4871896"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Freeform 4"/>
          <p:cNvSpPr/>
          <p:nvPr/>
        </p:nvSpPr>
        <p:spPr>
          <a:xfrm>
            <a:off x="2262112" y="1895875"/>
            <a:ext cx="13763776" cy="6047975"/>
          </a:xfrm>
          <a:custGeom>
            <a:avLst/>
            <a:gdLst/>
            <a:ahLst/>
            <a:cxnLst/>
            <a:rect l="l" t="t" r="r" b="b"/>
            <a:pathLst>
              <a:path w="13763776" h="6047975">
                <a:moveTo>
                  <a:pt x="0" y="0"/>
                </a:moveTo>
                <a:lnTo>
                  <a:pt x="13763776" y="0"/>
                </a:lnTo>
                <a:lnTo>
                  <a:pt x="13763776" y="6047975"/>
                </a:lnTo>
                <a:lnTo>
                  <a:pt x="0" y="6047975"/>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517875" y="790975"/>
            <a:ext cx="934395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EfficientNetB5</a:t>
            </a:r>
          </a:p>
        </p:txBody>
      </p:sp>
      <p:sp>
        <p:nvSpPr>
          <p:cNvPr id="6" name="TextBox 6"/>
          <p:cNvSpPr txBox="1"/>
          <p:nvPr/>
        </p:nvSpPr>
        <p:spPr>
          <a:xfrm>
            <a:off x="7195598" y="8134350"/>
            <a:ext cx="5163183" cy="457200"/>
          </a:xfrm>
          <a:prstGeom prst="rect">
            <a:avLst/>
          </a:prstGeom>
        </p:spPr>
        <p:txBody>
          <a:bodyPr lIns="0" tIns="0" rIns="0" bIns="0" rtlCol="0" anchor="t">
            <a:spAutoFit/>
          </a:bodyPr>
          <a:lstStyle/>
          <a:p>
            <a:pPr algn="ctr">
              <a:lnSpc>
                <a:spcPts val="3600"/>
              </a:lnSpc>
            </a:pPr>
            <a:r>
              <a:rPr lang="en-US" sz="3000">
                <a:solidFill>
                  <a:srgbClr val="000000"/>
                </a:solidFill>
                <a:latin typeface="Vidaloka"/>
              </a:rPr>
              <a:t>Before Fine-Tuning</a:t>
            </a:r>
          </a:p>
        </p:txBody>
      </p:sp>
      <p:sp>
        <p:nvSpPr>
          <p:cNvPr id="7" name="TextBox 7"/>
          <p:cNvSpPr txBox="1"/>
          <p:nvPr/>
        </p:nvSpPr>
        <p:spPr>
          <a:xfrm>
            <a:off x="1028700" y="8791575"/>
            <a:ext cx="16230600" cy="1247775"/>
          </a:xfrm>
          <a:prstGeom prst="rect">
            <a:avLst/>
          </a:prstGeom>
        </p:spPr>
        <p:txBody>
          <a:bodyPr lIns="0" tIns="0" rIns="0" bIns="0" rtlCol="0" anchor="t">
            <a:spAutoFit/>
          </a:bodyPr>
          <a:lstStyle/>
          <a:p>
            <a:pPr algn="ctr">
              <a:lnSpc>
                <a:spcPts val="3359"/>
              </a:lnSpc>
            </a:pPr>
            <a:r>
              <a:rPr lang="en-US" sz="2799">
                <a:solidFill>
                  <a:srgbClr val="000000"/>
                </a:solidFill>
                <a:latin typeface="Montserrat"/>
              </a:rPr>
              <a:t>General trend: Decreasing loss, increasing accuracy.</a:t>
            </a:r>
          </a:p>
          <a:p>
            <a:pPr algn="ctr">
              <a:lnSpc>
                <a:spcPts val="3359"/>
              </a:lnSpc>
            </a:pPr>
            <a:r>
              <a:rPr lang="en-US" sz="2799">
                <a:solidFill>
                  <a:srgbClr val="000000"/>
                </a:solidFill>
                <a:latin typeface="Montserrat"/>
              </a:rPr>
              <a:t>Potential overfitting after the 6th epoch.</a:t>
            </a:r>
          </a:p>
          <a:p>
            <a:pPr algn="ctr">
              <a:lnSpc>
                <a:spcPts val="3359"/>
              </a:lnSpc>
            </a:pPr>
            <a:endParaRPr lang="en-US" sz="2799">
              <a:solidFill>
                <a:srgbClr val="000000"/>
              </a:solidFill>
              <a:latin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2034232">
            <a:off x="14425602" y="1069475"/>
            <a:ext cx="4871896"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Freeform 4"/>
          <p:cNvSpPr/>
          <p:nvPr/>
        </p:nvSpPr>
        <p:spPr>
          <a:xfrm>
            <a:off x="2262112" y="1895875"/>
            <a:ext cx="13763776" cy="6047975"/>
          </a:xfrm>
          <a:custGeom>
            <a:avLst/>
            <a:gdLst/>
            <a:ahLst/>
            <a:cxnLst/>
            <a:rect l="l" t="t" r="r" b="b"/>
            <a:pathLst>
              <a:path w="13763776" h="6047975">
                <a:moveTo>
                  <a:pt x="0" y="0"/>
                </a:moveTo>
                <a:lnTo>
                  <a:pt x="13763776" y="0"/>
                </a:lnTo>
                <a:lnTo>
                  <a:pt x="13763776" y="6047975"/>
                </a:lnTo>
                <a:lnTo>
                  <a:pt x="0" y="6047975"/>
                </a:lnTo>
                <a:lnTo>
                  <a:pt x="0" y="0"/>
                </a:lnTo>
                <a:close/>
              </a:path>
            </a:pathLst>
          </a:custGeom>
          <a:blipFill>
            <a:blip r:embed="rId3"/>
            <a:stretch>
              <a:fillRect l="-3784" r="-3784"/>
            </a:stretch>
          </a:blipFill>
        </p:spPr>
        <p:txBody>
          <a:bodyPr/>
          <a:lstStyle/>
          <a:p>
            <a:endParaRPr lang="en-US"/>
          </a:p>
        </p:txBody>
      </p:sp>
      <p:sp>
        <p:nvSpPr>
          <p:cNvPr id="5" name="TextBox 5"/>
          <p:cNvSpPr txBox="1"/>
          <p:nvPr/>
        </p:nvSpPr>
        <p:spPr>
          <a:xfrm>
            <a:off x="1517875" y="790975"/>
            <a:ext cx="934395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EfficientNetB5</a:t>
            </a:r>
          </a:p>
        </p:txBody>
      </p:sp>
      <p:sp>
        <p:nvSpPr>
          <p:cNvPr id="6" name="TextBox 6"/>
          <p:cNvSpPr txBox="1"/>
          <p:nvPr/>
        </p:nvSpPr>
        <p:spPr>
          <a:xfrm>
            <a:off x="7195598" y="8134350"/>
            <a:ext cx="5163183" cy="457200"/>
          </a:xfrm>
          <a:prstGeom prst="rect">
            <a:avLst/>
          </a:prstGeom>
        </p:spPr>
        <p:txBody>
          <a:bodyPr lIns="0" tIns="0" rIns="0" bIns="0" rtlCol="0" anchor="t">
            <a:spAutoFit/>
          </a:bodyPr>
          <a:lstStyle/>
          <a:p>
            <a:pPr algn="ctr">
              <a:lnSpc>
                <a:spcPts val="3600"/>
              </a:lnSpc>
            </a:pPr>
            <a:r>
              <a:rPr lang="en-US" sz="3000">
                <a:solidFill>
                  <a:srgbClr val="000000"/>
                </a:solidFill>
                <a:latin typeface="Vidaloka"/>
              </a:rPr>
              <a:t>After Fine-Tuning</a:t>
            </a:r>
          </a:p>
        </p:txBody>
      </p:sp>
      <p:sp>
        <p:nvSpPr>
          <p:cNvPr id="7" name="TextBox 7"/>
          <p:cNvSpPr txBox="1"/>
          <p:nvPr/>
        </p:nvSpPr>
        <p:spPr>
          <a:xfrm>
            <a:off x="1028700" y="8791575"/>
            <a:ext cx="16230600" cy="409575"/>
          </a:xfrm>
          <a:prstGeom prst="rect">
            <a:avLst/>
          </a:prstGeom>
        </p:spPr>
        <p:txBody>
          <a:bodyPr lIns="0" tIns="0" rIns="0" bIns="0" rtlCol="0" anchor="t">
            <a:spAutoFit/>
          </a:bodyPr>
          <a:lstStyle/>
          <a:p>
            <a:pPr algn="ctr">
              <a:lnSpc>
                <a:spcPts val="3359"/>
              </a:lnSpc>
            </a:pPr>
            <a:r>
              <a:rPr lang="en-US" sz="2799">
                <a:solidFill>
                  <a:srgbClr val="000000"/>
                </a:solidFill>
                <a:latin typeface="Montserrat"/>
              </a:rPr>
              <a:t>Steady loss decrease, consistent accuracy increase</a:t>
            </a:r>
          </a:p>
        </p:txBody>
      </p:sp>
      <p:sp>
        <p:nvSpPr>
          <p:cNvPr id="8" name="AutoShape 8"/>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AutoShape 4"/>
          <p:cNvSpPr/>
          <p:nvPr/>
        </p:nvSpPr>
        <p:spPr>
          <a:xfrm rot="1873064">
            <a:off x="14022278" y="957925"/>
            <a:ext cx="5025644" cy="0"/>
          </a:xfrm>
          <a:prstGeom prst="line">
            <a:avLst/>
          </a:prstGeom>
          <a:ln w="19050" cap="rnd">
            <a:solidFill>
              <a:srgbClr val="3F3533"/>
            </a:solidFill>
            <a:prstDash val="solid"/>
            <a:headEnd type="none" w="sm" len="sm"/>
            <a:tailEnd type="none" w="sm" len="sm"/>
          </a:ln>
        </p:spPr>
        <p:txBody>
          <a:bodyPr/>
          <a:lstStyle/>
          <a:p>
            <a:endParaRPr lang="en-US"/>
          </a:p>
        </p:txBody>
      </p:sp>
      <p:sp>
        <p:nvSpPr>
          <p:cNvPr id="5" name="TextBox 5"/>
          <p:cNvSpPr txBox="1"/>
          <p:nvPr/>
        </p:nvSpPr>
        <p:spPr>
          <a:xfrm>
            <a:off x="1028700" y="1322837"/>
            <a:ext cx="1525215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EfficientNetB5</a:t>
            </a:r>
          </a:p>
        </p:txBody>
      </p:sp>
      <p:graphicFrame>
        <p:nvGraphicFramePr>
          <p:cNvPr id="6" name="Table 6"/>
          <p:cNvGraphicFramePr>
            <a:graphicFrameLocks noGrp="1"/>
          </p:cNvGraphicFramePr>
          <p:nvPr/>
        </p:nvGraphicFramePr>
        <p:xfrm>
          <a:off x="1930350" y="2973775"/>
          <a:ext cx="14427200" cy="1962150"/>
        </p:xfrm>
        <a:graphic>
          <a:graphicData uri="http://schemas.openxmlformats.org/drawingml/2006/table">
            <a:tbl>
              <a:tblPr/>
              <a:tblGrid>
                <a:gridCol w="3606800">
                  <a:extLst>
                    <a:ext uri="{9D8B030D-6E8A-4147-A177-3AD203B41FA5}">
                      <a16:colId xmlns:a16="http://schemas.microsoft.com/office/drawing/2014/main" val="20000"/>
                    </a:ext>
                  </a:extLst>
                </a:gridCol>
                <a:gridCol w="3606800">
                  <a:extLst>
                    <a:ext uri="{9D8B030D-6E8A-4147-A177-3AD203B41FA5}">
                      <a16:colId xmlns:a16="http://schemas.microsoft.com/office/drawing/2014/main" val="20001"/>
                    </a:ext>
                  </a:extLst>
                </a:gridCol>
                <a:gridCol w="3606800">
                  <a:extLst>
                    <a:ext uri="{9D8B030D-6E8A-4147-A177-3AD203B41FA5}">
                      <a16:colId xmlns:a16="http://schemas.microsoft.com/office/drawing/2014/main" val="20002"/>
                    </a:ext>
                  </a:extLst>
                </a:gridCol>
                <a:gridCol w="3606800">
                  <a:extLst>
                    <a:ext uri="{9D8B030D-6E8A-4147-A177-3AD203B41FA5}">
                      <a16:colId xmlns:a16="http://schemas.microsoft.com/office/drawing/2014/main" val="20003"/>
                    </a:ext>
                  </a:extLst>
                </a:gridCol>
              </a:tblGrid>
              <a:tr h="1092231">
                <a:tc>
                  <a:txBody>
                    <a:bodyPr/>
                    <a:lstStyle/>
                    <a:p>
                      <a:pPr algn="ctr">
                        <a:lnSpc>
                          <a:spcPts val="6719"/>
                        </a:lnSpc>
                        <a:defRPr/>
                      </a:pPr>
                      <a:r>
                        <a:rPr lang="en-US" sz="4800">
                          <a:solidFill>
                            <a:srgbClr val="000000"/>
                          </a:solidFill>
                          <a:latin typeface="Vidaloka"/>
                        </a:rPr>
                        <a:t>Accuracy</a:t>
                      </a:r>
                      <a:endParaRPr lang="en-US" sz="1100"/>
                    </a:p>
                  </a:txBody>
                  <a:tcPr marL="91425" marR="91425" marT="91425" marB="9142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5759"/>
                        </a:lnSpc>
                        <a:defRPr/>
                      </a:pPr>
                      <a:r>
                        <a:rPr lang="en-US" sz="4800">
                          <a:solidFill>
                            <a:srgbClr val="000000"/>
                          </a:solidFill>
                          <a:latin typeface="Vidaloka"/>
                        </a:rPr>
                        <a:t>Precision</a:t>
                      </a:r>
                      <a:endParaRPr lang="en-US" sz="1100"/>
                    </a:p>
                  </a:txBody>
                  <a:tcPr marL="91425" marR="91425" marT="91425" marB="9142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5759"/>
                        </a:lnSpc>
                        <a:defRPr/>
                      </a:pPr>
                      <a:r>
                        <a:rPr lang="en-US" sz="4800">
                          <a:solidFill>
                            <a:srgbClr val="000000"/>
                          </a:solidFill>
                          <a:latin typeface="Vidaloka"/>
                        </a:rPr>
                        <a:t>Recall</a:t>
                      </a:r>
                      <a:endParaRPr lang="en-US" sz="1100"/>
                    </a:p>
                  </a:txBody>
                  <a:tcPr marL="91425" marR="91425" marT="91425" marB="9142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5759"/>
                        </a:lnSpc>
                        <a:defRPr/>
                      </a:pPr>
                      <a:r>
                        <a:rPr lang="en-US" sz="4800">
                          <a:solidFill>
                            <a:srgbClr val="000000"/>
                          </a:solidFill>
                          <a:latin typeface="Vidaloka"/>
                        </a:rPr>
                        <a:t>F1-Score</a:t>
                      </a:r>
                      <a:endParaRPr lang="en-US" sz="1100"/>
                    </a:p>
                  </a:txBody>
                  <a:tcPr marL="91425" marR="91425" marT="91425" marB="9142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69919">
                <a:tc>
                  <a:txBody>
                    <a:bodyPr/>
                    <a:lstStyle/>
                    <a:p>
                      <a:pPr algn="ctr">
                        <a:lnSpc>
                          <a:spcPts val="3840"/>
                        </a:lnSpc>
                        <a:defRPr/>
                      </a:pPr>
                      <a:r>
                        <a:rPr lang="en-US" sz="3200">
                          <a:solidFill>
                            <a:srgbClr val="000000"/>
                          </a:solidFill>
                          <a:latin typeface="Montserrat"/>
                        </a:rPr>
                        <a:t>99.15%</a:t>
                      </a:r>
                      <a:endParaRPr lang="en-US" sz="1100"/>
                    </a:p>
                  </a:txBody>
                  <a:tcPr marL="91425" marR="91425" marT="91425" marB="9142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840"/>
                        </a:lnSpc>
                        <a:defRPr/>
                      </a:pPr>
                      <a:r>
                        <a:rPr lang="en-US" sz="3200">
                          <a:solidFill>
                            <a:srgbClr val="000000"/>
                          </a:solidFill>
                          <a:latin typeface="Montserrat"/>
                        </a:rPr>
                        <a:t>0.99677</a:t>
                      </a:r>
                      <a:endParaRPr lang="en-US" sz="1100"/>
                    </a:p>
                  </a:txBody>
                  <a:tcPr marL="91425" marR="91425" marT="91425" marB="9142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840"/>
                        </a:lnSpc>
                        <a:defRPr/>
                      </a:pPr>
                      <a:r>
                        <a:rPr lang="en-US" sz="3200">
                          <a:solidFill>
                            <a:srgbClr val="000000"/>
                          </a:solidFill>
                          <a:latin typeface="Montserrat"/>
                        </a:rPr>
                        <a:t>0.99648</a:t>
                      </a:r>
                      <a:endParaRPr lang="en-US" sz="1100"/>
                    </a:p>
                  </a:txBody>
                  <a:tcPr marL="91425" marR="91425" marT="91425" marB="9142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algn="ctr">
                        <a:lnSpc>
                          <a:spcPts val="3840"/>
                        </a:lnSpc>
                        <a:defRPr/>
                      </a:pPr>
                      <a:r>
                        <a:rPr lang="en-US" sz="3200">
                          <a:solidFill>
                            <a:srgbClr val="000000"/>
                          </a:solidFill>
                          <a:latin typeface="Montserrat"/>
                        </a:rPr>
                        <a:t>0.99654</a:t>
                      </a:r>
                      <a:endParaRPr lang="en-US" sz="1100"/>
                    </a:p>
                  </a:txBody>
                  <a:tcPr marL="91425" marR="91425" marT="91425" marB="91425" anchor="ctr">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7" name="TextBox 7"/>
          <p:cNvSpPr txBox="1"/>
          <p:nvPr/>
        </p:nvSpPr>
        <p:spPr>
          <a:xfrm>
            <a:off x="1028700" y="5821413"/>
            <a:ext cx="16230600" cy="2888742"/>
          </a:xfrm>
          <a:prstGeom prst="rect">
            <a:avLst/>
          </a:prstGeom>
        </p:spPr>
        <p:txBody>
          <a:bodyPr lIns="0" tIns="0" rIns="0" bIns="0" rtlCol="0" anchor="t">
            <a:spAutoFit/>
          </a:bodyPr>
          <a:lstStyle/>
          <a:p>
            <a:pPr algn="just">
              <a:lnSpc>
                <a:spcPts val="3863"/>
              </a:lnSpc>
            </a:pPr>
            <a:r>
              <a:rPr lang="en-US" sz="2799">
                <a:solidFill>
                  <a:srgbClr val="000000"/>
                </a:solidFill>
                <a:latin typeface="Montserrat"/>
              </a:rPr>
              <a:t>The model achieved a remarkable accuracy of 99.15% on the test set, indicating its strong ability to correctly classify plant diseases.</a:t>
            </a:r>
          </a:p>
          <a:p>
            <a:pPr algn="just">
              <a:lnSpc>
                <a:spcPts val="3863"/>
              </a:lnSpc>
            </a:pPr>
            <a:endParaRPr lang="en-US" sz="2799">
              <a:solidFill>
                <a:srgbClr val="000000"/>
              </a:solidFill>
              <a:latin typeface="Montserrat"/>
            </a:endParaRPr>
          </a:p>
          <a:p>
            <a:pPr algn="just">
              <a:lnSpc>
                <a:spcPts val="3863"/>
              </a:lnSpc>
            </a:pPr>
            <a:r>
              <a:rPr lang="en-US" sz="2799">
                <a:solidFill>
                  <a:srgbClr val="000000"/>
                </a:solidFill>
                <a:latin typeface="Montserrat"/>
              </a:rPr>
              <a:t>Balanced Performance: The high precision, recall, and F1-score demonstrate that the model is effective at identifying true positives (diseased plants) while minimizing both false positives and false negatives.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873064">
            <a:off x="14022278" y="957925"/>
            <a:ext cx="5025644" cy="0"/>
          </a:xfrm>
          <a:prstGeom prst="line">
            <a:avLst/>
          </a:prstGeom>
          <a:ln w="19050" cap="rnd">
            <a:solidFill>
              <a:srgbClr val="3F3533"/>
            </a:solidFill>
            <a:prstDash val="solid"/>
            <a:headEnd type="none" w="sm" len="sm"/>
            <a:tailEnd type="none" w="sm" len="sm"/>
          </a:ln>
        </p:spPr>
        <p:txBody>
          <a:bodyPr/>
          <a:lstStyle/>
          <a:p>
            <a:endParaRPr lang="en-US"/>
          </a:p>
        </p:txBody>
      </p:sp>
      <p:graphicFrame>
        <p:nvGraphicFramePr>
          <p:cNvPr id="3" name="Table 3"/>
          <p:cNvGraphicFramePr>
            <a:graphicFrameLocks noGrp="1"/>
          </p:cNvGraphicFramePr>
          <p:nvPr/>
        </p:nvGraphicFramePr>
        <p:xfrm>
          <a:off x="1028700" y="1926353"/>
          <a:ext cx="16230600" cy="6019797"/>
        </p:xfrm>
        <a:graphic>
          <a:graphicData uri="http://schemas.openxmlformats.org/drawingml/2006/table">
            <a:tbl>
              <a:tblPr/>
              <a:tblGrid>
                <a:gridCol w="3246120">
                  <a:extLst>
                    <a:ext uri="{9D8B030D-6E8A-4147-A177-3AD203B41FA5}">
                      <a16:colId xmlns:a16="http://schemas.microsoft.com/office/drawing/2014/main" val="20000"/>
                    </a:ext>
                  </a:extLst>
                </a:gridCol>
                <a:gridCol w="3246120">
                  <a:extLst>
                    <a:ext uri="{9D8B030D-6E8A-4147-A177-3AD203B41FA5}">
                      <a16:colId xmlns:a16="http://schemas.microsoft.com/office/drawing/2014/main" val="20001"/>
                    </a:ext>
                  </a:extLst>
                </a:gridCol>
                <a:gridCol w="3246120">
                  <a:extLst>
                    <a:ext uri="{9D8B030D-6E8A-4147-A177-3AD203B41FA5}">
                      <a16:colId xmlns:a16="http://schemas.microsoft.com/office/drawing/2014/main" val="20002"/>
                    </a:ext>
                  </a:extLst>
                </a:gridCol>
                <a:gridCol w="3246120">
                  <a:extLst>
                    <a:ext uri="{9D8B030D-6E8A-4147-A177-3AD203B41FA5}">
                      <a16:colId xmlns:a16="http://schemas.microsoft.com/office/drawing/2014/main" val="20003"/>
                    </a:ext>
                  </a:extLst>
                </a:gridCol>
                <a:gridCol w="3246120">
                  <a:extLst>
                    <a:ext uri="{9D8B030D-6E8A-4147-A177-3AD203B41FA5}">
                      <a16:colId xmlns:a16="http://schemas.microsoft.com/office/drawing/2014/main" val="20004"/>
                    </a:ext>
                  </a:extLst>
                </a:gridCol>
              </a:tblGrid>
              <a:tr h="859971">
                <a:tc>
                  <a:txBody>
                    <a:bodyPr/>
                    <a:lstStyle/>
                    <a:p>
                      <a:pPr algn="l">
                        <a:lnSpc>
                          <a:spcPts val="4759"/>
                        </a:lnSpc>
                        <a:defRPr/>
                      </a:pPr>
                      <a:r>
                        <a:rPr lang="en-US" sz="3399">
                          <a:solidFill>
                            <a:srgbClr val="000000"/>
                          </a:solidFill>
                          <a:latin typeface="Vidaloka"/>
                        </a:rPr>
                        <a:t>Metric</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759"/>
                        </a:lnSpc>
                        <a:defRPr/>
                      </a:pPr>
                      <a:r>
                        <a:rPr lang="en-US" sz="3399">
                          <a:solidFill>
                            <a:srgbClr val="000000"/>
                          </a:solidFill>
                          <a:latin typeface="Vidaloka"/>
                        </a:rPr>
                        <a:t>EfficientNet</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759"/>
                        </a:lnSpc>
                        <a:defRPr/>
                      </a:pPr>
                      <a:r>
                        <a:rPr lang="en-US" sz="3399">
                          <a:solidFill>
                            <a:srgbClr val="000000"/>
                          </a:solidFill>
                          <a:latin typeface="Vidaloka"/>
                        </a:rPr>
                        <a:t>CNN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759"/>
                        </a:lnSpc>
                        <a:defRPr/>
                      </a:pPr>
                      <a:r>
                        <a:rPr lang="en-US" sz="3399">
                          <a:solidFill>
                            <a:srgbClr val="000000"/>
                          </a:solidFill>
                          <a:latin typeface="Vidaloka"/>
                        </a:rPr>
                        <a:t>MobileNetV2</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759"/>
                        </a:lnSpc>
                        <a:defRPr/>
                      </a:pPr>
                      <a:r>
                        <a:rPr lang="en-US" sz="3399">
                          <a:solidFill>
                            <a:srgbClr val="000000"/>
                          </a:solidFill>
                          <a:latin typeface="Vidaloka"/>
                        </a:rPr>
                        <a:t>GoogleNet</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59971">
                <a:tc>
                  <a:txBody>
                    <a:bodyPr/>
                    <a:lstStyle/>
                    <a:p>
                      <a:pPr algn="l">
                        <a:lnSpc>
                          <a:spcPts val="4759"/>
                        </a:lnSpc>
                        <a:defRPr/>
                      </a:pPr>
                      <a:r>
                        <a:rPr lang="en-US" sz="3399">
                          <a:solidFill>
                            <a:srgbClr val="000000"/>
                          </a:solidFill>
                          <a:latin typeface="Vidaloka"/>
                        </a:rPr>
                        <a:t>Accuracy</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Bold"/>
                        </a:rPr>
                        <a:t>0.9915</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0.9473</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0.96852</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0.96843</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59971">
                <a:tc>
                  <a:txBody>
                    <a:bodyPr/>
                    <a:lstStyle/>
                    <a:p>
                      <a:pPr algn="l">
                        <a:lnSpc>
                          <a:spcPts val="4759"/>
                        </a:lnSpc>
                        <a:defRPr/>
                      </a:pPr>
                      <a:r>
                        <a:rPr lang="en-US" sz="3399">
                          <a:solidFill>
                            <a:srgbClr val="000000"/>
                          </a:solidFill>
                          <a:latin typeface="Vidaloka"/>
                        </a:rPr>
                        <a:t>Precision</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Bold"/>
                        </a:rPr>
                        <a:t>0.99677</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0.92538</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0.97687</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0.94012</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59971">
                <a:tc>
                  <a:txBody>
                    <a:bodyPr/>
                    <a:lstStyle/>
                    <a:p>
                      <a:pPr algn="l">
                        <a:lnSpc>
                          <a:spcPts val="4759"/>
                        </a:lnSpc>
                        <a:defRPr/>
                      </a:pPr>
                      <a:r>
                        <a:rPr lang="en-US" sz="3399">
                          <a:solidFill>
                            <a:srgbClr val="000000"/>
                          </a:solidFill>
                          <a:latin typeface="Vidaloka"/>
                        </a:rPr>
                        <a:t>Recall</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Bold"/>
                        </a:rPr>
                        <a:t>0.99648</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0.92751</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0.97626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0.97568</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59971">
                <a:tc>
                  <a:txBody>
                    <a:bodyPr/>
                    <a:lstStyle/>
                    <a:p>
                      <a:pPr algn="l">
                        <a:lnSpc>
                          <a:spcPts val="4759"/>
                        </a:lnSpc>
                        <a:defRPr/>
                      </a:pPr>
                      <a:r>
                        <a:rPr lang="en-US" sz="3399">
                          <a:solidFill>
                            <a:srgbClr val="000000"/>
                          </a:solidFill>
                          <a:latin typeface="Vidaloka"/>
                        </a:rPr>
                        <a:t>F1-Score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Bold"/>
                        </a:rPr>
                        <a:t>0.99654</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0.92389</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0.97357</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0.97254</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59971">
                <a:tc>
                  <a:txBody>
                    <a:bodyPr/>
                    <a:lstStyle/>
                    <a:p>
                      <a:pPr algn="l">
                        <a:lnSpc>
                          <a:spcPts val="4759"/>
                        </a:lnSpc>
                        <a:defRPr/>
                      </a:pPr>
                      <a:r>
                        <a:rPr lang="en-US" sz="3399">
                          <a:solidFill>
                            <a:srgbClr val="000000"/>
                          </a:solidFill>
                          <a:latin typeface="Vidaloka"/>
                        </a:rPr>
                        <a:t>Epoch</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20</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15</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12</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Bold"/>
                        </a:rPr>
                        <a:t>30</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59971">
                <a:tc>
                  <a:txBody>
                    <a:bodyPr/>
                    <a:lstStyle/>
                    <a:p>
                      <a:pPr algn="l">
                        <a:lnSpc>
                          <a:spcPts val="4759"/>
                        </a:lnSpc>
                        <a:defRPr/>
                      </a:pPr>
                      <a:r>
                        <a:rPr lang="en-US" sz="3399">
                          <a:solidFill>
                            <a:srgbClr val="000000"/>
                          </a:solidFill>
                          <a:latin typeface="Vidaloka"/>
                        </a:rPr>
                        <a:t>Training Time</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4.5</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Bold"/>
                        </a:rPr>
                        <a:t>3.2</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5.1</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4200"/>
                        </a:lnSpc>
                        <a:defRPr/>
                      </a:pPr>
                      <a:r>
                        <a:rPr lang="en-US" sz="3000">
                          <a:solidFill>
                            <a:srgbClr val="000000"/>
                          </a:solidFill>
                          <a:latin typeface="Montserrat"/>
                        </a:rPr>
                        <a:t>6</a:t>
                      </a:r>
                      <a:endParaRPr lang="en-US" sz="1100"/>
                    </a:p>
                  </a:txBody>
                  <a:tcPr marL="114300" marR="114300" marT="114300" marB="1143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4" name="TextBox 4"/>
          <p:cNvSpPr txBox="1"/>
          <p:nvPr/>
        </p:nvSpPr>
        <p:spPr>
          <a:xfrm>
            <a:off x="1028700" y="576775"/>
            <a:ext cx="1525215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Comparative Performance</a:t>
            </a:r>
          </a:p>
        </p:txBody>
      </p:sp>
      <p:sp>
        <p:nvSpPr>
          <p:cNvPr id="5" name="TextBox 5"/>
          <p:cNvSpPr txBox="1"/>
          <p:nvPr/>
        </p:nvSpPr>
        <p:spPr>
          <a:xfrm>
            <a:off x="1028700" y="8390855"/>
            <a:ext cx="16230600" cy="1247775"/>
          </a:xfrm>
          <a:prstGeom prst="rect">
            <a:avLst/>
          </a:prstGeom>
        </p:spPr>
        <p:txBody>
          <a:bodyPr lIns="0" tIns="0" rIns="0" bIns="0" rtlCol="0" anchor="t">
            <a:spAutoFit/>
          </a:bodyPr>
          <a:lstStyle/>
          <a:p>
            <a:pPr algn="ctr">
              <a:lnSpc>
                <a:spcPts val="3359"/>
              </a:lnSpc>
            </a:pPr>
            <a:r>
              <a:rPr lang="en-US" sz="2799">
                <a:solidFill>
                  <a:srgbClr val="000000"/>
                </a:solidFill>
                <a:latin typeface="Montserrat"/>
              </a:rPr>
              <a:t>The proposed EfficientNet model outperformed other models across all metrics.</a:t>
            </a:r>
          </a:p>
          <a:p>
            <a:pPr algn="ctr">
              <a:lnSpc>
                <a:spcPts val="3359"/>
              </a:lnSpc>
            </a:pPr>
            <a:r>
              <a:rPr lang="en-US" sz="2799">
                <a:solidFill>
                  <a:srgbClr val="000000"/>
                </a:solidFill>
                <a:latin typeface="Montserrat"/>
              </a:rPr>
              <a:t>EfficientNet's unique scaling method allows for better optimization of model size and computational resources, leading to improved performance.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Freeform 2"/>
          <p:cNvSpPr/>
          <p:nvPr/>
        </p:nvSpPr>
        <p:spPr>
          <a:xfrm>
            <a:off x="3379211" y="3634066"/>
            <a:ext cx="11529579" cy="4005705"/>
          </a:xfrm>
          <a:custGeom>
            <a:avLst/>
            <a:gdLst/>
            <a:ahLst/>
            <a:cxnLst/>
            <a:rect l="l" t="t" r="r" b="b"/>
            <a:pathLst>
              <a:path w="11529579" h="4005705">
                <a:moveTo>
                  <a:pt x="0" y="0"/>
                </a:moveTo>
                <a:lnTo>
                  <a:pt x="11529578" y="0"/>
                </a:lnTo>
                <a:lnTo>
                  <a:pt x="11529578" y="4005705"/>
                </a:lnTo>
                <a:lnTo>
                  <a:pt x="0" y="4005705"/>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1028700" y="8010525"/>
            <a:ext cx="16230600" cy="1666875"/>
          </a:xfrm>
          <a:prstGeom prst="rect">
            <a:avLst/>
          </a:prstGeom>
        </p:spPr>
        <p:txBody>
          <a:bodyPr lIns="0" tIns="0" rIns="0" bIns="0" rtlCol="0" anchor="t">
            <a:spAutoFit/>
          </a:bodyPr>
          <a:lstStyle/>
          <a:p>
            <a:pPr algn="l">
              <a:lnSpc>
                <a:spcPts val="3359"/>
              </a:lnSpc>
            </a:pPr>
            <a:r>
              <a:rPr lang="en-US" sz="2799">
                <a:solidFill>
                  <a:srgbClr val="000000"/>
                </a:solidFill>
                <a:latin typeface="Montserrat"/>
              </a:rPr>
              <a:t>Grad-CAM produces a heatmap showing which parts of an image a CNN focuses on when making a prediction. It works by calculating gradients for the target class, then averaging and weighting them to create a visual representation of the model's decision-making process.</a:t>
            </a:r>
          </a:p>
        </p:txBody>
      </p:sp>
      <p:sp>
        <p:nvSpPr>
          <p:cNvPr id="4" name="TextBox 4"/>
          <p:cNvSpPr txBox="1"/>
          <p:nvPr/>
        </p:nvSpPr>
        <p:spPr>
          <a:xfrm>
            <a:off x="1028700" y="974136"/>
            <a:ext cx="10450861"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Grad - CAM</a:t>
            </a:r>
          </a:p>
        </p:txBody>
      </p:sp>
      <p:sp>
        <p:nvSpPr>
          <p:cNvPr id="5" name="TextBox 5"/>
          <p:cNvSpPr txBox="1"/>
          <p:nvPr/>
        </p:nvSpPr>
        <p:spPr>
          <a:xfrm>
            <a:off x="1028700" y="2260011"/>
            <a:ext cx="16230600" cy="828675"/>
          </a:xfrm>
          <a:prstGeom prst="rect">
            <a:avLst/>
          </a:prstGeom>
        </p:spPr>
        <p:txBody>
          <a:bodyPr lIns="0" tIns="0" rIns="0" bIns="0" rtlCol="0" anchor="t">
            <a:spAutoFit/>
          </a:bodyPr>
          <a:lstStyle/>
          <a:p>
            <a:pPr algn="l">
              <a:lnSpc>
                <a:spcPts val="3359"/>
              </a:lnSpc>
              <a:spcBef>
                <a:spcPct val="0"/>
              </a:spcBef>
            </a:pPr>
            <a:r>
              <a:rPr lang="en-US" sz="2799">
                <a:solidFill>
                  <a:srgbClr val="000000"/>
                </a:solidFill>
                <a:latin typeface="Montserrat"/>
              </a:rPr>
              <a:t>A technique for visualizing what regions of an image are most important for a model's predictions. Helps understand and interpret the "black box" of deep learning models.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Freeform 2"/>
          <p:cNvSpPr/>
          <p:nvPr/>
        </p:nvSpPr>
        <p:spPr>
          <a:xfrm>
            <a:off x="10832022" y="490937"/>
            <a:ext cx="6701269" cy="2230964"/>
          </a:xfrm>
          <a:custGeom>
            <a:avLst/>
            <a:gdLst/>
            <a:ahLst/>
            <a:cxnLst/>
            <a:rect l="l" t="t" r="r" b="b"/>
            <a:pathLst>
              <a:path w="6701269" h="2230964">
                <a:moveTo>
                  <a:pt x="0" y="0"/>
                </a:moveTo>
                <a:lnTo>
                  <a:pt x="6701270" y="0"/>
                </a:lnTo>
                <a:lnTo>
                  <a:pt x="6701270" y="2230965"/>
                </a:lnTo>
                <a:lnTo>
                  <a:pt x="0" y="2230965"/>
                </a:lnTo>
                <a:lnTo>
                  <a:pt x="0" y="0"/>
                </a:lnTo>
                <a:close/>
              </a:path>
            </a:pathLst>
          </a:custGeom>
          <a:blipFill>
            <a:blip r:embed="rId3"/>
            <a:stretch>
              <a:fillRect/>
            </a:stretch>
          </a:blipFill>
        </p:spPr>
        <p:txBody>
          <a:bodyPr/>
          <a:lstStyle/>
          <a:p>
            <a:endParaRPr lang="en-US"/>
          </a:p>
        </p:txBody>
      </p:sp>
      <p:sp>
        <p:nvSpPr>
          <p:cNvPr id="3" name="Freeform 3"/>
          <p:cNvSpPr/>
          <p:nvPr/>
        </p:nvSpPr>
        <p:spPr>
          <a:xfrm>
            <a:off x="10832022" y="6094751"/>
            <a:ext cx="6701269" cy="2230964"/>
          </a:xfrm>
          <a:custGeom>
            <a:avLst/>
            <a:gdLst/>
            <a:ahLst/>
            <a:cxnLst/>
            <a:rect l="l" t="t" r="r" b="b"/>
            <a:pathLst>
              <a:path w="6701269" h="2230964">
                <a:moveTo>
                  <a:pt x="0" y="0"/>
                </a:moveTo>
                <a:lnTo>
                  <a:pt x="6701270" y="0"/>
                </a:lnTo>
                <a:lnTo>
                  <a:pt x="6701270" y="2230964"/>
                </a:lnTo>
                <a:lnTo>
                  <a:pt x="0" y="2230964"/>
                </a:lnTo>
                <a:lnTo>
                  <a:pt x="0" y="0"/>
                </a:lnTo>
                <a:close/>
              </a:path>
            </a:pathLst>
          </a:custGeom>
          <a:blipFill>
            <a:blip r:embed="rId4"/>
            <a:stretch>
              <a:fillRect/>
            </a:stretch>
          </a:blipFill>
        </p:spPr>
        <p:txBody>
          <a:bodyPr/>
          <a:lstStyle/>
          <a:p>
            <a:endParaRPr lang="en-US"/>
          </a:p>
        </p:txBody>
      </p:sp>
      <p:sp>
        <p:nvSpPr>
          <p:cNvPr id="4" name="Freeform 4"/>
          <p:cNvSpPr/>
          <p:nvPr/>
        </p:nvSpPr>
        <p:spPr>
          <a:xfrm>
            <a:off x="10832022" y="3358962"/>
            <a:ext cx="6701269" cy="2230964"/>
          </a:xfrm>
          <a:custGeom>
            <a:avLst/>
            <a:gdLst/>
            <a:ahLst/>
            <a:cxnLst/>
            <a:rect l="l" t="t" r="r" b="b"/>
            <a:pathLst>
              <a:path w="6701269" h="2230964">
                <a:moveTo>
                  <a:pt x="0" y="0"/>
                </a:moveTo>
                <a:lnTo>
                  <a:pt x="6701270" y="0"/>
                </a:lnTo>
                <a:lnTo>
                  <a:pt x="6701270" y="2230964"/>
                </a:lnTo>
                <a:lnTo>
                  <a:pt x="0" y="2230964"/>
                </a:lnTo>
                <a:lnTo>
                  <a:pt x="0" y="0"/>
                </a:lnTo>
                <a:close/>
              </a:path>
            </a:pathLst>
          </a:custGeom>
          <a:blipFill>
            <a:blip r:embed="rId5"/>
            <a:stretch>
              <a:fillRect/>
            </a:stretch>
          </a:blipFill>
        </p:spPr>
        <p:txBody>
          <a:bodyPr/>
          <a:lstStyle/>
          <a:p>
            <a:endParaRPr lang="en-US"/>
          </a:p>
        </p:txBody>
      </p:sp>
      <p:sp>
        <p:nvSpPr>
          <p:cNvPr id="5" name="TextBox 5"/>
          <p:cNvSpPr txBox="1"/>
          <p:nvPr/>
        </p:nvSpPr>
        <p:spPr>
          <a:xfrm>
            <a:off x="1028700" y="483891"/>
            <a:ext cx="934395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Grad-CAM</a:t>
            </a:r>
          </a:p>
        </p:txBody>
      </p:sp>
      <p:sp>
        <p:nvSpPr>
          <p:cNvPr id="6" name="TextBox 6"/>
          <p:cNvSpPr txBox="1"/>
          <p:nvPr/>
        </p:nvSpPr>
        <p:spPr>
          <a:xfrm>
            <a:off x="10832022" y="2855616"/>
            <a:ext cx="6701269" cy="257175"/>
          </a:xfrm>
          <a:prstGeom prst="rect">
            <a:avLst/>
          </a:prstGeom>
        </p:spPr>
        <p:txBody>
          <a:bodyPr lIns="0" tIns="0" rIns="0" bIns="0" rtlCol="0" anchor="t">
            <a:spAutoFit/>
          </a:bodyPr>
          <a:lstStyle/>
          <a:p>
            <a:pPr algn="ctr">
              <a:lnSpc>
                <a:spcPts val="2050"/>
              </a:lnSpc>
            </a:pPr>
            <a:r>
              <a:rPr lang="en-US" sz="1708">
                <a:solidFill>
                  <a:srgbClr val="000000"/>
                </a:solidFill>
                <a:latin typeface="Montserrat"/>
              </a:rPr>
              <a:t>Figure 10. Healthy Leaf</a:t>
            </a:r>
          </a:p>
        </p:txBody>
      </p:sp>
      <p:sp>
        <p:nvSpPr>
          <p:cNvPr id="7" name="TextBox 7"/>
          <p:cNvSpPr txBox="1"/>
          <p:nvPr/>
        </p:nvSpPr>
        <p:spPr>
          <a:xfrm>
            <a:off x="10832022" y="5589926"/>
            <a:ext cx="6701269" cy="514350"/>
          </a:xfrm>
          <a:prstGeom prst="rect">
            <a:avLst/>
          </a:prstGeom>
        </p:spPr>
        <p:txBody>
          <a:bodyPr lIns="0" tIns="0" rIns="0" bIns="0" rtlCol="0" anchor="t">
            <a:spAutoFit/>
          </a:bodyPr>
          <a:lstStyle/>
          <a:p>
            <a:pPr algn="ctr">
              <a:lnSpc>
                <a:spcPts val="2050"/>
              </a:lnSpc>
            </a:pPr>
            <a:r>
              <a:rPr lang="en-US" sz="1708">
                <a:solidFill>
                  <a:srgbClr val="000000"/>
                </a:solidFill>
                <a:latin typeface="Montserrat"/>
              </a:rPr>
              <a:t>Figure 11. Apple Scrap Leaf</a:t>
            </a:r>
          </a:p>
          <a:p>
            <a:pPr algn="ctr">
              <a:lnSpc>
                <a:spcPts val="2050"/>
              </a:lnSpc>
            </a:pPr>
            <a:endParaRPr lang="en-US" sz="1708">
              <a:solidFill>
                <a:srgbClr val="000000"/>
              </a:solidFill>
              <a:latin typeface="Montserrat"/>
            </a:endParaRPr>
          </a:p>
        </p:txBody>
      </p:sp>
      <p:sp>
        <p:nvSpPr>
          <p:cNvPr id="8" name="TextBox 8"/>
          <p:cNvSpPr txBox="1"/>
          <p:nvPr/>
        </p:nvSpPr>
        <p:spPr>
          <a:xfrm>
            <a:off x="10832022" y="8372475"/>
            <a:ext cx="6701269" cy="257175"/>
          </a:xfrm>
          <a:prstGeom prst="rect">
            <a:avLst/>
          </a:prstGeom>
        </p:spPr>
        <p:txBody>
          <a:bodyPr lIns="0" tIns="0" rIns="0" bIns="0" rtlCol="0" anchor="t">
            <a:spAutoFit/>
          </a:bodyPr>
          <a:lstStyle/>
          <a:p>
            <a:pPr algn="ctr">
              <a:lnSpc>
                <a:spcPts val="2050"/>
              </a:lnSpc>
            </a:pPr>
            <a:r>
              <a:rPr lang="en-US" sz="1708">
                <a:solidFill>
                  <a:srgbClr val="000000"/>
                </a:solidFill>
                <a:latin typeface="Montserrat"/>
              </a:rPr>
              <a:t>Figure 12. Rust Leaf</a:t>
            </a:r>
          </a:p>
        </p:txBody>
      </p:sp>
      <p:sp>
        <p:nvSpPr>
          <p:cNvPr id="9" name="TextBox 9"/>
          <p:cNvSpPr txBox="1"/>
          <p:nvPr/>
        </p:nvSpPr>
        <p:spPr>
          <a:xfrm>
            <a:off x="1028700" y="1817391"/>
            <a:ext cx="8419943" cy="2085975"/>
          </a:xfrm>
          <a:prstGeom prst="rect">
            <a:avLst/>
          </a:prstGeom>
        </p:spPr>
        <p:txBody>
          <a:bodyPr lIns="0" tIns="0" rIns="0" bIns="0" rtlCol="0" anchor="t">
            <a:spAutoFit/>
          </a:bodyPr>
          <a:lstStyle/>
          <a:p>
            <a:pPr marL="0" lvl="0" indent="0" algn="l">
              <a:lnSpc>
                <a:spcPts val="3359"/>
              </a:lnSpc>
              <a:spcBef>
                <a:spcPct val="0"/>
              </a:spcBef>
            </a:pPr>
            <a:r>
              <a:rPr lang="en-US" sz="2799" u="none" strike="noStrike" dirty="0">
                <a:solidFill>
                  <a:srgbClr val="000000"/>
                </a:solidFill>
                <a:latin typeface="Montserrat"/>
              </a:rPr>
              <a:t>Grad-CAM Heatmaps: A Visual Explanation:</a:t>
            </a:r>
          </a:p>
          <a:p>
            <a:pPr marL="604519" lvl="1" indent="-302260" algn="l">
              <a:lnSpc>
                <a:spcPts val="3359"/>
              </a:lnSpc>
              <a:spcBef>
                <a:spcPct val="0"/>
              </a:spcBef>
              <a:buFont typeface="Arial"/>
              <a:buChar char="•"/>
            </a:pPr>
            <a:r>
              <a:rPr lang="en-US" sz="2799" u="none" strike="noStrike" dirty="0">
                <a:solidFill>
                  <a:srgbClr val="000000"/>
                </a:solidFill>
                <a:latin typeface="Montserrat"/>
              </a:rPr>
              <a:t>Red: Highest importance for prediction</a:t>
            </a:r>
          </a:p>
          <a:p>
            <a:pPr marL="604519" lvl="1" indent="-302260" algn="l">
              <a:lnSpc>
                <a:spcPts val="3359"/>
              </a:lnSpc>
              <a:spcBef>
                <a:spcPct val="0"/>
              </a:spcBef>
              <a:buFont typeface="Arial"/>
              <a:buChar char="•"/>
            </a:pPr>
            <a:r>
              <a:rPr lang="en-US" sz="2799" u="none" strike="noStrike" dirty="0">
                <a:solidFill>
                  <a:srgbClr val="000000"/>
                </a:solidFill>
                <a:latin typeface="Montserrat"/>
              </a:rPr>
              <a:t>Yellow/Green: Moderate importance</a:t>
            </a:r>
          </a:p>
          <a:p>
            <a:pPr marL="604519" lvl="1" indent="-302260" algn="l">
              <a:lnSpc>
                <a:spcPts val="3359"/>
              </a:lnSpc>
              <a:spcBef>
                <a:spcPct val="0"/>
              </a:spcBef>
              <a:buFont typeface="Arial"/>
              <a:buChar char="•"/>
            </a:pPr>
            <a:r>
              <a:rPr lang="en-US" sz="2799" u="none" strike="noStrike" dirty="0">
                <a:solidFill>
                  <a:srgbClr val="000000"/>
                </a:solidFill>
                <a:latin typeface="Montserrat"/>
              </a:rPr>
              <a:t>Blue: Least importance</a:t>
            </a:r>
          </a:p>
          <a:p>
            <a:pPr marL="0" lvl="0" indent="0" algn="l">
              <a:lnSpc>
                <a:spcPts val="3359"/>
              </a:lnSpc>
              <a:spcBef>
                <a:spcPct val="0"/>
              </a:spcBef>
            </a:pPr>
            <a:endParaRPr lang="en-US" sz="2799" u="none" strike="noStrike" dirty="0">
              <a:solidFill>
                <a:srgbClr val="000000"/>
              </a:solidFill>
              <a:latin typeface="Montserrat"/>
            </a:endParaRPr>
          </a:p>
        </p:txBody>
      </p:sp>
      <p:sp>
        <p:nvSpPr>
          <p:cNvPr id="10" name="TextBox 10"/>
          <p:cNvSpPr txBox="1"/>
          <p:nvPr/>
        </p:nvSpPr>
        <p:spPr>
          <a:xfrm>
            <a:off x="1028700" y="3754278"/>
            <a:ext cx="8419943" cy="4600575"/>
          </a:xfrm>
          <a:prstGeom prst="rect">
            <a:avLst/>
          </a:prstGeom>
        </p:spPr>
        <p:txBody>
          <a:bodyPr lIns="0" tIns="0" rIns="0" bIns="0" rtlCol="0" anchor="t">
            <a:spAutoFit/>
          </a:bodyPr>
          <a:lstStyle/>
          <a:p>
            <a:pPr algn="l">
              <a:lnSpc>
                <a:spcPts val="3359"/>
              </a:lnSpc>
            </a:pPr>
            <a:r>
              <a:rPr lang="en-US" sz="2799" dirty="0">
                <a:solidFill>
                  <a:srgbClr val="000000"/>
                </a:solidFill>
                <a:latin typeface="Montserrat"/>
              </a:rPr>
              <a:t>Figure 10: Model likely focuses on texture, color, and vein patterns</a:t>
            </a:r>
          </a:p>
          <a:p>
            <a:pPr algn="l">
              <a:lnSpc>
                <a:spcPts val="3359"/>
              </a:lnSpc>
            </a:pPr>
            <a:endParaRPr lang="en-US" sz="2799" dirty="0">
              <a:solidFill>
                <a:srgbClr val="000000"/>
              </a:solidFill>
              <a:latin typeface="Montserrat"/>
            </a:endParaRPr>
          </a:p>
          <a:p>
            <a:pPr algn="l">
              <a:lnSpc>
                <a:spcPts val="3359"/>
              </a:lnSpc>
            </a:pPr>
            <a:r>
              <a:rPr lang="en-US" sz="2799" dirty="0">
                <a:solidFill>
                  <a:srgbClr val="000000"/>
                </a:solidFill>
                <a:latin typeface="Montserrat"/>
              </a:rPr>
              <a:t>Figure 11: Model accurately highlights the dark spots and discoloration characteristic of apple scab</a:t>
            </a:r>
          </a:p>
          <a:p>
            <a:pPr algn="l">
              <a:lnSpc>
                <a:spcPts val="3359"/>
              </a:lnSpc>
            </a:pPr>
            <a:endParaRPr lang="en-US" sz="2799" dirty="0">
              <a:solidFill>
                <a:srgbClr val="000000"/>
              </a:solidFill>
              <a:latin typeface="Montserrat"/>
            </a:endParaRPr>
          </a:p>
          <a:p>
            <a:pPr marL="0" lvl="0" indent="0" algn="l">
              <a:lnSpc>
                <a:spcPts val="3359"/>
              </a:lnSpc>
              <a:spcBef>
                <a:spcPct val="0"/>
              </a:spcBef>
            </a:pPr>
            <a:r>
              <a:rPr lang="en-US" sz="2799" dirty="0">
                <a:solidFill>
                  <a:srgbClr val="000000"/>
                </a:solidFill>
                <a:latin typeface="Montserrat"/>
              </a:rPr>
              <a:t>Figure 12: The heatmap highlights the most severe areas of rust leaf disease in warm colors, while cooler colors likely indicate healthier areas.</a:t>
            </a:r>
          </a:p>
        </p:txBody>
      </p:sp>
      <p:sp>
        <p:nvSpPr>
          <p:cNvPr id="11" name="TextBox 11"/>
          <p:cNvSpPr txBox="1"/>
          <p:nvPr/>
        </p:nvSpPr>
        <p:spPr>
          <a:xfrm>
            <a:off x="1028700" y="8772525"/>
            <a:ext cx="16504592" cy="1247775"/>
          </a:xfrm>
          <a:prstGeom prst="rect">
            <a:avLst/>
          </a:prstGeom>
        </p:spPr>
        <p:txBody>
          <a:bodyPr lIns="0" tIns="0" rIns="0" bIns="0" rtlCol="0" anchor="t">
            <a:spAutoFit/>
          </a:bodyPr>
          <a:lstStyle/>
          <a:p>
            <a:pPr marL="0" lvl="0" indent="0" algn="l">
              <a:lnSpc>
                <a:spcPts val="3359"/>
              </a:lnSpc>
              <a:spcBef>
                <a:spcPct val="0"/>
              </a:spcBef>
            </a:pPr>
            <a:r>
              <a:rPr lang="en-US" sz="2799" dirty="0">
                <a:solidFill>
                  <a:srgbClr val="000000"/>
                </a:solidFill>
                <a:latin typeface="Montserrat"/>
              </a:rPr>
              <a:t>Grad-CAM visualizations confirm our model's focus on disease symptoms, boosting confidence in its predictions and enhancing interpretability for our plant disease detection system.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AutoShape 4"/>
          <p:cNvSpPr/>
          <p:nvPr/>
        </p:nvSpPr>
        <p:spPr>
          <a:xfrm rot="8282782">
            <a:off x="15384322" y="9186325"/>
            <a:ext cx="3784055" cy="0"/>
          </a:xfrm>
          <a:prstGeom prst="line">
            <a:avLst/>
          </a:prstGeom>
          <a:ln w="19050" cap="rnd">
            <a:solidFill>
              <a:srgbClr val="3F3533"/>
            </a:solidFill>
            <a:prstDash val="solid"/>
            <a:headEnd type="none" w="sm" len="sm"/>
            <a:tailEnd type="none" w="sm" len="sm"/>
          </a:ln>
        </p:spPr>
        <p:txBody>
          <a:bodyPr/>
          <a:lstStyle/>
          <a:p>
            <a:endParaRPr lang="en-US"/>
          </a:p>
        </p:txBody>
      </p:sp>
      <p:sp>
        <p:nvSpPr>
          <p:cNvPr id="5" name="AutoShape 5"/>
          <p:cNvSpPr/>
          <p:nvPr/>
        </p:nvSpPr>
        <p:spPr>
          <a:xfrm rot="8576404">
            <a:off x="-620665" y="877475"/>
            <a:ext cx="3627230" cy="0"/>
          </a:xfrm>
          <a:prstGeom prst="line">
            <a:avLst/>
          </a:prstGeom>
          <a:ln w="19050" cap="rnd">
            <a:solidFill>
              <a:srgbClr val="3F3533"/>
            </a:solidFill>
            <a:prstDash val="solid"/>
            <a:headEnd type="none" w="sm" len="sm"/>
            <a:tailEnd type="none" w="sm" len="sm"/>
          </a:ln>
        </p:spPr>
        <p:txBody>
          <a:bodyPr/>
          <a:lstStyle/>
          <a:p>
            <a:endParaRPr lang="en-US"/>
          </a:p>
        </p:txBody>
      </p:sp>
      <p:sp>
        <p:nvSpPr>
          <p:cNvPr id="6" name="TextBox 6"/>
          <p:cNvSpPr txBox="1"/>
          <p:nvPr/>
        </p:nvSpPr>
        <p:spPr>
          <a:xfrm>
            <a:off x="1028700" y="5156563"/>
            <a:ext cx="16230600" cy="2133600"/>
          </a:xfrm>
          <a:prstGeom prst="rect">
            <a:avLst/>
          </a:prstGeom>
        </p:spPr>
        <p:txBody>
          <a:bodyPr lIns="0" tIns="0" rIns="0" bIns="0" rtlCol="0" anchor="t">
            <a:spAutoFit/>
          </a:bodyPr>
          <a:lstStyle/>
          <a:p>
            <a:pPr algn="ctr">
              <a:lnSpc>
                <a:spcPts val="16800"/>
              </a:lnSpc>
            </a:pPr>
            <a:r>
              <a:rPr lang="en-US" sz="14000">
                <a:solidFill>
                  <a:srgbClr val="3F3533"/>
                </a:solidFill>
                <a:latin typeface="Vidaloka"/>
              </a:rPr>
              <a:t>Conclusion</a:t>
            </a:r>
          </a:p>
        </p:txBody>
      </p:sp>
      <p:sp>
        <p:nvSpPr>
          <p:cNvPr id="7" name="TextBox 7"/>
          <p:cNvSpPr txBox="1"/>
          <p:nvPr/>
        </p:nvSpPr>
        <p:spPr>
          <a:xfrm>
            <a:off x="7584525" y="2531955"/>
            <a:ext cx="3118950" cy="2133600"/>
          </a:xfrm>
          <a:prstGeom prst="rect">
            <a:avLst/>
          </a:prstGeom>
        </p:spPr>
        <p:txBody>
          <a:bodyPr lIns="0" tIns="0" rIns="0" bIns="0" rtlCol="0" anchor="t">
            <a:spAutoFit/>
          </a:bodyPr>
          <a:lstStyle/>
          <a:p>
            <a:pPr algn="ctr">
              <a:lnSpc>
                <a:spcPts val="16800"/>
              </a:lnSpc>
            </a:pPr>
            <a:r>
              <a:rPr lang="en-US" sz="14000">
                <a:solidFill>
                  <a:srgbClr val="3F3533"/>
                </a:solidFill>
                <a:latin typeface="Vidaloka"/>
              </a:rPr>
              <a:t>05</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TextBox 4"/>
          <p:cNvSpPr txBox="1"/>
          <p:nvPr/>
        </p:nvSpPr>
        <p:spPr>
          <a:xfrm>
            <a:off x="1028700" y="1556806"/>
            <a:ext cx="3771616"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Conclusion</a:t>
            </a:r>
          </a:p>
        </p:txBody>
      </p:sp>
      <p:sp>
        <p:nvSpPr>
          <p:cNvPr id="5" name="TextBox 5"/>
          <p:cNvSpPr txBox="1"/>
          <p:nvPr/>
        </p:nvSpPr>
        <p:spPr>
          <a:xfrm>
            <a:off x="6733644" y="3432188"/>
            <a:ext cx="4789597" cy="1095375"/>
          </a:xfrm>
          <a:prstGeom prst="rect">
            <a:avLst/>
          </a:prstGeom>
        </p:spPr>
        <p:txBody>
          <a:bodyPr lIns="0" tIns="0" rIns="0" bIns="0" rtlCol="0" anchor="t">
            <a:spAutoFit/>
          </a:bodyPr>
          <a:lstStyle/>
          <a:p>
            <a:pPr algn="ctr">
              <a:lnSpc>
                <a:spcPts val="4320"/>
              </a:lnSpc>
            </a:pPr>
            <a:r>
              <a:rPr lang="en-US" sz="3600">
                <a:solidFill>
                  <a:srgbClr val="000000"/>
                </a:solidFill>
                <a:latin typeface="Vidaloka"/>
              </a:rPr>
              <a:t>Impact on Plant Disease Detection</a:t>
            </a:r>
          </a:p>
        </p:txBody>
      </p:sp>
      <p:sp>
        <p:nvSpPr>
          <p:cNvPr id="6" name="TextBox 6"/>
          <p:cNvSpPr txBox="1"/>
          <p:nvPr/>
        </p:nvSpPr>
        <p:spPr>
          <a:xfrm>
            <a:off x="6751414" y="4537088"/>
            <a:ext cx="4789597" cy="3762375"/>
          </a:xfrm>
          <a:prstGeom prst="rect">
            <a:avLst/>
          </a:prstGeom>
        </p:spPr>
        <p:txBody>
          <a:bodyPr lIns="0" tIns="0" rIns="0" bIns="0" rtlCol="0" anchor="t">
            <a:spAutoFit/>
          </a:bodyPr>
          <a:lstStyle/>
          <a:p>
            <a:pPr algn="ctr">
              <a:lnSpc>
                <a:spcPts val="3359"/>
              </a:lnSpc>
            </a:pPr>
            <a:r>
              <a:rPr lang="en-US" sz="2799">
                <a:solidFill>
                  <a:srgbClr val="000000"/>
                </a:solidFill>
                <a:latin typeface="Montserrat"/>
              </a:rPr>
              <a:t>This study demonstrates the potential of deep learning and visualization techniques for accurate, efficient, and interpretable plant disease detection, providing a foundation for developing advanced management tools.</a:t>
            </a:r>
          </a:p>
        </p:txBody>
      </p:sp>
      <p:sp>
        <p:nvSpPr>
          <p:cNvPr id="7" name="TextBox 7"/>
          <p:cNvSpPr txBox="1"/>
          <p:nvPr/>
        </p:nvSpPr>
        <p:spPr>
          <a:xfrm>
            <a:off x="1028700" y="3703650"/>
            <a:ext cx="5038125" cy="552450"/>
          </a:xfrm>
          <a:prstGeom prst="rect">
            <a:avLst/>
          </a:prstGeom>
        </p:spPr>
        <p:txBody>
          <a:bodyPr lIns="0" tIns="0" rIns="0" bIns="0" rtlCol="0" anchor="t">
            <a:spAutoFit/>
          </a:bodyPr>
          <a:lstStyle/>
          <a:p>
            <a:pPr algn="ctr">
              <a:lnSpc>
                <a:spcPts val="4320"/>
              </a:lnSpc>
            </a:pPr>
            <a:r>
              <a:rPr lang="en-US" sz="3600">
                <a:solidFill>
                  <a:srgbClr val="000000"/>
                </a:solidFill>
                <a:latin typeface="Vidaloka"/>
              </a:rPr>
              <a:t>Key Research Findings</a:t>
            </a:r>
          </a:p>
        </p:txBody>
      </p:sp>
      <p:sp>
        <p:nvSpPr>
          <p:cNvPr id="8" name="TextBox 8"/>
          <p:cNvSpPr txBox="1"/>
          <p:nvPr/>
        </p:nvSpPr>
        <p:spPr>
          <a:xfrm>
            <a:off x="1028700" y="4408588"/>
            <a:ext cx="5042550" cy="2595775"/>
          </a:xfrm>
          <a:prstGeom prst="rect">
            <a:avLst/>
          </a:prstGeom>
        </p:spPr>
        <p:txBody>
          <a:bodyPr lIns="0" tIns="0" rIns="0" bIns="0" rtlCol="0" anchor="t">
            <a:spAutoFit/>
          </a:bodyPr>
          <a:lstStyle/>
          <a:p>
            <a:pPr algn="ctr">
              <a:lnSpc>
                <a:spcPts val="3359"/>
              </a:lnSpc>
            </a:pPr>
            <a:r>
              <a:rPr lang="en-US" sz="2799" dirty="0">
                <a:solidFill>
                  <a:srgbClr val="000000"/>
                </a:solidFill>
                <a:latin typeface="Montserrat"/>
              </a:rPr>
              <a:t>EfficientNetB5 achieved top accuracy (99.15%) on </a:t>
            </a:r>
            <a:r>
              <a:rPr lang="en-US" sz="2799" dirty="0" err="1">
                <a:solidFill>
                  <a:srgbClr val="000000"/>
                </a:solidFill>
                <a:latin typeface="Montserrat"/>
              </a:rPr>
              <a:t>PlantVillage</a:t>
            </a:r>
            <a:r>
              <a:rPr lang="en-US" sz="2799" dirty="0">
                <a:solidFill>
                  <a:srgbClr val="000000"/>
                </a:solidFill>
                <a:latin typeface="Montserrat"/>
              </a:rPr>
              <a:t>, outperforming other models. Grad-CAM visualizations confirmed its focus on disease symptoms.</a:t>
            </a:r>
          </a:p>
        </p:txBody>
      </p:sp>
      <p:sp>
        <p:nvSpPr>
          <p:cNvPr id="9" name="TextBox 9"/>
          <p:cNvSpPr txBox="1"/>
          <p:nvPr/>
        </p:nvSpPr>
        <p:spPr>
          <a:xfrm>
            <a:off x="12221175" y="3703650"/>
            <a:ext cx="5038125" cy="552450"/>
          </a:xfrm>
          <a:prstGeom prst="rect">
            <a:avLst/>
          </a:prstGeom>
        </p:spPr>
        <p:txBody>
          <a:bodyPr lIns="0" tIns="0" rIns="0" bIns="0" rtlCol="0" anchor="t">
            <a:spAutoFit/>
          </a:bodyPr>
          <a:lstStyle/>
          <a:p>
            <a:pPr algn="ctr">
              <a:lnSpc>
                <a:spcPts val="4320"/>
              </a:lnSpc>
            </a:pPr>
            <a:r>
              <a:rPr lang="en-US" sz="3600">
                <a:solidFill>
                  <a:srgbClr val="000000"/>
                </a:solidFill>
                <a:latin typeface="Vidaloka"/>
              </a:rPr>
              <a:t>Real-World Applications</a:t>
            </a:r>
          </a:p>
        </p:txBody>
      </p:sp>
      <p:sp>
        <p:nvSpPr>
          <p:cNvPr id="10" name="TextBox 10"/>
          <p:cNvSpPr txBox="1"/>
          <p:nvPr/>
        </p:nvSpPr>
        <p:spPr>
          <a:xfrm>
            <a:off x="12221175" y="4408588"/>
            <a:ext cx="5038125" cy="2924175"/>
          </a:xfrm>
          <a:prstGeom prst="rect">
            <a:avLst/>
          </a:prstGeom>
        </p:spPr>
        <p:txBody>
          <a:bodyPr lIns="0" tIns="0" rIns="0" bIns="0" rtlCol="0" anchor="t">
            <a:spAutoFit/>
          </a:bodyPr>
          <a:lstStyle/>
          <a:p>
            <a:pPr algn="ctr">
              <a:lnSpc>
                <a:spcPts val="3359"/>
              </a:lnSpc>
            </a:pPr>
            <a:r>
              <a:rPr lang="en-US" sz="2799">
                <a:solidFill>
                  <a:srgbClr val="000000"/>
                </a:solidFill>
                <a:latin typeface="Montserrat"/>
              </a:rPr>
              <a:t>Early and accurate disease detection empowers farmers to intervene promptly, reducing crop loss, minimizing pesticide use, and increasing profitability.</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TextBox 2"/>
          <p:cNvSpPr txBox="1"/>
          <p:nvPr/>
        </p:nvSpPr>
        <p:spPr>
          <a:xfrm>
            <a:off x="567129" y="876954"/>
            <a:ext cx="1525215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Future Work</a:t>
            </a:r>
          </a:p>
        </p:txBody>
      </p:sp>
      <p:sp>
        <p:nvSpPr>
          <p:cNvPr id="3" name="TextBox 3"/>
          <p:cNvSpPr txBox="1"/>
          <p:nvPr/>
        </p:nvSpPr>
        <p:spPr>
          <a:xfrm>
            <a:off x="598303" y="6107935"/>
            <a:ext cx="4968975" cy="1095375"/>
          </a:xfrm>
          <a:prstGeom prst="rect">
            <a:avLst/>
          </a:prstGeom>
        </p:spPr>
        <p:txBody>
          <a:bodyPr lIns="0" tIns="0" rIns="0" bIns="0" rtlCol="0" anchor="t">
            <a:spAutoFit/>
          </a:bodyPr>
          <a:lstStyle/>
          <a:p>
            <a:pPr algn="l">
              <a:lnSpc>
                <a:spcPts val="4320"/>
              </a:lnSpc>
            </a:pPr>
            <a:r>
              <a:rPr lang="en-US" sz="3600">
                <a:solidFill>
                  <a:srgbClr val="3F3533"/>
                </a:solidFill>
                <a:latin typeface="Vidaloka"/>
              </a:rPr>
              <a:t>Expanding Generalizability</a:t>
            </a:r>
          </a:p>
        </p:txBody>
      </p:sp>
      <p:sp>
        <p:nvSpPr>
          <p:cNvPr id="4" name="TextBox 4"/>
          <p:cNvSpPr txBox="1"/>
          <p:nvPr/>
        </p:nvSpPr>
        <p:spPr>
          <a:xfrm>
            <a:off x="598303" y="7344735"/>
            <a:ext cx="4968975" cy="2505075"/>
          </a:xfrm>
          <a:prstGeom prst="rect">
            <a:avLst/>
          </a:prstGeom>
        </p:spPr>
        <p:txBody>
          <a:bodyPr lIns="0" tIns="0" rIns="0" bIns="0" rtlCol="0" anchor="t">
            <a:spAutoFit/>
          </a:bodyPr>
          <a:lstStyle/>
          <a:p>
            <a:pPr algn="l">
              <a:lnSpc>
                <a:spcPts val="3359"/>
              </a:lnSpc>
            </a:pPr>
            <a:r>
              <a:rPr lang="en-US" sz="2799">
                <a:solidFill>
                  <a:srgbClr val="000000"/>
                </a:solidFill>
                <a:latin typeface="Montserrat"/>
              </a:rPr>
              <a:t>Test the model on diverse plant disease datasets, Incorporate additional data sources to enhance predictive capabilities.</a:t>
            </a:r>
          </a:p>
          <a:p>
            <a:pPr algn="l">
              <a:lnSpc>
                <a:spcPts val="3359"/>
              </a:lnSpc>
            </a:pPr>
            <a:endParaRPr lang="en-US" sz="2799">
              <a:solidFill>
                <a:srgbClr val="000000"/>
              </a:solidFill>
              <a:latin typeface="Montserrat"/>
            </a:endParaRPr>
          </a:p>
        </p:txBody>
      </p:sp>
      <p:sp>
        <p:nvSpPr>
          <p:cNvPr id="5" name="TextBox 5"/>
          <p:cNvSpPr txBox="1"/>
          <p:nvPr/>
        </p:nvSpPr>
        <p:spPr>
          <a:xfrm>
            <a:off x="567129" y="2134254"/>
            <a:ext cx="5000149" cy="552450"/>
          </a:xfrm>
          <a:prstGeom prst="rect">
            <a:avLst/>
          </a:prstGeom>
        </p:spPr>
        <p:txBody>
          <a:bodyPr lIns="0" tIns="0" rIns="0" bIns="0" rtlCol="0" anchor="t">
            <a:spAutoFit/>
          </a:bodyPr>
          <a:lstStyle/>
          <a:p>
            <a:pPr algn="l">
              <a:lnSpc>
                <a:spcPts val="4320"/>
              </a:lnSpc>
            </a:pPr>
            <a:r>
              <a:rPr lang="en-US" sz="3600">
                <a:solidFill>
                  <a:srgbClr val="3F3533"/>
                </a:solidFill>
                <a:latin typeface="Vidaloka"/>
              </a:rPr>
              <a:t>Optimizing for Efficiency</a:t>
            </a:r>
          </a:p>
        </p:txBody>
      </p:sp>
      <p:sp>
        <p:nvSpPr>
          <p:cNvPr id="6" name="TextBox 6"/>
          <p:cNvSpPr txBox="1"/>
          <p:nvPr/>
        </p:nvSpPr>
        <p:spPr>
          <a:xfrm>
            <a:off x="567129" y="2839191"/>
            <a:ext cx="5000149" cy="2924175"/>
          </a:xfrm>
          <a:prstGeom prst="rect">
            <a:avLst/>
          </a:prstGeom>
        </p:spPr>
        <p:txBody>
          <a:bodyPr lIns="0" tIns="0" rIns="0" bIns="0" rtlCol="0" anchor="t">
            <a:spAutoFit/>
          </a:bodyPr>
          <a:lstStyle/>
          <a:p>
            <a:pPr algn="l">
              <a:lnSpc>
                <a:spcPts val="3359"/>
              </a:lnSpc>
            </a:pPr>
            <a:r>
              <a:rPr lang="en-US" sz="2799">
                <a:solidFill>
                  <a:srgbClr val="000000"/>
                </a:solidFill>
                <a:latin typeface="Montserrat"/>
              </a:rPr>
              <a:t>Explore strategies to shorten training time while maintaining accuracy and research model compression techniques for deployment on less powerful devices.</a:t>
            </a:r>
          </a:p>
        </p:txBody>
      </p:sp>
      <p:sp>
        <p:nvSpPr>
          <p:cNvPr id="7" name="TextBox 7"/>
          <p:cNvSpPr txBox="1"/>
          <p:nvPr/>
        </p:nvSpPr>
        <p:spPr>
          <a:xfrm>
            <a:off x="12388616" y="6107935"/>
            <a:ext cx="5366016" cy="552450"/>
          </a:xfrm>
          <a:prstGeom prst="rect">
            <a:avLst/>
          </a:prstGeom>
        </p:spPr>
        <p:txBody>
          <a:bodyPr lIns="0" tIns="0" rIns="0" bIns="0" rtlCol="0" anchor="t">
            <a:spAutoFit/>
          </a:bodyPr>
          <a:lstStyle/>
          <a:p>
            <a:pPr algn="r">
              <a:lnSpc>
                <a:spcPts val="4320"/>
              </a:lnSpc>
            </a:pPr>
            <a:r>
              <a:rPr lang="en-US" sz="3600">
                <a:solidFill>
                  <a:srgbClr val="3F3533"/>
                </a:solidFill>
                <a:latin typeface="Vidaloka"/>
              </a:rPr>
              <a:t>Empowering Farmers</a:t>
            </a:r>
          </a:p>
        </p:txBody>
      </p:sp>
      <p:sp>
        <p:nvSpPr>
          <p:cNvPr id="8" name="TextBox 8"/>
          <p:cNvSpPr txBox="1"/>
          <p:nvPr/>
        </p:nvSpPr>
        <p:spPr>
          <a:xfrm>
            <a:off x="12422377" y="6812872"/>
            <a:ext cx="5332255" cy="2085975"/>
          </a:xfrm>
          <a:prstGeom prst="rect">
            <a:avLst/>
          </a:prstGeom>
        </p:spPr>
        <p:txBody>
          <a:bodyPr lIns="0" tIns="0" rIns="0" bIns="0" rtlCol="0" anchor="t">
            <a:spAutoFit/>
          </a:bodyPr>
          <a:lstStyle/>
          <a:p>
            <a:pPr algn="r">
              <a:lnSpc>
                <a:spcPts val="3359"/>
              </a:lnSpc>
            </a:pPr>
            <a:r>
              <a:rPr lang="en-US" sz="2799">
                <a:solidFill>
                  <a:srgbClr val="000000"/>
                </a:solidFill>
                <a:latin typeface="Montserrat"/>
              </a:rPr>
              <a:t>Develop user-friendly mobile apps integrating model capabilities for real-time, actionable insights in disease management for farmers.</a:t>
            </a:r>
          </a:p>
        </p:txBody>
      </p:sp>
      <p:sp>
        <p:nvSpPr>
          <p:cNvPr id="9" name="TextBox 9"/>
          <p:cNvSpPr txBox="1"/>
          <p:nvPr/>
        </p:nvSpPr>
        <p:spPr>
          <a:xfrm>
            <a:off x="12354855" y="2134254"/>
            <a:ext cx="5366016" cy="552450"/>
          </a:xfrm>
          <a:prstGeom prst="rect">
            <a:avLst/>
          </a:prstGeom>
        </p:spPr>
        <p:txBody>
          <a:bodyPr lIns="0" tIns="0" rIns="0" bIns="0" rtlCol="0" anchor="t">
            <a:spAutoFit/>
          </a:bodyPr>
          <a:lstStyle/>
          <a:p>
            <a:pPr algn="r">
              <a:lnSpc>
                <a:spcPts val="4320"/>
              </a:lnSpc>
            </a:pPr>
            <a:r>
              <a:rPr lang="en-US" sz="3600">
                <a:solidFill>
                  <a:srgbClr val="3F3533"/>
                </a:solidFill>
                <a:latin typeface="Vidaloka"/>
              </a:rPr>
              <a:t>Enhancing Interpretability</a:t>
            </a:r>
          </a:p>
        </p:txBody>
      </p:sp>
      <p:sp>
        <p:nvSpPr>
          <p:cNvPr id="10" name="TextBox 10"/>
          <p:cNvSpPr txBox="1"/>
          <p:nvPr/>
        </p:nvSpPr>
        <p:spPr>
          <a:xfrm>
            <a:off x="12354855" y="2907352"/>
            <a:ext cx="5366016" cy="1666875"/>
          </a:xfrm>
          <a:prstGeom prst="rect">
            <a:avLst/>
          </a:prstGeom>
        </p:spPr>
        <p:txBody>
          <a:bodyPr lIns="0" tIns="0" rIns="0" bIns="0" rtlCol="0" anchor="t">
            <a:spAutoFit/>
          </a:bodyPr>
          <a:lstStyle/>
          <a:p>
            <a:pPr algn="r">
              <a:lnSpc>
                <a:spcPts val="3359"/>
              </a:lnSpc>
            </a:pPr>
            <a:r>
              <a:rPr lang="en-US" sz="2799">
                <a:solidFill>
                  <a:srgbClr val="000000"/>
                </a:solidFill>
                <a:latin typeface="Montserrat"/>
              </a:rPr>
              <a:t>Investigate additional visualization methods with Grad-CAM for enhanced model interpretation.</a:t>
            </a:r>
          </a:p>
        </p:txBody>
      </p:sp>
      <p:sp>
        <p:nvSpPr>
          <p:cNvPr id="11" name="Freeform 11"/>
          <p:cNvSpPr/>
          <p:nvPr/>
        </p:nvSpPr>
        <p:spPr>
          <a:xfrm>
            <a:off x="6951620" y="3916483"/>
            <a:ext cx="4014600" cy="4014600"/>
          </a:xfrm>
          <a:custGeom>
            <a:avLst/>
            <a:gdLst/>
            <a:ahLst/>
            <a:cxnLst/>
            <a:rect l="l" t="t" r="r" b="b"/>
            <a:pathLst>
              <a:path w="4014600" h="4014600">
                <a:moveTo>
                  <a:pt x="0" y="0"/>
                </a:moveTo>
                <a:lnTo>
                  <a:pt x="4014600" y="0"/>
                </a:lnTo>
                <a:lnTo>
                  <a:pt x="4014600" y="4014600"/>
                </a:lnTo>
                <a:lnTo>
                  <a:pt x="0" y="40146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2" name="Group 12"/>
          <p:cNvGrpSpPr/>
          <p:nvPr/>
        </p:nvGrpSpPr>
        <p:grpSpPr>
          <a:xfrm>
            <a:off x="6053053" y="3418460"/>
            <a:ext cx="1917150" cy="1917150"/>
            <a:chOff x="0" y="0"/>
            <a:chExt cx="2556200" cy="2556200"/>
          </a:xfrm>
        </p:grpSpPr>
        <p:sp>
          <p:nvSpPr>
            <p:cNvPr id="13" name="Freeform 13"/>
            <p:cNvSpPr/>
            <p:nvPr/>
          </p:nvSpPr>
          <p:spPr>
            <a:xfrm>
              <a:off x="38100" y="38100"/>
              <a:ext cx="2480056" cy="2480056"/>
            </a:xfrm>
            <a:custGeom>
              <a:avLst/>
              <a:gdLst/>
              <a:ahLst/>
              <a:cxnLst/>
              <a:rect l="l" t="t" r="r" b="b"/>
              <a:pathLst>
                <a:path w="2480056" h="2480056">
                  <a:moveTo>
                    <a:pt x="0" y="0"/>
                  </a:moveTo>
                  <a:lnTo>
                    <a:pt x="2480056" y="0"/>
                  </a:lnTo>
                  <a:lnTo>
                    <a:pt x="2480056" y="2480056"/>
                  </a:lnTo>
                  <a:lnTo>
                    <a:pt x="0" y="2480056"/>
                  </a:lnTo>
                  <a:close/>
                </a:path>
              </a:pathLst>
            </a:custGeom>
            <a:solidFill>
              <a:srgbClr val="F5F2EE"/>
            </a:solidFill>
          </p:spPr>
          <p:txBody>
            <a:bodyPr/>
            <a:lstStyle/>
            <a:p>
              <a:endParaRPr lang="en-US"/>
            </a:p>
          </p:txBody>
        </p:sp>
        <p:sp>
          <p:nvSpPr>
            <p:cNvPr id="14" name="Freeform 14"/>
            <p:cNvSpPr/>
            <p:nvPr/>
          </p:nvSpPr>
          <p:spPr>
            <a:xfrm>
              <a:off x="0" y="0"/>
              <a:ext cx="2556256" cy="2556256"/>
            </a:xfrm>
            <a:custGeom>
              <a:avLst/>
              <a:gdLst/>
              <a:ahLst/>
              <a:cxnLst/>
              <a:rect l="l" t="t" r="r" b="b"/>
              <a:pathLst>
                <a:path w="2556256" h="2556256">
                  <a:moveTo>
                    <a:pt x="38100" y="0"/>
                  </a:moveTo>
                  <a:lnTo>
                    <a:pt x="2518156" y="0"/>
                  </a:lnTo>
                  <a:cubicBezTo>
                    <a:pt x="2539238" y="0"/>
                    <a:pt x="2556256" y="17018"/>
                    <a:pt x="2556256" y="38100"/>
                  </a:cubicBezTo>
                  <a:lnTo>
                    <a:pt x="2556256" y="2518156"/>
                  </a:lnTo>
                  <a:cubicBezTo>
                    <a:pt x="2556256" y="2539238"/>
                    <a:pt x="2539238" y="2556256"/>
                    <a:pt x="2518156" y="2556256"/>
                  </a:cubicBezTo>
                  <a:lnTo>
                    <a:pt x="38100" y="2556256"/>
                  </a:lnTo>
                  <a:cubicBezTo>
                    <a:pt x="17018" y="2556256"/>
                    <a:pt x="0" y="2539238"/>
                    <a:pt x="0" y="2518156"/>
                  </a:cubicBezTo>
                  <a:lnTo>
                    <a:pt x="0" y="38100"/>
                  </a:lnTo>
                  <a:cubicBezTo>
                    <a:pt x="0" y="17018"/>
                    <a:pt x="17018" y="0"/>
                    <a:pt x="38100" y="0"/>
                  </a:cubicBezTo>
                  <a:moveTo>
                    <a:pt x="38100" y="76200"/>
                  </a:moveTo>
                  <a:lnTo>
                    <a:pt x="38100" y="38100"/>
                  </a:lnTo>
                  <a:lnTo>
                    <a:pt x="76200" y="38100"/>
                  </a:lnTo>
                  <a:lnTo>
                    <a:pt x="76200" y="2518156"/>
                  </a:lnTo>
                  <a:lnTo>
                    <a:pt x="38100" y="2518156"/>
                  </a:lnTo>
                  <a:lnTo>
                    <a:pt x="38100" y="2480056"/>
                  </a:lnTo>
                  <a:lnTo>
                    <a:pt x="2518156" y="2480056"/>
                  </a:lnTo>
                  <a:lnTo>
                    <a:pt x="2518156" y="2518156"/>
                  </a:lnTo>
                  <a:lnTo>
                    <a:pt x="2480056" y="2518156"/>
                  </a:lnTo>
                  <a:lnTo>
                    <a:pt x="2480056" y="38100"/>
                  </a:lnTo>
                  <a:lnTo>
                    <a:pt x="2518156" y="38100"/>
                  </a:lnTo>
                  <a:lnTo>
                    <a:pt x="2518156" y="76200"/>
                  </a:lnTo>
                  <a:lnTo>
                    <a:pt x="38100" y="76200"/>
                  </a:lnTo>
                  <a:close/>
                </a:path>
              </a:pathLst>
            </a:custGeom>
            <a:solidFill>
              <a:srgbClr val="3F3533"/>
            </a:solidFill>
          </p:spPr>
          <p:txBody>
            <a:bodyPr/>
            <a:lstStyle/>
            <a:p>
              <a:endParaRPr lang="en-US"/>
            </a:p>
          </p:txBody>
        </p:sp>
      </p:grpSp>
      <p:sp>
        <p:nvSpPr>
          <p:cNvPr id="15" name="TextBox 15"/>
          <p:cNvSpPr txBox="1"/>
          <p:nvPr/>
        </p:nvSpPr>
        <p:spPr>
          <a:xfrm>
            <a:off x="6092055" y="3791435"/>
            <a:ext cx="1839150" cy="1161675"/>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01</a:t>
            </a:r>
          </a:p>
        </p:txBody>
      </p:sp>
      <p:grpSp>
        <p:nvGrpSpPr>
          <p:cNvPr id="16" name="Group 16"/>
          <p:cNvGrpSpPr/>
          <p:nvPr/>
        </p:nvGrpSpPr>
        <p:grpSpPr>
          <a:xfrm>
            <a:off x="9947591" y="3418460"/>
            <a:ext cx="1917150" cy="1917150"/>
            <a:chOff x="0" y="0"/>
            <a:chExt cx="2556200" cy="2556200"/>
          </a:xfrm>
        </p:grpSpPr>
        <p:sp>
          <p:nvSpPr>
            <p:cNvPr id="17" name="Freeform 17"/>
            <p:cNvSpPr/>
            <p:nvPr/>
          </p:nvSpPr>
          <p:spPr>
            <a:xfrm>
              <a:off x="38100" y="38100"/>
              <a:ext cx="2480056" cy="2480056"/>
            </a:xfrm>
            <a:custGeom>
              <a:avLst/>
              <a:gdLst/>
              <a:ahLst/>
              <a:cxnLst/>
              <a:rect l="l" t="t" r="r" b="b"/>
              <a:pathLst>
                <a:path w="2480056" h="2480056">
                  <a:moveTo>
                    <a:pt x="0" y="0"/>
                  </a:moveTo>
                  <a:lnTo>
                    <a:pt x="2480056" y="0"/>
                  </a:lnTo>
                  <a:lnTo>
                    <a:pt x="2480056" y="2480056"/>
                  </a:lnTo>
                  <a:lnTo>
                    <a:pt x="0" y="2480056"/>
                  </a:lnTo>
                  <a:close/>
                </a:path>
              </a:pathLst>
            </a:custGeom>
            <a:solidFill>
              <a:srgbClr val="F5F2EE"/>
            </a:solidFill>
          </p:spPr>
          <p:txBody>
            <a:bodyPr/>
            <a:lstStyle/>
            <a:p>
              <a:endParaRPr lang="en-US"/>
            </a:p>
          </p:txBody>
        </p:sp>
        <p:sp>
          <p:nvSpPr>
            <p:cNvPr id="18" name="Freeform 18"/>
            <p:cNvSpPr/>
            <p:nvPr/>
          </p:nvSpPr>
          <p:spPr>
            <a:xfrm>
              <a:off x="0" y="0"/>
              <a:ext cx="2556256" cy="2556256"/>
            </a:xfrm>
            <a:custGeom>
              <a:avLst/>
              <a:gdLst/>
              <a:ahLst/>
              <a:cxnLst/>
              <a:rect l="l" t="t" r="r" b="b"/>
              <a:pathLst>
                <a:path w="2556256" h="2556256">
                  <a:moveTo>
                    <a:pt x="38100" y="0"/>
                  </a:moveTo>
                  <a:lnTo>
                    <a:pt x="2518156" y="0"/>
                  </a:lnTo>
                  <a:cubicBezTo>
                    <a:pt x="2539238" y="0"/>
                    <a:pt x="2556256" y="17018"/>
                    <a:pt x="2556256" y="38100"/>
                  </a:cubicBezTo>
                  <a:lnTo>
                    <a:pt x="2556256" y="2518156"/>
                  </a:lnTo>
                  <a:cubicBezTo>
                    <a:pt x="2556256" y="2539238"/>
                    <a:pt x="2539238" y="2556256"/>
                    <a:pt x="2518156" y="2556256"/>
                  </a:cubicBezTo>
                  <a:lnTo>
                    <a:pt x="38100" y="2556256"/>
                  </a:lnTo>
                  <a:cubicBezTo>
                    <a:pt x="17018" y="2556256"/>
                    <a:pt x="0" y="2539238"/>
                    <a:pt x="0" y="2518156"/>
                  </a:cubicBezTo>
                  <a:lnTo>
                    <a:pt x="0" y="38100"/>
                  </a:lnTo>
                  <a:cubicBezTo>
                    <a:pt x="0" y="17018"/>
                    <a:pt x="17018" y="0"/>
                    <a:pt x="38100" y="0"/>
                  </a:cubicBezTo>
                  <a:moveTo>
                    <a:pt x="38100" y="76200"/>
                  </a:moveTo>
                  <a:lnTo>
                    <a:pt x="38100" y="38100"/>
                  </a:lnTo>
                  <a:lnTo>
                    <a:pt x="76200" y="38100"/>
                  </a:lnTo>
                  <a:lnTo>
                    <a:pt x="76200" y="2518156"/>
                  </a:lnTo>
                  <a:lnTo>
                    <a:pt x="38100" y="2518156"/>
                  </a:lnTo>
                  <a:lnTo>
                    <a:pt x="38100" y="2480056"/>
                  </a:lnTo>
                  <a:lnTo>
                    <a:pt x="2518156" y="2480056"/>
                  </a:lnTo>
                  <a:lnTo>
                    <a:pt x="2518156" y="2518156"/>
                  </a:lnTo>
                  <a:lnTo>
                    <a:pt x="2480056" y="2518156"/>
                  </a:lnTo>
                  <a:lnTo>
                    <a:pt x="2480056" y="38100"/>
                  </a:lnTo>
                  <a:lnTo>
                    <a:pt x="2518156" y="38100"/>
                  </a:lnTo>
                  <a:lnTo>
                    <a:pt x="2518156" y="76200"/>
                  </a:lnTo>
                  <a:lnTo>
                    <a:pt x="38100" y="76200"/>
                  </a:lnTo>
                  <a:close/>
                </a:path>
              </a:pathLst>
            </a:custGeom>
            <a:solidFill>
              <a:srgbClr val="3F3533"/>
            </a:solidFill>
          </p:spPr>
          <p:txBody>
            <a:bodyPr/>
            <a:lstStyle/>
            <a:p>
              <a:endParaRPr lang="en-US"/>
            </a:p>
          </p:txBody>
        </p:sp>
      </p:grpSp>
      <p:sp>
        <p:nvSpPr>
          <p:cNvPr id="19" name="TextBox 19"/>
          <p:cNvSpPr txBox="1"/>
          <p:nvPr/>
        </p:nvSpPr>
        <p:spPr>
          <a:xfrm>
            <a:off x="9986605" y="3791435"/>
            <a:ext cx="1839150" cy="1161675"/>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02</a:t>
            </a:r>
          </a:p>
        </p:txBody>
      </p:sp>
      <p:grpSp>
        <p:nvGrpSpPr>
          <p:cNvPr id="20" name="Group 20"/>
          <p:cNvGrpSpPr/>
          <p:nvPr/>
        </p:nvGrpSpPr>
        <p:grpSpPr>
          <a:xfrm>
            <a:off x="6053053" y="6552150"/>
            <a:ext cx="1917150" cy="1917150"/>
            <a:chOff x="0" y="0"/>
            <a:chExt cx="2556200" cy="2556200"/>
          </a:xfrm>
        </p:grpSpPr>
        <p:sp>
          <p:nvSpPr>
            <p:cNvPr id="21" name="Freeform 21"/>
            <p:cNvSpPr/>
            <p:nvPr/>
          </p:nvSpPr>
          <p:spPr>
            <a:xfrm>
              <a:off x="38100" y="38100"/>
              <a:ext cx="2480056" cy="2480056"/>
            </a:xfrm>
            <a:custGeom>
              <a:avLst/>
              <a:gdLst/>
              <a:ahLst/>
              <a:cxnLst/>
              <a:rect l="l" t="t" r="r" b="b"/>
              <a:pathLst>
                <a:path w="2480056" h="2480056">
                  <a:moveTo>
                    <a:pt x="0" y="0"/>
                  </a:moveTo>
                  <a:lnTo>
                    <a:pt x="2480056" y="0"/>
                  </a:lnTo>
                  <a:lnTo>
                    <a:pt x="2480056" y="2480056"/>
                  </a:lnTo>
                  <a:lnTo>
                    <a:pt x="0" y="2480056"/>
                  </a:lnTo>
                  <a:close/>
                </a:path>
              </a:pathLst>
            </a:custGeom>
            <a:solidFill>
              <a:srgbClr val="F5F2EE"/>
            </a:solidFill>
          </p:spPr>
          <p:txBody>
            <a:bodyPr/>
            <a:lstStyle/>
            <a:p>
              <a:endParaRPr lang="en-US"/>
            </a:p>
          </p:txBody>
        </p:sp>
        <p:sp>
          <p:nvSpPr>
            <p:cNvPr id="22" name="Freeform 22"/>
            <p:cNvSpPr/>
            <p:nvPr/>
          </p:nvSpPr>
          <p:spPr>
            <a:xfrm>
              <a:off x="0" y="0"/>
              <a:ext cx="2556256" cy="2556256"/>
            </a:xfrm>
            <a:custGeom>
              <a:avLst/>
              <a:gdLst/>
              <a:ahLst/>
              <a:cxnLst/>
              <a:rect l="l" t="t" r="r" b="b"/>
              <a:pathLst>
                <a:path w="2556256" h="2556256">
                  <a:moveTo>
                    <a:pt x="38100" y="0"/>
                  </a:moveTo>
                  <a:lnTo>
                    <a:pt x="2518156" y="0"/>
                  </a:lnTo>
                  <a:cubicBezTo>
                    <a:pt x="2539238" y="0"/>
                    <a:pt x="2556256" y="17018"/>
                    <a:pt x="2556256" y="38100"/>
                  </a:cubicBezTo>
                  <a:lnTo>
                    <a:pt x="2556256" y="2518156"/>
                  </a:lnTo>
                  <a:cubicBezTo>
                    <a:pt x="2556256" y="2539238"/>
                    <a:pt x="2539238" y="2556256"/>
                    <a:pt x="2518156" y="2556256"/>
                  </a:cubicBezTo>
                  <a:lnTo>
                    <a:pt x="38100" y="2556256"/>
                  </a:lnTo>
                  <a:cubicBezTo>
                    <a:pt x="17018" y="2556256"/>
                    <a:pt x="0" y="2539238"/>
                    <a:pt x="0" y="2518156"/>
                  </a:cubicBezTo>
                  <a:lnTo>
                    <a:pt x="0" y="38100"/>
                  </a:lnTo>
                  <a:cubicBezTo>
                    <a:pt x="0" y="17018"/>
                    <a:pt x="17018" y="0"/>
                    <a:pt x="38100" y="0"/>
                  </a:cubicBezTo>
                  <a:moveTo>
                    <a:pt x="38100" y="76200"/>
                  </a:moveTo>
                  <a:lnTo>
                    <a:pt x="38100" y="38100"/>
                  </a:lnTo>
                  <a:lnTo>
                    <a:pt x="76200" y="38100"/>
                  </a:lnTo>
                  <a:lnTo>
                    <a:pt x="76200" y="2518156"/>
                  </a:lnTo>
                  <a:lnTo>
                    <a:pt x="38100" y="2518156"/>
                  </a:lnTo>
                  <a:lnTo>
                    <a:pt x="38100" y="2480056"/>
                  </a:lnTo>
                  <a:lnTo>
                    <a:pt x="2518156" y="2480056"/>
                  </a:lnTo>
                  <a:lnTo>
                    <a:pt x="2518156" y="2518156"/>
                  </a:lnTo>
                  <a:lnTo>
                    <a:pt x="2480056" y="2518156"/>
                  </a:lnTo>
                  <a:lnTo>
                    <a:pt x="2480056" y="38100"/>
                  </a:lnTo>
                  <a:lnTo>
                    <a:pt x="2518156" y="38100"/>
                  </a:lnTo>
                  <a:lnTo>
                    <a:pt x="2518156" y="76200"/>
                  </a:lnTo>
                  <a:lnTo>
                    <a:pt x="38100" y="76200"/>
                  </a:lnTo>
                  <a:close/>
                </a:path>
              </a:pathLst>
            </a:custGeom>
            <a:solidFill>
              <a:srgbClr val="3F3533"/>
            </a:solidFill>
          </p:spPr>
          <p:txBody>
            <a:bodyPr/>
            <a:lstStyle/>
            <a:p>
              <a:endParaRPr lang="en-US"/>
            </a:p>
          </p:txBody>
        </p:sp>
      </p:grpSp>
      <p:sp>
        <p:nvSpPr>
          <p:cNvPr id="23" name="TextBox 23"/>
          <p:cNvSpPr txBox="1"/>
          <p:nvPr/>
        </p:nvSpPr>
        <p:spPr>
          <a:xfrm>
            <a:off x="6092055" y="6925135"/>
            <a:ext cx="1839150" cy="1161675"/>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03</a:t>
            </a:r>
          </a:p>
        </p:txBody>
      </p:sp>
      <p:grpSp>
        <p:nvGrpSpPr>
          <p:cNvPr id="24" name="Group 24"/>
          <p:cNvGrpSpPr/>
          <p:nvPr/>
        </p:nvGrpSpPr>
        <p:grpSpPr>
          <a:xfrm>
            <a:off x="9947591" y="6552150"/>
            <a:ext cx="1917150" cy="1917150"/>
            <a:chOff x="0" y="0"/>
            <a:chExt cx="2556200" cy="2556200"/>
          </a:xfrm>
        </p:grpSpPr>
        <p:sp>
          <p:nvSpPr>
            <p:cNvPr id="25" name="Freeform 25"/>
            <p:cNvSpPr/>
            <p:nvPr/>
          </p:nvSpPr>
          <p:spPr>
            <a:xfrm>
              <a:off x="38100" y="38100"/>
              <a:ext cx="2480056" cy="2480056"/>
            </a:xfrm>
            <a:custGeom>
              <a:avLst/>
              <a:gdLst/>
              <a:ahLst/>
              <a:cxnLst/>
              <a:rect l="l" t="t" r="r" b="b"/>
              <a:pathLst>
                <a:path w="2480056" h="2480056">
                  <a:moveTo>
                    <a:pt x="0" y="0"/>
                  </a:moveTo>
                  <a:lnTo>
                    <a:pt x="2480056" y="0"/>
                  </a:lnTo>
                  <a:lnTo>
                    <a:pt x="2480056" y="2480056"/>
                  </a:lnTo>
                  <a:lnTo>
                    <a:pt x="0" y="2480056"/>
                  </a:lnTo>
                  <a:close/>
                </a:path>
              </a:pathLst>
            </a:custGeom>
            <a:solidFill>
              <a:srgbClr val="F5F2EE"/>
            </a:solidFill>
          </p:spPr>
          <p:txBody>
            <a:bodyPr/>
            <a:lstStyle/>
            <a:p>
              <a:endParaRPr lang="en-US"/>
            </a:p>
          </p:txBody>
        </p:sp>
        <p:sp>
          <p:nvSpPr>
            <p:cNvPr id="26" name="Freeform 26"/>
            <p:cNvSpPr/>
            <p:nvPr/>
          </p:nvSpPr>
          <p:spPr>
            <a:xfrm>
              <a:off x="0" y="0"/>
              <a:ext cx="2556256" cy="2556256"/>
            </a:xfrm>
            <a:custGeom>
              <a:avLst/>
              <a:gdLst/>
              <a:ahLst/>
              <a:cxnLst/>
              <a:rect l="l" t="t" r="r" b="b"/>
              <a:pathLst>
                <a:path w="2556256" h="2556256">
                  <a:moveTo>
                    <a:pt x="38100" y="0"/>
                  </a:moveTo>
                  <a:lnTo>
                    <a:pt x="2518156" y="0"/>
                  </a:lnTo>
                  <a:cubicBezTo>
                    <a:pt x="2539238" y="0"/>
                    <a:pt x="2556256" y="17018"/>
                    <a:pt x="2556256" y="38100"/>
                  </a:cubicBezTo>
                  <a:lnTo>
                    <a:pt x="2556256" y="2518156"/>
                  </a:lnTo>
                  <a:cubicBezTo>
                    <a:pt x="2556256" y="2539238"/>
                    <a:pt x="2539238" y="2556256"/>
                    <a:pt x="2518156" y="2556256"/>
                  </a:cubicBezTo>
                  <a:lnTo>
                    <a:pt x="38100" y="2556256"/>
                  </a:lnTo>
                  <a:cubicBezTo>
                    <a:pt x="17018" y="2556256"/>
                    <a:pt x="0" y="2539238"/>
                    <a:pt x="0" y="2518156"/>
                  </a:cubicBezTo>
                  <a:lnTo>
                    <a:pt x="0" y="38100"/>
                  </a:lnTo>
                  <a:cubicBezTo>
                    <a:pt x="0" y="17018"/>
                    <a:pt x="17018" y="0"/>
                    <a:pt x="38100" y="0"/>
                  </a:cubicBezTo>
                  <a:moveTo>
                    <a:pt x="38100" y="76200"/>
                  </a:moveTo>
                  <a:lnTo>
                    <a:pt x="38100" y="38100"/>
                  </a:lnTo>
                  <a:lnTo>
                    <a:pt x="76200" y="38100"/>
                  </a:lnTo>
                  <a:lnTo>
                    <a:pt x="76200" y="2518156"/>
                  </a:lnTo>
                  <a:lnTo>
                    <a:pt x="38100" y="2518156"/>
                  </a:lnTo>
                  <a:lnTo>
                    <a:pt x="38100" y="2480056"/>
                  </a:lnTo>
                  <a:lnTo>
                    <a:pt x="2518156" y="2480056"/>
                  </a:lnTo>
                  <a:lnTo>
                    <a:pt x="2518156" y="2518156"/>
                  </a:lnTo>
                  <a:lnTo>
                    <a:pt x="2480056" y="2518156"/>
                  </a:lnTo>
                  <a:lnTo>
                    <a:pt x="2480056" y="38100"/>
                  </a:lnTo>
                  <a:lnTo>
                    <a:pt x="2518156" y="38100"/>
                  </a:lnTo>
                  <a:lnTo>
                    <a:pt x="2518156" y="76200"/>
                  </a:lnTo>
                  <a:lnTo>
                    <a:pt x="38100" y="76200"/>
                  </a:lnTo>
                  <a:close/>
                </a:path>
              </a:pathLst>
            </a:custGeom>
            <a:solidFill>
              <a:srgbClr val="3F3533"/>
            </a:solidFill>
          </p:spPr>
          <p:txBody>
            <a:bodyPr/>
            <a:lstStyle/>
            <a:p>
              <a:endParaRPr lang="en-US"/>
            </a:p>
          </p:txBody>
        </p:sp>
      </p:grpSp>
      <p:sp>
        <p:nvSpPr>
          <p:cNvPr id="27" name="TextBox 27"/>
          <p:cNvSpPr txBox="1"/>
          <p:nvPr/>
        </p:nvSpPr>
        <p:spPr>
          <a:xfrm>
            <a:off x="9986605" y="6925135"/>
            <a:ext cx="1839150" cy="1161675"/>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04</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AutoShape 4"/>
          <p:cNvSpPr/>
          <p:nvPr/>
        </p:nvSpPr>
        <p:spPr>
          <a:xfrm rot="8986671">
            <a:off x="13786481" y="9207625"/>
            <a:ext cx="5465638" cy="0"/>
          </a:xfrm>
          <a:prstGeom prst="line">
            <a:avLst/>
          </a:prstGeom>
          <a:ln w="19050" cap="rnd">
            <a:solidFill>
              <a:srgbClr val="3F3533"/>
            </a:solidFill>
            <a:prstDash val="solid"/>
            <a:headEnd type="none" w="sm" len="sm"/>
            <a:tailEnd type="none" w="sm" len="sm"/>
          </a:ln>
        </p:spPr>
        <p:txBody>
          <a:bodyPr/>
          <a:lstStyle/>
          <a:p>
            <a:endParaRPr lang="en-US"/>
          </a:p>
        </p:txBody>
      </p:sp>
      <p:sp>
        <p:nvSpPr>
          <p:cNvPr id="5" name="AutoShape 5"/>
          <p:cNvSpPr/>
          <p:nvPr/>
        </p:nvSpPr>
        <p:spPr>
          <a:xfrm rot="8986671">
            <a:off x="-1240919" y="1094275"/>
            <a:ext cx="5465638" cy="0"/>
          </a:xfrm>
          <a:prstGeom prst="line">
            <a:avLst/>
          </a:prstGeom>
          <a:ln w="19050" cap="rnd">
            <a:solidFill>
              <a:srgbClr val="3F3533"/>
            </a:solidFill>
            <a:prstDash val="solid"/>
            <a:headEnd type="none" w="sm" len="sm"/>
            <a:tailEnd type="none" w="sm" len="sm"/>
          </a:ln>
        </p:spPr>
        <p:txBody>
          <a:bodyPr/>
          <a:lstStyle/>
          <a:p>
            <a:endParaRPr lang="en-US"/>
          </a:p>
        </p:txBody>
      </p:sp>
      <p:sp>
        <p:nvSpPr>
          <p:cNvPr id="6" name="TextBox 6"/>
          <p:cNvSpPr txBox="1"/>
          <p:nvPr/>
        </p:nvSpPr>
        <p:spPr>
          <a:xfrm>
            <a:off x="2336425" y="3681512"/>
            <a:ext cx="13615350" cy="2924175"/>
          </a:xfrm>
          <a:prstGeom prst="rect">
            <a:avLst/>
          </a:prstGeom>
        </p:spPr>
        <p:txBody>
          <a:bodyPr lIns="0" tIns="0" rIns="0" bIns="0" rtlCol="0" anchor="t">
            <a:spAutoFit/>
          </a:bodyPr>
          <a:lstStyle/>
          <a:p>
            <a:pPr algn="ctr">
              <a:lnSpc>
                <a:spcPts val="23039"/>
              </a:lnSpc>
            </a:pPr>
            <a:r>
              <a:rPr lang="en-US" sz="19200">
                <a:solidFill>
                  <a:srgbClr val="000000"/>
                </a:solidFill>
                <a:latin typeface="Vidaloka"/>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AutoShape 4"/>
          <p:cNvSpPr/>
          <p:nvPr/>
        </p:nvSpPr>
        <p:spPr>
          <a:xfrm rot="8282782">
            <a:off x="15384322" y="9186325"/>
            <a:ext cx="3784055" cy="0"/>
          </a:xfrm>
          <a:prstGeom prst="line">
            <a:avLst/>
          </a:prstGeom>
          <a:ln w="19050" cap="rnd">
            <a:solidFill>
              <a:srgbClr val="3F3533"/>
            </a:solidFill>
            <a:prstDash val="solid"/>
            <a:headEnd type="none" w="sm" len="sm"/>
            <a:tailEnd type="none" w="sm" len="sm"/>
          </a:ln>
        </p:spPr>
        <p:txBody>
          <a:bodyPr/>
          <a:lstStyle/>
          <a:p>
            <a:endParaRPr lang="en-US"/>
          </a:p>
        </p:txBody>
      </p:sp>
      <p:sp>
        <p:nvSpPr>
          <p:cNvPr id="5" name="AutoShape 5"/>
          <p:cNvSpPr/>
          <p:nvPr/>
        </p:nvSpPr>
        <p:spPr>
          <a:xfrm rot="8576404">
            <a:off x="-620665" y="877475"/>
            <a:ext cx="3627230" cy="0"/>
          </a:xfrm>
          <a:prstGeom prst="line">
            <a:avLst/>
          </a:prstGeom>
          <a:ln w="19050" cap="rnd">
            <a:solidFill>
              <a:srgbClr val="3F3533"/>
            </a:solidFill>
            <a:prstDash val="solid"/>
            <a:headEnd type="none" w="sm" len="sm"/>
            <a:tailEnd type="none" w="sm" len="sm"/>
          </a:ln>
        </p:spPr>
        <p:txBody>
          <a:bodyPr/>
          <a:lstStyle/>
          <a:p>
            <a:endParaRPr lang="en-US"/>
          </a:p>
        </p:txBody>
      </p:sp>
      <p:sp>
        <p:nvSpPr>
          <p:cNvPr id="6" name="TextBox 6"/>
          <p:cNvSpPr txBox="1"/>
          <p:nvPr/>
        </p:nvSpPr>
        <p:spPr>
          <a:xfrm>
            <a:off x="1028700" y="5099360"/>
            <a:ext cx="16230600" cy="2133600"/>
          </a:xfrm>
          <a:prstGeom prst="rect">
            <a:avLst/>
          </a:prstGeom>
        </p:spPr>
        <p:txBody>
          <a:bodyPr lIns="0" tIns="0" rIns="0" bIns="0" rtlCol="0" anchor="t">
            <a:spAutoFit/>
          </a:bodyPr>
          <a:lstStyle/>
          <a:p>
            <a:pPr algn="ctr">
              <a:lnSpc>
                <a:spcPts val="16800"/>
              </a:lnSpc>
            </a:pPr>
            <a:r>
              <a:rPr lang="en-US" sz="14000">
                <a:solidFill>
                  <a:srgbClr val="3F3533"/>
                </a:solidFill>
                <a:latin typeface="Vidaloka"/>
              </a:rPr>
              <a:t>Introduction</a:t>
            </a:r>
          </a:p>
        </p:txBody>
      </p:sp>
      <p:sp>
        <p:nvSpPr>
          <p:cNvPr id="7" name="TextBox 7"/>
          <p:cNvSpPr txBox="1"/>
          <p:nvPr/>
        </p:nvSpPr>
        <p:spPr>
          <a:xfrm>
            <a:off x="7584525" y="2668983"/>
            <a:ext cx="3118950" cy="1783275"/>
          </a:xfrm>
          <a:prstGeom prst="rect">
            <a:avLst/>
          </a:prstGeom>
        </p:spPr>
        <p:txBody>
          <a:bodyPr lIns="0" tIns="0" rIns="0" bIns="0" rtlCol="0" anchor="t">
            <a:spAutoFit/>
          </a:bodyPr>
          <a:lstStyle/>
          <a:p>
            <a:pPr algn="ctr">
              <a:lnSpc>
                <a:spcPts val="16800"/>
              </a:lnSpc>
            </a:pPr>
            <a:r>
              <a:rPr lang="en-US" sz="14000">
                <a:solidFill>
                  <a:srgbClr val="3F3533"/>
                </a:solidFill>
                <a:latin typeface="Vidaloka"/>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Freeform 4"/>
          <p:cNvSpPr/>
          <p:nvPr/>
        </p:nvSpPr>
        <p:spPr>
          <a:xfrm>
            <a:off x="10892959" y="3136991"/>
            <a:ext cx="6366341" cy="4355917"/>
          </a:xfrm>
          <a:custGeom>
            <a:avLst/>
            <a:gdLst/>
            <a:ahLst/>
            <a:cxnLst/>
            <a:rect l="l" t="t" r="r" b="b"/>
            <a:pathLst>
              <a:path w="6366341" h="4355917">
                <a:moveTo>
                  <a:pt x="0" y="0"/>
                </a:moveTo>
                <a:lnTo>
                  <a:pt x="6366341" y="0"/>
                </a:lnTo>
                <a:lnTo>
                  <a:pt x="6366341" y="4355918"/>
                </a:lnTo>
                <a:lnTo>
                  <a:pt x="0" y="4355918"/>
                </a:lnTo>
                <a:lnTo>
                  <a:pt x="0" y="0"/>
                </a:lnTo>
                <a:close/>
              </a:path>
            </a:pathLst>
          </a:custGeom>
          <a:blipFill>
            <a:blip r:embed="rId3"/>
            <a:stretch>
              <a:fillRect/>
            </a:stretch>
          </a:blipFill>
        </p:spPr>
        <p:txBody>
          <a:bodyPr/>
          <a:lstStyle/>
          <a:p>
            <a:endParaRPr lang="en-US"/>
          </a:p>
        </p:txBody>
      </p:sp>
      <p:sp>
        <p:nvSpPr>
          <p:cNvPr id="5" name="TextBox 5"/>
          <p:cNvSpPr txBox="1"/>
          <p:nvPr/>
        </p:nvSpPr>
        <p:spPr>
          <a:xfrm>
            <a:off x="1028700" y="2390775"/>
            <a:ext cx="8115300" cy="5857875"/>
          </a:xfrm>
          <a:prstGeom prst="rect">
            <a:avLst/>
          </a:prstGeom>
        </p:spPr>
        <p:txBody>
          <a:bodyPr lIns="0" tIns="0" rIns="0" bIns="0" rtlCol="0" anchor="t">
            <a:spAutoFit/>
          </a:bodyPr>
          <a:lstStyle/>
          <a:p>
            <a:pPr algn="l">
              <a:lnSpc>
                <a:spcPts val="3359"/>
              </a:lnSpc>
            </a:pPr>
            <a:r>
              <a:rPr lang="en-US" sz="2799">
                <a:solidFill>
                  <a:srgbClr val="000000"/>
                </a:solidFill>
                <a:latin typeface="Montserrat"/>
              </a:rPr>
              <a:t>Plants provide over 90% of the world's food supply (FAO). Plants play important roles to global food security &amp; protecting the environment and maintaining life on Earth.</a:t>
            </a:r>
          </a:p>
          <a:p>
            <a:pPr algn="l">
              <a:lnSpc>
                <a:spcPts val="3359"/>
              </a:lnSpc>
            </a:pPr>
            <a:endParaRPr lang="en-US" sz="2799">
              <a:solidFill>
                <a:srgbClr val="000000"/>
              </a:solidFill>
              <a:latin typeface="Montserrat"/>
            </a:endParaRPr>
          </a:p>
          <a:p>
            <a:pPr algn="l">
              <a:lnSpc>
                <a:spcPts val="3359"/>
              </a:lnSpc>
            </a:pPr>
            <a:r>
              <a:rPr lang="en-US" sz="2799">
                <a:solidFill>
                  <a:srgbClr val="000000"/>
                </a:solidFill>
                <a:latin typeface="Montserrat"/>
              </a:rPr>
              <a:t>Pests and disease (fungi, insects, weeds) cause significant crop losses (20-40% globally).</a:t>
            </a:r>
          </a:p>
          <a:p>
            <a:pPr algn="l">
              <a:lnSpc>
                <a:spcPts val="3359"/>
              </a:lnSpc>
            </a:pPr>
            <a:endParaRPr lang="en-US" sz="2799">
              <a:solidFill>
                <a:srgbClr val="000000"/>
              </a:solidFill>
              <a:latin typeface="Montserrat"/>
            </a:endParaRPr>
          </a:p>
          <a:p>
            <a:pPr algn="l">
              <a:lnSpc>
                <a:spcPts val="3359"/>
              </a:lnSpc>
            </a:pPr>
            <a:r>
              <a:rPr lang="en-US" sz="2799">
                <a:solidFill>
                  <a:srgbClr val="000000"/>
                </a:solidFill>
                <a:latin typeface="Montserrat"/>
              </a:rPr>
              <a:t>In Vietnam:</a:t>
            </a:r>
          </a:p>
          <a:p>
            <a:pPr marL="604519" lvl="1" indent="-302260" algn="l">
              <a:lnSpc>
                <a:spcPts val="3359"/>
              </a:lnSpc>
              <a:buFont typeface="Arial"/>
              <a:buChar char="•"/>
            </a:pPr>
            <a:r>
              <a:rPr lang="en-US" sz="2799">
                <a:solidFill>
                  <a:srgbClr val="000000"/>
                </a:solidFill>
                <a:latin typeface="Montserrat"/>
              </a:rPr>
              <a:t>Rice blast alone causes 10-30% yield losses annually.</a:t>
            </a:r>
          </a:p>
          <a:p>
            <a:pPr marL="604519" lvl="1" indent="-302260" algn="l">
              <a:lnSpc>
                <a:spcPts val="3359"/>
              </a:lnSpc>
              <a:buFont typeface="Arial"/>
              <a:buChar char="•"/>
            </a:pPr>
            <a:r>
              <a:rPr lang="en-US" sz="2799">
                <a:solidFill>
                  <a:srgbClr val="000000"/>
                </a:solidFill>
                <a:latin typeface="Montserrat"/>
              </a:rPr>
              <a:t>Economic hardship for farmers</a:t>
            </a:r>
          </a:p>
          <a:p>
            <a:pPr marL="604519" lvl="1" indent="-302260" algn="l">
              <a:lnSpc>
                <a:spcPts val="3359"/>
              </a:lnSpc>
              <a:buFont typeface="Arial"/>
              <a:buChar char="•"/>
            </a:pPr>
            <a:r>
              <a:rPr lang="en-US" sz="2799">
                <a:solidFill>
                  <a:srgbClr val="000000"/>
                </a:solidFill>
                <a:latin typeface="Montserrat"/>
              </a:rPr>
              <a:t>Threat to food security</a:t>
            </a:r>
          </a:p>
        </p:txBody>
      </p:sp>
      <p:sp>
        <p:nvSpPr>
          <p:cNvPr id="6" name="TextBox 6"/>
          <p:cNvSpPr txBox="1"/>
          <p:nvPr/>
        </p:nvSpPr>
        <p:spPr>
          <a:xfrm>
            <a:off x="1028700" y="1028700"/>
            <a:ext cx="11176950" cy="914400"/>
          </a:xfrm>
          <a:prstGeom prst="rect">
            <a:avLst/>
          </a:prstGeom>
        </p:spPr>
        <p:txBody>
          <a:bodyPr lIns="0" tIns="0" rIns="0" bIns="0" rtlCol="0" anchor="t">
            <a:spAutoFit/>
          </a:bodyPr>
          <a:lstStyle/>
          <a:p>
            <a:pPr algn="l">
              <a:lnSpc>
                <a:spcPts val="7200"/>
              </a:lnSpc>
            </a:pPr>
            <a:r>
              <a:rPr lang="en-US" sz="6000" dirty="0">
                <a:solidFill>
                  <a:srgbClr val="000000"/>
                </a:solidFill>
                <a:latin typeface="Vidaloka"/>
              </a:rPr>
              <a:t>Overview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TextBox 4"/>
          <p:cNvSpPr txBox="1"/>
          <p:nvPr/>
        </p:nvSpPr>
        <p:spPr>
          <a:xfrm>
            <a:off x="1028700" y="3081887"/>
            <a:ext cx="16230600" cy="2924175"/>
          </a:xfrm>
          <a:prstGeom prst="rect">
            <a:avLst/>
          </a:prstGeom>
        </p:spPr>
        <p:txBody>
          <a:bodyPr lIns="0" tIns="0" rIns="0" bIns="0" rtlCol="0" anchor="t">
            <a:spAutoFit/>
          </a:bodyPr>
          <a:lstStyle/>
          <a:p>
            <a:pPr marL="604519" lvl="1" indent="-302260" algn="l">
              <a:lnSpc>
                <a:spcPts val="3359"/>
              </a:lnSpc>
              <a:buFont typeface="Arial"/>
              <a:buChar char="•"/>
            </a:pPr>
            <a:r>
              <a:rPr lang="en-US" sz="2799">
                <a:solidFill>
                  <a:srgbClr val="000000"/>
                </a:solidFill>
                <a:latin typeface="Montserrat"/>
              </a:rPr>
              <a:t>Subjectivity: Human experts can misdiagnose due to subtle variations or environmental factors.</a:t>
            </a:r>
          </a:p>
          <a:p>
            <a:pPr marL="604519" lvl="1" indent="-302260" algn="l">
              <a:lnSpc>
                <a:spcPts val="3359"/>
              </a:lnSpc>
              <a:buFont typeface="Arial"/>
              <a:buChar char="•"/>
            </a:pPr>
            <a:r>
              <a:rPr lang="en-US" sz="2799">
                <a:solidFill>
                  <a:srgbClr val="000000"/>
                </a:solidFill>
                <a:latin typeface="Montserrat"/>
              </a:rPr>
              <a:t>Time-Consuming: Visual inspection and lab analysis are slow.</a:t>
            </a:r>
          </a:p>
          <a:p>
            <a:pPr marL="604519" lvl="1" indent="-302260" algn="l">
              <a:lnSpc>
                <a:spcPts val="3359"/>
              </a:lnSpc>
              <a:buFont typeface="Arial"/>
              <a:buChar char="•"/>
            </a:pPr>
            <a:r>
              <a:rPr lang="en-US" sz="2799">
                <a:solidFill>
                  <a:srgbClr val="000000"/>
                </a:solidFill>
                <a:latin typeface="Montserrat"/>
              </a:rPr>
              <a:t>Scalability: Not efficient for large-scale agriculture.</a:t>
            </a:r>
          </a:p>
          <a:p>
            <a:pPr marL="604519" lvl="1" indent="-302260" algn="l">
              <a:lnSpc>
                <a:spcPts val="3359"/>
              </a:lnSpc>
              <a:buFont typeface="Arial"/>
              <a:buChar char="•"/>
            </a:pPr>
            <a:r>
              <a:rPr lang="en-US" sz="2799">
                <a:solidFill>
                  <a:srgbClr val="000000"/>
                </a:solidFill>
                <a:latin typeface="Montserrat"/>
              </a:rPr>
              <a:t>Late Detection: Diseases can spread rapidly before identification.</a:t>
            </a:r>
          </a:p>
          <a:p>
            <a:pPr marL="604519" lvl="1" indent="-302260" algn="l">
              <a:lnSpc>
                <a:spcPts val="3359"/>
              </a:lnSpc>
              <a:buFont typeface="Arial"/>
              <a:buChar char="•"/>
            </a:pPr>
            <a:r>
              <a:rPr lang="en-US" sz="2799">
                <a:solidFill>
                  <a:srgbClr val="000000"/>
                </a:solidFill>
                <a:latin typeface="Montserrat"/>
              </a:rPr>
              <a:t>Specialized Equipment: Some methods require specific tools or expertise.</a:t>
            </a:r>
          </a:p>
          <a:p>
            <a:pPr algn="l">
              <a:lnSpc>
                <a:spcPts val="3359"/>
              </a:lnSpc>
            </a:pPr>
            <a:endParaRPr lang="en-US" sz="2799">
              <a:solidFill>
                <a:srgbClr val="000000"/>
              </a:solidFill>
              <a:latin typeface="Montserrat"/>
            </a:endParaRPr>
          </a:p>
        </p:txBody>
      </p:sp>
      <p:sp>
        <p:nvSpPr>
          <p:cNvPr id="5" name="Freeform 5"/>
          <p:cNvSpPr/>
          <p:nvPr/>
        </p:nvSpPr>
        <p:spPr>
          <a:xfrm>
            <a:off x="2346611" y="6749470"/>
            <a:ext cx="13594778" cy="1661359"/>
          </a:xfrm>
          <a:custGeom>
            <a:avLst/>
            <a:gdLst/>
            <a:ahLst/>
            <a:cxnLst/>
            <a:rect l="l" t="t" r="r" b="b"/>
            <a:pathLst>
              <a:path w="13594778" h="1661359">
                <a:moveTo>
                  <a:pt x="0" y="0"/>
                </a:moveTo>
                <a:lnTo>
                  <a:pt x="13594778" y="0"/>
                </a:lnTo>
                <a:lnTo>
                  <a:pt x="13594778" y="1661359"/>
                </a:lnTo>
                <a:lnTo>
                  <a:pt x="0" y="1661359"/>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1028700" y="1414554"/>
            <a:ext cx="1439380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Challenges of Traditional Methods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TextBox 4"/>
          <p:cNvSpPr txBox="1"/>
          <p:nvPr/>
        </p:nvSpPr>
        <p:spPr>
          <a:xfrm>
            <a:off x="1273288" y="1652172"/>
            <a:ext cx="1396155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Objective</a:t>
            </a:r>
          </a:p>
        </p:txBody>
      </p:sp>
      <p:sp>
        <p:nvSpPr>
          <p:cNvPr id="5" name="TextBox 5"/>
          <p:cNvSpPr txBox="1"/>
          <p:nvPr/>
        </p:nvSpPr>
        <p:spPr>
          <a:xfrm>
            <a:off x="1273288" y="5495925"/>
            <a:ext cx="7468355" cy="1666875"/>
          </a:xfrm>
          <a:prstGeom prst="rect">
            <a:avLst/>
          </a:prstGeom>
        </p:spPr>
        <p:txBody>
          <a:bodyPr lIns="0" tIns="0" rIns="0" bIns="0" rtlCol="0" anchor="t">
            <a:spAutoFit/>
          </a:bodyPr>
          <a:lstStyle/>
          <a:p>
            <a:pPr algn="ctr">
              <a:lnSpc>
                <a:spcPts val="3359"/>
              </a:lnSpc>
            </a:pPr>
            <a:r>
              <a:rPr lang="en-US" sz="2799" dirty="0">
                <a:solidFill>
                  <a:srgbClr val="000000"/>
                </a:solidFill>
                <a:latin typeface="Montserrat"/>
              </a:rPr>
              <a:t>Assess the effectiveness of deep learning approaches for accurate and efficient detection of plant diseases on a large-scale dataset</a:t>
            </a:r>
          </a:p>
        </p:txBody>
      </p:sp>
      <p:sp>
        <p:nvSpPr>
          <p:cNvPr id="6" name="TextBox 6"/>
          <p:cNvSpPr txBox="1"/>
          <p:nvPr/>
        </p:nvSpPr>
        <p:spPr>
          <a:xfrm>
            <a:off x="4087890" y="3981825"/>
            <a:ext cx="1839150" cy="1161675"/>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01</a:t>
            </a:r>
          </a:p>
        </p:txBody>
      </p:sp>
      <p:sp>
        <p:nvSpPr>
          <p:cNvPr id="7" name="TextBox 7"/>
          <p:cNvSpPr txBox="1"/>
          <p:nvPr/>
        </p:nvSpPr>
        <p:spPr>
          <a:xfrm>
            <a:off x="9546358" y="5495925"/>
            <a:ext cx="7468355" cy="2085975"/>
          </a:xfrm>
          <a:prstGeom prst="rect">
            <a:avLst/>
          </a:prstGeom>
        </p:spPr>
        <p:txBody>
          <a:bodyPr lIns="0" tIns="0" rIns="0" bIns="0" rtlCol="0" anchor="t">
            <a:spAutoFit/>
          </a:bodyPr>
          <a:lstStyle/>
          <a:p>
            <a:pPr algn="ctr">
              <a:lnSpc>
                <a:spcPts val="3359"/>
              </a:lnSpc>
            </a:pPr>
            <a:r>
              <a:rPr lang="en-US" sz="2799">
                <a:solidFill>
                  <a:srgbClr val="000000"/>
                </a:solidFill>
                <a:latin typeface="Montserrat"/>
              </a:rPr>
              <a:t>Investigate techniques for enhancing the interpretability of deep learning models in the context of plant disease detection, providing insights into their decision-making processes</a:t>
            </a:r>
          </a:p>
        </p:txBody>
      </p:sp>
      <p:sp>
        <p:nvSpPr>
          <p:cNvPr id="8" name="TextBox 8"/>
          <p:cNvSpPr txBox="1"/>
          <p:nvPr/>
        </p:nvSpPr>
        <p:spPr>
          <a:xfrm>
            <a:off x="12360960" y="3981825"/>
            <a:ext cx="1839150" cy="1066800"/>
          </a:xfrm>
          <a:prstGeom prst="rect">
            <a:avLst/>
          </a:prstGeom>
        </p:spPr>
        <p:txBody>
          <a:bodyPr lIns="0" tIns="0" rIns="0" bIns="0" rtlCol="0" anchor="t">
            <a:spAutoFit/>
          </a:bodyPr>
          <a:lstStyle/>
          <a:p>
            <a:pPr algn="ctr">
              <a:lnSpc>
                <a:spcPts val="8400"/>
              </a:lnSpc>
            </a:pPr>
            <a:r>
              <a:rPr lang="en-US" sz="7000">
                <a:solidFill>
                  <a:srgbClr val="3F3533"/>
                </a:solidFill>
                <a:latin typeface="Vidaloka"/>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AutoShape 4"/>
          <p:cNvSpPr/>
          <p:nvPr/>
        </p:nvSpPr>
        <p:spPr>
          <a:xfrm rot="8282782">
            <a:off x="15384322" y="9186325"/>
            <a:ext cx="3784055" cy="0"/>
          </a:xfrm>
          <a:prstGeom prst="line">
            <a:avLst/>
          </a:prstGeom>
          <a:ln w="19050" cap="rnd">
            <a:solidFill>
              <a:srgbClr val="3F3533"/>
            </a:solidFill>
            <a:prstDash val="solid"/>
            <a:headEnd type="none" w="sm" len="sm"/>
            <a:tailEnd type="none" w="sm" len="sm"/>
          </a:ln>
        </p:spPr>
        <p:txBody>
          <a:bodyPr/>
          <a:lstStyle/>
          <a:p>
            <a:endParaRPr lang="en-US"/>
          </a:p>
        </p:txBody>
      </p:sp>
      <p:sp>
        <p:nvSpPr>
          <p:cNvPr id="5" name="AutoShape 5"/>
          <p:cNvSpPr/>
          <p:nvPr/>
        </p:nvSpPr>
        <p:spPr>
          <a:xfrm rot="8576404">
            <a:off x="-620665" y="877475"/>
            <a:ext cx="3627230" cy="0"/>
          </a:xfrm>
          <a:prstGeom prst="line">
            <a:avLst/>
          </a:prstGeom>
          <a:ln w="19050" cap="rnd">
            <a:solidFill>
              <a:srgbClr val="3F3533"/>
            </a:solidFill>
            <a:prstDash val="solid"/>
            <a:headEnd type="none" w="sm" len="sm"/>
            <a:tailEnd type="none" w="sm" len="sm"/>
          </a:ln>
        </p:spPr>
        <p:txBody>
          <a:bodyPr/>
          <a:lstStyle/>
          <a:p>
            <a:endParaRPr lang="en-US"/>
          </a:p>
        </p:txBody>
      </p:sp>
      <p:sp>
        <p:nvSpPr>
          <p:cNvPr id="6" name="TextBox 6"/>
          <p:cNvSpPr txBox="1"/>
          <p:nvPr/>
        </p:nvSpPr>
        <p:spPr>
          <a:xfrm>
            <a:off x="1028700" y="4842751"/>
            <a:ext cx="16230600" cy="2133600"/>
          </a:xfrm>
          <a:prstGeom prst="rect">
            <a:avLst/>
          </a:prstGeom>
        </p:spPr>
        <p:txBody>
          <a:bodyPr lIns="0" tIns="0" rIns="0" bIns="0" rtlCol="0" anchor="t">
            <a:spAutoFit/>
          </a:bodyPr>
          <a:lstStyle/>
          <a:p>
            <a:pPr algn="ctr">
              <a:lnSpc>
                <a:spcPts val="16800"/>
              </a:lnSpc>
            </a:pPr>
            <a:r>
              <a:rPr lang="en-US" sz="14000">
                <a:solidFill>
                  <a:srgbClr val="3F3533"/>
                </a:solidFill>
                <a:latin typeface="Vidaloka"/>
              </a:rPr>
              <a:t>Literature Review</a:t>
            </a:r>
          </a:p>
        </p:txBody>
      </p:sp>
      <p:sp>
        <p:nvSpPr>
          <p:cNvPr id="7" name="TextBox 7"/>
          <p:cNvSpPr txBox="1"/>
          <p:nvPr/>
        </p:nvSpPr>
        <p:spPr>
          <a:xfrm>
            <a:off x="7584525" y="2237212"/>
            <a:ext cx="3118950" cy="2133600"/>
          </a:xfrm>
          <a:prstGeom prst="rect">
            <a:avLst/>
          </a:prstGeom>
        </p:spPr>
        <p:txBody>
          <a:bodyPr lIns="0" tIns="0" rIns="0" bIns="0" rtlCol="0" anchor="t">
            <a:spAutoFit/>
          </a:bodyPr>
          <a:lstStyle/>
          <a:p>
            <a:pPr algn="ctr">
              <a:lnSpc>
                <a:spcPts val="16800"/>
              </a:lnSpc>
            </a:pPr>
            <a:r>
              <a:rPr lang="en-US" sz="14000">
                <a:solidFill>
                  <a:srgbClr val="3F3533"/>
                </a:solidFill>
                <a:latin typeface="Vidaloka"/>
              </a:rPr>
              <a:t>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401324" y="538162"/>
          <a:ext cx="17485352" cy="9210674"/>
        </p:xfrm>
        <a:graphic>
          <a:graphicData uri="http://schemas.openxmlformats.org/drawingml/2006/table">
            <a:tbl>
              <a:tblPr/>
              <a:tblGrid>
                <a:gridCol w="5168784">
                  <a:extLst>
                    <a:ext uri="{9D8B030D-6E8A-4147-A177-3AD203B41FA5}">
                      <a16:colId xmlns:a16="http://schemas.microsoft.com/office/drawing/2014/main" val="20000"/>
                    </a:ext>
                  </a:extLst>
                </a:gridCol>
                <a:gridCol w="3885582">
                  <a:extLst>
                    <a:ext uri="{9D8B030D-6E8A-4147-A177-3AD203B41FA5}">
                      <a16:colId xmlns:a16="http://schemas.microsoft.com/office/drawing/2014/main" val="20001"/>
                    </a:ext>
                  </a:extLst>
                </a:gridCol>
                <a:gridCol w="3885582">
                  <a:extLst>
                    <a:ext uri="{9D8B030D-6E8A-4147-A177-3AD203B41FA5}">
                      <a16:colId xmlns:a16="http://schemas.microsoft.com/office/drawing/2014/main" val="20002"/>
                    </a:ext>
                  </a:extLst>
                </a:gridCol>
                <a:gridCol w="4545404">
                  <a:extLst>
                    <a:ext uri="{9D8B030D-6E8A-4147-A177-3AD203B41FA5}">
                      <a16:colId xmlns:a16="http://schemas.microsoft.com/office/drawing/2014/main" val="20003"/>
                    </a:ext>
                  </a:extLst>
                </a:gridCol>
              </a:tblGrid>
              <a:tr h="793035">
                <a:tc>
                  <a:txBody>
                    <a:bodyPr/>
                    <a:lstStyle/>
                    <a:p>
                      <a:pPr marL="0" lvl="0" indent="0" algn="ctr">
                        <a:lnSpc>
                          <a:spcPts val="4480"/>
                        </a:lnSpc>
                        <a:spcBef>
                          <a:spcPct val="0"/>
                        </a:spcBef>
                        <a:defRPr/>
                      </a:pPr>
                      <a:r>
                        <a:rPr lang="en-US" sz="3200" u="none" strike="noStrike">
                          <a:solidFill>
                            <a:srgbClr val="000000"/>
                          </a:solidFill>
                          <a:latin typeface="Vidaloka"/>
                        </a:rPr>
                        <a:t>Approach</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ctr">
                        <a:lnSpc>
                          <a:spcPts val="3840"/>
                        </a:lnSpc>
                        <a:defRPr/>
                      </a:pPr>
                      <a:r>
                        <a:rPr lang="en-US" sz="3200">
                          <a:solidFill>
                            <a:srgbClr val="000000"/>
                          </a:solidFill>
                          <a:latin typeface="Vidaloka"/>
                        </a:rPr>
                        <a:t>Method</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ctr">
                        <a:lnSpc>
                          <a:spcPts val="3840"/>
                        </a:lnSpc>
                        <a:defRPr/>
                      </a:pPr>
                      <a:r>
                        <a:rPr lang="en-US" sz="3200">
                          <a:solidFill>
                            <a:srgbClr val="000000"/>
                          </a:solidFill>
                          <a:latin typeface="Vidaloka"/>
                        </a:rPr>
                        <a:t>Example  Study</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ctr">
                        <a:lnSpc>
                          <a:spcPts val="3840"/>
                        </a:lnSpc>
                        <a:defRPr/>
                      </a:pPr>
                      <a:r>
                        <a:rPr lang="en-US" sz="3200">
                          <a:solidFill>
                            <a:srgbClr val="000000"/>
                          </a:solidFill>
                          <a:latin typeface="Vidaloka"/>
                        </a:rPr>
                        <a:t>Highlights</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extLst>
                  <a:ext uri="{0D108BD9-81ED-4DB2-BD59-A6C34878D82A}">
                    <a16:rowId xmlns:a16="http://schemas.microsoft.com/office/drawing/2014/main" val="10000"/>
                  </a:ext>
                </a:extLst>
              </a:tr>
              <a:tr h="1595625">
                <a:tc>
                  <a:txBody>
                    <a:bodyPr/>
                    <a:lstStyle/>
                    <a:p>
                      <a:pPr algn="ctr">
                        <a:lnSpc>
                          <a:spcPts val="2999"/>
                        </a:lnSpc>
                        <a:defRPr/>
                      </a:pPr>
                      <a:r>
                        <a:rPr lang="en-US" sz="2499">
                          <a:solidFill>
                            <a:srgbClr val="000000"/>
                          </a:solidFill>
                          <a:latin typeface="Montserrat"/>
                        </a:rPr>
                        <a:t>Classification from Images</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Deep CNNs, Transfer Learning</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Thenmozhi et al. (95% )</a:t>
                      </a:r>
                      <a:endParaRPr lang="en-US" sz="1100"/>
                    </a:p>
                    <a:p>
                      <a:pPr algn="l">
                        <a:lnSpc>
                          <a:spcPts val="3499"/>
                        </a:lnSpc>
                      </a:pPr>
                      <a:r>
                        <a:rPr lang="en-US" sz="2499">
                          <a:solidFill>
                            <a:srgbClr val="000000"/>
                          </a:solidFill>
                          <a:latin typeface="Montserrat"/>
                        </a:rPr>
                        <a:t>Fang et al. (95.61% ResNet50)</a:t>
                      </a:r>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High accuracy in classifying diseases directly from images</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extLst>
                  <a:ext uri="{0D108BD9-81ED-4DB2-BD59-A6C34878D82A}">
                    <a16:rowId xmlns:a16="http://schemas.microsoft.com/office/drawing/2014/main" val="10001"/>
                  </a:ext>
                </a:extLst>
              </a:tr>
              <a:tr h="2035139">
                <a:tc>
                  <a:txBody>
                    <a:bodyPr/>
                    <a:lstStyle/>
                    <a:p>
                      <a:pPr algn="ctr">
                        <a:lnSpc>
                          <a:spcPts val="2999"/>
                        </a:lnSpc>
                        <a:defRPr/>
                      </a:pPr>
                      <a:r>
                        <a:rPr lang="en-US" sz="2499">
                          <a:solidFill>
                            <a:srgbClr val="000000"/>
                          </a:solidFill>
                          <a:latin typeface="Montserrat"/>
                        </a:rPr>
                        <a:t>ROI-Based Classification</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3D DCNN, Saliency Maps</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Nagasubramanian et al. (95.73% soybean stem rot)</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Focuses on specific areas of interest (ROIs) within images for improved accuracy.</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extLst>
                  <a:ext uri="{0D108BD9-81ED-4DB2-BD59-A6C34878D82A}">
                    <a16:rowId xmlns:a16="http://schemas.microsoft.com/office/drawing/2014/main" val="10002"/>
                  </a:ext>
                </a:extLst>
              </a:tr>
              <a:tr h="1595625">
                <a:tc>
                  <a:txBody>
                    <a:bodyPr/>
                    <a:lstStyle/>
                    <a:p>
                      <a:pPr algn="ctr">
                        <a:lnSpc>
                          <a:spcPts val="2999"/>
                        </a:lnSpc>
                        <a:defRPr/>
                      </a:pPr>
                      <a:r>
                        <a:rPr lang="en-US" sz="2499">
                          <a:solidFill>
                            <a:srgbClr val="000000"/>
                          </a:solidFill>
                          <a:latin typeface="Montserrat"/>
                        </a:rPr>
                        <a:t>Hybrid Approaches</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Image processing + Decision Tree (DT)</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Mengistu et al. (94.5% accuracy)</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Combines multiple techniques for improved accuracy.</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extLst>
                  <a:ext uri="{0D108BD9-81ED-4DB2-BD59-A6C34878D82A}">
                    <a16:rowId xmlns:a16="http://schemas.microsoft.com/office/drawing/2014/main" val="10003"/>
                  </a:ext>
                </a:extLst>
              </a:tr>
              <a:tr h="1595625">
                <a:tc>
                  <a:txBody>
                    <a:bodyPr/>
                    <a:lstStyle/>
                    <a:p>
                      <a:pPr algn="ctr">
                        <a:lnSpc>
                          <a:spcPts val="2999"/>
                        </a:lnSpc>
                        <a:defRPr/>
                      </a:pPr>
                      <a:r>
                        <a:rPr lang="en-US" sz="2499">
                          <a:solidFill>
                            <a:srgbClr val="000000"/>
                          </a:solidFill>
                          <a:latin typeface="Montserrat"/>
                        </a:rPr>
                        <a:t>Real-Time Detection</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YOLOv3, Modified YOLOv3</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Prakruti et al. (86% mAP), Zhang et al. (88.07%)</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Focus on fast detection for real-time applications.</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extLst>
                  <a:ext uri="{0D108BD9-81ED-4DB2-BD59-A6C34878D82A}">
                    <a16:rowId xmlns:a16="http://schemas.microsoft.com/office/drawing/2014/main" val="10004"/>
                  </a:ext>
                </a:extLst>
              </a:tr>
              <a:tr h="1595625">
                <a:tc>
                  <a:txBody>
                    <a:bodyPr/>
                    <a:lstStyle/>
                    <a:p>
                      <a:pPr algn="ctr">
                        <a:lnSpc>
                          <a:spcPts val="2999"/>
                        </a:lnSpc>
                        <a:defRPr/>
                      </a:pPr>
                      <a:r>
                        <a:rPr lang="en-US" sz="2499">
                          <a:solidFill>
                            <a:srgbClr val="000000"/>
                          </a:solidFill>
                          <a:latin typeface="Montserrat"/>
                        </a:rPr>
                        <a:t>Disease Localization</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Faster R-CNN</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Fuentes et al. (85.98% mAP), Xie et al. (81.1% mAP)</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tc>
                  <a:txBody>
                    <a:bodyPr/>
                    <a:lstStyle/>
                    <a:p>
                      <a:pPr algn="l">
                        <a:lnSpc>
                          <a:spcPts val="3499"/>
                        </a:lnSpc>
                        <a:defRPr/>
                      </a:pPr>
                      <a:r>
                        <a:rPr lang="en-US" sz="2499">
                          <a:solidFill>
                            <a:srgbClr val="000000"/>
                          </a:solidFill>
                          <a:latin typeface="Montserrat"/>
                        </a:rPr>
                        <a:t>Precisely locates diseases and pests within images.</a:t>
                      </a:r>
                      <a:endParaRPr lang="en-US" sz="1100"/>
                    </a:p>
                  </a:txBody>
                  <a:tcPr marL="91425" marR="91425" marT="91425" marB="91425" anchor="ctr">
                    <a:lnL w="28575" cap="flat" cmpd="sng" algn="ctr">
                      <a:solidFill>
                        <a:srgbClr val="3F3533"/>
                      </a:solidFill>
                      <a:prstDash val="solid"/>
                      <a:round/>
                      <a:headEnd type="none" w="med" len="med"/>
                      <a:tailEnd type="none" w="med" len="med"/>
                    </a:lnL>
                    <a:lnR w="28575" cap="flat" cmpd="sng" algn="ctr">
                      <a:solidFill>
                        <a:srgbClr val="3F3533"/>
                      </a:solidFill>
                      <a:prstDash val="solid"/>
                      <a:round/>
                      <a:headEnd type="none" w="med" len="med"/>
                      <a:tailEnd type="none" w="med" len="med"/>
                    </a:lnR>
                    <a:lnT w="28575" cap="flat" cmpd="sng" algn="ctr">
                      <a:solidFill>
                        <a:srgbClr val="3F3533"/>
                      </a:solidFill>
                      <a:prstDash val="solid"/>
                      <a:round/>
                      <a:headEnd type="none" w="med" len="med"/>
                      <a:tailEnd type="none" w="med" len="med"/>
                    </a:lnT>
                    <a:lnB w="28575" cap="flat" cmpd="sng" algn="ctr">
                      <a:solidFill>
                        <a:srgbClr val="3F3533"/>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5F2EE"/>
        </a:solidFill>
        <a:effectLst/>
      </p:bgPr>
    </p:bg>
    <p:spTree>
      <p:nvGrpSpPr>
        <p:cNvPr id="1" name=""/>
        <p:cNvGrpSpPr/>
        <p:nvPr/>
      </p:nvGrpSpPr>
      <p:grpSpPr>
        <a:xfrm>
          <a:off x="0" y="0"/>
          <a:ext cx="0" cy="0"/>
          <a:chOff x="0" y="0"/>
          <a:chExt cx="0" cy="0"/>
        </a:xfrm>
      </p:grpSpPr>
      <p:sp>
        <p:nvSpPr>
          <p:cNvPr id="2" name="AutoShape 2"/>
          <p:cNvSpPr/>
          <p:nvPr/>
        </p:nvSpPr>
        <p:spPr>
          <a:xfrm rot="10544">
            <a:off x="-173719" y="5386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3" name="AutoShape 3"/>
          <p:cNvSpPr/>
          <p:nvPr/>
        </p:nvSpPr>
        <p:spPr>
          <a:xfrm rot="10544">
            <a:off x="-173719" y="9745375"/>
            <a:ext cx="18632038" cy="0"/>
          </a:xfrm>
          <a:prstGeom prst="line">
            <a:avLst/>
          </a:prstGeom>
          <a:ln w="19050" cap="rnd">
            <a:solidFill>
              <a:srgbClr val="3F3533"/>
            </a:solidFill>
            <a:prstDash val="solid"/>
            <a:headEnd type="none" w="sm" len="sm"/>
            <a:tailEnd type="none" w="sm" len="sm"/>
          </a:ln>
        </p:spPr>
        <p:txBody>
          <a:bodyPr/>
          <a:lstStyle/>
          <a:p>
            <a:endParaRPr lang="en-US"/>
          </a:p>
        </p:txBody>
      </p:sp>
      <p:sp>
        <p:nvSpPr>
          <p:cNvPr id="4" name="TextBox 4"/>
          <p:cNvSpPr txBox="1"/>
          <p:nvPr/>
        </p:nvSpPr>
        <p:spPr>
          <a:xfrm>
            <a:off x="1999588" y="1559212"/>
            <a:ext cx="13128150" cy="914400"/>
          </a:xfrm>
          <a:prstGeom prst="rect">
            <a:avLst/>
          </a:prstGeom>
        </p:spPr>
        <p:txBody>
          <a:bodyPr lIns="0" tIns="0" rIns="0" bIns="0" rtlCol="0" anchor="t">
            <a:spAutoFit/>
          </a:bodyPr>
          <a:lstStyle/>
          <a:p>
            <a:pPr algn="l">
              <a:lnSpc>
                <a:spcPts val="7200"/>
              </a:lnSpc>
            </a:pPr>
            <a:r>
              <a:rPr lang="en-US" sz="6000">
                <a:solidFill>
                  <a:srgbClr val="000000"/>
                </a:solidFill>
                <a:latin typeface="Vidaloka"/>
              </a:rPr>
              <a:t>Challenges in Current Research</a:t>
            </a:r>
          </a:p>
        </p:txBody>
      </p:sp>
      <p:sp>
        <p:nvSpPr>
          <p:cNvPr id="5" name="TextBox 5"/>
          <p:cNvSpPr txBox="1"/>
          <p:nvPr/>
        </p:nvSpPr>
        <p:spPr>
          <a:xfrm>
            <a:off x="7107163" y="3456050"/>
            <a:ext cx="4069400" cy="21621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Limited computational resources</a:t>
            </a:r>
          </a:p>
        </p:txBody>
      </p:sp>
      <p:sp>
        <p:nvSpPr>
          <p:cNvPr id="6" name="TextBox 6"/>
          <p:cNvSpPr txBox="1"/>
          <p:nvPr/>
        </p:nvSpPr>
        <p:spPr>
          <a:xfrm>
            <a:off x="7107163" y="5851675"/>
            <a:ext cx="4069350" cy="2505075"/>
          </a:xfrm>
          <a:prstGeom prst="rect">
            <a:avLst/>
          </a:prstGeom>
        </p:spPr>
        <p:txBody>
          <a:bodyPr lIns="0" tIns="0" rIns="0" bIns="0" rtlCol="0" anchor="t">
            <a:spAutoFit/>
          </a:bodyPr>
          <a:lstStyle/>
          <a:p>
            <a:pPr algn="ctr">
              <a:lnSpc>
                <a:spcPts val="3359"/>
              </a:lnSpc>
            </a:pPr>
            <a:r>
              <a:rPr lang="en-US" sz="2799">
                <a:solidFill>
                  <a:srgbClr val="000000"/>
                </a:solidFill>
                <a:latin typeface="Montserrat"/>
              </a:rPr>
              <a:t>Complex models demand significant computational power, making deployment on mobile devices difficult.</a:t>
            </a:r>
          </a:p>
        </p:txBody>
      </p:sp>
      <p:sp>
        <p:nvSpPr>
          <p:cNvPr id="7" name="TextBox 7"/>
          <p:cNvSpPr txBox="1"/>
          <p:nvPr/>
        </p:nvSpPr>
        <p:spPr>
          <a:xfrm>
            <a:off x="1999588" y="4179950"/>
            <a:ext cx="4069350" cy="7143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Data scarcity</a:t>
            </a:r>
          </a:p>
        </p:txBody>
      </p:sp>
      <p:sp>
        <p:nvSpPr>
          <p:cNvPr id="8" name="TextBox 8"/>
          <p:cNvSpPr txBox="1"/>
          <p:nvPr/>
        </p:nvSpPr>
        <p:spPr>
          <a:xfrm>
            <a:off x="1999637" y="5432575"/>
            <a:ext cx="4069350" cy="2505075"/>
          </a:xfrm>
          <a:prstGeom prst="rect">
            <a:avLst/>
          </a:prstGeom>
        </p:spPr>
        <p:txBody>
          <a:bodyPr lIns="0" tIns="0" rIns="0" bIns="0" rtlCol="0" anchor="t">
            <a:spAutoFit/>
          </a:bodyPr>
          <a:lstStyle/>
          <a:p>
            <a:pPr algn="ctr">
              <a:lnSpc>
                <a:spcPts val="3359"/>
              </a:lnSpc>
            </a:pPr>
            <a:r>
              <a:rPr lang="en-US" sz="2799">
                <a:solidFill>
                  <a:srgbClr val="000000"/>
                </a:solidFill>
                <a:latin typeface="Montserrat"/>
              </a:rPr>
              <a:t>Deep learning models require large amounts of diverse data, but current datasets are limited and not fully representative.</a:t>
            </a:r>
          </a:p>
        </p:txBody>
      </p:sp>
      <p:sp>
        <p:nvSpPr>
          <p:cNvPr id="9" name="TextBox 9"/>
          <p:cNvSpPr txBox="1"/>
          <p:nvPr/>
        </p:nvSpPr>
        <p:spPr>
          <a:xfrm>
            <a:off x="12219062" y="3818000"/>
            <a:ext cx="4069350" cy="1438275"/>
          </a:xfrm>
          <a:prstGeom prst="rect">
            <a:avLst/>
          </a:prstGeom>
        </p:spPr>
        <p:txBody>
          <a:bodyPr lIns="0" tIns="0" rIns="0" bIns="0" rtlCol="0" anchor="t">
            <a:spAutoFit/>
          </a:bodyPr>
          <a:lstStyle/>
          <a:p>
            <a:pPr algn="ctr">
              <a:lnSpc>
                <a:spcPts val="5759"/>
              </a:lnSpc>
            </a:pPr>
            <a:r>
              <a:rPr lang="en-US" sz="4800">
                <a:solidFill>
                  <a:srgbClr val="000000"/>
                </a:solidFill>
                <a:latin typeface="Vidaloka"/>
              </a:rPr>
              <a:t>Multi-Category Complexity</a:t>
            </a:r>
          </a:p>
        </p:txBody>
      </p:sp>
      <p:sp>
        <p:nvSpPr>
          <p:cNvPr id="10" name="TextBox 10"/>
          <p:cNvSpPr txBox="1"/>
          <p:nvPr/>
        </p:nvSpPr>
        <p:spPr>
          <a:xfrm>
            <a:off x="12219062" y="5432575"/>
            <a:ext cx="4069350" cy="1666875"/>
          </a:xfrm>
          <a:prstGeom prst="rect">
            <a:avLst/>
          </a:prstGeom>
        </p:spPr>
        <p:txBody>
          <a:bodyPr lIns="0" tIns="0" rIns="0" bIns="0" rtlCol="0" anchor="t">
            <a:spAutoFit/>
          </a:bodyPr>
          <a:lstStyle/>
          <a:p>
            <a:pPr algn="ctr">
              <a:lnSpc>
                <a:spcPts val="3359"/>
              </a:lnSpc>
            </a:pPr>
            <a:r>
              <a:rPr lang="en-US" sz="2799">
                <a:solidFill>
                  <a:srgbClr val="000000"/>
                </a:solidFill>
                <a:latin typeface="Montserrat"/>
              </a:rPr>
              <a:t>Accurately classifying multiple diseases with similar symptoms remains a challenge.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668</TotalTime>
  <Words>3824</Words>
  <Application>Microsoft Office PowerPoint</Application>
  <PresentationFormat>Custom</PresentationFormat>
  <Paragraphs>371</Paragraphs>
  <Slides>29</Slides>
  <Notes>29</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Montserrat</vt:lpstr>
      <vt:lpstr>Vidaloka</vt:lpstr>
      <vt:lpstr>Lato</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Plant Disease Detection with A Transfer Learning Approach</dc:title>
  <cp:lastModifiedBy>Linh Hoang</cp:lastModifiedBy>
  <cp:revision>3</cp:revision>
  <dcterms:created xsi:type="dcterms:W3CDTF">2006-08-16T00:00:00Z</dcterms:created>
  <dcterms:modified xsi:type="dcterms:W3CDTF">2024-06-14T09:53:51Z</dcterms:modified>
  <dc:identifier>DAGH0tk7K4g</dc:identifier>
</cp:coreProperties>
</file>