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85" r:id="rId5"/>
    <p:sldId id="290" r:id="rId6"/>
    <p:sldId id="291" r:id="rId7"/>
    <p:sldId id="283" r:id="rId8"/>
    <p:sldId id="287" r:id="rId9"/>
    <p:sldId id="288" r:id="rId10"/>
    <p:sldId id="293" r:id="rId11"/>
    <p:sldId id="295" r:id="rId12"/>
    <p:sldId id="294" r:id="rId13"/>
    <p:sldId id="296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76" userDrawn="1">
          <p15:clr>
            <a:srgbClr val="A4A3A4"/>
          </p15:clr>
        </p15:guide>
        <p15:guide id="2" pos="70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Sandra Monsalve Casas" initials="MSMC" lastIdx="2" clrIdx="0">
    <p:extLst>
      <p:ext uri="{19B8F6BF-5375-455C-9EA6-DF929625EA0E}">
        <p15:presenceInfo xmlns:p15="http://schemas.microsoft.com/office/powerpoint/2012/main" userId="Maria Sandra Monsalve Cas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5D5E"/>
    <a:srgbClr val="FFFFFF"/>
    <a:srgbClr val="FFD416"/>
    <a:srgbClr val="FFC000"/>
    <a:srgbClr val="767171"/>
    <a:srgbClr val="D0BAAC"/>
    <a:srgbClr val="917C4F"/>
    <a:srgbClr val="F1F1F1"/>
    <a:srgbClr val="000000"/>
    <a:srgbClr val="D3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EAC515-59C9-4DB9-9268-51D9768B2D51}" v="1" dt="2020-07-14T20:52:20.2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4280" autoAdjust="0"/>
  </p:normalViewPr>
  <p:slideViewPr>
    <p:cSldViewPr snapToGrid="0">
      <p:cViewPr varScale="1">
        <p:scale>
          <a:sx n="65" d="100"/>
          <a:sy n="65" d="100"/>
        </p:scale>
        <p:origin x="1014" y="78"/>
      </p:cViewPr>
      <p:guideLst>
        <p:guide orient="horz" pos="3576"/>
        <p:guide pos="7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D7457-480E-43F1-A10F-A92EB296360B}" type="datetimeFigureOut">
              <a:rPr lang="es-CO" smtClean="0"/>
              <a:t>22/05/2024</a:t>
            </a:fld>
            <a:endParaRPr lang="es-CO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708DC-4EC3-4030-957E-9088BDEBF69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20898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708DC-4EC3-4030-957E-9088BDEBF69C}" type="slidenum">
              <a:rPr lang="es-CO" smtClean="0"/>
              <a:t>4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64313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55AFB-71C4-9249-BC5A-C19702792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074D17-0547-5D4F-93A8-0242A9915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0DA462-5291-804B-B472-3A7BBD47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23C8-6509-4F49-9D8B-150FEA8A2774}" type="datetimeFigureOut">
              <a:rPr lang="es-CO" smtClean="0"/>
              <a:t>22/05/2024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5D5F2E-EB79-F94E-81B6-E379FF51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3653A8-497A-9F48-8F1C-5AFDA56F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58FA-EC52-CF45-A84F-1EE2177643F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0309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D40E0-9340-1443-95C0-AB464375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B66D15-6BB9-764F-BD9A-B5205A813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AAE261-132C-EE4F-AD42-7BBC7C1D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23C8-6509-4F49-9D8B-150FEA8A2774}" type="datetimeFigureOut">
              <a:rPr lang="es-CO" smtClean="0"/>
              <a:t>22/05/2024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F2D688-EF1C-EF42-BE14-2CB78FCE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5850E0-3D23-3D4B-9A5E-CB711284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58FA-EC52-CF45-A84F-1EE2177643F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4283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CA8E6A-D6C7-4543-BF75-6170F4C14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06CF0B-CAE5-BF48-824D-33A09E698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A39DA0-1A02-C644-A54A-44EDE4EF4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23C8-6509-4F49-9D8B-150FEA8A2774}" type="datetimeFigureOut">
              <a:rPr lang="es-CO" smtClean="0"/>
              <a:t>22/05/2024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B964CC-D540-884C-8B2B-B3144944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B70E0E-8035-C24B-A4B0-9F0AFAAE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58FA-EC52-CF45-A84F-1EE2177643F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60110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202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seño personalizad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17102" y="2936991"/>
            <a:ext cx="3296983" cy="776562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11452302" y="6133171"/>
            <a:ext cx="439661" cy="4279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71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DEB2E-6A0F-B644-94DE-2E9F724A0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F8959E-32FD-0944-B1A3-29631BD5E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282015-A8A7-CB41-B018-9E400396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23C8-6509-4F49-9D8B-150FEA8A2774}" type="datetimeFigureOut">
              <a:rPr lang="es-CO" smtClean="0"/>
              <a:t>22/05/2024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5E9067-DEFB-BE4A-BD0A-AE40F0BF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8E8B3D-3156-1245-AC5F-2181FB69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58FA-EC52-CF45-A84F-1EE2177643F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573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4D896-D8CE-0F4B-9780-CB79571B5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ABD3AA-76A8-EB42-9119-10D87F4CD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E8CE51-5AE0-5E48-80A2-54FC7AC3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23C8-6509-4F49-9D8B-150FEA8A2774}" type="datetimeFigureOut">
              <a:rPr lang="es-CO" smtClean="0"/>
              <a:t>22/05/2024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5B3EC6-FC62-CE43-830E-712BE864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325F05-7EA8-8A4E-86C9-08D44EB4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58FA-EC52-CF45-A84F-1EE2177643F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914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26EB4-FAD4-494D-B5B7-DA75F5C6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EF0D43-9E5A-3344-9DDB-D3EE7D01D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8C9BA0-7FCB-6841-AA1D-03DF4DBAD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6326F7-6827-FC40-91CE-C502F650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23C8-6509-4F49-9D8B-150FEA8A2774}" type="datetimeFigureOut">
              <a:rPr lang="es-CO" smtClean="0"/>
              <a:t>22/05/2024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586A5C-C394-D048-9594-E1758AC8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F525BC-36ED-6D47-827B-B82A4BFE7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58FA-EC52-CF45-A84F-1EE2177643F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5220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7FAEE-35FC-7A40-A84B-C886F796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5881DE-DF32-9A46-85B1-2CFF96953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CA7EE4-3343-164B-9FE2-C7C4A5F5F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C73AFE4-32B8-5348-8F74-E4D434F3D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843826-5ADC-B14F-8A47-F69B1E8BB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51743B6-08AA-B24A-A099-4618DBFF7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23C8-6509-4F49-9D8B-150FEA8A2774}" type="datetimeFigureOut">
              <a:rPr lang="es-CO" smtClean="0"/>
              <a:t>22/05/2024</a:t>
            </a:fld>
            <a:endParaRPr lang="es-CO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1382D2-92F9-4245-BCF2-13B8AEA2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496B564-445B-9446-890F-2698A279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58FA-EC52-CF45-A84F-1EE2177643F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3077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73E53-0179-A341-A6EA-FE0B05CD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EA5FB86-50F2-D148-815B-3E7A0BA1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23C8-6509-4F49-9D8B-150FEA8A2774}" type="datetimeFigureOut">
              <a:rPr lang="es-CO" smtClean="0"/>
              <a:t>22/05/2024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B53AF2-BF79-FE41-B1C8-D6CC3E1A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F9DD7F-E113-E04F-8A1A-7B2E1D42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58FA-EC52-CF45-A84F-1EE2177643F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889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70478C1-FA1C-564D-BF01-E1989738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23C8-6509-4F49-9D8B-150FEA8A2774}" type="datetimeFigureOut">
              <a:rPr lang="es-CO" smtClean="0"/>
              <a:t>22/05/2024</a:t>
            </a:fld>
            <a:endParaRPr lang="es-CO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F5E0FD5-5CDF-8349-98B1-817201AC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C9CFE5-829A-9A4B-B42B-89149883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58FA-EC52-CF45-A84F-1EE2177643F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4336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D761A-4C49-3D4F-8ABF-58128DB65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F9EA3C-184D-EB4C-986A-C1B52C161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BF6DC6-B9F7-704F-B7DE-8B19EB6B8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F50EB8-3A3C-EE4B-88A6-0904F287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23C8-6509-4F49-9D8B-150FEA8A2774}" type="datetimeFigureOut">
              <a:rPr lang="es-CO" smtClean="0"/>
              <a:t>22/05/2024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88111D-BBA8-AC4D-8CFD-2540EABC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F6C909-94C6-A845-B74B-A7CEAEE1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58FA-EC52-CF45-A84F-1EE2177643F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13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9FFE0-6F94-9344-92DF-A6B61629D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D729B81-8ACA-B041-BD10-394E1C060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9F0698-4D53-6F43-834A-11081B9E5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B18C5F-0AFD-DF42-AA76-69ADFF4C7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23C8-6509-4F49-9D8B-150FEA8A2774}" type="datetimeFigureOut">
              <a:rPr lang="es-CO" smtClean="0"/>
              <a:t>22/05/2024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ED20A9-EF9E-7B43-AE74-D0F91CD1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081E26-3530-9C49-9B1E-59EFFB97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58FA-EC52-CF45-A84F-1EE2177643F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4645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374ADD-3DF5-DA44-8FE7-2FF0D7F66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A2B60A-5A1B-DF44-AA2B-649C04B7B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911EE2-9C65-FC40-98B8-1724E0379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923C8-6509-4F49-9D8B-150FEA8A2774}" type="datetimeFigureOut">
              <a:rPr lang="es-CO" smtClean="0"/>
              <a:t>22/05/2024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09A3EA-0F26-A342-B483-191E040C1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AB46E8-1499-9249-84D6-6FF1EC27F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558FA-EC52-CF45-A84F-1EE2177643F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9904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idx="4294967295"/>
          </p:nvPr>
        </p:nvSpPr>
        <p:spPr>
          <a:xfrm>
            <a:off x="1254988" y="2623057"/>
            <a:ext cx="8803412" cy="1868877"/>
          </a:xfrm>
        </p:spPr>
        <p:txBody>
          <a:bodyPr anchor="b" anchorCtr="0">
            <a:noAutofit/>
          </a:bodyPr>
          <a:lstStyle/>
          <a:p>
            <a:pPr algn="ctr"/>
            <a:r>
              <a:rPr lang="es-ES_tradnl" sz="6600" b="1" spc="-150" dirty="0">
                <a:solidFill>
                  <a:srgbClr val="FFD416"/>
                </a:solidFill>
                <a:latin typeface="Arial" panose="020B0604020202020204" pitchFamily="34" charset="0"/>
                <a:ea typeface="Gotham Rounded" charset="0"/>
                <a:cs typeface="Arial" panose="020B0604020202020204" pitchFamily="34" charset="0"/>
              </a:rPr>
              <a:t>Estrategia de pruebas </a:t>
            </a:r>
            <a:br>
              <a:rPr lang="es-ES_tradnl" sz="6600" b="1" spc="-150" dirty="0">
                <a:solidFill>
                  <a:srgbClr val="FFD416"/>
                </a:solidFill>
                <a:latin typeface="Arial" panose="020B0604020202020204" pitchFamily="34" charset="0"/>
                <a:ea typeface="Gotham Rounded" charset="0"/>
                <a:cs typeface="Arial" panose="020B0604020202020204" pitchFamily="34" charset="0"/>
              </a:rPr>
            </a:br>
            <a:r>
              <a:rPr lang="es-ES_tradnl" sz="6600" b="1" spc="-150" dirty="0">
                <a:solidFill>
                  <a:srgbClr val="FFD416"/>
                </a:solidFill>
                <a:latin typeface="Arial" panose="020B0604020202020204" pitchFamily="34" charset="0"/>
                <a:ea typeface="Gotham Rounded" charset="0"/>
                <a:cs typeface="Arial" panose="020B0604020202020204" pitchFamily="34" charset="0"/>
              </a:rPr>
              <a:t>Vinculación Digital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358896" y="4852155"/>
            <a:ext cx="9942378" cy="731923"/>
          </a:xfrm>
          <a:prstGeom prst="rect">
            <a:avLst/>
          </a:prstGeom>
          <a:noFill/>
        </p:spPr>
        <p:txBody>
          <a:bodyPr wrap="square" lIns="0" tIns="36000" rIns="216000" bIns="36000" numCol="1" spcCol="180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s-CO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Gotham Rounded Medium" charset="0"/>
                <a:cs typeface="Arial" panose="020B0604020202020204" pitchFamily="34" charset="0"/>
              </a:rPr>
              <a:t>EVC OFFSHORE</a:t>
            </a: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s-CO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Gotham Rounded Medium" charset="0"/>
                <a:cs typeface="Arial" panose="020B0604020202020204" pitchFamily="34" charset="0"/>
              </a:rPr>
              <a:t> EQU0882 - ALEGRIA </a:t>
            </a:r>
            <a:endParaRPr lang="es-ES_tradnl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Gotham Rounded Medium" charset="0"/>
              <a:cs typeface="Arial" panose="020B0604020202020204" pitchFamily="34" charset="0"/>
            </a:endParaRPr>
          </a:p>
        </p:txBody>
      </p:sp>
      <p:sp>
        <p:nvSpPr>
          <p:cNvPr id="11" name="TextBox 5"/>
          <p:cNvSpPr txBox="1"/>
          <p:nvPr/>
        </p:nvSpPr>
        <p:spPr>
          <a:xfrm>
            <a:off x="1372751" y="1624834"/>
            <a:ext cx="5134581" cy="287827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s-ES_tradnl" sz="1200" b="1" spc="300" dirty="0">
                <a:solidFill>
                  <a:srgbClr val="000000"/>
                </a:solidFill>
                <a:latin typeface="Arial" panose="020B0604020202020204" pitchFamily="34" charset="0"/>
                <a:ea typeface="Gotham Rounded Medium" charset="0"/>
                <a:cs typeface="Arial" panose="020B0604020202020204" pitchFamily="34" charset="0"/>
              </a:rPr>
              <a:t>Vicepresidencia de Servicios de Tecnología</a:t>
            </a:r>
            <a:endParaRPr lang="en-US" sz="1200" b="1" spc="300" dirty="0">
              <a:solidFill>
                <a:srgbClr val="000000"/>
              </a:solidFill>
              <a:latin typeface="Arial" panose="020B0604020202020204" pitchFamily="34" charset="0"/>
              <a:ea typeface="Gotham Rounded Medium" charset="0"/>
              <a:cs typeface="Arial" panose="020B0604020202020204" pitchFamily="34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1400461" y="4616629"/>
            <a:ext cx="2036618" cy="0"/>
          </a:xfrm>
          <a:prstGeom prst="line">
            <a:avLst/>
          </a:prstGeom>
          <a:ln w="28575">
            <a:solidFill>
              <a:srgbClr val="FFD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752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49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/>
          <p:cNvGrpSpPr/>
          <p:nvPr/>
        </p:nvGrpSpPr>
        <p:grpSpPr>
          <a:xfrm>
            <a:off x="1354253" y="2087758"/>
            <a:ext cx="9737495" cy="2011695"/>
            <a:chOff x="1102302" y="3207147"/>
            <a:chExt cx="9737495" cy="2011695"/>
          </a:xfrm>
        </p:grpSpPr>
        <p:sp>
          <p:nvSpPr>
            <p:cNvPr id="5" name="TextBox 5"/>
            <p:cNvSpPr txBox="1"/>
            <p:nvPr/>
          </p:nvSpPr>
          <p:spPr>
            <a:xfrm>
              <a:off x="1102302" y="3854638"/>
              <a:ext cx="4250167" cy="626701"/>
            </a:xfrm>
            <a:prstGeom prst="rect">
              <a:avLst/>
            </a:prstGeom>
            <a:noFill/>
          </p:spPr>
          <p:txBody>
            <a:bodyPr wrap="square" lIns="0" tIns="36000" rIns="216000" bIns="36000" rtlCol="0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es-ES_tradnl" sz="3600" b="1" spc="-150" dirty="0">
                  <a:solidFill>
                    <a:srgbClr val="FFD416"/>
                  </a:solidFill>
                  <a:latin typeface="Arial" panose="020B0604020202020204" pitchFamily="34" charset="0"/>
                  <a:ea typeface="Gotham Rounded" charset="0"/>
                  <a:cs typeface="Arial" panose="020B0604020202020204" pitchFamily="34" charset="0"/>
                </a:rPr>
                <a:t>Vinculación Digital</a:t>
              </a:r>
              <a:endParaRPr lang="en-US" sz="3400" b="1" dirty="0">
                <a:solidFill>
                  <a:srgbClr val="FFD416"/>
                </a:solidFill>
                <a:latin typeface="Arial" panose="020B0604020202020204" pitchFamily="34" charset="0"/>
                <a:ea typeface="Gotham Rounded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5"/>
            <p:cNvSpPr txBox="1"/>
            <p:nvPr/>
          </p:nvSpPr>
          <p:spPr>
            <a:xfrm>
              <a:off x="1102302" y="3207147"/>
              <a:ext cx="3588327" cy="287827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r>
                <a:rPr lang="es-ES_tradnl" sz="1200" b="1" spc="300" dirty="0">
                  <a:solidFill>
                    <a:srgbClr val="000000"/>
                  </a:solidFill>
                  <a:latin typeface="Arial" panose="020B0604020202020204" pitchFamily="34" charset="0"/>
                  <a:ea typeface="Gotham Rounded Medium" charset="0"/>
                  <a:cs typeface="Arial" panose="020B0604020202020204" pitchFamily="34" charset="0"/>
                </a:rPr>
                <a:t>Introducción</a:t>
              </a:r>
              <a:endParaRPr lang="en-US" sz="1200" b="1" spc="300" dirty="0">
                <a:solidFill>
                  <a:srgbClr val="000000"/>
                </a:solidFill>
                <a:latin typeface="Arial" panose="020B0604020202020204" pitchFamily="34" charset="0"/>
                <a:ea typeface="Gotham Rounded Medium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5"/>
            <p:cNvSpPr txBox="1"/>
            <p:nvPr/>
          </p:nvSpPr>
          <p:spPr>
            <a:xfrm>
              <a:off x="5251793" y="3207147"/>
              <a:ext cx="5588004" cy="2011695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es-MX" dirty="0">
                  <a:latin typeface="Arial" panose="020B0604020202020204" pitchFamily="34" charset="0"/>
                  <a:cs typeface="Arial" panose="020B0604020202020204" pitchFamily="34" charset="0"/>
                </a:rPr>
                <a:t>Vinculación es una aplicación que se encarga de realizar la vinculación e inscripción preliminar de clientes que quieran solicitar una cuenta de ahorro y/o corriente, en las filiales Panamá y Puerto Rico. Esta experiencia está habilitada para Personas Naturales, Colombianos con cédula de ciudadanía que quieran abrir sus cuentas en USD.</a:t>
              </a:r>
              <a:endParaRPr lang="es-CO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882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2419348" y="2148367"/>
            <a:ext cx="7556500" cy="2443205"/>
            <a:chOff x="2317748" y="1348502"/>
            <a:chExt cx="7556500" cy="2443205"/>
          </a:xfrm>
        </p:grpSpPr>
        <p:sp>
          <p:nvSpPr>
            <p:cNvPr id="5" name="TextBox 5"/>
            <p:cNvSpPr txBox="1"/>
            <p:nvPr/>
          </p:nvSpPr>
          <p:spPr>
            <a:xfrm>
              <a:off x="2317748" y="2872618"/>
              <a:ext cx="7556500" cy="919089"/>
            </a:xfrm>
            <a:prstGeom prst="rect">
              <a:avLst/>
            </a:prstGeom>
            <a:noFill/>
          </p:spPr>
          <p:txBody>
            <a:bodyPr wrap="square" lIns="216000" tIns="36000" rIns="216000" bIns="36000" rtlCol="0">
              <a:spAutoFit/>
            </a:bodyPr>
            <a:lstStyle/>
            <a:p>
              <a:pPr algn="ctr">
                <a:spcBef>
                  <a:spcPts val="1000"/>
                </a:spcBef>
              </a:pPr>
              <a:r>
                <a:rPr lang="es-ES_tradnl" sz="5500" b="1" dirty="0">
                  <a:solidFill>
                    <a:srgbClr val="FFD416"/>
                  </a:solidFill>
                  <a:latin typeface="Arial" panose="020B0604020202020204" pitchFamily="34" charset="0"/>
                  <a:ea typeface="Gotham Rounded" charset="0"/>
                  <a:cs typeface="Arial" panose="020B0604020202020204" pitchFamily="34" charset="0"/>
                </a:rPr>
                <a:t>Diseño de Estrategia</a:t>
              </a:r>
              <a:endParaRPr lang="en-US" sz="5500" b="1" dirty="0">
                <a:solidFill>
                  <a:srgbClr val="FFD416"/>
                </a:solidFill>
                <a:latin typeface="Arial" panose="020B0604020202020204" pitchFamily="34" charset="0"/>
                <a:ea typeface="Gotham Rounded" charset="0"/>
                <a:cs typeface="Arial" panose="020B0604020202020204" pitchFamily="34" charset="0"/>
              </a:endParaRPr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02298" y="1348502"/>
              <a:ext cx="787400" cy="787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448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0" descr="Imagen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: esquinas redondeadas 18">
            <a:extLst>
              <a:ext uri="{FF2B5EF4-FFF2-40B4-BE49-F238E27FC236}">
                <a16:creationId xmlns:a16="http://schemas.microsoft.com/office/drawing/2014/main" id="{1A16CFC2-C06A-4C35-AD7B-18E639EACA75}"/>
              </a:ext>
            </a:extLst>
          </p:cNvPr>
          <p:cNvSpPr/>
          <p:nvPr/>
        </p:nvSpPr>
        <p:spPr>
          <a:xfrm>
            <a:off x="0" y="427539"/>
            <a:ext cx="1869743" cy="3700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2200" b="1" dirty="0">
                <a:solidFill>
                  <a:srgbClr val="FFD4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Estrategia</a:t>
            </a:r>
          </a:p>
        </p:txBody>
      </p:sp>
      <p:sp>
        <p:nvSpPr>
          <p:cNvPr id="2" name="Nube 1">
            <a:extLst>
              <a:ext uri="{FF2B5EF4-FFF2-40B4-BE49-F238E27FC236}">
                <a16:creationId xmlns:a16="http://schemas.microsoft.com/office/drawing/2014/main" id="{C882D78E-9FB8-4B13-90A3-388159CE41E3}"/>
              </a:ext>
            </a:extLst>
          </p:cNvPr>
          <p:cNvSpPr/>
          <p:nvPr/>
        </p:nvSpPr>
        <p:spPr>
          <a:xfrm>
            <a:off x="708742" y="1079732"/>
            <a:ext cx="1872552" cy="64978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Solución planteada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C63E072A-C5DB-4E52-9921-74C063AC2B2C}"/>
              </a:ext>
            </a:extLst>
          </p:cNvPr>
          <p:cNvCxnSpPr>
            <a:cxnSpLocks/>
            <a:stCxn id="2" idx="1"/>
            <a:endCxn id="28" idx="0"/>
          </p:cNvCxnSpPr>
          <p:nvPr/>
        </p:nvCxnSpPr>
        <p:spPr>
          <a:xfrm>
            <a:off x="1645018" y="1728826"/>
            <a:ext cx="5" cy="352449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02FDC679-1487-449C-B4CE-3F7E9F2D509D}"/>
              </a:ext>
            </a:extLst>
          </p:cNvPr>
          <p:cNvGrpSpPr/>
          <p:nvPr/>
        </p:nvGrpSpPr>
        <p:grpSpPr>
          <a:xfrm>
            <a:off x="295834" y="5253316"/>
            <a:ext cx="2698378" cy="1057837"/>
            <a:chOff x="295834" y="5253316"/>
            <a:chExt cx="2698378" cy="1057837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89AAA7F5-5BB8-4852-8F50-5C502F97AC71}"/>
                </a:ext>
              </a:extLst>
            </p:cNvPr>
            <p:cNvSpPr/>
            <p:nvPr/>
          </p:nvSpPr>
          <p:spPr>
            <a:xfrm>
              <a:off x="460375" y="5347413"/>
              <a:ext cx="1769928" cy="367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Definición de criterios de aceptación </a:t>
              </a:r>
              <a:endPara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5BE1E205-118B-46E0-A627-761333939A27}"/>
                </a:ext>
              </a:extLst>
            </p:cNvPr>
            <p:cNvSpPr/>
            <p:nvPr/>
          </p:nvSpPr>
          <p:spPr>
            <a:xfrm>
              <a:off x="435405" y="5822512"/>
              <a:ext cx="1769928" cy="367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Revisión de los criterios de aceptación</a:t>
              </a:r>
              <a:endPara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D2CEAD6A-49E4-484A-A046-627B674636C5}"/>
                </a:ext>
              </a:extLst>
            </p:cNvPr>
            <p:cNvSpPr/>
            <p:nvPr/>
          </p:nvSpPr>
          <p:spPr>
            <a:xfrm>
              <a:off x="295834" y="5253316"/>
              <a:ext cx="2698378" cy="1057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5" name="Gráfico 44" descr="Mujer">
              <a:extLst>
                <a:ext uri="{FF2B5EF4-FFF2-40B4-BE49-F238E27FC236}">
                  <a16:creationId xmlns:a16="http://schemas.microsoft.com/office/drawing/2014/main" id="{B5ACBDF6-F82C-4B77-B104-16DCE64C6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59174" y="5346809"/>
              <a:ext cx="322120" cy="322120"/>
            </a:xfrm>
            <a:prstGeom prst="rect">
              <a:avLst/>
            </a:prstGeom>
          </p:spPr>
        </p:pic>
        <p:pic>
          <p:nvPicPr>
            <p:cNvPr id="46" name="Gráfico 45" descr="Programador">
              <a:extLst>
                <a:ext uri="{FF2B5EF4-FFF2-40B4-BE49-F238E27FC236}">
                  <a16:creationId xmlns:a16="http://schemas.microsoft.com/office/drawing/2014/main" id="{1E72021C-7480-4169-83FB-5FEED9BD5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10165" y="5339143"/>
              <a:ext cx="329786" cy="329786"/>
            </a:xfrm>
            <a:prstGeom prst="rect">
              <a:avLst/>
            </a:prstGeom>
          </p:spPr>
        </p:pic>
        <p:pic>
          <p:nvPicPr>
            <p:cNvPr id="47" name="Gráfico 46" descr="Público de destino">
              <a:extLst>
                <a:ext uri="{FF2B5EF4-FFF2-40B4-BE49-F238E27FC236}">
                  <a16:creationId xmlns:a16="http://schemas.microsoft.com/office/drawing/2014/main" id="{D9FD3F9C-E21A-4739-A9EB-941779225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416401" y="5860314"/>
              <a:ext cx="329786" cy="329786"/>
            </a:xfrm>
            <a:prstGeom prst="rect">
              <a:avLst/>
            </a:prstGeom>
          </p:spPr>
        </p:pic>
      </p:grpSp>
      <p:sp>
        <p:nvSpPr>
          <p:cNvPr id="50" name="Flecha: pentágono 49">
            <a:extLst>
              <a:ext uri="{FF2B5EF4-FFF2-40B4-BE49-F238E27FC236}">
                <a16:creationId xmlns:a16="http://schemas.microsoft.com/office/drawing/2014/main" id="{4681CDDC-C16F-43E6-8FB8-946C2C0472D8}"/>
              </a:ext>
            </a:extLst>
          </p:cNvPr>
          <p:cNvSpPr/>
          <p:nvPr/>
        </p:nvSpPr>
        <p:spPr>
          <a:xfrm>
            <a:off x="3739260" y="1007060"/>
            <a:ext cx="1987826" cy="795131"/>
          </a:xfrm>
          <a:prstGeom prst="homePlate">
            <a:avLst/>
          </a:prstGeom>
          <a:solidFill>
            <a:srgbClr val="FFD416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Desarrollo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Flecha: pentágono 50">
            <a:extLst>
              <a:ext uri="{FF2B5EF4-FFF2-40B4-BE49-F238E27FC236}">
                <a16:creationId xmlns:a16="http://schemas.microsoft.com/office/drawing/2014/main" id="{C8D7E83D-8A19-4BA8-BB45-3B6DD0C14269}"/>
              </a:ext>
            </a:extLst>
          </p:cNvPr>
          <p:cNvSpPr/>
          <p:nvPr/>
        </p:nvSpPr>
        <p:spPr>
          <a:xfrm>
            <a:off x="6927440" y="1007060"/>
            <a:ext cx="1987826" cy="795131"/>
          </a:xfrm>
          <a:prstGeom prst="homePlate">
            <a:avLst/>
          </a:prstGeom>
          <a:solidFill>
            <a:srgbClr val="FFD416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QA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C3AB5932-D092-493B-89D4-FE7454E8C1E8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 flipH="1">
            <a:off x="4533443" y="1802191"/>
            <a:ext cx="947" cy="222340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F8B81A1D-1808-4032-9ADA-B9AAF1009B44}"/>
              </a:ext>
            </a:extLst>
          </p:cNvPr>
          <p:cNvCxnSpPr>
            <a:cxnSpLocks/>
            <a:stCxn id="51" idx="2"/>
            <a:endCxn id="61" idx="0"/>
          </p:cNvCxnSpPr>
          <p:nvPr/>
        </p:nvCxnSpPr>
        <p:spPr>
          <a:xfrm>
            <a:off x="7722570" y="1802191"/>
            <a:ext cx="2505" cy="1084842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40C89F94-DDA2-4A42-9C3D-21AC21F33CE7}"/>
              </a:ext>
            </a:extLst>
          </p:cNvPr>
          <p:cNvCxnSpPr>
            <a:cxnSpLocks/>
            <a:stCxn id="2" idx="0"/>
            <a:endCxn id="50" idx="1"/>
          </p:cNvCxnSpPr>
          <p:nvPr/>
        </p:nvCxnSpPr>
        <p:spPr>
          <a:xfrm>
            <a:off x="2579734" y="1404625"/>
            <a:ext cx="1159526" cy="1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B34E7023-7EB0-4277-9E6F-4F3164154DEE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5727086" y="1404626"/>
            <a:ext cx="120035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Rectángulo 77">
            <a:extLst>
              <a:ext uri="{FF2B5EF4-FFF2-40B4-BE49-F238E27FC236}">
                <a16:creationId xmlns:a16="http://schemas.microsoft.com/office/drawing/2014/main" id="{C91968E2-78BB-4F3A-9D6D-3974ACFC68DA}"/>
              </a:ext>
            </a:extLst>
          </p:cNvPr>
          <p:cNvSpPr/>
          <p:nvPr/>
        </p:nvSpPr>
        <p:spPr>
          <a:xfrm>
            <a:off x="2965858" y="3504895"/>
            <a:ext cx="1166243" cy="439975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Ambiente desplegado</a:t>
            </a:r>
            <a:endParaRPr lang="es-CO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E590F972-0D8A-4917-8439-A387F78C6EB6}"/>
              </a:ext>
            </a:extLst>
          </p:cNvPr>
          <p:cNvSpPr/>
          <p:nvPr/>
        </p:nvSpPr>
        <p:spPr>
          <a:xfrm>
            <a:off x="6085840" y="1903472"/>
            <a:ext cx="1152634" cy="429395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Ambiente desplegado</a:t>
            </a:r>
            <a:endParaRPr lang="es-CO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BF64B898-EB64-410B-92AD-956062ADCE06}"/>
              </a:ext>
            </a:extLst>
          </p:cNvPr>
          <p:cNvSpPr/>
          <p:nvPr/>
        </p:nvSpPr>
        <p:spPr>
          <a:xfrm>
            <a:off x="3282598" y="4025599"/>
            <a:ext cx="2501689" cy="1505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897D2DF1-FE75-4757-8FE7-34C44FFAC42C}"/>
              </a:ext>
            </a:extLst>
          </p:cNvPr>
          <p:cNvSpPr/>
          <p:nvPr/>
        </p:nvSpPr>
        <p:spPr>
          <a:xfrm>
            <a:off x="3402363" y="4122757"/>
            <a:ext cx="1330810" cy="367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Pruebas unitarias</a:t>
            </a:r>
            <a:endParaRPr lang="es-CO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414AB7FC-22E8-4073-9F8E-3ECF1AFA515F}"/>
              </a:ext>
            </a:extLst>
          </p:cNvPr>
          <p:cNvSpPr/>
          <p:nvPr/>
        </p:nvSpPr>
        <p:spPr>
          <a:xfrm>
            <a:off x="3402363" y="4601107"/>
            <a:ext cx="1330810" cy="367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Pruebas mutantes</a:t>
            </a:r>
            <a:endParaRPr lang="es-CO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7" name="Gráfico 86" descr="Público de destino">
            <a:extLst>
              <a:ext uri="{FF2B5EF4-FFF2-40B4-BE49-F238E27FC236}">
                <a16:creationId xmlns:a16="http://schemas.microsoft.com/office/drawing/2014/main" id="{2F960F89-7F60-4909-93AB-41636EFEE5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26469" y="4629987"/>
            <a:ext cx="329786" cy="329786"/>
          </a:xfrm>
          <a:prstGeom prst="rect">
            <a:avLst/>
          </a:prstGeom>
        </p:spPr>
      </p:pic>
      <p:pic>
        <p:nvPicPr>
          <p:cNvPr id="88" name="Gráfico 87" descr="Programador">
            <a:extLst>
              <a:ext uri="{FF2B5EF4-FFF2-40B4-BE49-F238E27FC236}">
                <a16:creationId xmlns:a16="http://schemas.microsoft.com/office/drawing/2014/main" id="{767865ED-7762-4C0D-9173-BA2C58C040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31722" y="4126759"/>
            <a:ext cx="329786" cy="329786"/>
          </a:xfrm>
          <a:prstGeom prst="rect">
            <a:avLst/>
          </a:prstGeom>
        </p:spPr>
      </p:pic>
      <p:pic>
        <p:nvPicPr>
          <p:cNvPr id="89" name="Gráfico 88" descr="Programador">
            <a:extLst>
              <a:ext uri="{FF2B5EF4-FFF2-40B4-BE49-F238E27FC236}">
                <a16:creationId xmlns:a16="http://schemas.microsoft.com/office/drawing/2014/main" id="{90D72556-71A3-4FD4-A2A8-BBF5D0765B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04564" y="4611086"/>
            <a:ext cx="329786" cy="329786"/>
          </a:xfrm>
          <a:prstGeom prst="rect">
            <a:avLst/>
          </a:prstGeom>
        </p:spPr>
      </p:pic>
      <p:sp>
        <p:nvSpPr>
          <p:cNvPr id="93" name="Rectángulo 92">
            <a:extLst>
              <a:ext uri="{FF2B5EF4-FFF2-40B4-BE49-F238E27FC236}">
                <a16:creationId xmlns:a16="http://schemas.microsoft.com/office/drawing/2014/main" id="{F4A7BA9C-ABB7-4E8D-84E4-01B07C37FD66}"/>
              </a:ext>
            </a:extLst>
          </p:cNvPr>
          <p:cNvSpPr/>
          <p:nvPr/>
        </p:nvSpPr>
        <p:spPr>
          <a:xfrm>
            <a:off x="3402363" y="5069522"/>
            <a:ext cx="1703653" cy="367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Pruebas performance modulares</a:t>
            </a:r>
            <a:endParaRPr lang="es-CO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4" name="Gráfico 93" descr="Programador">
            <a:extLst>
              <a:ext uri="{FF2B5EF4-FFF2-40B4-BE49-F238E27FC236}">
                <a16:creationId xmlns:a16="http://schemas.microsoft.com/office/drawing/2014/main" id="{11F76830-A265-417A-9626-DA9EFEB8C2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04564" y="5069522"/>
            <a:ext cx="329786" cy="329786"/>
          </a:xfrm>
          <a:prstGeom prst="rect">
            <a:avLst/>
          </a:prstGeom>
        </p:spPr>
      </p:pic>
      <p:pic>
        <p:nvPicPr>
          <p:cNvPr id="100" name="Gráfico 99" descr="Programador">
            <a:extLst>
              <a:ext uri="{FF2B5EF4-FFF2-40B4-BE49-F238E27FC236}">
                <a16:creationId xmlns:a16="http://schemas.microsoft.com/office/drawing/2014/main" id="{F6CB9D81-2E12-40BD-957F-1508AC8B77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02316" y="1216179"/>
            <a:ext cx="329786" cy="329786"/>
          </a:xfrm>
          <a:prstGeom prst="rect">
            <a:avLst/>
          </a:prstGeom>
        </p:spPr>
      </p:pic>
      <p:pic>
        <p:nvPicPr>
          <p:cNvPr id="101" name="Gráfico 100" descr="Público de destino">
            <a:extLst>
              <a:ext uri="{FF2B5EF4-FFF2-40B4-BE49-F238E27FC236}">
                <a16:creationId xmlns:a16="http://schemas.microsoft.com/office/drawing/2014/main" id="{9592F4B9-AB08-4E8C-BE2B-78A5849E58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50267" y="1211994"/>
            <a:ext cx="385262" cy="385262"/>
          </a:xfrm>
          <a:prstGeom prst="rect">
            <a:avLst/>
          </a:prstGeom>
        </p:spPr>
      </p:pic>
      <p:sp>
        <p:nvSpPr>
          <p:cNvPr id="61" name="Rectángulo 60">
            <a:extLst>
              <a:ext uri="{FF2B5EF4-FFF2-40B4-BE49-F238E27FC236}">
                <a16:creationId xmlns:a16="http://schemas.microsoft.com/office/drawing/2014/main" id="{7F5823EC-A275-4113-8729-677BF1AEF300}"/>
              </a:ext>
            </a:extLst>
          </p:cNvPr>
          <p:cNvSpPr/>
          <p:nvPr/>
        </p:nvSpPr>
        <p:spPr>
          <a:xfrm>
            <a:off x="6408867" y="2887033"/>
            <a:ext cx="2632416" cy="3076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E7058D0B-6E34-4441-A4AB-A6597E392239}"/>
              </a:ext>
            </a:extLst>
          </p:cNvPr>
          <p:cNvSpPr/>
          <p:nvPr/>
        </p:nvSpPr>
        <p:spPr>
          <a:xfrm>
            <a:off x="6495709" y="3036109"/>
            <a:ext cx="1330810" cy="380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Pruebas aceptación</a:t>
            </a:r>
            <a:endParaRPr lang="es-CO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BEFC4902-6E14-443F-986E-5E0ACB7F0EF1}"/>
              </a:ext>
            </a:extLst>
          </p:cNvPr>
          <p:cNvSpPr/>
          <p:nvPr/>
        </p:nvSpPr>
        <p:spPr>
          <a:xfrm>
            <a:off x="6491916" y="3526352"/>
            <a:ext cx="1330810" cy="380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Pruebas exploratorias</a:t>
            </a:r>
            <a:endParaRPr lang="es-CO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7CFD4B87-0C58-410E-9E34-45290FE20C1B}"/>
              </a:ext>
            </a:extLst>
          </p:cNvPr>
          <p:cNvSpPr/>
          <p:nvPr/>
        </p:nvSpPr>
        <p:spPr>
          <a:xfrm>
            <a:off x="6495709" y="4448385"/>
            <a:ext cx="1330810" cy="380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Pruebas de seguridad</a:t>
            </a:r>
            <a:endParaRPr lang="es-CO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6" name="Gráfico 105" descr="Mujer">
            <a:extLst>
              <a:ext uri="{FF2B5EF4-FFF2-40B4-BE49-F238E27FC236}">
                <a16:creationId xmlns:a16="http://schemas.microsoft.com/office/drawing/2014/main" id="{9088F2D0-FF70-4165-8E1E-BF023D46F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3362" y="3036109"/>
            <a:ext cx="322120" cy="333307"/>
          </a:xfrm>
          <a:prstGeom prst="rect">
            <a:avLst/>
          </a:prstGeom>
        </p:spPr>
      </p:pic>
      <p:pic>
        <p:nvPicPr>
          <p:cNvPr id="107" name="Gráfico 106" descr="Público de destino">
            <a:extLst>
              <a:ext uri="{FF2B5EF4-FFF2-40B4-BE49-F238E27FC236}">
                <a16:creationId xmlns:a16="http://schemas.microsoft.com/office/drawing/2014/main" id="{4A649349-EC6C-4D09-8860-7DDF273D41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22325" y="3036109"/>
            <a:ext cx="329786" cy="341239"/>
          </a:xfrm>
          <a:prstGeom prst="rect">
            <a:avLst/>
          </a:prstGeom>
        </p:spPr>
      </p:pic>
      <p:pic>
        <p:nvPicPr>
          <p:cNvPr id="110" name="Gráfico 109" descr="Público de destino">
            <a:extLst>
              <a:ext uri="{FF2B5EF4-FFF2-40B4-BE49-F238E27FC236}">
                <a16:creationId xmlns:a16="http://schemas.microsoft.com/office/drawing/2014/main" id="{90843198-0E4C-465E-BC85-DC3F6F4FBB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09529" y="3531817"/>
            <a:ext cx="329786" cy="341239"/>
          </a:xfrm>
          <a:prstGeom prst="rect">
            <a:avLst/>
          </a:prstGeom>
        </p:spPr>
      </p:pic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029CCFF5-63E0-4F0D-BCB1-434EDD677DC2}"/>
              </a:ext>
            </a:extLst>
          </p:cNvPr>
          <p:cNvSpPr/>
          <p:nvPr/>
        </p:nvSpPr>
        <p:spPr>
          <a:xfrm>
            <a:off x="9543252" y="1229815"/>
            <a:ext cx="2367133" cy="3722806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áfico 6" descr="Mujer">
            <a:extLst>
              <a:ext uri="{FF2B5EF4-FFF2-40B4-BE49-F238E27FC236}">
                <a16:creationId xmlns:a16="http://schemas.microsoft.com/office/drawing/2014/main" id="{15CE5D5B-246B-43BB-9A00-02E9AEAAB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91755" y="2149745"/>
            <a:ext cx="322120" cy="322120"/>
          </a:xfrm>
          <a:prstGeom prst="rect">
            <a:avLst/>
          </a:prstGeom>
        </p:spPr>
      </p:pic>
      <p:pic>
        <p:nvPicPr>
          <p:cNvPr id="9" name="Gráfico 8" descr="Público de destino">
            <a:extLst>
              <a:ext uri="{FF2B5EF4-FFF2-40B4-BE49-F238E27FC236}">
                <a16:creationId xmlns:a16="http://schemas.microsoft.com/office/drawing/2014/main" id="{A4540FD2-58C7-4A11-8628-F47FC6EE47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91755" y="2888732"/>
            <a:ext cx="329786" cy="329786"/>
          </a:xfrm>
          <a:prstGeom prst="rect">
            <a:avLst/>
          </a:prstGeom>
        </p:spPr>
      </p:pic>
      <p:pic>
        <p:nvPicPr>
          <p:cNvPr id="12" name="Gráfico 11" descr="Programador">
            <a:extLst>
              <a:ext uri="{FF2B5EF4-FFF2-40B4-BE49-F238E27FC236}">
                <a16:creationId xmlns:a16="http://schemas.microsoft.com/office/drawing/2014/main" id="{B690E90D-9C27-4F42-A989-A6D4134236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91755" y="2514897"/>
            <a:ext cx="329786" cy="32978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359D7B9-9DA1-45EE-9EB4-E23A8259BDF9}"/>
              </a:ext>
            </a:extLst>
          </p:cNvPr>
          <p:cNvSpPr txBox="1"/>
          <p:nvPr/>
        </p:nvSpPr>
        <p:spPr>
          <a:xfrm>
            <a:off x="10321541" y="2201956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PMO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6970311-69FE-4C65-B1F3-AD0B6662B69F}"/>
              </a:ext>
            </a:extLst>
          </p:cNvPr>
          <p:cNvSpPr txBox="1"/>
          <p:nvPr/>
        </p:nvSpPr>
        <p:spPr>
          <a:xfrm>
            <a:off x="10289233" y="2569331"/>
            <a:ext cx="879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Desarrollo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95C3BF7-840B-4DF6-903B-99CE21D11599}"/>
              </a:ext>
            </a:extLst>
          </p:cNvPr>
          <p:cNvSpPr txBox="1"/>
          <p:nvPr/>
        </p:nvSpPr>
        <p:spPr>
          <a:xfrm>
            <a:off x="10289233" y="2919532"/>
            <a:ext cx="1200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Certificación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ctángulo: esquinas redondeadas 18">
            <a:extLst>
              <a:ext uri="{FF2B5EF4-FFF2-40B4-BE49-F238E27FC236}">
                <a16:creationId xmlns:a16="http://schemas.microsoft.com/office/drawing/2014/main" id="{BB0E3A09-9C71-41CA-AC8E-AC131232E1FB}"/>
              </a:ext>
            </a:extLst>
          </p:cNvPr>
          <p:cNvSpPr/>
          <p:nvPr/>
        </p:nvSpPr>
        <p:spPr>
          <a:xfrm>
            <a:off x="9841285" y="1355895"/>
            <a:ext cx="1770164" cy="4076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2200" b="1" dirty="0">
                <a:solidFill>
                  <a:srgbClr val="FFD4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Simbología</a:t>
            </a:r>
          </a:p>
        </p:txBody>
      </p:sp>
      <p:sp>
        <p:nvSpPr>
          <p:cNvPr id="113" name="Flecha: pentágono 112">
            <a:extLst>
              <a:ext uri="{FF2B5EF4-FFF2-40B4-BE49-F238E27FC236}">
                <a16:creationId xmlns:a16="http://schemas.microsoft.com/office/drawing/2014/main" id="{75CB02AA-6299-49A5-A7CB-4DB5A1CAB8A6}"/>
              </a:ext>
            </a:extLst>
          </p:cNvPr>
          <p:cNvSpPr/>
          <p:nvPr/>
        </p:nvSpPr>
        <p:spPr>
          <a:xfrm>
            <a:off x="9925806" y="4211917"/>
            <a:ext cx="329786" cy="200527"/>
          </a:xfrm>
          <a:prstGeom prst="homePlate">
            <a:avLst/>
          </a:prstGeom>
          <a:solidFill>
            <a:srgbClr val="FFD416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9DF83FDB-73B1-4A7A-B4CE-4A98BFE12715}"/>
              </a:ext>
            </a:extLst>
          </p:cNvPr>
          <p:cNvSpPr txBox="1"/>
          <p:nvPr/>
        </p:nvSpPr>
        <p:spPr>
          <a:xfrm>
            <a:off x="10247926" y="4148143"/>
            <a:ext cx="995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Ambiente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ángulo 114">
            <a:extLst>
              <a:ext uri="{FF2B5EF4-FFF2-40B4-BE49-F238E27FC236}">
                <a16:creationId xmlns:a16="http://schemas.microsoft.com/office/drawing/2014/main" id="{FE793027-10B9-4F00-9164-EA9122018D42}"/>
              </a:ext>
            </a:extLst>
          </p:cNvPr>
          <p:cNvSpPr/>
          <p:nvPr/>
        </p:nvSpPr>
        <p:spPr>
          <a:xfrm>
            <a:off x="9930554" y="4579178"/>
            <a:ext cx="322120" cy="200527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CO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551DBE2C-61AB-4309-B135-C7C059912B9E}"/>
              </a:ext>
            </a:extLst>
          </p:cNvPr>
          <p:cNvSpPr txBox="1"/>
          <p:nvPr/>
        </p:nvSpPr>
        <p:spPr>
          <a:xfrm>
            <a:off x="10247925" y="4544276"/>
            <a:ext cx="1345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Precondiciones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ángulo 123">
            <a:extLst>
              <a:ext uri="{FF2B5EF4-FFF2-40B4-BE49-F238E27FC236}">
                <a16:creationId xmlns:a16="http://schemas.microsoft.com/office/drawing/2014/main" id="{869D075A-6E7B-410F-85D3-667DAAD96DD6}"/>
              </a:ext>
            </a:extLst>
          </p:cNvPr>
          <p:cNvSpPr/>
          <p:nvPr/>
        </p:nvSpPr>
        <p:spPr>
          <a:xfrm>
            <a:off x="9944615" y="1836416"/>
            <a:ext cx="1563505" cy="226085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ángulo: esquinas redondeadas 18">
            <a:extLst>
              <a:ext uri="{FF2B5EF4-FFF2-40B4-BE49-F238E27FC236}">
                <a16:creationId xmlns:a16="http://schemas.microsoft.com/office/drawing/2014/main" id="{8F834EBF-69D8-4632-9AFB-D5D9B5EE6721}"/>
              </a:ext>
            </a:extLst>
          </p:cNvPr>
          <p:cNvSpPr/>
          <p:nvPr/>
        </p:nvSpPr>
        <p:spPr>
          <a:xfrm>
            <a:off x="9894923" y="1786105"/>
            <a:ext cx="1563505" cy="3700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rgbClr val="FFD4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Responsables</a:t>
            </a:r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82BA5CDC-5D34-4FB4-8A8F-5C4F0B81E7A8}"/>
              </a:ext>
            </a:extLst>
          </p:cNvPr>
          <p:cNvSpPr/>
          <p:nvPr/>
        </p:nvSpPr>
        <p:spPr>
          <a:xfrm>
            <a:off x="5864332" y="2386646"/>
            <a:ext cx="1563049" cy="446607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para pruebas y permisos</a:t>
            </a:r>
            <a:endParaRPr lang="es-CO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ángulo 103">
            <a:extLst>
              <a:ext uri="{FF2B5EF4-FFF2-40B4-BE49-F238E27FC236}">
                <a16:creationId xmlns:a16="http://schemas.microsoft.com/office/drawing/2014/main" id="{7CFD4B87-0C58-410E-9E34-45290FE20C1B}"/>
              </a:ext>
            </a:extLst>
          </p:cNvPr>
          <p:cNvSpPr/>
          <p:nvPr/>
        </p:nvSpPr>
        <p:spPr>
          <a:xfrm>
            <a:off x="6495709" y="4927225"/>
            <a:ext cx="1330810" cy="380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Pruebas de performance</a:t>
            </a:r>
            <a:endParaRPr lang="es-CO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464" y="4946067"/>
            <a:ext cx="340507" cy="340507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915" y="4495730"/>
            <a:ext cx="359001" cy="35900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922" y="3298731"/>
            <a:ext cx="340507" cy="340507"/>
          </a:xfrm>
          <a:prstGeom prst="rect">
            <a:avLst/>
          </a:prstGeom>
        </p:spPr>
      </p:pic>
      <p:sp>
        <p:nvSpPr>
          <p:cNvPr id="69" name="CuadroTexto 18">
            <a:extLst>
              <a:ext uri="{FF2B5EF4-FFF2-40B4-BE49-F238E27FC236}">
                <a16:creationId xmlns:a16="http://schemas.microsoft.com/office/drawing/2014/main" id="{C95C3BF7-840B-4DF6-903B-99CE21D11599}"/>
              </a:ext>
            </a:extLst>
          </p:cNvPr>
          <p:cNvSpPr txBox="1"/>
          <p:nvPr/>
        </p:nvSpPr>
        <p:spPr>
          <a:xfrm>
            <a:off x="10289233" y="3253420"/>
            <a:ext cx="1200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Pruebas especializadas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ángulo 103">
            <a:extLst>
              <a:ext uri="{FF2B5EF4-FFF2-40B4-BE49-F238E27FC236}">
                <a16:creationId xmlns:a16="http://schemas.microsoft.com/office/drawing/2014/main" id="{7CFD4B87-0C58-410E-9E34-45290FE20C1B}"/>
              </a:ext>
            </a:extLst>
          </p:cNvPr>
          <p:cNvSpPr/>
          <p:nvPr/>
        </p:nvSpPr>
        <p:spPr>
          <a:xfrm>
            <a:off x="6491916" y="5405575"/>
            <a:ext cx="1330810" cy="380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Pruebas de integración</a:t>
            </a:r>
            <a:endParaRPr lang="es-CO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5" name="Gráfico 93" descr="Programador">
            <a:extLst>
              <a:ext uri="{FF2B5EF4-FFF2-40B4-BE49-F238E27FC236}">
                <a16:creationId xmlns:a16="http://schemas.microsoft.com/office/drawing/2014/main" id="{11F76830-A265-417A-9626-DA9EFEB8C2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26519" y="5427910"/>
            <a:ext cx="329786" cy="329786"/>
          </a:xfrm>
          <a:prstGeom prst="rect">
            <a:avLst/>
          </a:prstGeom>
        </p:spPr>
      </p:pic>
      <p:pic>
        <p:nvPicPr>
          <p:cNvPr id="66" name="Gráfico 109" descr="Público de destino">
            <a:extLst>
              <a:ext uri="{FF2B5EF4-FFF2-40B4-BE49-F238E27FC236}">
                <a16:creationId xmlns:a16="http://schemas.microsoft.com/office/drawing/2014/main" id="{90843198-0E4C-465E-BC85-DC3F6F4FBB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71026" y="5434784"/>
            <a:ext cx="329786" cy="3412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676" y="3727704"/>
            <a:ext cx="324753" cy="324753"/>
          </a:xfrm>
          <a:prstGeom prst="rect">
            <a:avLst/>
          </a:prstGeom>
        </p:spPr>
      </p:pic>
      <p:sp>
        <p:nvSpPr>
          <p:cNvPr id="71" name="CuadroTexto 18">
            <a:extLst>
              <a:ext uri="{FF2B5EF4-FFF2-40B4-BE49-F238E27FC236}">
                <a16:creationId xmlns:a16="http://schemas.microsoft.com/office/drawing/2014/main" id="{C95C3BF7-840B-4DF6-903B-99CE21D11599}"/>
              </a:ext>
            </a:extLst>
          </p:cNvPr>
          <p:cNvSpPr txBox="1"/>
          <p:nvPr/>
        </p:nvSpPr>
        <p:spPr>
          <a:xfrm>
            <a:off x="10320388" y="3782107"/>
            <a:ext cx="1200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Otros equipos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513" y="5427910"/>
            <a:ext cx="324753" cy="324753"/>
          </a:xfrm>
          <a:prstGeom prst="rect">
            <a:avLst/>
          </a:prstGeom>
        </p:spPr>
      </p:pic>
      <p:sp>
        <p:nvSpPr>
          <p:cNvPr id="83" name="Rectángulo 101">
            <a:extLst>
              <a:ext uri="{FF2B5EF4-FFF2-40B4-BE49-F238E27FC236}">
                <a16:creationId xmlns:a16="http://schemas.microsoft.com/office/drawing/2014/main" id="{BEFC4902-6E14-443F-986E-5E0ACB7F0EF1}"/>
              </a:ext>
            </a:extLst>
          </p:cNvPr>
          <p:cNvSpPr/>
          <p:nvPr/>
        </p:nvSpPr>
        <p:spPr>
          <a:xfrm>
            <a:off x="6479880" y="3993299"/>
            <a:ext cx="1330810" cy="380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Pruebas E2E y regresión</a:t>
            </a:r>
            <a:endParaRPr lang="es-CO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Gráfico 109" descr="Público de destino">
            <a:extLst>
              <a:ext uri="{FF2B5EF4-FFF2-40B4-BE49-F238E27FC236}">
                <a16:creationId xmlns:a16="http://schemas.microsoft.com/office/drawing/2014/main" id="{90843198-0E4C-465E-BC85-DC3F6F4FBB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21353" y="4032414"/>
            <a:ext cx="329786" cy="34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52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3223418" y="3333630"/>
            <a:ext cx="5740692" cy="1355362"/>
          </a:xfrm>
          <a:prstGeom prst="rect">
            <a:avLst/>
          </a:prstGeom>
          <a:noFill/>
        </p:spPr>
        <p:txBody>
          <a:bodyPr wrap="square" lIns="216000" tIns="36000" rIns="216000" bIns="36000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s-ES_tradnl" sz="5500" b="1" dirty="0">
                <a:solidFill>
                  <a:srgbClr val="FFD416"/>
                </a:solidFill>
                <a:latin typeface="Arial" panose="020B0604020202020204" pitchFamily="34" charset="0"/>
                <a:ea typeface="Gotham Rounded" charset="0"/>
                <a:cs typeface="Arial" panose="020B0604020202020204" pitchFamily="34" charset="0"/>
              </a:rPr>
              <a:t>Pruebas implementadas</a:t>
            </a:r>
            <a:endParaRPr lang="en-US" sz="5500" b="1" dirty="0">
              <a:solidFill>
                <a:srgbClr val="FFD416"/>
              </a:solidFill>
              <a:latin typeface="Arial" panose="020B0604020202020204" pitchFamily="34" charset="0"/>
              <a:ea typeface="Gotham Rounded" charset="0"/>
              <a:cs typeface="Arial" panose="020B0604020202020204" pitchFamily="34" charset="0"/>
            </a:endParaRPr>
          </a:p>
        </p:txBody>
      </p:sp>
      <p:cxnSp>
        <p:nvCxnSpPr>
          <p:cNvPr id="9" name="Conector recto 8"/>
          <p:cNvCxnSpPr/>
          <p:nvPr/>
        </p:nvCxnSpPr>
        <p:spPr>
          <a:xfrm>
            <a:off x="5077691" y="2760121"/>
            <a:ext cx="2036618" cy="0"/>
          </a:xfrm>
          <a:prstGeom prst="line">
            <a:avLst/>
          </a:prstGeom>
          <a:ln w="28575">
            <a:solidFill>
              <a:srgbClr val="FFD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52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02866" y="1076959"/>
            <a:ext cx="4007301" cy="489613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lIns="360000" tIns="360000" rIns="360000" bIns="360000" rtlCol="0"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1000"/>
              </a:spcBef>
            </a:pPr>
            <a:r>
              <a:rPr lang="es-ES_tradnl" b="1" spc="300" dirty="0">
                <a:solidFill>
                  <a:srgbClr val="FFD416"/>
                </a:solidFill>
                <a:latin typeface="Arial" panose="020B0604020202020204" pitchFamily="34" charset="0"/>
                <a:ea typeface="Gotham Rounded Medium" charset="0"/>
                <a:cs typeface="Arial" panose="020B0604020202020204" pitchFamily="34" charset="0"/>
              </a:rPr>
              <a:t>Pruebas Unitarias</a:t>
            </a:r>
            <a:br>
              <a:rPr lang="es-ES_tradnl" b="1" spc="300" dirty="0">
                <a:solidFill>
                  <a:srgbClr val="FFD416"/>
                </a:solidFill>
                <a:latin typeface="Arial" panose="020B0604020202020204" pitchFamily="34" charset="0"/>
                <a:ea typeface="Gotham Rounded Medium" charset="0"/>
                <a:cs typeface="Arial" panose="020B0604020202020204" pitchFamily="34" charset="0"/>
              </a:rPr>
            </a:br>
            <a:endParaRPr lang="es-ES_tradnl" b="1" dirty="0">
              <a:solidFill>
                <a:srgbClr val="FFD41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FD416"/>
              </a:buClr>
              <a:buFont typeface="Arial" panose="020B0604020202020204" pitchFamily="34" charset="0"/>
              <a:buChar char="►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Comprobar el correcto funcionamiento de una unidad de código.</a:t>
            </a:r>
          </a:p>
          <a:p>
            <a:pPr marL="285750" indent="-285750">
              <a:buClr>
                <a:srgbClr val="FFD416"/>
              </a:buClr>
              <a:buFont typeface="Arial" panose="020B0604020202020204" pitchFamily="34" charset="0"/>
              <a:buChar char="►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Alcance es muy reducido y acotado. </a:t>
            </a:r>
          </a:p>
          <a:p>
            <a:pPr marL="285750" indent="-285750">
              <a:buClr>
                <a:srgbClr val="FFD416"/>
              </a:buClr>
              <a:buFont typeface="Arial" panose="020B0604020202020204" pitchFamily="34" charset="0"/>
              <a:buChar char="►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Se encargan de un único caso o funcionalidad a la vez.</a:t>
            </a:r>
          </a:p>
          <a:p>
            <a:pPr marL="285750" indent="-285750">
              <a:buClr>
                <a:srgbClr val="FFD416"/>
              </a:buClr>
              <a:buFont typeface="Arial" panose="020B0604020202020204" pitchFamily="34" charset="0"/>
              <a:buChar char="►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Validan el comportamiento esperado de funcionalidades mínimas.</a:t>
            </a:r>
          </a:p>
          <a:p>
            <a:pPr marL="285750" indent="-285750">
              <a:buClr>
                <a:srgbClr val="FFD416"/>
              </a:buClr>
              <a:buFont typeface="Arial" panose="020B0604020202020204" pitchFamily="34" charset="0"/>
              <a:buChar char="►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Se desarrollan en el mismo lenguaje de la aplicación.</a:t>
            </a:r>
          </a:p>
        </p:txBody>
      </p:sp>
    </p:spTree>
    <p:extLst>
      <p:ext uri="{BB962C8B-B14F-4D97-AF65-F5344CB8AC3E}">
        <p14:creationId xmlns:p14="http://schemas.microsoft.com/office/powerpoint/2010/main" val="1012746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60400" y="1290319"/>
            <a:ext cx="3200400" cy="4307840"/>
          </a:xfrm>
          <a:prstGeom prst="rect">
            <a:avLst/>
          </a:prstGeom>
          <a:solidFill>
            <a:srgbClr val="5D5D5E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square" lIns="360000" tIns="360000" rIns="360000" bIns="360000" rtlCol="0"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1000"/>
              </a:spcBef>
            </a:pPr>
            <a:r>
              <a:rPr lang="es-ES_tradnl" b="1" spc="300" dirty="0">
                <a:solidFill>
                  <a:srgbClr val="FFD416"/>
                </a:solidFill>
                <a:latin typeface="Arial" panose="020B0604020202020204" pitchFamily="34" charset="0"/>
                <a:ea typeface="Gotham Rounded Medium" charset="0"/>
                <a:cs typeface="Arial" panose="020B0604020202020204" pitchFamily="34" charset="0"/>
              </a:rPr>
              <a:t>Pruebas de Aceptación</a:t>
            </a:r>
            <a:br>
              <a:rPr lang="es-ES_tradnl" b="1" spc="300" dirty="0">
                <a:solidFill>
                  <a:srgbClr val="FFD416"/>
                </a:solidFill>
                <a:latin typeface="Arial" panose="020B0604020202020204" pitchFamily="34" charset="0"/>
                <a:ea typeface="Gotham Rounded Medium" charset="0"/>
                <a:cs typeface="Arial" panose="020B0604020202020204" pitchFamily="34" charset="0"/>
              </a:rPr>
            </a:br>
            <a:endParaRPr lang="es-ES_tradnl" b="1" dirty="0">
              <a:solidFill>
                <a:srgbClr val="FFD41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FD416"/>
              </a:buClr>
              <a:buFont typeface="Arial" panose="020B0604020202020204" pitchFamily="34" charset="0"/>
              <a:buChar char="►"/>
            </a:pPr>
            <a:r>
              <a:rPr lang="es-CO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Verificar si la aplicación cumple los criterios de aceptación definidos por el usuario.</a:t>
            </a:r>
          </a:p>
          <a:p>
            <a:pPr marL="285750" indent="-285750">
              <a:buClr>
                <a:srgbClr val="FFD416"/>
              </a:buClr>
              <a:buFont typeface="Arial" panose="020B0604020202020204" pitchFamily="34" charset="0"/>
              <a:buChar char="►"/>
            </a:pPr>
            <a:r>
              <a:rPr lang="es-CO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Garantizar la calidad del producto y las especificaciones para las que fue diseñado.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4302760" y="665478"/>
            <a:ext cx="3454400" cy="5557521"/>
          </a:xfrm>
          <a:prstGeom prst="rect">
            <a:avLst/>
          </a:prstGeom>
          <a:solidFill>
            <a:srgbClr val="5D5D5E"/>
          </a:solidFill>
          <a:ln w="6350">
            <a:noFill/>
          </a:ln>
        </p:spPr>
        <p:txBody>
          <a:bodyPr wrap="square" lIns="360000" tIns="360000" rIns="360000" bIns="360000" rtlCol="0" anchor="ctr" anchorCtr="0">
            <a:noAutofit/>
          </a:bodyPr>
          <a:lstStyle/>
          <a:p>
            <a:pPr algn="ctr">
              <a:spcBef>
                <a:spcPts val="1000"/>
              </a:spcBef>
            </a:pPr>
            <a:r>
              <a:rPr lang="es-ES_tradnl" b="1" spc="300" dirty="0">
                <a:solidFill>
                  <a:srgbClr val="FFD416"/>
                </a:solidFill>
                <a:latin typeface="Arial" panose="020B0604020202020204" pitchFamily="34" charset="0"/>
                <a:ea typeface="Gotham Rounded Medium" charset="0"/>
                <a:cs typeface="Arial" panose="020B0604020202020204" pitchFamily="34" charset="0"/>
              </a:rPr>
              <a:t>Pruebas de Integración</a:t>
            </a:r>
            <a:br>
              <a:rPr lang="es-ES_tradnl" b="1" spc="300" dirty="0">
                <a:solidFill>
                  <a:srgbClr val="FFD416"/>
                </a:solidFill>
                <a:latin typeface="Arial" panose="020B0604020202020204" pitchFamily="34" charset="0"/>
                <a:ea typeface="Gotham Rounded Medium" charset="0"/>
                <a:cs typeface="Arial" panose="020B0604020202020204" pitchFamily="34" charset="0"/>
              </a:rPr>
            </a:br>
            <a:endParaRPr lang="es-ES_tradnl" b="1" spc="300" dirty="0">
              <a:solidFill>
                <a:srgbClr val="FFD416"/>
              </a:solidFill>
              <a:latin typeface="Arial" panose="020B0604020202020204" pitchFamily="34" charset="0"/>
              <a:ea typeface="Gotham Rounded Medium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1000"/>
              </a:spcBef>
              <a:buClr>
                <a:srgbClr val="FFD416"/>
              </a:buClr>
              <a:buFont typeface="Arial" panose="020B0604020202020204" pitchFamily="34" charset="0"/>
              <a:buChar char="►"/>
            </a:pPr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Determinar si las unidades de software desarrolladas independientemente funcionan de manera correcta y según lo esperado cuando están conectadas entre sí.</a:t>
            </a:r>
          </a:p>
          <a:p>
            <a:pPr marL="285750" indent="-285750">
              <a:spcBef>
                <a:spcPts val="1000"/>
              </a:spcBef>
              <a:buClr>
                <a:srgbClr val="FFD416"/>
              </a:buClr>
              <a:buFont typeface="Arial" panose="020B0604020202020204" pitchFamily="34" charset="0"/>
              <a:buChar char="►"/>
            </a:pPr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Garantizar todos los posibles escenarios de integración en componentes con arquitecturas basadas en Servicios y </a:t>
            </a:r>
            <a:r>
              <a:rPr lang="es-CO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Microservicios</a:t>
            </a:r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99120" y="868678"/>
            <a:ext cx="3373120" cy="5151119"/>
          </a:xfrm>
          <a:prstGeom prst="rect">
            <a:avLst/>
          </a:prstGeom>
          <a:solidFill>
            <a:srgbClr val="5D5D5E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square" lIns="360000" tIns="360000" rIns="360000" bIns="360000" rtlCol="0"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1000"/>
              </a:spcBef>
            </a:pPr>
            <a:r>
              <a:rPr lang="es-ES_tradnl" b="1" spc="300" dirty="0">
                <a:solidFill>
                  <a:srgbClr val="FFD416"/>
                </a:solidFill>
                <a:latin typeface="Arial" panose="020B0604020202020204" pitchFamily="34" charset="0"/>
                <a:ea typeface="Gotham Rounded Medium" charset="0"/>
                <a:cs typeface="Arial" panose="020B0604020202020204" pitchFamily="34" charset="0"/>
              </a:rPr>
              <a:t>Pruebas Exploratorias</a:t>
            </a:r>
            <a:br>
              <a:rPr lang="es-ES_tradnl" b="1" spc="300" dirty="0">
                <a:solidFill>
                  <a:srgbClr val="FFD416"/>
                </a:solidFill>
                <a:latin typeface="Arial" panose="020B0604020202020204" pitchFamily="34" charset="0"/>
                <a:ea typeface="Gotham Rounded Medium" charset="0"/>
                <a:cs typeface="Arial" panose="020B0604020202020204" pitchFamily="34" charset="0"/>
              </a:rPr>
            </a:br>
            <a:endParaRPr lang="es-ES_tradnl" b="1" dirty="0">
              <a:solidFill>
                <a:srgbClr val="FFD41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Clr>
                <a:srgbClr val="FFD416"/>
              </a:buClr>
              <a:buFont typeface="Arial" panose="020B0604020202020204" pitchFamily="34" charset="0"/>
              <a:buChar char="►"/>
            </a:pPr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hacen manualmente.</a:t>
            </a:r>
          </a:p>
          <a:p>
            <a:pPr marL="285750" indent="-285750" fontAlgn="base">
              <a:buClr>
                <a:srgbClr val="FFD416"/>
              </a:buClr>
              <a:buFont typeface="Arial" panose="020B0604020202020204" pitchFamily="34" charset="0"/>
              <a:buChar char="►"/>
            </a:pPr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Permiten aprender, diseñar y ejecutar casos de prueba, al mismo tiempo.</a:t>
            </a:r>
          </a:p>
          <a:p>
            <a:pPr marL="285750" indent="-285750" fontAlgn="base">
              <a:buClr>
                <a:srgbClr val="FFD416"/>
              </a:buClr>
              <a:buFont typeface="Arial" panose="020B0604020202020204" pitchFamily="34" charset="0"/>
              <a:buChar char="►"/>
            </a:pPr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hacen cuando no se puede cubrir todo con la automatización o no es posible automatizar.</a:t>
            </a:r>
          </a:p>
          <a:p>
            <a:pPr marL="285750" indent="-285750" fontAlgn="base">
              <a:buClr>
                <a:srgbClr val="FFD416"/>
              </a:buClr>
              <a:buFont typeface="Arial" panose="020B0604020202020204" pitchFamily="34" charset="0"/>
              <a:buChar char="►"/>
            </a:pPr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Permiten conocer la aplicación que se está probando.</a:t>
            </a:r>
          </a:p>
        </p:txBody>
      </p:sp>
    </p:spTree>
    <p:extLst>
      <p:ext uri="{BB962C8B-B14F-4D97-AF65-F5344CB8AC3E}">
        <p14:creationId xmlns:p14="http://schemas.microsoft.com/office/powerpoint/2010/main" val="244117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/>
          <p:cNvSpPr txBox="1"/>
          <p:nvPr/>
        </p:nvSpPr>
        <p:spPr>
          <a:xfrm>
            <a:off x="1371600" y="802640"/>
            <a:ext cx="9489440" cy="542544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lIns="360000" tIns="360000" rIns="360000" bIns="360000" rtlCol="0" anchor="ctr" anchorCtr="0">
            <a:noAutofit/>
          </a:bodyPr>
          <a:lstStyle/>
          <a:p>
            <a:pPr algn="ctr">
              <a:spcBef>
                <a:spcPts val="1000"/>
              </a:spcBef>
            </a:pPr>
            <a:r>
              <a:rPr lang="es-ES_tradnl" b="1" spc="300" dirty="0">
                <a:solidFill>
                  <a:srgbClr val="FFD416"/>
                </a:solidFill>
                <a:latin typeface="Arial" panose="020B0604020202020204" pitchFamily="34" charset="0"/>
                <a:ea typeface="Gotham Rounded Medium" charset="0"/>
                <a:cs typeface="Arial" panose="020B0604020202020204" pitchFamily="34" charset="0"/>
              </a:rPr>
              <a:t>Pruebas E2E y Regresión</a:t>
            </a:r>
            <a:br>
              <a:rPr lang="es-ES_tradnl" b="1" spc="300" dirty="0">
                <a:solidFill>
                  <a:srgbClr val="FFD416"/>
                </a:solidFill>
                <a:latin typeface="Arial" panose="020B0604020202020204" pitchFamily="34" charset="0"/>
                <a:ea typeface="Gotham Rounded Medium" charset="0"/>
                <a:cs typeface="Arial" panose="020B0604020202020204" pitchFamily="34" charset="0"/>
              </a:rPr>
            </a:br>
            <a:endParaRPr lang="es-ES_tradnl" b="1" spc="300" dirty="0">
              <a:solidFill>
                <a:srgbClr val="FFD416"/>
              </a:solidFill>
              <a:latin typeface="Arial" panose="020B0604020202020204" pitchFamily="34" charset="0"/>
              <a:ea typeface="Gotham Rounded Medium" charset="0"/>
              <a:cs typeface="Arial" panose="020B0604020202020204" pitchFamily="34" charset="0"/>
            </a:endParaRPr>
          </a:p>
          <a:p>
            <a:pPr marL="285750" indent="-285750" fontAlgn="base">
              <a:buClr>
                <a:srgbClr val="FFD416"/>
              </a:buClr>
              <a:buFont typeface="Arial" panose="020B0604020202020204" pitchFamily="34" charset="0"/>
              <a:buChar char="►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Comprobar el funcionamiento del flujo completo de acuerdo a como el negocio lo espera.</a:t>
            </a:r>
          </a:p>
          <a:p>
            <a:pPr marL="285750" indent="-285750" fontAlgn="base">
              <a:buClr>
                <a:srgbClr val="FFD416"/>
              </a:buClr>
              <a:buFont typeface="Arial" panose="020B0604020202020204" pitchFamily="34" charset="0"/>
              <a:buChar char="►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Validar la conexión de todas las partes de la aplicación (Back-</a:t>
            </a:r>
            <a:r>
              <a:rPr lang="es-CO" dirty="0" err="1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 y Front-</a:t>
            </a:r>
            <a:r>
              <a:rPr lang="es-CO" dirty="0" err="1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 e integraciones).</a:t>
            </a:r>
          </a:p>
          <a:p>
            <a:pPr marL="285750" indent="-285750" fontAlgn="base">
              <a:buClr>
                <a:srgbClr val="FFD416"/>
              </a:buClr>
              <a:buFont typeface="Arial" panose="020B0604020202020204" pitchFamily="34" charset="0"/>
              <a:buChar char="►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Validar envío y recepción de datos de acuerdo a lo esperado.</a:t>
            </a:r>
          </a:p>
          <a:p>
            <a:pPr marL="285750" indent="-285750" fontAlgn="base">
              <a:buClr>
                <a:srgbClr val="FFD416"/>
              </a:buClr>
              <a:buFont typeface="Arial" panose="020B0604020202020204" pitchFamily="34" charset="0"/>
              <a:buChar char="►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Automatizar transacciones que cubran en gran parte todos los flujos y escenarios posibles.</a:t>
            </a:r>
          </a:p>
          <a:p>
            <a:pPr marL="285750" indent="-285750" fontAlgn="base">
              <a:buClr>
                <a:srgbClr val="FFD416"/>
              </a:buClr>
              <a:buFont typeface="Arial" panose="020B0604020202020204" pitchFamily="34" charset="0"/>
              <a:buChar char="►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Se realiza en Java usando:</a:t>
            </a:r>
          </a:p>
          <a:p>
            <a:pPr marL="742950" lvl="1" indent="-285750" fontAlgn="base">
              <a:buClr>
                <a:srgbClr val="FFD416"/>
              </a:buClr>
              <a:buFont typeface="Arial" panose="020B0604020202020204" pitchFamily="34" charset="0"/>
              <a:buChar char="►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Patrón </a:t>
            </a:r>
            <a:r>
              <a:rPr lang="es-CO" dirty="0" err="1">
                <a:latin typeface="Arial" panose="020B0604020202020204" pitchFamily="34" charset="0"/>
                <a:cs typeface="Arial" panose="020B0604020202020204" pitchFamily="34" charset="0"/>
              </a:rPr>
              <a:t>Screenplay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fontAlgn="base">
              <a:buClr>
                <a:srgbClr val="FFD416"/>
              </a:buClr>
              <a:buFont typeface="Arial" panose="020B0604020202020204" pitchFamily="34" charset="0"/>
              <a:buChar char="►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Framework </a:t>
            </a:r>
            <a:r>
              <a:rPr lang="es-CO" dirty="0" err="1">
                <a:latin typeface="Arial" panose="020B0604020202020204" pitchFamily="34" charset="0"/>
                <a:cs typeface="Arial" panose="020B0604020202020204" pitchFamily="34" charset="0"/>
              </a:rPr>
              <a:t>Serenity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 BDD: para documentación de acuerdo a los escenarios de prueba planteados</a:t>
            </a:r>
          </a:p>
          <a:p>
            <a:pPr marL="742950" lvl="1" indent="-285750" fontAlgn="base">
              <a:buClr>
                <a:srgbClr val="FFD416"/>
              </a:buClr>
              <a:buFont typeface="Arial" panose="020B0604020202020204" pitchFamily="34" charset="0"/>
              <a:buChar char="►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Framework </a:t>
            </a:r>
            <a:r>
              <a:rPr lang="es-CO" dirty="0" err="1">
                <a:latin typeface="Arial" panose="020B0604020202020204" pitchFamily="34" charset="0"/>
                <a:cs typeface="Arial" panose="020B0604020202020204" pitchFamily="34" charset="0"/>
              </a:rPr>
              <a:t>Cucumber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 para automatizar los escenarios planteados con la estrategia BDD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Behavior-driven development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85750" indent="-285750" fontAlgn="base">
              <a:buClr>
                <a:srgbClr val="FFD416"/>
              </a:buClr>
              <a:buFont typeface="Arial" panose="020B0604020202020204" pitchFamily="34" charset="0"/>
              <a:buChar char="►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Cuando se realiza un cambio en una funcionalidad, se validan las demás funcionalidades, mediante pruebas de regresión.</a:t>
            </a:r>
          </a:p>
        </p:txBody>
      </p:sp>
    </p:spTree>
    <p:extLst>
      <p:ext uri="{BB962C8B-B14F-4D97-AF65-F5344CB8AC3E}">
        <p14:creationId xmlns:p14="http://schemas.microsoft.com/office/powerpoint/2010/main" val="27568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5360" y="721361"/>
            <a:ext cx="4795520" cy="5394960"/>
          </a:xfrm>
          <a:prstGeom prst="rect">
            <a:avLst/>
          </a:prstGeom>
          <a:solidFill>
            <a:srgbClr val="5D5D5E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square" lIns="360000" tIns="360000" rIns="360000" bIns="360000" rtlCol="0"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1000"/>
              </a:spcBef>
            </a:pPr>
            <a:r>
              <a:rPr lang="es-ES_tradnl" b="1" spc="300" dirty="0">
                <a:solidFill>
                  <a:srgbClr val="FFD416"/>
                </a:solidFill>
                <a:latin typeface="Arial" panose="020B0604020202020204" pitchFamily="34" charset="0"/>
                <a:ea typeface="Gotham Rounded Medium" charset="0"/>
                <a:cs typeface="Arial" panose="020B0604020202020204" pitchFamily="34" charset="0"/>
              </a:rPr>
              <a:t>Pruebas </a:t>
            </a:r>
            <a:r>
              <a:rPr lang="es-ES_tradnl" b="1" spc="300">
                <a:solidFill>
                  <a:srgbClr val="FFD416"/>
                </a:solidFill>
                <a:latin typeface="Arial" panose="020B0604020202020204" pitchFamily="34" charset="0"/>
                <a:ea typeface="Gotham Rounded Medium" charset="0"/>
                <a:cs typeface="Arial" panose="020B0604020202020204" pitchFamily="34" charset="0"/>
              </a:rPr>
              <a:t>de Performance</a:t>
            </a:r>
            <a:br>
              <a:rPr lang="es-ES_tradnl" b="1" spc="300" dirty="0">
                <a:solidFill>
                  <a:srgbClr val="FFD416"/>
                </a:solidFill>
                <a:latin typeface="Arial" panose="020B0604020202020204" pitchFamily="34" charset="0"/>
                <a:ea typeface="Gotham Rounded Medium" charset="0"/>
                <a:cs typeface="Arial" panose="020B0604020202020204" pitchFamily="34" charset="0"/>
              </a:rPr>
            </a:br>
            <a:endParaRPr lang="es-ES_tradnl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FD416"/>
              </a:buClr>
              <a:buFont typeface="Arial" panose="020B0604020202020204" pitchFamily="34" charset="0"/>
              <a:buChar char="►"/>
            </a:pPr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Conocer y mitigar los riesgos relacionados con el mal desempeño de la aplicación.</a:t>
            </a:r>
          </a:p>
          <a:p>
            <a:pPr marL="285750" indent="-285750">
              <a:buClr>
                <a:srgbClr val="FFD416"/>
              </a:buClr>
              <a:buFont typeface="Arial" panose="020B0604020202020204" pitchFamily="34" charset="0"/>
              <a:buChar char="►"/>
            </a:pPr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realizar las correcciones necesarias antes de desplegar la solución.</a:t>
            </a:r>
          </a:p>
          <a:p>
            <a:pPr marL="285750" indent="-285750">
              <a:buClr>
                <a:srgbClr val="FFD416"/>
              </a:buClr>
              <a:buFont typeface="Arial" panose="020B0604020202020204" pitchFamily="34" charset="0"/>
              <a:buChar char="►"/>
            </a:pPr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Cuantificar capacidad de la infraestructura.</a:t>
            </a:r>
          </a:p>
          <a:p>
            <a:pPr marL="285750" indent="-285750">
              <a:buClr>
                <a:srgbClr val="FFD416"/>
              </a:buClr>
              <a:buFont typeface="Arial" panose="020B0604020202020204" pitchFamily="34" charset="0"/>
              <a:buChar char="►"/>
            </a:pPr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Validar el cumplimiento de los requerimientos no funcionales, la escalabilidad de las plataformas y del sistema a probar.</a:t>
            </a:r>
          </a:p>
          <a:p>
            <a:pPr marL="285750" indent="-285750">
              <a:buClr>
                <a:srgbClr val="FFD416"/>
              </a:buClr>
              <a:buFont typeface="Arial" panose="020B0604020202020204" pitchFamily="34" charset="0"/>
              <a:buChar char="►"/>
            </a:pPr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puede saber si es suficiente el hardware para soportar el nivel propuesto de transacciones y qué expectativa de crecimiento soporta.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6248400" y="949961"/>
            <a:ext cx="4846320" cy="4937760"/>
          </a:xfrm>
          <a:prstGeom prst="rect">
            <a:avLst/>
          </a:prstGeom>
          <a:solidFill>
            <a:srgbClr val="5D5D5E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square" lIns="360000" tIns="360000" rIns="360000" bIns="360000" rtlCol="0"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1000"/>
              </a:spcBef>
            </a:pPr>
            <a:r>
              <a:rPr lang="es-ES_tradnl" b="1" spc="300" dirty="0">
                <a:solidFill>
                  <a:srgbClr val="FFD416"/>
                </a:solidFill>
                <a:latin typeface="Arial" panose="020B0604020202020204" pitchFamily="34" charset="0"/>
                <a:ea typeface="Gotham Rounded Medium" charset="0"/>
                <a:cs typeface="Arial" panose="020B0604020202020204" pitchFamily="34" charset="0"/>
              </a:rPr>
              <a:t>Pruebas de Seguridad</a:t>
            </a:r>
            <a:br>
              <a:rPr lang="es-ES_tradnl" b="1" spc="300" dirty="0">
                <a:solidFill>
                  <a:srgbClr val="FFD416"/>
                </a:solidFill>
                <a:latin typeface="Arial" panose="020B0604020202020204" pitchFamily="34" charset="0"/>
                <a:ea typeface="Gotham Rounded Medium" charset="0"/>
                <a:cs typeface="Arial" panose="020B0604020202020204" pitchFamily="34" charset="0"/>
              </a:rPr>
            </a:br>
            <a:endParaRPr lang="es-ES_tradnl" dirty="0">
              <a:solidFill>
                <a:srgbClr val="FFD41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FD416"/>
              </a:buClr>
              <a:buFont typeface="Arial" panose="020B0604020202020204" pitchFamily="34" charset="0"/>
              <a:buChar char="►"/>
            </a:pPr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Evidenciar las vulnerabilidades existentes en la solución a nivel de la aplicación, código fuente y/o infraestructura.</a:t>
            </a:r>
          </a:p>
          <a:p>
            <a:pPr marL="285750" indent="-285750">
              <a:buClr>
                <a:srgbClr val="FFD416"/>
              </a:buClr>
              <a:buFont typeface="Arial" panose="020B0604020202020204" pitchFamily="34" charset="0"/>
              <a:buChar char="►"/>
            </a:pPr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evitar que posibles Hackers realicen operaciones no autorizadas sobre la solución, violando la privacidad de la organización y comprometiendo información sensible de la empresa.</a:t>
            </a:r>
          </a:p>
          <a:p>
            <a:pPr marL="285750" indent="-285750">
              <a:buClr>
                <a:srgbClr val="FFD416"/>
              </a:buClr>
              <a:buFont typeface="Arial" panose="020B0604020202020204" pitchFamily="34" charset="0"/>
              <a:buChar char="►"/>
            </a:pPr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realizan mediante la plataforma Integrantes de Fluid </a:t>
            </a:r>
            <a:r>
              <a:rPr lang="es-CO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Attacks</a:t>
            </a:r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 cual permite la realización de pruebas continuas.</a:t>
            </a:r>
          </a:p>
        </p:txBody>
      </p:sp>
    </p:spTree>
    <p:extLst>
      <p:ext uri="{BB962C8B-B14F-4D97-AF65-F5344CB8AC3E}">
        <p14:creationId xmlns:p14="http://schemas.microsoft.com/office/powerpoint/2010/main" val="39024653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5E939AFCD7EF444B8457A2724EC2EA0" ma:contentTypeVersion="7" ma:contentTypeDescription="Crear nuevo documento." ma:contentTypeScope="" ma:versionID="ffc92bd8e93b5dcd24f6f23354843c52">
  <xsd:schema xmlns:xsd="http://www.w3.org/2001/XMLSchema" xmlns:xs="http://www.w3.org/2001/XMLSchema" xmlns:p="http://schemas.microsoft.com/office/2006/metadata/properties" xmlns:ns3="37a23872-afac-4c69-aa2c-fc8377767f90" targetNamespace="http://schemas.microsoft.com/office/2006/metadata/properties" ma:root="true" ma:fieldsID="d58cb7aee2c0418676ad646fd76aa2da" ns3:_="">
    <xsd:import namespace="37a23872-afac-4c69-aa2c-fc8377767f9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a23872-afac-4c69-aa2c-fc8377767f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E6861C7-DD71-4DC9-B526-2AE9843295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a23872-afac-4c69-aa2c-fc8377767f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16E0E8-1402-4CDF-90C2-53208EF87FEA}">
  <ds:schemaRefs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37a23872-afac-4c69-aa2c-fc8377767f90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AD44084-8986-45DB-95B0-91B1240A57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12669</TotalTime>
  <Words>582</Words>
  <Application>Microsoft Office PowerPoint</Application>
  <PresentationFormat>Panorámica</PresentationFormat>
  <Paragraphs>74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Estrategia de pruebas  Vinculación Digital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Catalina Parra Cano</dc:creator>
  <cp:lastModifiedBy>Maria Cristina Ruiz Zapata</cp:lastModifiedBy>
  <cp:revision>289</cp:revision>
  <dcterms:created xsi:type="dcterms:W3CDTF">2019-04-08T19:02:32Z</dcterms:created>
  <dcterms:modified xsi:type="dcterms:W3CDTF">2024-05-22T16:32:04Z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0x010100B5E939AFCD7EF444B8457A2724EC2EA0</vt:lpwstr>
  </property>
</Properties>
</file>