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E4BE-C7D3-49D5-B91B-F7CA79486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669DBD-0A56-4982-83E1-C0CED2AB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EFBB7-383C-4B94-AF01-46859016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826F8-7C66-4DC7-B074-927CFCBE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C0604-11F2-4337-88F5-48520335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3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2407D-3057-4722-B330-35577830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95F1D-BCF2-4532-96B3-3A31370C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6A304-CD42-4308-BE34-99EAED7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A86B6-3F4E-4DA5-A0B6-A375B4F2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84665-8587-4515-AFEB-D22D7785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7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451C72-44FE-44F8-831E-CE9293E91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88C0D-E192-43BF-8110-013884D9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E3D77-A713-4E15-ACE5-A0737EF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A26A-7398-4280-A020-404C87B9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B3C92-1723-4D10-BE2A-BBE18E63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A769F-48CD-4A1A-8780-2E67B70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B8460-763A-46A7-B2FA-0C83775F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CC3FD-C25A-410A-8793-02F95B0D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5AE9A-ECF7-42F9-9548-47725F4D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5D23B-2B7D-471E-8C1D-AD6927E7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7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8CF11-753F-4890-85B3-D3F3FD72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4EEE7-3D50-410F-BC62-4771333B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0D53E-FCDC-4C86-AD36-0DAFEA4D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44B2C-9C4E-4D42-8E8D-CBEB2D42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C6225-037B-4AEA-B64A-F93F9E8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09503-8E0E-4D8C-A010-90BEC49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9FCA2-2587-4259-B8B7-51A32651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71988-F1FC-41B1-98A3-0967F528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FA950-E2D9-4E43-A7DE-597C9390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E69EB-E5D9-4D82-9B4E-F24A9AE5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2A079-15AB-4706-90F5-3AC37E95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E1FBA-1A85-45A2-9932-49650B05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0E346-6014-4016-BE4D-5E275365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C5392-7723-4F24-978C-79D71F5A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CA6590-045F-488C-AC6A-42C1FEA07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C32AFA-6920-4A09-AA86-8D866FC87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2959AB-3E45-4E63-8E4A-22A0766F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B4AFD-E0E9-4CB2-813C-715FC67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01756-B57A-4C6A-8044-7803C38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B2B7-D77D-4307-94EB-A2744CE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AD6AEE-B4B1-4D05-B80E-DD29FE66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A6605-5B08-40A7-83B7-9DF14C1D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FF93B-C235-4AA4-ABBF-8A888CF7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80540F-B259-45DB-A844-C802F16C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5F1A2-608E-48BF-9C43-EF68124C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E7924-5BE2-4BD6-ADC0-87A68BA9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7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F45C-0C06-4F04-957F-D719798E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D13C-5257-4D5F-9AA4-2FC4761B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A9298F-4575-4E71-A1CA-AD7D33326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1D385-CAC2-4E10-A0BA-CAEA4906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1D042-B7F7-40EF-A300-F7926A40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826E3-BFD6-48CC-A798-40E88507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7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9A0DA-2199-48FA-BAE9-D3184B1F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76F0A3-8847-4900-98DE-FFBE5136B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D5CE0-AB97-451D-BD16-85C573EA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F951E-C054-4CDA-9AC1-4D70FF48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AFBA7-EC08-4B0F-AEB9-5D4ED127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7266-B904-43B9-95EA-EB0CC01C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7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349A8D-DE65-4FEA-A1E1-D123E277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22463-1958-467F-BF6E-4A998834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6377C-B589-47AC-AE9E-7BAFA661D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E7BE-8824-447E-81EF-DDF906346F9A}" type="datetimeFigureOut">
              <a:rPr lang="zh-CN" altLang="en-US" smtClean="0"/>
              <a:t>2018/8/26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1E906-9A14-499C-86B6-39C70B7E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1503A-31CC-4371-A8C1-B072920A3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EB8F-4315-4427-86B3-E1B335B38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35FA-8294-448C-855E-1F05A8BF4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Hyper-parameter Selection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8638C0-1A61-45A8-80E3-AF797810E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罗成</a:t>
            </a:r>
          </a:p>
        </p:txBody>
      </p:sp>
    </p:spTree>
    <p:extLst>
      <p:ext uri="{BB962C8B-B14F-4D97-AF65-F5344CB8AC3E}">
        <p14:creationId xmlns:p14="http://schemas.microsoft.com/office/powerpoint/2010/main" val="243785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E8783-808D-4E49-BE26-CBEF4B7A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Package: </a:t>
            </a:r>
            <a:r>
              <a:rPr lang="en-US" altLang="zh-CN" dirty="0" err="1"/>
              <a:t>hyperopt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3579B4-2F05-4B8D-B27A-7F669003F5F4}"/>
              </a:ext>
            </a:extLst>
          </p:cNvPr>
          <p:cNvSpPr/>
          <p:nvPr/>
        </p:nvSpPr>
        <p:spPr>
          <a:xfrm>
            <a:off x="3769558" y="1597376"/>
            <a:ext cx="7584241" cy="141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install package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!pip install </a:t>
            </a:r>
            <a:r>
              <a:rPr lang="en-US" altLang="zh-CN" sz="1600" dirty="0" err="1">
                <a:latin typeface="Consolas" panose="020B0609020204030204" pitchFamily="49" charset="0"/>
              </a:rPr>
              <a:t>hyperopt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load package and test installation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[2]: import </a:t>
            </a:r>
            <a:r>
              <a:rPr lang="en-US" altLang="zh-CN" sz="1600" dirty="0" err="1">
                <a:latin typeface="Consolas" panose="020B0609020204030204" pitchFamily="49" charset="0"/>
              </a:rPr>
              <a:t>hyperopt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B9FB08-F4A1-4A23-935E-951543C7BF46}"/>
              </a:ext>
            </a:extLst>
          </p:cNvPr>
          <p:cNvSpPr/>
          <p:nvPr/>
        </p:nvSpPr>
        <p:spPr>
          <a:xfrm>
            <a:off x="597151" y="1597377"/>
            <a:ext cx="3172408" cy="1416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Install package 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B614B2-4792-474C-AF7B-492906D4A287}"/>
              </a:ext>
            </a:extLst>
          </p:cNvPr>
          <p:cNvSpPr/>
          <p:nvPr/>
        </p:nvSpPr>
        <p:spPr>
          <a:xfrm>
            <a:off x="597151" y="3107092"/>
            <a:ext cx="6634064" cy="3265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Important functions: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hyperopt.fmin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Minimize a function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hyperopt.hp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Define the support and distribution of a random variable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A60519-E029-42A8-BCAE-3BD2E85274B2}"/>
              </a:ext>
            </a:extLst>
          </p:cNvPr>
          <p:cNvSpPr/>
          <p:nvPr/>
        </p:nvSpPr>
        <p:spPr>
          <a:xfrm>
            <a:off x="7231215" y="3107092"/>
            <a:ext cx="4122584" cy="32657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Remark: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Hyperopt</a:t>
            </a:r>
            <a:r>
              <a:rPr lang="en-US" altLang="zh-CN" dirty="0"/>
              <a:t> is not 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Hyperopt</a:t>
            </a:r>
            <a:r>
              <a:rPr lang="en-US" altLang="zh-CN" dirty="0"/>
              <a:t> is Bayesian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algorithms are included: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Random search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Tree-of-</a:t>
            </a:r>
            <a:r>
              <a:rPr lang="en-US" altLang="zh-CN" dirty="0" err="1"/>
              <a:t>Parzen</a:t>
            </a:r>
            <a:r>
              <a:rPr lang="en-US" altLang="zh-CN" dirty="0"/>
              <a:t> Estimators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6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CA70-52EC-458E-BFE1-2094F861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example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9C3BFC-2CA8-4E3F-9B14-D44DF285A165}"/>
              </a:ext>
            </a:extLst>
          </p:cNvPr>
          <p:cNvSpPr/>
          <p:nvPr/>
        </p:nvSpPr>
        <p:spPr>
          <a:xfrm>
            <a:off x="755770" y="1532061"/>
            <a:ext cx="7445837" cy="445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import functions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from </a:t>
            </a:r>
            <a:r>
              <a:rPr lang="en-US" altLang="zh-CN" sz="1600" dirty="0" err="1">
                <a:latin typeface="Consolas" panose="020B0609020204030204" pitchFamily="49" charset="0"/>
              </a:rPr>
              <a:t>hyperopt</a:t>
            </a:r>
            <a:r>
              <a:rPr lang="en-US" altLang="zh-CN" sz="1600" dirty="0">
                <a:latin typeface="Consolas" panose="020B0609020204030204" pitchFamily="49" charset="0"/>
              </a:rPr>
              <a:t> import </a:t>
            </a:r>
            <a:r>
              <a:rPr lang="en-US" altLang="zh-CN" sz="1600" dirty="0" err="1">
                <a:latin typeface="Consolas" panose="020B0609020204030204" pitchFamily="49" charset="0"/>
              </a:rPr>
              <a:t>fmin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tpe</a:t>
            </a:r>
            <a:r>
              <a:rPr lang="en-US" altLang="zh-CN" sz="1600" dirty="0">
                <a:latin typeface="Consolas" panose="020B0609020204030204" pitchFamily="49" charset="0"/>
              </a:rPr>
              <a:t>, hp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define objective function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[2]: def f(</a:t>
            </a:r>
            <a:r>
              <a:rPr lang="en-US" altLang="zh-CN" sz="1600" dirty="0" err="1"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x, y = </a:t>
            </a:r>
            <a:r>
              <a:rPr lang="en-US" altLang="zh-CN" sz="1600" dirty="0" err="1">
                <a:latin typeface="Consolas" panose="020B0609020204030204" pitchFamily="49" charset="0"/>
              </a:rPr>
              <a:t>args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return x ** 2 + y ** 2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define scope of variables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[3]: space = [</a:t>
            </a:r>
            <a:r>
              <a:rPr lang="en-US" altLang="zh-CN" sz="1600" dirty="0" err="1">
                <a:latin typeface="Consolas" panose="020B0609020204030204" pitchFamily="49" charset="0"/>
              </a:rPr>
              <a:t>hp.uniform</a:t>
            </a:r>
            <a:r>
              <a:rPr lang="en-US" altLang="zh-CN" sz="1600" dirty="0">
                <a:latin typeface="Consolas" panose="020B0609020204030204" pitchFamily="49" charset="0"/>
              </a:rPr>
              <a:t>(‘x’, 0, 1), </a:t>
            </a:r>
            <a:r>
              <a:rPr lang="en-US" altLang="zh-CN" sz="1600" dirty="0" err="1">
                <a:latin typeface="Consolas" panose="020B0609020204030204" pitchFamily="49" charset="0"/>
              </a:rPr>
              <a:t>hp.uniform</a:t>
            </a:r>
            <a:r>
              <a:rPr lang="en-US" altLang="zh-CN" sz="1600" dirty="0">
                <a:latin typeface="Consolas" panose="020B0609020204030204" pitchFamily="49" charset="0"/>
              </a:rPr>
              <a:t>(‘y’, 0, 1)]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minimize the objective function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[4]: best = </a:t>
            </a:r>
            <a:r>
              <a:rPr lang="en-US" altLang="zh-CN" sz="1600" dirty="0" err="1">
                <a:latin typeface="Consolas" panose="020B0609020204030204" pitchFamily="49" charset="0"/>
              </a:rPr>
              <a:t>fmin</a:t>
            </a:r>
            <a:r>
              <a:rPr lang="en-US" altLang="zh-CN" sz="1600" dirty="0">
                <a:latin typeface="Consolas" panose="020B0609020204030204" pitchFamily="49" charset="0"/>
              </a:rPr>
              <a:t>(f, space, </a:t>
            </a:r>
            <a:r>
              <a:rPr lang="en-US" altLang="zh-CN" sz="1600" dirty="0" err="1">
                <a:latin typeface="Consolas" panose="020B0609020204030204" pitchFamily="49" charset="0"/>
              </a:rPr>
              <a:t>algo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tpe.suggest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max_evals</a:t>
            </a:r>
            <a:r>
              <a:rPr lang="en-US" altLang="zh-CN" sz="1600" dirty="0">
                <a:latin typeface="Consolas" panose="020B0609020204030204" pitchFamily="49" charset="0"/>
              </a:rPr>
              <a:t> = 100)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print result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[5]: print(best)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D0FFAA-6FB0-440C-9112-C2C5ADE8B29F}"/>
              </a:ext>
            </a:extLst>
          </p:cNvPr>
          <p:cNvSpPr/>
          <p:nvPr/>
        </p:nvSpPr>
        <p:spPr>
          <a:xfrm>
            <a:off x="8406882" y="1530220"/>
            <a:ext cx="3097763" cy="20900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Remark: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scope of variables are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Objective function has only one argument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E65DC6-0F16-4FA8-8101-6A619DD2F4E1}"/>
              </a:ext>
            </a:extLst>
          </p:cNvPr>
          <p:cNvSpPr/>
          <p:nvPr/>
        </p:nvSpPr>
        <p:spPr>
          <a:xfrm>
            <a:off x="8406882" y="3900195"/>
            <a:ext cx="3097763" cy="20900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Result:</a:t>
            </a:r>
          </a:p>
          <a:p>
            <a:endParaRPr lang="en-US" altLang="zh-CN" dirty="0"/>
          </a:p>
          <a:p>
            <a:r>
              <a:rPr lang="en-US" altLang="zh-CN" dirty="0"/>
              <a:t>{'x': 0.0019039436699345158, 'y': 0.0007755093353038096}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5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CF92-3B6B-4BE4-86EC-42C92EFB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more realistic example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84CD4-0C52-4751-B75C-EE585A32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592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import packages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[1]: import </a:t>
            </a:r>
            <a:r>
              <a:rPr lang="en-US" altLang="zh-CN" sz="1600" dirty="0" err="1">
                <a:latin typeface="Consolas" panose="020B0609020204030204" pitchFamily="49" charset="0"/>
              </a:rPr>
              <a:t>numpy</a:t>
            </a:r>
            <a:r>
              <a:rPr lang="en-US" altLang="zh-CN" sz="1600" dirty="0">
                <a:latin typeface="Consolas" panose="020B0609020204030204" pitchFamily="49" charset="0"/>
              </a:rPr>
              <a:t> as np 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[2]: import </a:t>
            </a:r>
            <a:r>
              <a:rPr lang="en-US" altLang="zh-CN" sz="1600" dirty="0" err="1">
                <a:latin typeface="Consolas" panose="020B0609020204030204" pitchFamily="49" charset="0"/>
              </a:rPr>
              <a:t>matplotlib.pyplot</a:t>
            </a:r>
            <a:r>
              <a:rPr lang="en-US" altLang="zh-CN" sz="1600" dirty="0">
                <a:latin typeface="Consolas" panose="020B0609020204030204" pitchFamily="49" charset="0"/>
              </a:rPr>
              <a:t> as </a:t>
            </a:r>
            <a:r>
              <a:rPr lang="en-US" altLang="zh-CN" sz="1600" dirty="0" err="1">
                <a:latin typeface="Consolas" panose="020B0609020204030204" pitchFamily="49" charset="0"/>
              </a:rPr>
              <a:t>plt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construct data set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[3]: data = </a:t>
            </a:r>
            <a:r>
              <a:rPr lang="en-US" altLang="zh-CN" sz="1600" dirty="0" err="1">
                <a:latin typeface="Consolas" panose="020B0609020204030204" pitchFamily="49" charset="0"/>
              </a:rPr>
              <a:t>np.random.randint</a:t>
            </a:r>
            <a:r>
              <a:rPr lang="en-US" altLang="zh-CN" sz="1600" dirty="0">
                <a:latin typeface="Consolas" panose="020B0609020204030204" pitchFamily="49" charset="0"/>
              </a:rPr>
              <a:t>(200,2)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plot data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[4]: </a:t>
            </a:r>
            <a:r>
              <a:rPr lang="en-US" altLang="zh-CN" sz="1600" dirty="0" err="1">
                <a:latin typeface="Consolas" panose="020B0609020204030204" pitchFamily="49" charset="0"/>
              </a:rPr>
              <a:t>plt.scatter</a:t>
            </a:r>
            <a:r>
              <a:rPr lang="en-US" altLang="zh-CN" sz="1600" dirty="0">
                <a:latin typeface="Consolas" panose="020B0609020204030204" pitchFamily="49" charset="0"/>
              </a:rPr>
              <a:t>(data[:100,0], data[:100,0])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[5]: </a:t>
            </a:r>
            <a:r>
              <a:rPr lang="en-US" altLang="zh-CN" sz="1600" dirty="0" err="1">
                <a:latin typeface="Consolas" panose="020B0609020204030204" pitchFamily="49" charset="0"/>
              </a:rPr>
              <a:t>plt.scatter</a:t>
            </a:r>
            <a:r>
              <a:rPr lang="en-US" altLang="zh-CN" sz="1600" dirty="0">
                <a:latin typeface="Consolas" panose="020B0609020204030204" pitchFamily="49" charset="0"/>
              </a:rPr>
              <a:t>(data[100:,0], data[100:,0])</a:t>
            </a:r>
          </a:p>
          <a:p>
            <a:pPr marL="0" indent="0"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create labels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[6]: labels = </a:t>
            </a:r>
            <a:r>
              <a:rPr lang="en-US" altLang="zh-CN" sz="1600" dirty="0" err="1">
                <a:latin typeface="Consolas" panose="020B0609020204030204" pitchFamily="49" charset="0"/>
              </a:rPr>
              <a:t>np.array</a:t>
            </a:r>
            <a:r>
              <a:rPr lang="en-US" altLang="zh-CN" sz="1600" dirty="0">
                <a:latin typeface="Consolas" panose="020B0609020204030204" pitchFamily="49" charset="0"/>
              </a:rPr>
              <a:t>([0] * 100 + [1] * 100)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B25C1D-94C7-4EFA-B814-BB1B486B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42" y="1690688"/>
            <a:ext cx="53054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B42BC-41CD-4774-9AC8-D080323C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default parameters as baseline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48149-36CB-4450-87C7-226C6D5A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8"/>
            <a:ext cx="6103776" cy="523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split training and validation data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[1]: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np.random.permutation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(200)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[2]: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xTrain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data[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[:150]]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[3]: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xVal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data[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[150:]]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[4]: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yTrain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labels[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[:150]]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[5]: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yVal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labels[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[150:]]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split training and validation data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[6]: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rfc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lgb.LGBMClassifier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[7]: model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rfc.fit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xTrain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yTrain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[8]: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yPred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model.predict_proba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xVal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[9]: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_ 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roc_curve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yVal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yPred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[:,1])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split training and validation data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auc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197B3F-0F69-460B-AAC1-13395C06B427}"/>
              </a:ext>
            </a:extLst>
          </p:cNvPr>
          <p:cNvSpPr/>
          <p:nvPr/>
        </p:nvSpPr>
        <p:spPr>
          <a:xfrm>
            <a:off x="7147250" y="5047860"/>
            <a:ext cx="4534677" cy="15955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Result: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Auc</a:t>
            </a:r>
            <a:r>
              <a:rPr lang="en-US" altLang="zh-CN" dirty="0"/>
              <a:t> for validation is: 0.891826923076923 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71642E-73B7-4D60-BF23-6D2DD5B63F1D}"/>
              </a:ext>
            </a:extLst>
          </p:cNvPr>
          <p:cNvSpPr/>
          <p:nvPr/>
        </p:nvSpPr>
        <p:spPr>
          <a:xfrm>
            <a:off x="7147250" y="1405747"/>
            <a:ext cx="4534677" cy="34928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Remark: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dirty="0" err="1"/>
              <a:t>lightgbm</a:t>
            </a:r>
            <a:r>
              <a:rPr lang="en-US" altLang="zh-CN" dirty="0"/>
              <a:t> to classify the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default values 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max_depth</a:t>
            </a:r>
            <a:r>
              <a:rPr lang="en-US" altLang="zh-CN" dirty="0"/>
              <a:t> = -1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learning_rate</a:t>
            </a:r>
            <a:r>
              <a:rPr lang="en-US" altLang="zh-CN" dirty="0"/>
              <a:t> = 0.1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num_leaves</a:t>
            </a:r>
            <a:r>
              <a:rPr lang="en-US" altLang="zh-CN" dirty="0"/>
              <a:t> = 31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reg_alpha</a:t>
            </a:r>
            <a:r>
              <a:rPr lang="en-US" altLang="zh-CN" dirty="0"/>
              <a:t> = 0.0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reg_lambda</a:t>
            </a:r>
            <a:r>
              <a:rPr lang="en-US" altLang="zh-CN" dirty="0"/>
              <a:t> = 0.0</a:t>
            </a:r>
          </a:p>
        </p:txBody>
      </p:sp>
    </p:spTree>
    <p:extLst>
      <p:ext uri="{BB962C8B-B14F-4D97-AF65-F5344CB8AC3E}">
        <p14:creationId xmlns:p14="http://schemas.microsoft.com/office/powerpoint/2010/main" val="296537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2122-2CC7-49FE-8A04-F062192E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objective function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E99030-45D1-4B00-AC49-04693FEBB5E2}"/>
              </a:ext>
            </a:extLst>
          </p:cNvPr>
          <p:cNvSpPr/>
          <p:nvPr/>
        </p:nvSpPr>
        <p:spPr>
          <a:xfrm>
            <a:off x="1679503" y="1709344"/>
            <a:ext cx="8761454" cy="343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define objective function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def objective(</a:t>
            </a:r>
            <a:r>
              <a:rPr lang="en-US" altLang="zh-CN" sz="1600" dirty="0" err="1">
                <a:latin typeface="Consolas" panose="020B0609020204030204" pitchFamily="49" charset="0"/>
              </a:rPr>
              <a:t>args</a:t>
            </a:r>
            <a:r>
              <a:rPr lang="en-US" altLang="zh-CN" sz="16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</a:t>
            </a:r>
            <a:r>
              <a:rPr lang="en-US" altLang="zh-CN" sz="1600" dirty="0" err="1">
                <a:latin typeface="Consolas" panose="020B0609020204030204" pitchFamily="49" charset="0"/>
              </a:rPr>
              <a:t>max_depth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num_leaves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reg_alpha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args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classifier = </a:t>
            </a:r>
            <a:r>
              <a:rPr lang="en-US" altLang="zh-CN" sz="1600" dirty="0" err="1">
                <a:latin typeface="Consolas" panose="020B0609020204030204" pitchFamily="49" charset="0"/>
              </a:rPr>
              <a:t>lgb.LGBMClassifier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num_leaves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num_leaves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max_depth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max_depth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reg_alpha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reg_alpha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              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reglambda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model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classifier.fit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xTrain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yTrain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 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pred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model.predict_proba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xVal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    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_ =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roc_curve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yVal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pred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[:1])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     return 1 – roc(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tpr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2FC07C-C741-4A6F-BA6A-30A1EA99552E}"/>
              </a:ext>
            </a:extLst>
          </p:cNvPr>
          <p:cNvSpPr/>
          <p:nvPr/>
        </p:nvSpPr>
        <p:spPr>
          <a:xfrm>
            <a:off x="1679513" y="5393095"/>
            <a:ext cx="8826759" cy="8677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Remark: return (1 – roc) for minimizing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61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328A-F436-4B56-BA6D-999ADF96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and run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08E219-42CC-4B62-BA0A-CCABA62D32C4}"/>
              </a:ext>
            </a:extLst>
          </p:cNvPr>
          <p:cNvSpPr/>
          <p:nvPr/>
        </p:nvSpPr>
        <p:spPr>
          <a:xfrm>
            <a:off x="838200" y="1690687"/>
            <a:ext cx="6523653" cy="480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define the distribution for hyper-parameters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[1]: space = [(2 + </a:t>
            </a:r>
            <a:r>
              <a:rPr lang="en-US" altLang="zh-CN" sz="1600" dirty="0" err="1">
                <a:latin typeface="Consolas" panose="020B0609020204030204" pitchFamily="49" charset="0"/>
              </a:rPr>
              <a:t>hp.randint</a:t>
            </a:r>
            <a:r>
              <a:rPr lang="en-US" altLang="zh-CN" sz="1600" dirty="0">
                <a:latin typeface="Consolas" panose="020B0609020204030204" pitchFamily="49" charset="0"/>
              </a:rPr>
              <a:t>(‘</a:t>
            </a:r>
            <a:r>
              <a:rPr lang="en-US" altLang="zh-CN" sz="1600" dirty="0" err="1">
                <a:latin typeface="Consolas" panose="020B0609020204030204" pitchFamily="49" charset="0"/>
              </a:rPr>
              <a:t>num_leaves</a:t>
            </a:r>
            <a:r>
              <a:rPr lang="en-US" altLang="zh-CN" sz="1600" dirty="0">
                <a:latin typeface="Consolas" panose="020B0609020204030204" pitchFamily="49" charset="0"/>
              </a:rPr>
              <a:t>’, 50)),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(2 + </a:t>
            </a:r>
            <a:r>
              <a:rPr lang="en-US" altLang="zh-CN" sz="1600" dirty="0" err="1">
                <a:latin typeface="Consolas" panose="020B0609020204030204" pitchFamily="49" charset="0"/>
              </a:rPr>
              <a:t>hp.randint</a:t>
            </a:r>
            <a:r>
              <a:rPr lang="en-US" altLang="zh-CN" sz="1600" dirty="0">
                <a:latin typeface="Consolas" panose="020B0609020204030204" pitchFamily="49" charset="0"/>
              </a:rPr>
              <a:t>(‘</a:t>
            </a:r>
            <a:r>
              <a:rPr lang="en-US" altLang="zh-CN" sz="1600" dirty="0" err="1">
                <a:latin typeface="Consolas" panose="020B0609020204030204" pitchFamily="49" charset="0"/>
              </a:rPr>
              <a:t>max_depth</a:t>
            </a:r>
            <a:r>
              <a:rPr lang="en-US" altLang="zh-CN" sz="1600" dirty="0">
                <a:latin typeface="Consolas" panose="020B0609020204030204" pitchFamily="49" charset="0"/>
              </a:rPr>
              <a:t>’, 50)),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hp.lognormal</a:t>
            </a:r>
            <a:r>
              <a:rPr lang="en-US" altLang="zh-CN" sz="1600" dirty="0">
                <a:latin typeface="Consolas" panose="020B0609020204030204" pitchFamily="49" charset="0"/>
              </a:rPr>
              <a:t>(‘</a:t>
            </a:r>
            <a:r>
              <a:rPr lang="en-US" altLang="zh-CN" sz="16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600" dirty="0">
                <a:latin typeface="Consolas" panose="020B0609020204030204" pitchFamily="49" charset="0"/>
              </a:rPr>
              <a:t>’, 0.1, 0.2),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hp.lognormal</a:t>
            </a:r>
            <a:r>
              <a:rPr lang="en-US" altLang="zh-CN" sz="1600" dirty="0">
                <a:latin typeface="Consolas" panose="020B0609020204030204" pitchFamily="49" charset="0"/>
              </a:rPr>
              <a:t>(‘</a:t>
            </a:r>
            <a:r>
              <a:rPr lang="en-US" altLang="zh-CN" sz="1600" dirty="0" err="1">
                <a:latin typeface="Consolas" panose="020B0609020204030204" pitchFamily="49" charset="0"/>
              </a:rPr>
              <a:t>reg_alpha</a:t>
            </a:r>
            <a:r>
              <a:rPr lang="en-US" altLang="zh-CN" sz="1600" dirty="0">
                <a:latin typeface="Consolas" panose="020B0609020204030204" pitchFamily="49" charset="0"/>
              </a:rPr>
              <a:t>’, 0.1, 0.2),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...: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hp.lognormal</a:t>
            </a:r>
            <a:r>
              <a:rPr lang="en-US" altLang="zh-CN" sz="1600" dirty="0">
                <a:latin typeface="Consolas" panose="020B0609020204030204" pitchFamily="49" charset="0"/>
              </a:rPr>
              <a:t>(‘</a:t>
            </a:r>
            <a:r>
              <a:rPr lang="en-US" altLang="zh-CN" sz="16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600" dirty="0">
                <a:latin typeface="Consolas" panose="020B0609020204030204" pitchFamily="49" charset="0"/>
              </a:rPr>
              <a:t>’, 0.1, 0.2)]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find the optimal hyper-parameters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[2]: best = </a:t>
            </a:r>
            <a:r>
              <a:rPr lang="en-US" altLang="zh-CN" sz="1600" dirty="0" err="1">
                <a:latin typeface="Consolas" panose="020B0609020204030204" pitchFamily="49" charset="0"/>
              </a:rPr>
              <a:t>fmin</a:t>
            </a:r>
            <a:r>
              <a:rPr lang="en-US" altLang="zh-CN" sz="1600" dirty="0">
                <a:latin typeface="Consolas" panose="020B0609020204030204" pitchFamily="49" charset="0"/>
              </a:rPr>
              <a:t>(objective,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algo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tpe.suggest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             </a:t>
            </a:r>
            <a:r>
              <a:rPr lang="en-US" altLang="zh-CN" sz="1600" dirty="0">
                <a:latin typeface="Consolas" panose="020B0609020204030204" pitchFamily="49" charset="0"/>
              </a:rPr>
              <a:t>space, 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...:   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max_evals</a:t>
            </a:r>
            <a:r>
              <a:rPr lang="en-US" altLang="zh-CN" sz="1600" dirty="0">
                <a:latin typeface="Consolas" panose="020B0609020204030204" pitchFamily="49" charset="0"/>
              </a:rPr>
              <a:t> = 500)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 print the hyper-parameters that minimize the objective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[3]: print(best)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FEFAEB-3191-4AEF-95F6-B087DAFB92C3}"/>
              </a:ext>
            </a:extLst>
          </p:cNvPr>
          <p:cNvSpPr/>
          <p:nvPr/>
        </p:nvSpPr>
        <p:spPr>
          <a:xfrm>
            <a:off x="7492481" y="1690686"/>
            <a:ext cx="4534677" cy="173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Remark: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lgb</a:t>
            </a:r>
            <a:r>
              <a:rPr lang="en-US" altLang="zh-CN" dirty="0"/>
              <a:t> </a:t>
            </a:r>
            <a:r>
              <a:rPr lang="en-US" altLang="zh-CN" dirty="0" err="1"/>
              <a:t>requiments</a:t>
            </a:r>
            <a:r>
              <a:rPr lang="en-US" altLang="zh-C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num_leaves</a:t>
            </a:r>
            <a:r>
              <a:rPr lang="en-US" altLang="zh-CN" dirty="0"/>
              <a:t> &gt; 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max_depth</a:t>
            </a:r>
            <a:r>
              <a:rPr lang="en-US" altLang="zh-CN" dirty="0"/>
              <a:t> &gt; 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BAC50A-04B4-417C-AF3B-5AF805D5A2BE}"/>
              </a:ext>
            </a:extLst>
          </p:cNvPr>
          <p:cNvSpPr/>
          <p:nvPr/>
        </p:nvSpPr>
        <p:spPr>
          <a:xfrm>
            <a:off x="7492482" y="3591051"/>
            <a:ext cx="4534677" cy="29018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Result: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optimal values 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max_depth</a:t>
            </a:r>
            <a:r>
              <a:rPr lang="en-US" altLang="zh-CN" dirty="0"/>
              <a:t> = 8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learning_rate</a:t>
            </a:r>
            <a:r>
              <a:rPr lang="en-US" altLang="zh-CN" dirty="0"/>
              <a:t> = 2.695533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num_leaves</a:t>
            </a:r>
            <a:r>
              <a:rPr lang="en-US" altLang="zh-CN" dirty="0"/>
              <a:t> = 15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reg_alpha</a:t>
            </a:r>
            <a:r>
              <a:rPr lang="en-US" altLang="zh-CN" dirty="0"/>
              <a:t> = 2.174686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dirty="0" err="1"/>
              <a:t>reg_lambda</a:t>
            </a:r>
            <a:r>
              <a:rPr lang="en-US" altLang="zh-CN" dirty="0"/>
              <a:t> = 1.202033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Auc</a:t>
            </a:r>
            <a:r>
              <a:rPr lang="en-US" altLang="zh-CN" dirty="0"/>
              <a:t>: 0.9271</a:t>
            </a:r>
          </a:p>
        </p:txBody>
      </p:sp>
    </p:spTree>
    <p:extLst>
      <p:ext uri="{BB962C8B-B14F-4D97-AF65-F5344CB8AC3E}">
        <p14:creationId xmlns:p14="http://schemas.microsoft.com/office/powerpoint/2010/main" val="197771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820</Words>
  <Application>Microsoft Office PowerPoint</Application>
  <PresentationFormat>宽屏</PresentationFormat>
  <Paragraphs>138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Wingdings</vt:lpstr>
      <vt:lpstr>Office 主题​​</vt:lpstr>
      <vt:lpstr>Hyper-parameter Selection</vt:lpstr>
      <vt:lpstr>Package: hyperopt</vt:lpstr>
      <vt:lpstr>A simple example </vt:lpstr>
      <vt:lpstr>A more realistic example </vt:lpstr>
      <vt:lpstr>Use default parameters as baseline</vt:lpstr>
      <vt:lpstr>Define objective function</vt:lpstr>
      <vt:lpstr>Scope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Hyper-parameter Selection</dc:title>
  <dc:creator>罗 成</dc:creator>
  <cp:lastModifiedBy>罗 成</cp:lastModifiedBy>
  <cp:revision>11</cp:revision>
  <dcterms:created xsi:type="dcterms:W3CDTF">2018-08-26T07:59:03Z</dcterms:created>
  <dcterms:modified xsi:type="dcterms:W3CDTF">2018-08-26T09:49:19Z</dcterms:modified>
</cp:coreProperties>
</file>