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9"/>
  </p:notesMasterIdLst>
  <p:sldIdLst>
    <p:sldId id="256" r:id="rId2"/>
    <p:sldId id="258" r:id="rId3"/>
    <p:sldId id="359" r:id="rId4"/>
    <p:sldId id="355" r:id="rId5"/>
    <p:sldId id="358" r:id="rId6"/>
    <p:sldId id="356" r:id="rId7"/>
    <p:sldId id="361" r:id="rId8"/>
    <p:sldId id="349" r:id="rId9"/>
    <p:sldId id="362" r:id="rId10"/>
    <p:sldId id="365" r:id="rId11"/>
    <p:sldId id="364" r:id="rId12"/>
    <p:sldId id="366" r:id="rId13"/>
    <p:sldId id="357" r:id="rId14"/>
    <p:sldId id="363" r:id="rId15"/>
    <p:sldId id="316" r:id="rId16"/>
    <p:sldId id="360" r:id="rId17"/>
    <p:sldId id="300" r:id="rId18"/>
  </p:sldIdLst>
  <p:sldSz cx="9144000" cy="5143500" type="screen16x9"/>
  <p:notesSz cx="6858000" cy="9144000"/>
  <p:embeddedFontLst>
    <p:embeddedFont>
      <p:font typeface="NanumGothic" panose="020D0604000000000000" pitchFamily="34" charset="-127"/>
      <p:regular r:id="rId20"/>
      <p:bold r:id="rId21"/>
    </p:embeddedFont>
    <p:embeddedFont>
      <p:font typeface="Century Gothic" panose="020B0502020202020204" pitchFamily="34" charset="0"/>
      <p:regular r:id="rId22"/>
      <p:bold r:id="rId23"/>
      <p:italic r:id="rId24"/>
      <p:boldItalic r:id="rId25"/>
    </p:embeddedFont>
    <p:embeddedFont>
      <p:font typeface="Hammersmith One" panose="02010703030501060504" pitchFamily="2" charset="77"/>
      <p:regular r:id="rId26"/>
    </p:embeddedFont>
    <p:embeddedFont>
      <p:font typeface="Manjari" panose="02000503000000000000" pitchFamily="2" charset="0"/>
      <p:regular r:id="rId27"/>
      <p:bold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B1872-4FF2-4AD9-9F8E-F92A6C6C46FF}">
  <a:tblStyle styleId="{FC6B1872-4FF2-4AD9-9F8E-F92A6C6C46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C05658-66EC-4C37-B208-9217EDA1567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6FC26A1-931B-4C10-B637-263F86C96D6F}"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3225DCB-C7D7-412E-9B1A-D073A93908B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6DB8862C-5E22-41E0-AFEC-60AF472DEB0F}"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7C85B206-1AD6-47A8-BB63-1655D92C5E9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85"/>
  </p:normalViewPr>
  <p:slideViewPr>
    <p:cSldViewPr snapToGrid="0">
      <p:cViewPr varScale="1">
        <p:scale>
          <a:sx n="142" d="100"/>
          <a:sy n="142"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9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5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2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6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29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31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6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0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04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gc6a01074ef_0_20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6" name="Google Shape;2336;gc6a01074ef_0_20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81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0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5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17.xml"/><Relationship Id="rId4" Type="http://schemas.openxmlformats.org/officeDocument/2006/relationships/slide" Target="../slides/slide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5"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5"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1" r:id="rId6"/>
    <p:sldLayoutId id="2147483669" r:id="rId7"/>
    <p:sldLayoutId id="2147483678"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hyperlink" Target="https://www.straitstimes.com/singapore/from-the-gallerynew-points-system-a-compass-for-better-workforce-complementa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mom.gov.sg/newsroom/speeches/2022/0304-speech-by-minister-for-manpower-dr-tan-see-leng-at-committee-of-supply-202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straitstimes.com/business/27-job-types-get-bonus-points-for-employment-pass-approvals" TargetMode="External"/><Relationship Id="rId4" Type="http://schemas.openxmlformats.org/officeDocument/2006/relationships/hyperlink" Target="https://www.straitstimes.com/business/background-screening-companies-expect-rising-demand-for-services-with-new-ep-ru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2"/>
                </a:solidFill>
              </a:rPr>
              <a:t>Chatbot for Complementarity Assessment Framework (COMPASS)</a:t>
            </a:r>
            <a:endParaRPr sz="3200"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DSI 39</a:t>
            </a:r>
          </a:p>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Lin Li Cheng</a:t>
            </a:r>
            <a:endParaRPr dirty="0">
              <a:latin typeface="NanumGothic" panose="020D0604000000000000" pitchFamily="34" charset="-127"/>
              <a:ea typeface="NanumGothic" panose="020D0604000000000000" pitchFamily="34" charset="-127"/>
            </a:endParaRPr>
          </a:p>
        </p:txBody>
      </p:sp>
      <p:grpSp>
        <p:nvGrpSpPr>
          <p:cNvPr id="2" name="Group 1">
            <a:extLst>
              <a:ext uri="{FF2B5EF4-FFF2-40B4-BE49-F238E27FC236}">
                <a16:creationId xmlns:a16="http://schemas.microsoft.com/office/drawing/2014/main" id="{7121B65F-273E-5F7D-B38B-86F148908EBA}"/>
              </a:ext>
            </a:extLst>
          </p:cNvPr>
          <p:cNvGrpSpPr/>
          <p:nvPr/>
        </p:nvGrpSpPr>
        <p:grpSpPr>
          <a:xfrm>
            <a:off x="116279" y="3385571"/>
            <a:ext cx="1060426" cy="1229130"/>
            <a:chOff x="4021712" y="1980899"/>
            <a:chExt cx="1882310" cy="2360392"/>
          </a:xfrm>
        </p:grpSpPr>
        <p:sp>
          <p:nvSpPr>
            <p:cNvPr id="3" name="Google Shape;2625;p126">
              <a:extLst>
                <a:ext uri="{FF2B5EF4-FFF2-40B4-BE49-F238E27FC236}">
                  <a16:creationId xmlns:a16="http://schemas.microsoft.com/office/drawing/2014/main" id="{B7D27071-9060-C28A-8160-7E4B5F139A0E}"/>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6;p126">
              <a:extLst>
                <a:ext uri="{FF2B5EF4-FFF2-40B4-BE49-F238E27FC236}">
                  <a16:creationId xmlns:a16="http://schemas.microsoft.com/office/drawing/2014/main" id="{113CC085-6335-1CE0-AAFD-4963B789D2A6}"/>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8;p126">
              <a:extLst>
                <a:ext uri="{FF2B5EF4-FFF2-40B4-BE49-F238E27FC236}">
                  <a16:creationId xmlns:a16="http://schemas.microsoft.com/office/drawing/2014/main" id="{7FA43C01-07C8-7D3C-8898-D5122C6B0FF0}"/>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9;p126">
              <a:extLst>
                <a:ext uri="{FF2B5EF4-FFF2-40B4-BE49-F238E27FC236}">
                  <a16:creationId xmlns:a16="http://schemas.microsoft.com/office/drawing/2014/main" id="{183EE3C2-35BF-3DF7-9378-8A2967249CF0}"/>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30;p126">
              <a:extLst>
                <a:ext uri="{FF2B5EF4-FFF2-40B4-BE49-F238E27FC236}">
                  <a16:creationId xmlns:a16="http://schemas.microsoft.com/office/drawing/2014/main" id="{03D2C488-0D5A-7D98-DA7D-D9CBF2CB4F17}"/>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31;p126">
              <a:extLst>
                <a:ext uri="{FF2B5EF4-FFF2-40B4-BE49-F238E27FC236}">
                  <a16:creationId xmlns:a16="http://schemas.microsoft.com/office/drawing/2014/main" id="{3A76B900-635F-1601-A7B8-7F906CE45440}"/>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2;p126">
              <a:extLst>
                <a:ext uri="{FF2B5EF4-FFF2-40B4-BE49-F238E27FC236}">
                  <a16:creationId xmlns:a16="http://schemas.microsoft.com/office/drawing/2014/main" id="{4CF14D9E-0ABA-ABDF-3BA3-43773320FB77}"/>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33;p126">
              <a:extLst>
                <a:ext uri="{FF2B5EF4-FFF2-40B4-BE49-F238E27FC236}">
                  <a16:creationId xmlns:a16="http://schemas.microsoft.com/office/drawing/2014/main" id="{D55CCB0A-2321-C162-3C16-2468A72FDAC5}"/>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4;p126">
              <a:extLst>
                <a:ext uri="{FF2B5EF4-FFF2-40B4-BE49-F238E27FC236}">
                  <a16:creationId xmlns:a16="http://schemas.microsoft.com/office/drawing/2014/main" id="{27D50F16-E9B0-AC50-B599-37768F8D7DCB}"/>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35;p126">
              <a:extLst>
                <a:ext uri="{FF2B5EF4-FFF2-40B4-BE49-F238E27FC236}">
                  <a16:creationId xmlns:a16="http://schemas.microsoft.com/office/drawing/2014/main" id="{40CCCD5B-815C-251B-D0FC-614865DDA33F}"/>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36;p126">
              <a:extLst>
                <a:ext uri="{FF2B5EF4-FFF2-40B4-BE49-F238E27FC236}">
                  <a16:creationId xmlns:a16="http://schemas.microsoft.com/office/drawing/2014/main" id="{EE8F3737-3F09-06FE-CCD8-252378BD2461}"/>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37;p126">
              <a:extLst>
                <a:ext uri="{FF2B5EF4-FFF2-40B4-BE49-F238E27FC236}">
                  <a16:creationId xmlns:a16="http://schemas.microsoft.com/office/drawing/2014/main" id="{47562526-A0E8-4B17-BA54-86138DCE9856}"/>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8;p126">
              <a:extLst>
                <a:ext uri="{FF2B5EF4-FFF2-40B4-BE49-F238E27FC236}">
                  <a16:creationId xmlns:a16="http://schemas.microsoft.com/office/drawing/2014/main" id="{0539EB17-96BB-2611-92F6-407EDC750AE3}"/>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39;p126">
              <a:extLst>
                <a:ext uri="{FF2B5EF4-FFF2-40B4-BE49-F238E27FC236}">
                  <a16:creationId xmlns:a16="http://schemas.microsoft.com/office/drawing/2014/main" id="{78503C72-2D9C-1452-EB4D-5D4D0120FA25}"/>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40;p126">
              <a:extLst>
                <a:ext uri="{FF2B5EF4-FFF2-40B4-BE49-F238E27FC236}">
                  <a16:creationId xmlns:a16="http://schemas.microsoft.com/office/drawing/2014/main" id="{F08D59BF-D7D6-4992-851A-3CB9DE353E59}"/>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41;p126">
              <a:extLst>
                <a:ext uri="{FF2B5EF4-FFF2-40B4-BE49-F238E27FC236}">
                  <a16:creationId xmlns:a16="http://schemas.microsoft.com/office/drawing/2014/main" id="{E5AB17C5-5F15-DE0B-A7B2-FBB1BBE21A9B}"/>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2;p126">
              <a:extLst>
                <a:ext uri="{FF2B5EF4-FFF2-40B4-BE49-F238E27FC236}">
                  <a16:creationId xmlns:a16="http://schemas.microsoft.com/office/drawing/2014/main" id="{1D894699-0E38-2B27-836B-1918C6C9117B}"/>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311;p140">
            <a:extLst>
              <a:ext uri="{FF2B5EF4-FFF2-40B4-BE49-F238E27FC236}">
                <a16:creationId xmlns:a16="http://schemas.microsoft.com/office/drawing/2014/main" id="{3CF89A9E-C547-8D0E-E086-9AB3CC6EA1E6}"/>
              </a:ext>
            </a:extLst>
          </p:cNvPr>
          <p:cNvGrpSpPr/>
          <p:nvPr/>
        </p:nvGrpSpPr>
        <p:grpSpPr>
          <a:xfrm>
            <a:off x="1092973" y="3343350"/>
            <a:ext cx="380241" cy="371793"/>
            <a:chOff x="-42430625" y="1949750"/>
            <a:chExt cx="322950" cy="315775"/>
          </a:xfrm>
        </p:grpSpPr>
        <p:sp>
          <p:nvSpPr>
            <p:cNvPr id="21" name="Google Shape;11312;p140">
              <a:extLst>
                <a:ext uri="{FF2B5EF4-FFF2-40B4-BE49-F238E27FC236}">
                  <a16:creationId xmlns:a16="http://schemas.microsoft.com/office/drawing/2014/main" id="{DE3E234E-B08A-8014-6C1D-B247B83C4866}"/>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3;p140">
              <a:extLst>
                <a:ext uri="{FF2B5EF4-FFF2-40B4-BE49-F238E27FC236}">
                  <a16:creationId xmlns:a16="http://schemas.microsoft.com/office/drawing/2014/main" id="{1A5DBF0F-9C6E-95A2-04D3-F3F098DDFFBC}"/>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14;p140">
              <a:extLst>
                <a:ext uri="{FF2B5EF4-FFF2-40B4-BE49-F238E27FC236}">
                  <a16:creationId xmlns:a16="http://schemas.microsoft.com/office/drawing/2014/main" id="{B97E0F3B-9F2C-6285-BB1D-23DF9CF3DCE2}"/>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15;p140">
              <a:extLst>
                <a:ext uri="{FF2B5EF4-FFF2-40B4-BE49-F238E27FC236}">
                  <a16:creationId xmlns:a16="http://schemas.microsoft.com/office/drawing/2014/main" id="{2140799D-35AA-2B2B-C690-BD211E076E5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Graphic 25" descr="Robot with solid fill">
            <a:extLst>
              <a:ext uri="{FF2B5EF4-FFF2-40B4-BE49-F238E27FC236}">
                <a16:creationId xmlns:a16="http://schemas.microsoft.com/office/drawing/2014/main" id="{14C791D3-39CF-42DC-8B15-D5334B45EA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78654" y="3479663"/>
            <a:ext cx="1126219" cy="11262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368452" y="973529"/>
            <a:ext cx="840709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rPr>
              <a:t>COMPASS criteria for salary and skills bonus could be overwhelming for readers  </a:t>
            </a: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a:extLst>
              <a:ext uri="{FF2B5EF4-FFF2-40B4-BE49-F238E27FC236}">
                <a16:creationId xmlns:a16="http://schemas.microsoft.com/office/drawing/2014/main" id="{39E7E3E6-FA29-C4C1-A694-3EE5873A2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8" y="1622999"/>
            <a:ext cx="3436362" cy="3353558"/>
          </a:xfrm>
          <a:prstGeom prst="rect">
            <a:avLst/>
          </a:prstGeom>
          <a:noFill/>
          <a:extLst>
            <a:ext uri="{909E8E84-426E-40DD-AFC4-6F175D3DCCD1}">
              <a14:hiddenFill xmlns:a14="http://schemas.microsoft.com/office/drawing/2010/main">
                <a:solidFill>
                  <a:srgbClr val="FFFFFF"/>
                </a:solidFill>
              </a14:hiddenFill>
            </a:ext>
          </a:extLst>
        </p:spPr>
      </p:pic>
      <p:sp>
        <p:nvSpPr>
          <p:cNvPr id="2583" name="Google Shape;2583;p125"/>
          <p:cNvSpPr txBox="1">
            <a:spLocks noGrp="1"/>
          </p:cNvSpPr>
          <p:nvPr>
            <p:ph type="title"/>
          </p:nvPr>
        </p:nvSpPr>
        <p:spPr>
          <a:xfrm>
            <a:off x="186117" y="440525"/>
            <a:ext cx="8589431"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HTMLs files covering sectorial information for C1. Salary and C5. Skills Bonus were significantly longer</a:t>
            </a:r>
            <a:endParaRPr sz="2400" dirty="0"/>
          </a:p>
        </p:txBody>
      </p:sp>
      <p:sp>
        <p:nvSpPr>
          <p:cNvPr id="4" name="Oval 3">
            <a:extLst>
              <a:ext uri="{FF2B5EF4-FFF2-40B4-BE49-F238E27FC236}">
                <a16:creationId xmlns:a16="http://schemas.microsoft.com/office/drawing/2014/main" id="{C7417400-6C43-5DA7-2B09-272A4947A994}"/>
              </a:ext>
            </a:extLst>
          </p:cNvPr>
          <p:cNvSpPr/>
          <p:nvPr/>
        </p:nvSpPr>
        <p:spPr>
          <a:xfrm>
            <a:off x="2831285" y="2443799"/>
            <a:ext cx="865847"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A5FA37F-CC4C-5F7F-EEC4-DD2CA9E475DF}"/>
              </a:ext>
            </a:extLst>
          </p:cNvPr>
          <p:cNvSpPr/>
          <p:nvPr/>
        </p:nvSpPr>
        <p:spPr>
          <a:xfrm>
            <a:off x="1541531" y="3463473"/>
            <a:ext cx="693910"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DB46782D-743B-564A-175B-D1931639A357}"/>
              </a:ext>
            </a:extLst>
          </p:cNvPr>
          <p:cNvPicPr>
            <a:picLocks noChangeAspect="1"/>
          </p:cNvPicPr>
          <p:nvPr/>
        </p:nvPicPr>
        <p:blipFill>
          <a:blip r:embed="rId4"/>
          <a:stretch>
            <a:fillRect/>
          </a:stretch>
        </p:blipFill>
        <p:spPr>
          <a:xfrm>
            <a:off x="2444431" y="2964488"/>
            <a:ext cx="2217128" cy="2038815"/>
          </a:xfrm>
          <a:prstGeom prst="rect">
            <a:avLst/>
          </a:prstGeom>
          <a:effectLst>
            <a:outerShdw blurRad="63500" sx="102000" sy="102000" algn="ctr" rotWithShape="0">
              <a:prstClr val="black">
                <a:alpha val="40000"/>
              </a:prstClr>
            </a:outerShdw>
          </a:effectLst>
        </p:spPr>
      </p:pic>
      <p:pic>
        <p:nvPicPr>
          <p:cNvPr id="17" name="Picture 16" descr="A screenshot of a phone&#10;&#10;Description automatically generated">
            <a:extLst>
              <a:ext uri="{FF2B5EF4-FFF2-40B4-BE49-F238E27FC236}">
                <a16:creationId xmlns:a16="http://schemas.microsoft.com/office/drawing/2014/main" id="{A010302E-72FF-E2FA-F8C0-D2D61FB510E6}"/>
              </a:ext>
            </a:extLst>
          </p:cNvPr>
          <p:cNvPicPr>
            <a:picLocks noChangeAspect="1"/>
          </p:cNvPicPr>
          <p:nvPr/>
        </p:nvPicPr>
        <p:blipFill>
          <a:blip r:embed="rId5"/>
          <a:stretch>
            <a:fillRect/>
          </a:stretch>
        </p:blipFill>
        <p:spPr>
          <a:xfrm>
            <a:off x="4338305" y="1591064"/>
            <a:ext cx="2217129" cy="2300480"/>
          </a:xfrm>
          <a:prstGeom prst="rect">
            <a:avLst/>
          </a:prstGeom>
          <a:effectLst>
            <a:outerShdw blurRad="63500" sx="102000" sy="102000" algn="ctr" rotWithShape="0">
              <a:prstClr val="black">
                <a:alpha val="40000"/>
              </a:prstClr>
            </a:outerShdw>
          </a:effectLst>
        </p:spPr>
      </p:pic>
      <p:cxnSp>
        <p:nvCxnSpPr>
          <p:cNvPr id="19" name="Straight Arrow Connector 18">
            <a:extLst>
              <a:ext uri="{FF2B5EF4-FFF2-40B4-BE49-F238E27FC236}">
                <a16:creationId xmlns:a16="http://schemas.microsoft.com/office/drawing/2014/main" id="{9EF8A1D2-9EAB-D086-7370-8849112DDF24}"/>
              </a:ext>
            </a:extLst>
          </p:cNvPr>
          <p:cNvCxnSpPr/>
          <p:nvPr/>
        </p:nvCxnSpPr>
        <p:spPr>
          <a:xfrm flipV="1">
            <a:off x="2101296" y="3210551"/>
            <a:ext cx="268289" cy="17845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4D543A-F35F-94F3-D72A-9D61B9EB21A5}"/>
              </a:ext>
            </a:extLst>
          </p:cNvPr>
          <p:cNvCxnSpPr>
            <a:cxnSpLocks/>
          </p:cNvCxnSpPr>
          <p:nvPr/>
        </p:nvCxnSpPr>
        <p:spPr>
          <a:xfrm flipV="1">
            <a:off x="3714303" y="2256302"/>
            <a:ext cx="569700" cy="23404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diagram of a job description&#10;&#10;Description automatically generated with medium confidence">
            <a:extLst>
              <a:ext uri="{FF2B5EF4-FFF2-40B4-BE49-F238E27FC236}">
                <a16:creationId xmlns:a16="http://schemas.microsoft.com/office/drawing/2014/main" id="{F0429884-9120-E2F6-085D-D8238579F7EB}"/>
              </a:ext>
            </a:extLst>
          </p:cNvPr>
          <p:cNvPicPr>
            <a:picLocks noChangeAspect="1"/>
          </p:cNvPicPr>
          <p:nvPr/>
        </p:nvPicPr>
        <p:blipFill>
          <a:blip r:embed="rId6"/>
          <a:stretch>
            <a:fillRect/>
          </a:stretch>
        </p:blipFill>
        <p:spPr>
          <a:xfrm>
            <a:off x="6781650" y="2038045"/>
            <a:ext cx="2237188" cy="2701917"/>
          </a:xfrm>
          <a:prstGeom prst="rect">
            <a:avLst/>
          </a:prstGeom>
          <a:effectLst>
            <a:outerShdw blurRad="63500" sx="102000" sy="102000" algn="ctr" rotWithShape="0">
              <a:prstClr val="black">
                <a:alpha val="40000"/>
              </a:prstClr>
            </a:outerShdw>
          </a:effectLst>
        </p:spPr>
      </p:pic>
      <p:sp>
        <p:nvSpPr>
          <p:cNvPr id="24" name="Rectangle 23">
            <a:extLst>
              <a:ext uri="{FF2B5EF4-FFF2-40B4-BE49-F238E27FC236}">
                <a16:creationId xmlns:a16="http://schemas.microsoft.com/office/drawing/2014/main" id="{5F66684E-3051-F03A-D453-A098E8C52C42}"/>
              </a:ext>
            </a:extLst>
          </p:cNvPr>
          <p:cNvSpPr/>
          <p:nvPr/>
        </p:nvSpPr>
        <p:spPr>
          <a:xfrm>
            <a:off x="6787723" y="2603932"/>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BC8457-4713-9263-0BC9-6C680269BF93}"/>
              </a:ext>
            </a:extLst>
          </p:cNvPr>
          <p:cNvSpPr/>
          <p:nvPr/>
        </p:nvSpPr>
        <p:spPr>
          <a:xfrm>
            <a:off x="6781650" y="3889427"/>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1FF1C72-C222-E368-E5CE-0B3AC7B0B339}"/>
              </a:ext>
            </a:extLst>
          </p:cNvPr>
          <p:cNvSpPr txBox="1"/>
          <p:nvPr/>
        </p:nvSpPr>
        <p:spPr>
          <a:xfrm>
            <a:off x="6712608" y="1806723"/>
            <a:ext cx="2237188"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Reference table on COMPASS</a:t>
            </a:r>
          </a:p>
        </p:txBody>
      </p:sp>
    </p:spTree>
    <p:extLst>
      <p:ext uri="{BB962C8B-B14F-4D97-AF65-F5344CB8AC3E}">
        <p14:creationId xmlns:p14="http://schemas.microsoft.com/office/powerpoint/2010/main" val="317506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75;p108">
            <a:extLst>
              <a:ext uri="{FF2B5EF4-FFF2-40B4-BE49-F238E27FC236}">
                <a16:creationId xmlns:a16="http://schemas.microsoft.com/office/drawing/2014/main" id="{FC06B8AD-BFF9-51D7-1EBF-E628F6F0C1C8}"/>
              </a:ext>
            </a:extLst>
          </p:cNvPr>
          <p:cNvSpPr/>
          <p:nvPr/>
        </p:nvSpPr>
        <p:spPr>
          <a:xfrm>
            <a:off x="756604" y="2497303"/>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75;p108">
            <a:extLst>
              <a:ext uri="{FF2B5EF4-FFF2-40B4-BE49-F238E27FC236}">
                <a16:creationId xmlns:a16="http://schemas.microsoft.com/office/drawing/2014/main" id="{6AA809EA-0658-9E34-4291-7D085CB7FC38}"/>
              </a:ext>
            </a:extLst>
          </p:cNvPr>
          <p:cNvSpPr/>
          <p:nvPr/>
        </p:nvSpPr>
        <p:spPr>
          <a:xfrm>
            <a:off x="756603" y="3244772"/>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sp>
        <p:nvSpPr>
          <p:cNvPr id="14" name="TextBox 13">
            <a:extLst>
              <a:ext uri="{FF2B5EF4-FFF2-40B4-BE49-F238E27FC236}">
                <a16:creationId xmlns:a16="http://schemas.microsoft.com/office/drawing/2014/main" id="{67C1C092-EC29-E46B-E0D2-628BCC64F697}"/>
              </a:ext>
            </a:extLst>
          </p:cNvPr>
          <p:cNvSpPr txBox="1"/>
          <p:nvPr/>
        </p:nvSpPr>
        <p:spPr>
          <a:xfrm>
            <a:off x="888100" y="2590363"/>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3</a:t>
            </a:r>
          </a:p>
        </p:txBody>
      </p:sp>
      <p:sp>
        <p:nvSpPr>
          <p:cNvPr id="15" name="TextBox 14">
            <a:extLst>
              <a:ext uri="{FF2B5EF4-FFF2-40B4-BE49-F238E27FC236}">
                <a16:creationId xmlns:a16="http://schemas.microsoft.com/office/drawing/2014/main" id="{2871961A-C576-B1B8-DF1F-8059F178BC3A}"/>
              </a:ext>
            </a:extLst>
          </p:cNvPr>
          <p:cNvSpPr txBox="1"/>
          <p:nvPr/>
        </p:nvSpPr>
        <p:spPr>
          <a:xfrm>
            <a:off x="865849" y="3337832"/>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4</a:t>
            </a:r>
          </a:p>
        </p:txBody>
      </p:sp>
      <p:sp>
        <p:nvSpPr>
          <p:cNvPr id="17" name="TextBox 16">
            <a:extLst>
              <a:ext uri="{FF2B5EF4-FFF2-40B4-BE49-F238E27FC236}">
                <a16:creationId xmlns:a16="http://schemas.microsoft.com/office/drawing/2014/main" id="{B7CFFF9F-A7C6-EEAC-4BF2-1DBF8AC5FF44}"/>
              </a:ext>
            </a:extLst>
          </p:cNvPr>
          <p:cNvSpPr txBox="1"/>
          <p:nvPr/>
        </p:nvSpPr>
        <p:spPr>
          <a:xfrm>
            <a:off x="1529395" y="1158067"/>
            <a:ext cx="4248318"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Generate an </a:t>
            </a:r>
            <a:r>
              <a:rPr lang="en-US" dirty="0" err="1">
                <a:latin typeface="NanumGothic" panose="020D0604000000000000" pitchFamily="34" charset="-127"/>
                <a:ea typeface="NanumGothic" panose="020D0604000000000000" pitchFamily="34" charset="-127"/>
              </a:rPr>
              <a:t>OpenAI</a:t>
            </a:r>
            <a:r>
              <a:rPr lang="en-US" dirty="0">
                <a:latin typeface="NanumGothic" panose="020D0604000000000000" pitchFamily="34" charset="-127"/>
                <a:ea typeface="NanumGothic" panose="020D0604000000000000" pitchFamily="34" charset="-127"/>
              </a:rPr>
              <a:t> API key</a:t>
            </a:r>
          </a:p>
        </p:txBody>
      </p:sp>
      <p:sp>
        <p:nvSpPr>
          <p:cNvPr id="18" name="TextBox 17">
            <a:extLst>
              <a:ext uri="{FF2B5EF4-FFF2-40B4-BE49-F238E27FC236}">
                <a16:creationId xmlns:a16="http://schemas.microsoft.com/office/drawing/2014/main" id="{0DA7B45E-EE9C-3137-12E7-B7EADA669386}"/>
              </a:ext>
            </a:extLst>
          </p:cNvPr>
          <p:cNvSpPr txBox="1"/>
          <p:nvPr/>
        </p:nvSpPr>
        <p:spPr>
          <a:xfrm>
            <a:off x="1517255" y="1823317"/>
            <a:ext cx="6279419"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Read in the documents that forms the knowledge base for the chatbot </a:t>
            </a:r>
          </a:p>
        </p:txBody>
      </p:sp>
      <p:sp>
        <p:nvSpPr>
          <p:cNvPr id="19" name="TextBox 18">
            <a:extLst>
              <a:ext uri="{FF2B5EF4-FFF2-40B4-BE49-F238E27FC236}">
                <a16:creationId xmlns:a16="http://schemas.microsoft.com/office/drawing/2014/main" id="{D963EC84-771F-EDE2-57A5-D49587C0C4B7}"/>
              </a:ext>
            </a:extLst>
          </p:cNvPr>
          <p:cNvSpPr txBox="1"/>
          <p:nvPr/>
        </p:nvSpPr>
        <p:spPr>
          <a:xfrm>
            <a:off x="1529395" y="2464699"/>
            <a:ext cx="6279419" cy="738664"/>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Indicate the Large Language model (e.g., gpt-3.5-turbo) to use, the type of embedding model (e.g., text-embedding-ada-002), and any specific instructions for the chatbot (i.e., system prompt)</a:t>
            </a:r>
          </a:p>
        </p:txBody>
      </p:sp>
      <p:sp>
        <p:nvSpPr>
          <p:cNvPr id="20" name="TextBox 19">
            <a:extLst>
              <a:ext uri="{FF2B5EF4-FFF2-40B4-BE49-F238E27FC236}">
                <a16:creationId xmlns:a16="http://schemas.microsoft.com/office/drawing/2014/main" id="{D1B9E443-62D3-7C23-A680-B0D5CD1FC90A}"/>
              </a:ext>
            </a:extLst>
          </p:cNvPr>
          <p:cNvSpPr txBox="1"/>
          <p:nvPr/>
        </p:nvSpPr>
        <p:spPr>
          <a:xfrm>
            <a:off x="1517254" y="3271659"/>
            <a:ext cx="6870143"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Start your query and refine step 3 to get the desired responses</a:t>
            </a:r>
          </a:p>
        </p:txBody>
      </p:sp>
      <p:sp>
        <p:nvSpPr>
          <p:cNvPr id="2583" name="Google Shape;2583;p125"/>
          <p:cNvSpPr txBox="1">
            <a:spLocks noGrp="1"/>
          </p:cNvSpPr>
          <p:nvPr>
            <p:ph type="title"/>
          </p:nvPr>
        </p:nvSpPr>
        <p:spPr>
          <a:xfrm>
            <a:off x="713250" y="13417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Overview of creating a </a:t>
            </a:r>
            <a:r>
              <a:rPr lang="en-US" sz="2400" dirty="0" err="1"/>
              <a:t>customised</a:t>
            </a:r>
            <a:r>
              <a:rPr lang="en-US" sz="2400" dirty="0"/>
              <a:t> chatbot</a:t>
            </a:r>
            <a:endParaRPr sz="2400" dirty="0"/>
          </a:p>
        </p:txBody>
      </p:sp>
    </p:spTree>
    <p:extLst>
      <p:ext uri="{BB962C8B-B14F-4D97-AF65-F5344CB8AC3E}">
        <p14:creationId xmlns:p14="http://schemas.microsoft.com/office/powerpoint/2010/main" val="328147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630C3F8-616A-31F1-AF96-AEA6DA038D51}"/>
              </a:ext>
            </a:extLst>
          </p:cNvPr>
          <p:cNvGrpSpPr/>
          <p:nvPr/>
        </p:nvGrpSpPr>
        <p:grpSpPr>
          <a:xfrm>
            <a:off x="197899" y="925224"/>
            <a:ext cx="606903" cy="492426"/>
            <a:chOff x="784928" y="1108396"/>
            <a:chExt cx="606903" cy="492426"/>
          </a:xfrm>
        </p:grpSpPr>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grpSp>
      <p:grpSp>
        <p:nvGrpSpPr>
          <p:cNvPr id="5" name="Group 4">
            <a:extLst>
              <a:ext uri="{FF2B5EF4-FFF2-40B4-BE49-F238E27FC236}">
                <a16:creationId xmlns:a16="http://schemas.microsoft.com/office/drawing/2014/main" id="{D27C9FBA-8FC4-3BB7-BF5E-E82AD38D3555}"/>
              </a:ext>
            </a:extLst>
          </p:cNvPr>
          <p:cNvGrpSpPr/>
          <p:nvPr/>
        </p:nvGrpSpPr>
        <p:grpSpPr>
          <a:xfrm>
            <a:off x="5244793" y="910980"/>
            <a:ext cx="606903" cy="492426"/>
            <a:chOff x="784927" y="1774451"/>
            <a:chExt cx="606903" cy="492426"/>
          </a:xfrm>
        </p:grpSpPr>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grpSp>
      <p:sp>
        <p:nvSpPr>
          <p:cNvPr id="17" name="TextBox 16">
            <a:extLst>
              <a:ext uri="{FF2B5EF4-FFF2-40B4-BE49-F238E27FC236}">
                <a16:creationId xmlns:a16="http://schemas.microsoft.com/office/drawing/2014/main" id="{B7CFFF9F-A7C6-EEAC-4BF2-1DBF8AC5FF44}"/>
              </a:ext>
            </a:extLst>
          </p:cNvPr>
          <p:cNvSpPr txBox="1"/>
          <p:nvPr/>
        </p:nvSpPr>
        <p:spPr>
          <a:xfrm>
            <a:off x="841498" y="933507"/>
            <a:ext cx="2346410"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Original (GPT-3.5-Turbo)</a:t>
            </a:r>
          </a:p>
        </p:txBody>
      </p:sp>
      <p:sp>
        <p:nvSpPr>
          <p:cNvPr id="2583" name="Google Shape;2583;p125"/>
          <p:cNvSpPr txBox="1">
            <a:spLocks noGrp="1"/>
          </p:cNvSpPr>
          <p:nvPr>
            <p:ph type="title"/>
          </p:nvPr>
        </p:nvSpPr>
        <p:spPr>
          <a:xfrm>
            <a:off x="713250" y="352576"/>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The chatbot with system prompt provides more context in its responses and is preferred</a:t>
            </a:r>
            <a:endParaRPr sz="2400" dirty="0"/>
          </a:p>
        </p:txBody>
      </p:sp>
      <p:graphicFrame>
        <p:nvGraphicFramePr>
          <p:cNvPr id="7" name="Table 6">
            <a:extLst>
              <a:ext uri="{FF2B5EF4-FFF2-40B4-BE49-F238E27FC236}">
                <a16:creationId xmlns:a16="http://schemas.microsoft.com/office/drawing/2014/main" id="{66F2EFB1-C2D8-A6B0-E077-D61FF385AED1}"/>
              </a:ext>
            </a:extLst>
          </p:cNvPr>
          <p:cNvGraphicFramePr>
            <a:graphicFrameLocks noGrp="1"/>
          </p:cNvGraphicFramePr>
          <p:nvPr>
            <p:extLst>
              <p:ext uri="{D42A27DB-BD31-4B8C-83A1-F6EECF244321}">
                <p14:modId xmlns:p14="http://schemas.microsoft.com/office/powerpoint/2010/main" val="1426292999"/>
              </p:ext>
            </p:extLst>
          </p:nvPr>
        </p:nvGraphicFramePr>
        <p:xfrm>
          <a:off x="639267" y="3440944"/>
          <a:ext cx="8059668" cy="1259840"/>
        </p:xfrm>
        <a:graphic>
          <a:graphicData uri="http://schemas.openxmlformats.org/drawingml/2006/table">
            <a:tbl>
              <a:tblPr firstRow="1" bandRow="1">
                <a:tableStyleId>{35758FB7-9AC5-4552-8A53-C91805E547FA}</a:tableStyleId>
              </a:tblPr>
              <a:tblGrid>
                <a:gridCol w="3439116">
                  <a:extLst>
                    <a:ext uri="{9D8B030D-6E8A-4147-A177-3AD203B41FA5}">
                      <a16:colId xmlns:a16="http://schemas.microsoft.com/office/drawing/2014/main" val="1114325974"/>
                    </a:ext>
                  </a:extLst>
                </a:gridCol>
                <a:gridCol w="1472750">
                  <a:extLst>
                    <a:ext uri="{9D8B030D-6E8A-4147-A177-3AD203B41FA5}">
                      <a16:colId xmlns:a16="http://schemas.microsoft.com/office/drawing/2014/main" val="905993709"/>
                    </a:ext>
                  </a:extLst>
                </a:gridCol>
                <a:gridCol w="1836892">
                  <a:extLst>
                    <a:ext uri="{9D8B030D-6E8A-4147-A177-3AD203B41FA5}">
                      <a16:colId xmlns:a16="http://schemas.microsoft.com/office/drawing/2014/main" val="2464916027"/>
                    </a:ext>
                  </a:extLst>
                </a:gridCol>
                <a:gridCol w="1310910">
                  <a:extLst>
                    <a:ext uri="{9D8B030D-6E8A-4147-A177-3AD203B41FA5}">
                      <a16:colId xmlns:a16="http://schemas.microsoft.com/office/drawing/2014/main" val="3983251991"/>
                    </a:ext>
                  </a:extLst>
                </a:gridCol>
              </a:tblGrid>
              <a:tr h="370840">
                <a:tc>
                  <a:txBody>
                    <a:bodyPr/>
                    <a:lstStyle/>
                    <a:p>
                      <a:r>
                        <a:rPr lang="en-US" dirty="0">
                          <a:solidFill>
                            <a:schemeClr val="accent4">
                              <a:lumMod val="25000"/>
                            </a:schemeClr>
                          </a:solidFill>
                        </a:rPr>
                        <a:t>Query engine</a:t>
                      </a:r>
                    </a:p>
                  </a:txBody>
                  <a:tcPr/>
                </a:tc>
                <a:tc>
                  <a:txBody>
                    <a:bodyPr/>
                    <a:lstStyle/>
                    <a:p>
                      <a:r>
                        <a:rPr lang="en-US" dirty="0">
                          <a:solidFill>
                            <a:schemeClr val="accent4">
                              <a:lumMod val="25000"/>
                            </a:schemeClr>
                          </a:solidFill>
                        </a:rPr>
                        <a:t>RAGAS Score</a:t>
                      </a:r>
                    </a:p>
                  </a:txBody>
                  <a:tcPr/>
                </a:tc>
                <a:tc>
                  <a:txBody>
                    <a:bodyPr/>
                    <a:lstStyle/>
                    <a:p>
                      <a:r>
                        <a:rPr lang="en-US" dirty="0">
                          <a:solidFill>
                            <a:schemeClr val="accent4">
                              <a:lumMod val="25000"/>
                            </a:schemeClr>
                          </a:solidFill>
                        </a:rPr>
                        <a:t>Answer Relevancy</a:t>
                      </a:r>
                    </a:p>
                  </a:txBody>
                  <a:tcPr/>
                </a:tc>
                <a:tc>
                  <a:txBody>
                    <a:bodyPr/>
                    <a:lstStyle/>
                    <a:p>
                      <a:r>
                        <a:rPr lang="en-US" dirty="0">
                          <a:solidFill>
                            <a:schemeClr val="accent4">
                              <a:lumMod val="25000"/>
                            </a:schemeClr>
                          </a:solidFill>
                        </a:rPr>
                        <a:t>Faithfulness</a:t>
                      </a:r>
                    </a:p>
                  </a:txBody>
                  <a:tcPr/>
                </a:tc>
                <a:extLst>
                  <a:ext uri="{0D108BD9-81ED-4DB2-BD59-A6C34878D82A}">
                    <a16:rowId xmlns:a16="http://schemas.microsoft.com/office/drawing/2014/main" val="1486310278"/>
                  </a:ext>
                </a:extLst>
              </a:tr>
              <a:tr h="370840">
                <a:tc>
                  <a:txBody>
                    <a:bodyPr/>
                    <a:lstStyle/>
                    <a:p>
                      <a:r>
                        <a:rPr lang="en-US" dirty="0">
                          <a:solidFill>
                            <a:schemeClr val="accent2"/>
                          </a:solidFill>
                        </a:rPr>
                        <a:t>Original (GPT-3.5-Turbo)</a:t>
                      </a:r>
                    </a:p>
                  </a:txBody>
                  <a:tcPr/>
                </a:tc>
                <a:tc>
                  <a:txBody>
                    <a:bodyPr/>
                    <a:lstStyle/>
                    <a:p>
                      <a:r>
                        <a:rPr lang="en-US" dirty="0">
                          <a:solidFill>
                            <a:schemeClr val="accent2"/>
                          </a:solidFill>
                        </a:rPr>
                        <a:t>08767</a:t>
                      </a:r>
                    </a:p>
                  </a:txBody>
                  <a:tcPr/>
                </a:tc>
                <a:tc>
                  <a:txBody>
                    <a:bodyPr/>
                    <a:lstStyle/>
                    <a:p>
                      <a:r>
                        <a:rPr lang="en-US" dirty="0">
                          <a:solidFill>
                            <a:schemeClr val="accent2"/>
                          </a:solidFill>
                        </a:rPr>
                        <a:t>0.9227</a:t>
                      </a:r>
                    </a:p>
                  </a:txBody>
                  <a:tcPr/>
                </a:tc>
                <a:tc>
                  <a:txBody>
                    <a:bodyPr/>
                    <a:lstStyle/>
                    <a:p>
                      <a:r>
                        <a:rPr lang="en-US" dirty="0">
                          <a:solidFill>
                            <a:schemeClr val="accent2"/>
                          </a:solidFill>
                        </a:rPr>
                        <a:t>0.8350</a:t>
                      </a:r>
                    </a:p>
                  </a:txBody>
                  <a:tcPr/>
                </a:tc>
                <a:extLst>
                  <a:ext uri="{0D108BD9-81ED-4DB2-BD59-A6C34878D82A}">
                    <a16:rowId xmlns:a16="http://schemas.microsoft.com/office/drawing/2014/main" val="1896090094"/>
                  </a:ext>
                </a:extLst>
              </a:tr>
              <a:tr h="370840">
                <a:tc>
                  <a:txBody>
                    <a:bodyPr/>
                    <a:lstStyle/>
                    <a:p>
                      <a:r>
                        <a:rPr lang="en-US" dirty="0">
                          <a:solidFill>
                            <a:schemeClr val="accent2"/>
                          </a:solidFill>
                        </a:rPr>
                        <a:t>Improved with system prompt </a:t>
                      </a:r>
                    </a:p>
                    <a:p>
                      <a:r>
                        <a:rPr lang="en-US" dirty="0">
                          <a:solidFill>
                            <a:schemeClr val="accent2"/>
                          </a:solidFill>
                        </a:rPr>
                        <a:t>(GPT-3.5.Turbo)</a:t>
                      </a:r>
                    </a:p>
                  </a:txBody>
                  <a:tcPr/>
                </a:tc>
                <a:tc>
                  <a:txBody>
                    <a:bodyPr/>
                    <a:lstStyle/>
                    <a:p>
                      <a:r>
                        <a:rPr lang="en-US" dirty="0">
                          <a:solidFill>
                            <a:schemeClr val="accent2"/>
                          </a:solidFill>
                        </a:rPr>
                        <a:t>0.8310</a:t>
                      </a:r>
                    </a:p>
                  </a:txBody>
                  <a:tcPr/>
                </a:tc>
                <a:tc>
                  <a:txBody>
                    <a:bodyPr/>
                    <a:lstStyle/>
                    <a:p>
                      <a:r>
                        <a:rPr lang="en-US" dirty="0">
                          <a:solidFill>
                            <a:schemeClr val="accent2"/>
                          </a:solidFill>
                        </a:rPr>
                        <a:t>0.9606</a:t>
                      </a:r>
                    </a:p>
                  </a:txBody>
                  <a:tcPr/>
                </a:tc>
                <a:tc>
                  <a:txBody>
                    <a:bodyPr/>
                    <a:lstStyle/>
                    <a:p>
                      <a:r>
                        <a:rPr lang="en-US" dirty="0">
                          <a:solidFill>
                            <a:schemeClr val="accent2"/>
                          </a:solidFill>
                        </a:rPr>
                        <a:t>0.7322</a:t>
                      </a:r>
                    </a:p>
                  </a:txBody>
                  <a:tcPr/>
                </a:tc>
                <a:extLst>
                  <a:ext uri="{0D108BD9-81ED-4DB2-BD59-A6C34878D82A}">
                    <a16:rowId xmlns:a16="http://schemas.microsoft.com/office/drawing/2014/main" val="324180354"/>
                  </a:ext>
                </a:extLst>
              </a:tr>
            </a:tbl>
          </a:graphicData>
        </a:graphic>
      </p:graphicFrame>
      <p:sp>
        <p:nvSpPr>
          <p:cNvPr id="16" name="TextBox 15">
            <a:extLst>
              <a:ext uri="{FF2B5EF4-FFF2-40B4-BE49-F238E27FC236}">
                <a16:creationId xmlns:a16="http://schemas.microsoft.com/office/drawing/2014/main" id="{0BFE8E75-D9F7-28B9-7B39-6971DA3D8326}"/>
              </a:ext>
            </a:extLst>
          </p:cNvPr>
          <p:cNvSpPr txBox="1"/>
          <p:nvPr/>
        </p:nvSpPr>
        <p:spPr>
          <a:xfrm>
            <a:off x="5985213" y="954636"/>
            <a:ext cx="3002150" cy="52322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Improved with system prompt (GPT-3.5-Turbo)</a:t>
            </a:r>
          </a:p>
        </p:txBody>
      </p:sp>
      <p:pic>
        <p:nvPicPr>
          <p:cNvPr id="22" name="Graphic 21" descr="Crown with solid fill">
            <a:extLst>
              <a:ext uri="{FF2B5EF4-FFF2-40B4-BE49-F238E27FC236}">
                <a16:creationId xmlns:a16="http://schemas.microsoft.com/office/drawing/2014/main" id="{CFA7CDFB-050D-0D25-3923-F399074DA2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704639">
            <a:off x="5059576" y="677210"/>
            <a:ext cx="467538" cy="467538"/>
          </a:xfrm>
          <a:prstGeom prst="rect">
            <a:avLst/>
          </a:prstGeom>
        </p:spPr>
      </p:pic>
      <p:sp>
        <p:nvSpPr>
          <p:cNvPr id="23" name="TextBox 22">
            <a:extLst>
              <a:ext uri="{FF2B5EF4-FFF2-40B4-BE49-F238E27FC236}">
                <a16:creationId xmlns:a16="http://schemas.microsoft.com/office/drawing/2014/main" id="{E9427C19-2BFE-8319-046D-A5AF84BAD683}"/>
              </a:ext>
            </a:extLst>
          </p:cNvPr>
          <p:cNvSpPr txBox="1"/>
          <p:nvPr/>
        </p:nvSpPr>
        <p:spPr>
          <a:xfrm>
            <a:off x="955140" y="4807281"/>
            <a:ext cx="7515698" cy="246221"/>
          </a:xfrm>
          <a:prstGeom prst="rect">
            <a:avLst/>
          </a:prstGeom>
          <a:noFill/>
        </p:spPr>
        <p:txBody>
          <a:bodyPr wrap="square" rtlCol="0">
            <a:spAutoFit/>
          </a:bodyPr>
          <a:lstStyle/>
          <a:p>
            <a:r>
              <a:rPr lang="en-US" sz="1000" i="1" dirty="0">
                <a:latin typeface="NanumGothic" panose="020D0604000000000000" pitchFamily="34" charset="-127"/>
                <a:ea typeface="NanumGothic" panose="020D0604000000000000" pitchFamily="34" charset="-127"/>
              </a:rPr>
              <a:t>For all the metrics, the closer the value to 1, the better the performance.</a:t>
            </a:r>
          </a:p>
        </p:txBody>
      </p:sp>
      <p:pic>
        <p:nvPicPr>
          <p:cNvPr id="25" name="Picture 24">
            <a:extLst>
              <a:ext uri="{FF2B5EF4-FFF2-40B4-BE49-F238E27FC236}">
                <a16:creationId xmlns:a16="http://schemas.microsoft.com/office/drawing/2014/main" id="{D5533A3F-C103-3E99-55F6-7338D01AFF3F}"/>
              </a:ext>
            </a:extLst>
          </p:cNvPr>
          <p:cNvPicPr>
            <a:picLocks noChangeAspect="1"/>
          </p:cNvPicPr>
          <p:nvPr/>
        </p:nvPicPr>
        <p:blipFill>
          <a:blip r:embed="rId5"/>
          <a:stretch>
            <a:fillRect/>
          </a:stretch>
        </p:blipFill>
        <p:spPr>
          <a:xfrm>
            <a:off x="227233" y="1460308"/>
            <a:ext cx="3574939" cy="800433"/>
          </a:xfrm>
          <a:prstGeom prst="rect">
            <a:avLst/>
          </a:prstGeom>
          <a:effectLst>
            <a:outerShdw blurRad="63500" sx="102000" sy="102000" algn="ctr" rotWithShape="0">
              <a:prstClr val="black">
                <a:alpha val="40000"/>
              </a:prstClr>
            </a:outerShdw>
          </a:effectLst>
        </p:spPr>
      </p:pic>
      <p:pic>
        <p:nvPicPr>
          <p:cNvPr id="26" name="Picture 25">
            <a:extLst>
              <a:ext uri="{FF2B5EF4-FFF2-40B4-BE49-F238E27FC236}">
                <a16:creationId xmlns:a16="http://schemas.microsoft.com/office/drawing/2014/main" id="{011064AD-E397-2CF7-4F91-E654B4A2832A}"/>
              </a:ext>
            </a:extLst>
          </p:cNvPr>
          <p:cNvPicPr>
            <a:picLocks noChangeAspect="1"/>
          </p:cNvPicPr>
          <p:nvPr/>
        </p:nvPicPr>
        <p:blipFill>
          <a:blip r:embed="rId6"/>
          <a:stretch>
            <a:fillRect/>
          </a:stretch>
        </p:blipFill>
        <p:spPr>
          <a:xfrm>
            <a:off x="5505761" y="1480769"/>
            <a:ext cx="3437965" cy="883234"/>
          </a:xfrm>
          <a:prstGeom prst="rect">
            <a:avLst/>
          </a:prstGeom>
          <a:effectLst>
            <a:outerShdw blurRad="63500" sx="102000" sy="102000" algn="ctr" rotWithShape="0">
              <a:prstClr val="black">
                <a:alpha val="40000"/>
              </a:prstClr>
            </a:outerShdw>
          </a:effectLst>
        </p:spPr>
      </p:pic>
      <p:pic>
        <p:nvPicPr>
          <p:cNvPr id="28" name="Picture 27">
            <a:extLst>
              <a:ext uri="{FF2B5EF4-FFF2-40B4-BE49-F238E27FC236}">
                <a16:creationId xmlns:a16="http://schemas.microsoft.com/office/drawing/2014/main" id="{F0CC835F-47D9-688E-7BF7-5C998BAACC61}"/>
              </a:ext>
            </a:extLst>
          </p:cNvPr>
          <p:cNvPicPr>
            <a:picLocks noChangeAspect="1"/>
          </p:cNvPicPr>
          <p:nvPr/>
        </p:nvPicPr>
        <p:blipFill>
          <a:blip r:embed="rId7"/>
          <a:stretch>
            <a:fillRect/>
          </a:stretch>
        </p:blipFill>
        <p:spPr>
          <a:xfrm>
            <a:off x="3324482" y="1739407"/>
            <a:ext cx="2308730" cy="1611539"/>
          </a:xfrm>
          <a:prstGeom prst="rect">
            <a:avLst/>
          </a:prstGeom>
        </p:spPr>
      </p:pic>
      <p:sp>
        <p:nvSpPr>
          <p:cNvPr id="29" name="Rectangle 28">
            <a:extLst>
              <a:ext uri="{FF2B5EF4-FFF2-40B4-BE49-F238E27FC236}">
                <a16:creationId xmlns:a16="http://schemas.microsoft.com/office/drawing/2014/main" id="{CEF5E22F-B13B-73E2-2214-1CF5BC805D93}"/>
              </a:ext>
            </a:extLst>
          </p:cNvPr>
          <p:cNvSpPr/>
          <p:nvPr/>
        </p:nvSpPr>
        <p:spPr>
          <a:xfrm>
            <a:off x="3342010" y="2260741"/>
            <a:ext cx="2272920"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F827E9B-E31F-A497-03B7-DF430974F8CF}"/>
              </a:ext>
            </a:extLst>
          </p:cNvPr>
          <p:cNvSpPr/>
          <p:nvPr/>
        </p:nvSpPr>
        <p:spPr>
          <a:xfrm>
            <a:off x="4709564" y="2609691"/>
            <a:ext cx="887837"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a:extLst>
              <a:ext uri="{FF2B5EF4-FFF2-40B4-BE49-F238E27FC236}">
                <a16:creationId xmlns:a16="http://schemas.microsoft.com/office/drawing/2014/main" id="{A8384E30-7ED9-A018-8DC1-E2A85068B8DA}"/>
              </a:ext>
            </a:extLst>
          </p:cNvPr>
          <p:cNvCxnSpPr/>
          <p:nvPr/>
        </p:nvCxnSpPr>
        <p:spPr>
          <a:xfrm rot="10800000">
            <a:off x="2388197" y="2196610"/>
            <a:ext cx="2265770" cy="566443"/>
          </a:xfrm>
          <a:prstGeom prst="bentConnector3">
            <a:avLst>
              <a:gd name="adj1" fmla="val 100000"/>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C721F0E6-1B38-AEC1-2612-0FCD6572A7CF}"/>
              </a:ext>
            </a:extLst>
          </p:cNvPr>
          <p:cNvCxnSpPr>
            <a:cxnSpLocks/>
          </p:cNvCxnSpPr>
          <p:nvPr/>
        </p:nvCxnSpPr>
        <p:spPr>
          <a:xfrm flipV="1">
            <a:off x="5679722" y="2240666"/>
            <a:ext cx="1574003" cy="148418"/>
          </a:xfrm>
          <a:prstGeom prst="bentConnector3">
            <a:avLst>
              <a:gd name="adj1" fmla="val 99868"/>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4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Persona for demo</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3245721" y="1346108"/>
            <a:ext cx="4332545" cy="2800767"/>
          </a:xfrm>
          <a:prstGeom prst="rect">
            <a:avLst/>
          </a:prstGeom>
          <a:noFill/>
        </p:spPr>
        <p:txBody>
          <a:bodyPr wrap="square" rtlCol="0">
            <a:spAutoFit/>
          </a:bodyPr>
          <a:lstStyle/>
          <a:p>
            <a:r>
              <a:rPr lang="en-US" sz="1600" b="1" dirty="0">
                <a:latin typeface="NanumGothic" panose="020D0604000000000000" pitchFamily="34" charset="-127"/>
                <a:ea typeface="NanumGothic" panose="020D0604000000000000" pitchFamily="34" charset="-127"/>
              </a:rPr>
              <a:t>Meet Tom</a:t>
            </a:r>
          </a:p>
          <a:p>
            <a:endParaRPr lang="en-US" sz="1600" b="1"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HR representative </a:t>
            </a:r>
            <a:r>
              <a:rPr lang="en-US" sz="1600" dirty="0">
                <a:latin typeface="NanumGothic" panose="020D0604000000000000" pitchFamily="34" charset="-127"/>
                <a:ea typeface="NanumGothic" panose="020D0604000000000000" pitchFamily="34" charset="-127"/>
              </a:rPr>
              <a:t>of a manufacturing firm, </a:t>
            </a:r>
            <a:r>
              <a:rPr lang="en-US" sz="1600" dirty="0" err="1">
                <a:latin typeface="NanumGothic" panose="020D0604000000000000" pitchFamily="34" charset="-127"/>
                <a:ea typeface="NanumGothic" panose="020D0604000000000000" pitchFamily="34" charset="-127"/>
              </a:rPr>
              <a:t>i.e</a:t>
            </a:r>
            <a:r>
              <a:rPr lang="en-US" sz="1600" dirty="0">
                <a:latin typeface="NanumGothic" panose="020D0604000000000000" pitchFamily="34" charset="-127"/>
                <a:ea typeface="NanumGothic" panose="020D0604000000000000" pitchFamily="34" charset="-127"/>
              </a:rPr>
              <a:t>, The Colony Pte. Ltd</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Replacement staff </a:t>
            </a:r>
            <a:r>
              <a:rPr lang="en-US" sz="1600" dirty="0">
                <a:latin typeface="NanumGothic" panose="020D0604000000000000" pitchFamily="34" charset="-127"/>
                <a:ea typeface="NanumGothic" panose="020D0604000000000000" pitchFamily="34" charset="-127"/>
              </a:rPr>
              <a:t>of an ex-employee who left without notice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Unfamiliar of the requirements </a:t>
            </a:r>
            <a:r>
              <a:rPr lang="en-US" sz="1600" dirty="0">
                <a:latin typeface="NanumGothic" panose="020D0604000000000000" pitchFamily="34" charset="-127"/>
                <a:ea typeface="NanumGothic" panose="020D0604000000000000" pitchFamily="34" charset="-127"/>
              </a:rPr>
              <a:t>for employment pass holders</a:t>
            </a:r>
          </a:p>
          <a:p>
            <a:endParaRPr lang="en-US" sz="16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1351729" y="1447083"/>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587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3" name="Rounded Rectangular Callout 2">
            <a:extLst>
              <a:ext uri="{FF2B5EF4-FFF2-40B4-BE49-F238E27FC236}">
                <a16:creationId xmlns:a16="http://schemas.microsoft.com/office/drawing/2014/main" id="{D143124A-6444-6D42-B23B-E9C850ABAA8D}"/>
              </a:ext>
            </a:extLst>
          </p:cNvPr>
          <p:cNvSpPr/>
          <p:nvPr/>
        </p:nvSpPr>
        <p:spPr>
          <a:xfrm>
            <a:off x="2089662" y="1220359"/>
            <a:ext cx="4439176" cy="2402035"/>
          </a:xfrm>
          <a:prstGeom prst="wedgeRoundRectCallout">
            <a:avLst>
              <a:gd name="adj1" fmla="val -51093"/>
              <a:gd name="adj2" fmla="val 6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Tom would like to find out</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2196293" y="1347209"/>
            <a:ext cx="4332545" cy="2862322"/>
          </a:xfrm>
          <a:prstGeom prst="rect">
            <a:avLst/>
          </a:prstGeom>
          <a:noFill/>
        </p:spPr>
        <p:txBody>
          <a:bodyPr wrap="square" rtlCol="0">
            <a:spAutoFit/>
          </a:bodyPr>
          <a:lstStyle/>
          <a:p>
            <a:pPr marL="342900" indent="-342900">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 candidate from Fudan University, will she earn 20 points under the qualification criterion?</a:t>
            </a: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another candidate from Flinders University, will he earn 20 points under the qualification criterion?</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dirty="0">
                <a:solidFill>
                  <a:srgbClr val="31333F"/>
                </a:solidFill>
                <a:latin typeface="NanumGothic" panose="020D0604000000000000" pitchFamily="34" charset="-127"/>
                <a:ea typeface="NanumGothic" panose="020D0604000000000000" pitchFamily="34" charset="-127"/>
              </a:rPr>
              <a:t>M</a:t>
            </a:r>
            <a:r>
              <a:rPr lang="en-SG" sz="1200" b="0" i="0" dirty="0">
                <a:solidFill>
                  <a:srgbClr val="31333F"/>
                </a:solidFill>
                <a:effectLst/>
                <a:latin typeface="NanumGothic" panose="020D0604000000000000" pitchFamily="34" charset="-127"/>
                <a:ea typeface="NanumGothic" panose="020D0604000000000000" pitchFamily="34" charset="-127"/>
              </a:rPr>
              <a:t>y candidate is 35 years old and we are from manufacturing sector, what is the minimum salary to get 20 points?</a:t>
            </a:r>
          </a:p>
          <a:p>
            <a:pPr marL="342900" indent="-342900">
              <a:buFont typeface="Arial"/>
              <a:buAutoNum type="arabicParenR"/>
            </a:pPr>
            <a:endParaRPr lang="en-SG" sz="1200" dirty="0">
              <a:solidFill>
                <a:srgbClr val="31333F"/>
              </a:solidFill>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What is support for local employmen</a:t>
            </a:r>
            <a:r>
              <a:rPr lang="en-SG" sz="1200" dirty="0">
                <a:solidFill>
                  <a:srgbClr val="31333F"/>
                </a:solidFill>
                <a:latin typeface="NanumGothic" panose="020D0604000000000000" pitchFamily="34" charset="-127"/>
                <a:ea typeface="NanumGothic" panose="020D0604000000000000" pitchFamily="34" charset="-127"/>
              </a:rPr>
              <a:t>t about?</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SG" sz="1200" dirty="0">
              <a:solidFill>
                <a:srgbClr val="31333F"/>
              </a:solidFill>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US" sz="12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291038" y="2292155"/>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descr="A qr code on a white background&#10;&#10;Description automatically generated">
            <a:extLst>
              <a:ext uri="{FF2B5EF4-FFF2-40B4-BE49-F238E27FC236}">
                <a16:creationId xmlns:a16="http://schemas.microsoft.com/office/drawing/2014/main" id="{7305CF48-FAB1-8DBC-1BEB-072ED8889310}"/>
              </a:ext>
            </a:extLst>
          </p:cNvPr>
          <p:cNvPicPr>
            <a:picLocks noChangeAspect="1"/>
          </p:cNvPicPr>
          <p:nvPr/>
        </p:nvPicPr>
        <p:blipFill>
          <a:blip r:embed="rId3"/>
          <a:stretch>
            <a:fillRect/>
          </a:stretch>
        </p:blipFill>
        <p:spPr>
          <a:xfrm>
            <a:off x="7038222" y="1526594"/>
            <a:ext cx="1678535" cy="1649190"/>
          </a:xfrm>
          <a:prstGeom prst="rect">
            <a:avLst/>
          </a:prstGeom>
        </p:spPr>
      </p:pic>
      <p:sp>
        <p:nvSpPr>
          <p:cNvPr id="33" name="TextBox 32">
            <a:extLst>
              <a:ext uri="{FF2B5EF4-FFF2-40B4-BE49-F238E27FC236}">
                <a16:creationId xmlns:a16="http://schemas.microsoft.com/office/drawing/2014/main" id="{2BD13BFD-CB06-A9C5-F380-A7AF17EC80D8}"/>
              </a:ext>
            </a:extLst>
          </p:cNvPr>
          <p:cNvSpPr txBox="1"/>
          <p:nvPr/>
        </p:nvSpPr>
        <p:spPr>
          <a:xfrm>
            <a:off x="6797694" y="3076552"/>
            <a:ext cx="2337633"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https://chatbot-</a:t>
            </a:r>
            <a:r>
              <a:rPr lang="en-US" sz="900" dirty="0" err="1">
                <a:latin typeface="NanumGothic" panose="020D0604000000000000" pitchFamily="34" charset="-127"/>
                <a:ea typeface="NanumGothic" panose="020D0604000000000000" pitchFamily="34" charset="-127"/>
              </a:rPr>
              <a:t>compass.streamlit.app</a:t>
            </a:r>
            <a:endParaRPr lang="en-US" sz="9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414933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Summary</a:t>
            </a:r>
            <a:endParaRPr dirty="0"/>
          </a:p>
        </p:txBody>
      </p:sp>
      <p:sp>
        <p:nvSpPr>
          <p:cNvPr id="14" name="TextBox 13">
            <a:extLst>
              <a:ext uri="{FF2B5EF4-FFF2-40B4-BE49-F238E27FC236}">
                <a16:creationId xmlns:a16="http://schemas.microsoft.com/office/drawing/2014/main" id="{0F6CCC3A-0479-818A-8F16-F1E7A8A53E28}"/>
              </a:ext>
            </a:extLst>
          </p:cNvPr>
          <p:cNvSpPr txBox="1"/>
          <p:nvPr/>
        </p:nvSpPr>
        <p:spPr>
          <a:xfrm>
            <a:off x="1395182" y="1337997"/>
            <a:ext cx="6696854" cy="2492990"/>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Problem:</a:t>
            </a:r>
          </a:p>
          <a:p>
            <a:endParaRPr lang="en-US" b="1" dirty="0">
              <a:latin typeface="NanumGothic" panose="020D0604000000000000" pitchFamily="34" charset="-127"/>
              <a:ea typeface="NanumGothic" panose="020D0604000000000000" pitchFamily="34" charset="-127"/>
            </a:endParaRPr>
          </a:p>
          <a:p>
            <a:pPr algn="l"/>
            <a:r>
              <a:rPr lang="en-SG" b="0" i="0" dirty="0">
                <a:solidFill>
                  <a:srgbClr val="1F2328"/>
                </a:solidFill>
                <a:effectLst/>
                <a:latin typeface="NanumGothic" panose="020D0604000000000000" pitchFamily="34" charset="-127"/>
                <a:ea typeface="NanumGothic" panose="020D0604000000000000" pitchFamily="34" charset="-127"/>
              </a:rPr>
              <a:t>While there are various channels that businesses can rely on to get information about COMPASS, there has not been any that could provide 24/7 support and immediate assistance for the queries that businesses might have when planning for the applications and/or renewals of Employment Passes.</a:t>
            </a:r>
          </a:p>
          <a:p>
            <a:endParaRPr lang="en-US" sz="1600" dirty="0">
              <a:latin typeface="NanumGothic" panose="020D0604000000000000" pitchFamily="34" charset="-127"/>
              <a:ea typeface="NanumGothic" panose="020D0604000000000000" pitchFamily="34" charset="-127"/>
            </a:endParaRPr>
          </a:p>
          <a:p>
            <a:r>
              <a:rPr lang="en-US" b="1" dirty="0">
                <a:latin typeface="NanumGothic" panose="020D0604000000000000" pitchFamily="34" charset="-127"/>
                <a:ea typeface="NanumGothic" panose="020D0604000000000000" pitchFamily="34" charset="-127"/>
              </a:rPr>
              <a:t>Deliverable:</a:t>
            </a:r>
          </a:p>
          <a:p>
            <a:endParaRPr lang="en-US" dirty="0">
              <a:latin typeface="NanumGothic" panose="020D0604000000000000" pitchFamily="34" charset="-127"/>
              <a:ea typeface="NanumGothic" panose="020D0604000000000000" pitchFamily="34" charset="-127"/>
            </a:endParaRPr>
          </a:p>
          <a:p>
            <a:r>
              <a:rPr lang="en-US" sz="1400" dirty="0">
                <a:latin typeface="NanumGothic" panose="020D0604000000000000" pitchFamily="34" charset="-127"/>
                <a:ea typeface="NanumGothic" panose="020D0604000000000000" pitchFamily="34" charset="-127"/>
              </a:rPr>
              <a:t>To create a </a:t>
            </a:r>
            <a:r>
              <a:rPr lang="en-US" sz="1400" dirty="0" err="1">
                <a:latin typeface="NanumGothic" panose="020D0604000000000000" pitchFamily="34" charset="-127"/>
                <a:ea typeface="NanumGothic" panose="020D0604000000000000" pitchFamily="34" charset="-127"/>
              </a:rPr>
              <a:t>customised</a:t>
            </a:r>
            <a:r>
              <a:rPr lang="en-US" sz="1400" dirty="0">
                <a:latin typeface="NanumGothic" panose="020D0604000000000000" pitchFamily="34" charset="-127"/>
                <a:ea typeface="NanumGothic" panose="020D0604000000000000" pitchFamily="34" charset="-127"/>
              </a:rPr>
              <a:t> chatbot that addresses queries from businesses about COMPASS, which is user-friendly and offers 24/7 support</a:t>
            </a:r>
            <a:endParaRPr lang="en-US" dirty="0">
              <a:latin typeface="NanumGothic" panose="020D0604000000000000" pitchFamily="34" charset="-127"/>
              <a:ea typeface="NanumGothic" panose="020D0604000000000000"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27835" y="32626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Next steps</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687;p135">
            <a:extLst>
              <a:ext uri="{FF2B5EF4-FFF2-40B4-BE49-F238E27FC236}">
                <a16:creationId xmlns:a16="http://schemas.microsoft.com/office/drawing/2014/main" id="{6F4CCA8D-6E9F-FECD-1F20-CFB813405C17}"/>
              </a:ext>
            </a:extLst>
          </p:cNvPr>
          <p:cNvGrpSpPr/>
          <p:nvPr/>
        </p:nvGrpSpPr>
        <p:grpSpPr>
          <a:xfrm>
            <a:off x="894480" y="1026043"/>
            <a:ext cx="7543885" cy="1971035"/>
            <a:chOff x="6706841" y="3309596"/>
            <a:chExt cx="1456320" cy="534753"/>
          </a:xfrm>
        </p:grpSpPr>
        <p:cxnSp>
          <p:nvCxnSpPr>
            <p:cNvPr id="4" name="Google Shape;9688;p135">
              <a:extLst>
                <a:ext uri="{FF2B5EF4-FFF2-40B4-BE49-F238E27FC236}">
                  <a16:creationId xmlns:a16="http://schemas.microsoft.com/office/drawing/2014/main" id="{F0A2ED51-843A-42B4-8F39-E88674567D22}"/>
                </a:ext>
              </a:extLst>
            </p:cNvPr>
            <p:cNvCxnSpPr/>
            <p:nvPr/>
          </p:nvCxnSpPr>
          <p:spPr>
            <a:xfrm>
              <a:off x="6963083" y="3673649"/>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5" name="Google Shape;9689;p135">
              <a:extLst>
                <a:ext uri="{FF2B5EF4-FFF2-40B4-BE49-F238E27FC236}">
                  <a16:creationId xmlns:a16="http://schemas.microsoft.com/office/drawing/2014/main" id="{F9D4A68B-9DF2-BEBB-CA09-C91AEB8F97AB}"/>
                </a:ext>
              </a:extLst>
            </p:cNvPr>
            <p:cNvCxnSpPr/>
            <p:nvPr/>
          </p:nvCxnSpPr>
          <p:spPr>
            <a:xfrm>
              <a:off x="7914703" y="3673649"/>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8" name="Google Shape;9692;p135">
              <a:extLst>
                <a:ext uri="{FF2B5EF4-FFF2-40B4-BE49-F238E27FC236}">
                  <a16:creationId xmlns:a16="http://schemas.microsoft.com/office/drawing/2014/main" id="{2915B275-A5E3-DBC6-7C85-E3A99BFA4D9A}"/>
                </a:ext>
              </a:extLst>
            </p:cNvPr>
            <p:cNvGrpSpPr/>
            <p:nvPr/>
          </p:nvGrpSpPr>
          <p:grpSpPr>
            <a:xfrm>
              <a:off x="6706841" y="3309596"/>
              <a:ext cx="1456320" cy="380005"/>
              <a:chOff x="6706841" y="3309596"/>
              <a:chExt cx="1456320" cy="380005"/>
            </a:xfrm>
          </p:grpSpPr>
          <p:sp>
            <p:nvSpPr>
              <p:cNvPr id="9" name="Google Shape;9693;p135">
                <a:extLst>
                  <a:ext uri="{FF2B5EF4-FFF2-40B4-BE49-F238E27FC236}">
                    <a16:creationId xmlns:a16="http://schemas.microsoft.com/office/drawing/2014/main" id="{44090482-F20E-C1FB-944C-C39FE9D84ACC}"/>
                  </a:ext>
                </a:extLst>
              </p:cNvPr>
              <p:cNvSpPr/>
              <p:nvPr/>
            </p:nvSpPr>
            <p:spPr>
              <a:xfrm>
                <a:off x="6706841" y="3309596"/>
                <a:ext cx="933564"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94;p135">
                <a:extLst>
                  <a:ext uri="{FF2B5EF4-FFF2-40B4-BE49-F238E27FC236}">
                    <a16:creationId xmlns:a16="http://schemas.microsoft.com/office/drawing/2014/main" id="{5A8CFBBC-E11E-3B57-FC5F-876F15013B04}"/>
                  </a:ext>
                </a:extLst>
              </p:cNvPr>
              <p:cNvSpPr/>
              <p:nvPr/>
            </p:nvSpPr>
            <p:spPr>
              <a:xfrm>
                <a:off x="7232777" y="3309596"/>
                <a:ext cx="930384"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95;p135">
                <a:extLst>
                  <a:ext uri="{FF2B5EF4-FFF2-40B4-BE49-F238E27FC236}">
                    <a16:creationId xmlns:a16="http://schemas.microsoft.com/office/drawing/2014/main" id="{3039BD95-935E-C996-53BA-FE68208367B6}"/>
                  </a:ext>
                </a:extLst>
              </p:cNvPr>
              <p:cNvSpPr/>
              <p:nvPr/>
            </p:nvSpPr>
            <p:spPr>
              <a:xfrm>
                <a:off x="7229098" y="3311904"/>
                <a:ext cx="894848"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2435;p114">
            <a:extLst>
              <a:ext uri="{FF2B5EF4-FFF2-40B4-BE49-F238E27FC236}">
                <a16:creationId xmlns:a16="http://schemas.microsoft.com/office/drawing/2014/main" id="{8D25B53B-5ECD-CDD8-AEDD-8AD8176C08EA}"/>
              </a:ext>
            </a:extLst>
          </p:cNvPr>
          <p:cNvSpPr txBox="1">
            <a:spLocks/>
          </p:cNvSpPr>
          <p:nvPr/>
        </p:nvSpPr>
        <p:spPr>
          <a:xfrm>
            <a:off x="1137939" y="1502698"/>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1</a:t>
            </a:r>
          </a:p>
        </p:txBody>
      </p:sp>
      <p:sp>
        <p:nvSpPr>
          <p:cNvPr id="14" name="Google Shape;2435;p114">
            <a:extLst>
              <a:ext uri="{FF2B5EF4-FFF2-40B4-BE49-F238E27FC236}">
                <a16:creationId xmlns:a16="http://schemas.microsoft.com/office/drawing/2014/main" id="{4A5C4466-8EF2-00B1-0A39-89E580B673D1}"/>
              </a:ext>
            </a:extLst>
          </p:cNvPr>
          <p:cNvSpPr txBox="1">
            <a:spLocks/>
          </p:cNvSpPr>
          <p:nvPr/>
        </p:nvSpPr>
        <p:spPr>
          <a:xfrm>
            <a:off x="3474234" y="1488883"/>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2</a:t>
            </a:r>
          </a:p>
        </p:txBody>
      </p:sp>
      <p:sp>
        <p:nvSpPr>
          <p:cNvPr id="15" name="Google Shape;2435;p114">
            <a:extLst>
              <a:ext uri="{FF2B5EF4-FFF2-40B4-BE49-F238E27FC236}">
                <a16:creationId xmlns:a16="http://schemas.microsoft.com/office/drawing/2014/main" id="{D4114BE6-0E75-B55E-4B26-12B624B4EDD3}"/>
              </a:ext>
            </a:extLst>
          </p:cNvPr>
          <p:cNvSpPr txBox="1">
            <a:spLocks/>
          </p:cNvSpPr>
          <p:nvPr/>
        </p:nvSpPr>
        <p:spPr>
          <a:xfrm>
            <a:off x="6067424" y="1514824"/>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3</a:t>
            </a:r>
          </a:p>
        </p:txBody>
      </p:sp>
      <p:cxnSp>
        <p:nvCxnSpPr>
          <p:cNvPr id="16" name="Google Shape;9689;p135">
            <a:extLst>
              <a:ext uri="{FF2B5EF4-FFF2-40B4-BE49-F238E27FC236}">
                <a16:creationId xmlns:a16="http://schemas.microsoft.com/office/drawing/2014/main" id="{33282D7F-7C68-5C69-A3AA-8A308C81AF22}"/>
              </a:ext>
            </a:extLst>
          </p:cNvPr>
          <p:cNvCxnSpPr/>
          <p:nvPr/>
        </p:nvCxnSpPr>
        <p:spPr>
          <a:xfrm>
            <a:off x="4558134" y="2420567"/>
            <a:ext cx="0" cy="629180"/>
          </a:xfrm>
          <a:prstGeom prst="straightConnector1">
            <a:avLst/>
          </a:prstGeom>
          <a:noFill/>
          <a:ln w="9525" cap="flat" cmpd="sng">
            <a:solidFill>
              <a:srgbClr val="A5B7C6"/>
            </a:solidFill>
            <a:prstDash val="solid"/>
            <a:round/>
            <a:headEnd type="none" w="med" len="med"/>
            <a:tailEnd type="diamond" w="med" len="med"/>
          </a:ln>
        </p:spPr>
      </p:cxnSp>
      <p:sp>
        <p:nvSpPr>
          <p:cNvPr id="18" name="TextBox 17">
            <a:extLst>
              <a:ext uri="{FF2B5EF4-FFF2-40B4-BE49-F238E27FC236}">
                <a16:creationId xmlns:a16="http://schemas.microsoft.com/office/drawing/2014/main" id="{6104D938-ADC6-ECFF-418B-966D69BF7D22}"/>
              </a:ext>
            </a:extLst>
          </p:cNvPr>
          <p:cNvSpPr txBox="1"/>
          <p:nvPr/>
        </p:nvSpPr>
        <p:spPr>
          <a:xfrm>
            <a:off x="1165285" y="3049747"/>
            <a:ext cx="2113103" cy="1200329"/>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Improvise the chatbot to achieve RAGAS score &gt; 0.9</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Iterating the system prompts, exploring various LLMs and embedding models</a:t>
            </a:r>
          </a:p>
        </p:txBody>
      </p:sp>
      <p:sp>
        <p:nvSpPr>
          <p:cNvPr id="19" name="TextBox 18">
            <a:extLst>
              <a:ext uri="{FF2B5EF4-FFF2-40B4-BE49-F238E27FC236}">
                <a16:creationId xmlns:a16="http://schemas.microsoft.com/office/drawing/2014/main" id="{AA10B9D5-118C-65D7-9BB5-947880E7C406}"/>
              </a:ext>
            </a:extLst>
          </p:cNvPr>
          <p:cNvSpPr txBox="1"/>
          <p:nvPr/>
        </p:nvSpPr>
        <p:spPr>
          <a:xfrm>
            <a:off x="3474234" y="3040705"/>
            <a:ext cx="2470418" cy="1569660"/>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Piloting the improvised chatbot to gather feedback from users and refine accordingly</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Using MOM’s official Telegram channel (/</a:t>
            </a:r>
            <a:r>
              <a:rPr lang="en-US" sz="1200" dirty="0" err="1">
                <a:latin typeface="NanumGothic" panose="020D0604000000000000" pitchFamily="34" charset="-127"/>
                <a:ea typeface="NanumGothic" panose="020D0604000000000000" pitchFamily="34" charset="-127"/>
              </a:rPr>
              <a:t>sgministryofmanpower</a:t>
            </a:r>
            <a:r>
              <a:rPr lang="en-US" sz="1200" dirty="0">
                <a:latin typeface="NanumGothic" panose="020D0604000000000000" pitchFamily="34" charset="-127"/>
                <a:ea typeface="NanumGothic" panose="020D0604000000000000" pitchFamily="34" charset="-127"/>
              </a:rPr>
              <a:t>) to reach out to a smaller pool of users</a:t>
            </a:r>
          </a:p>
        </p:txBody>
      </p:sp>
      <p:sp>
        <p:nvSpPr>
          <p:cNvPr id="20" name="TextBox 19">
            <a:extLst>
              <a:ext uri="{FF2B5EF4-FFF2-40B4-BE49-F238E27FC236}">
                <a16:creationId xmlns:a16="http://schemas.microsoft.com/office/drawing/2014/main" id="{8D6FAFDA-8701-06BB-AA73-C53E835FF0D2}"/>
              </a:ext>
            </a:extLst>
          </p:cNvPr>
          <p:cNvSpPr txBox="1"/>
          <p:nvPr/>
        </p:nvSpPr>
        <p:spPr>
          <a:xfrm>
            <a:off x="6250748" y="3054501"/>
            <a:ext cx="2470418" cy="1384995"/>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Deploy the refined chatbot on MOM website for any users to enquire about COMPASS</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Expanding the use of the refined chatbot to reach out to all visitors of MOM website</a:t>
            </a:r>
          </a:p>
        </p:txBody>
      </p:sp>
    </p:spTree>
    <p:extLst>
      <p:ext uri="{BB962C8B-B14F-4D97-AF65-F5344CB8AC3E}">
        <p14:creationId xmlns:p14="http://schemas.microsoft.com/office/powerpoint/2010/main" val="24103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9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sp>
        <p:nvSpPr>
          <p:cNvPr id="4" name="Google Shape;2571;p123">
            <a:extLst>
              <a:ext uri="{FF2B5EF4-FFF2-40B4-BE49-F238E27FC236}">
                <a16:creationId xmlns:a16="http://schemas.microsoft.com/office/drawing/2014/main" id="{B0045514-4FE1-835F-0BF3-83629B36A8F5}"/>
              </a:ext>
            </a:extLst>
          </p:cNvPr>
          <p:cNvSpPr txBox="1"/>
          <p:nvPr/>
        </p:nvSpPr>
        <p:spPr>
          <a:xfrm>
            <a:off x="178904" y="4762831"/>
            <a:ext cx="8786191" cy="38066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dirty="0">
                <a:solidFill>
                  <a:schemeClr val="accent2"/>
                </a:solidFill>
                <a:latin typeface="NanumGothic" panose="020D0604000000000000" pitchFamily="34" charset="-127"/>
                <a:ea typeface="NanumGothic" panose="020D0604000000000000" pitchFamily="34" charset="-127"/>
                <a:cs typeface="Manjari"/>
                <a:sym typeface="Manjari"/>
              </a:rPr>
              <a:t>CREDITS: This presentation template was created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3">
                  <a:extLst>
                    <a:ext uri="{A12FA001-AC4F-418D-AE19-62706E023703}">
                      <ahyp:hlinkClr xmlns:ahyp="http://schemas.microsoft.com/office/drawing/2018/hyperlinkcolor" val="tx"/>
                    </a:ext>
                  </a:extLst>
                </a:hlinkClick>
              </a:rPr>
              <a:t>Slidesgo</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including icons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4">
                  <a:extLst>
                    <a:ext uri="{A12FA001-AC4F-418D-AE19-62706E023703}">
                      <ahyp:hlinkClr xmlns:ahyp="http://schemas.microsoft.com/office/drawing/2018/hyperlinkcolor" val="tx"/>
                    </a:ext>
                  </a:extLst>
                </a:hlinkClick>
              </a:rPr>
              <a:t>Flaticon</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infographics &amp; images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5">
                  <a:extLst>
                    <a:ext uri="{A12FA001-AC4F-418D-AE19-62706E023703}">
                      <ahyp:hlinkClr xmlns:ahyp="http://schemas.microsoft.com/office/drawing/2018/hyperlinkcolor" val="tx"/>
                    </a:ext>
                  </a:extLst>
                </a:hlinkClick>
              </a:rPr>
              <a:t>Freepik</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25828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 of contents</a:t>
            </a:r>
            <a:endParaRPr dirty="0"/>
          </a:p>
        </p:txBody>
      </p:sp>
      <p:sp>
        <p:nvSpPr>
          <p:cNvPr id="1335" name="Google Shape;1335;p56">
            <a:hlinkClick r:id="rId3" action="ppaction://hlinksldjump"/>
          </p:cNvPr>
          <p:cNvSpPr txBox="1">
            <a:spLocks noGrp="1"/>
          </p:cNvSpPr>
          <p:nvPr>
            <p:ph type="subTitle" idx="3"/>
          </p:nvPr>
        </p:nvSpPr>
        <p:spPr>
          <a:xfrm>
            <a:off x="2791190" y="9431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Background</a:t>
            </a:r>
            <a:endParaRPr dirty="0"/>
          </a:p>
        </p:txBody>
      </p:sp>
      <p:sp>
        <p:nvSpPr>
          <p:cNvPr id="1336" name="Google Shape;1336;p56">
            <a:hlinkClick r:id="rId4" action="ppaction://hlinksldjump"/>
          </p:cNvPr>
          <p:cNvSpPr txBox="1">
            <a:spLocks noGrp="1"/>
          </p:cNvSpPr>
          <p:nvPr>
            <p:ph type="subTitle" idx="4"/>
          </p:nvPr>
        </p:nvSpPr>
        <p:spPr>
          <a:xfrm>
            <a:off x="2799115" y="14846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Objective</a:t>
            </a:r>
            <a:endParaRPr dirty="0"/>
          </a:p>
        </p:txBody>
      </p:sp>
      <p:sp>
        <p:nvSpPr>
          <p:cNvPr id="1337" name="Google Shape;1337;p56">
            <a:hlinkClick r:id="rId5" action="ppaction://hlinksldjump"/>
          </p:cNvPr>
          <p:cNvSpPr txBox="1">
            <a:spLocks noGrp="1"/>
          </p:cNvSpPr>
          <p:nvPr>
            <p:ph type="subTitle" idx="5"/>
          </p:nvPr>
        </p:nvSpPr>
        <p:spPr>
          <a:xfrm>
            <a:off x="2799115" y="254415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Findings</a:t>
            </a:r>
            <a:endParaRPr dirty="0"/>
          </a:p>
        </p:txBody>
      </p:sp>
      <p:sp>
        <p:nvSpPr>
          <p:cNvPr id="1338" name="Google Shape;1338;p56">
            <a:hlinkClick r:id="" action="ppaction://noaction"/>
          </p:cNvPr>
          <p:cNvSpPr txBox="1">
            <a:spLocks noGrp="1"/>
          </p:cNvSpPr>
          <p:nvPr>
            <p:ph type="subTitle" idx="6"/>
          </p:nvPr>
        </p:nvSpPr>
        <p:spPr>
          <a:xfrm>
            <a:off x="2799115" y="3137524"/>
            <a:ext cx="3528049"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Evaluation of chatbot</a:t>
            </a:r>
            <a:endParaRPr dirty="0"/>
          </a:p>
        </p:txBody>
      </p:sp>
      <p:sp>
        <p:nvSpPr>
          <p:cNvPr id="1341" name="Google Shape;1341;p56">
            <a:hlinkClick r:id="rId3" action="ppaction://hlinksldjump"/>
          </p:cNvPr>
          <p:cNvSpPr txBox="1">
            <a:spLocks noGrp="1"/>
          </p:cNvSpPr>
          <p:nvPr>
            <p:ph type="title" idx="9"/>
          </p:nvPr>
        </p:nvSpPr>
        <p:spPr>
          <a:xfrm>
            <a:off x="2200190" y="98634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rId4" action="ppaction://hlinksldjump"/>
          </p:cNvPr>
          <p:cNvSpPr txBox="1">
            <a:spLocks noGrp="1"/>
          </p:cNvSpPr>
          <p:nvPr>
            <p:ph type="title" idx="13"/>
          </p:nvPr>
        </p:nvSpPr>
        <p:spPr>
          <a:xfrm>
            <a:off x="2208115" y="1522711"/>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3" name="Google Shape;1343;p56">
            <a:hlinkClick r:id="rId5" action="ppaction://hlinksldjump"/>
          </p:cNvPr>
          <p:cNvSpPr txBox="1">
            <a:spLocks noGrp="1"/>
          </p:cNvSpPr>
          <p:nvPr>
            <p:ph type="title" idx="14"/>
          </p:nvPr>
        </p:nvSpPr>
        <p:spPr>
          <a:xfrm>
            <a:off x="2200190" y="254414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4" name="Google Shape;1344;p56">
            <a:hlinkClick r:id="" action="ppaction://noaction"/>
          </p:cNvPr>
          <p:cNvSpPr txBox="1">
            <a:spLocks noGrp="1"/>
          </p:cNvSpPr>
          <p:nvPr>
            <p:ph type="title" idx="15"/>
          </p:nvPr>
        </p:nvSpPr>
        <p:spPr>
          <a:xfrm>
            <a:off x="2132120" y="3144932"/>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46" name="Google Shape;1346;p56">
            <a:hlinkClick r:id="" action="ppaction://noaction"/>
          </p:cNvPr>
          <p:cNvSpPr txBox="1">
            <a:spLocks noGrp="1"/>
          </p:cNvSpPr>
          <p:nvPr>
            <p:ph type="subTitle" idx="17"/>
          </p:nvPr>
        </p:nvSpPr>
        <p:spPr>
          <a:xfrm>
            <a:off x="2791190" y="202021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Workflow</a:t>
            </a:r>
            <a:endParaRPr dirty="0"/>
          </a:p>
        </p:txBody>
      </p:sp>
      <p:sp>
        <p:nvSpPr>
          <p:cNvPr id="1349" name="Google Shape;1349;p56">
            <a:hlinkClick r:id="" action="ppaction://noaction"/>
          </p:cNvPr>
          <p:cNvSpPr txBox="1">
            <a:spLocks noGrp="1"/>
          </p:cNvSpPr>
          <p:nvPr>
            <p:ph type="title" idx="20"/>
          </p:nvPr>
        </p:nvSpPr>
        <p:spPr>
          <a:xfrm>
            <a:off x="2140045" y="2069091"/>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50" name="Google Shape;1350;p56">
            <a:hlinkClick r:id="rId6" action="ppaction://hlinksldjump"/>
          </p:cNvPr>
          <p:cNvSpPr txBox="1">
            <a:spLocks noGrp="1"/>
          </p:cNvSpPr>
          <p:nvPr>
            <p:ph type="title" idx="21"/>
          </p:nvPr>
        </p:nvSpPr>
        <p:spPr>
          <a:xfrm>
            <a:off x="2140045" y="3745718"/>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
        <p:nvSpPr>
          <p:cNvPr id="12" name="Google Shape;1338;p56">
            <a:hlinkClick r:id="" action="ppaction://noaction"/>
            <a:extLst>
              <a:ext uri="{FF2B5EF4-FFF2-40B4-BE49-F238E27FC236}">
                <a16:creationId xmlns:a16="http://schemas.microsoft.com/office/drawing/2014/main" id="{A24BC333-6E7F-6B71-6C9A-4367E7CD5D4A}"/>
              </a:ext>
            </a:extLst>
          </p:cNvPr>
          <p:cNvSpPr txBox="1">
            <a:spLocks/>
          </p:cNvSpPr>
          <p:nvPr/>
        </p:nvSpPr>
        <p:spPr>
          <a:xfrm>
            <a:off x="2799115" y="3727238"/>
            <a:ext cx="3528049"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Demonstration</a:t>
            </a:r>
          </a:p>
        </p:txBody>
      </p:sp>
      <p:sp>
        <p:nvSpPr>
          <p:cNvPr id="13" name="Google Shape;1350;p56">
            <a:hlinkClick r:id="rId6" action="ppaction://hlinksldjump"/>
            <a:extLst>
              <a:ext uri="{FF2B5EF4-FFF2-40B4-BE49-F238E27FC236}">
                <a16:creationId xmlns:a16="http://schemas.microsoft.com/office/drawing/2014/main" id="{004D8F05-BF2E-8BC6-7C6F-39C8965750D1}"/>
              </a:ext>
            </a:extLst>
          </p:cNvPr>
          <p:cNvSpPr txBox="1">
            <a:spLocks/>
          </p:cNvSpPr>
          <p:nvPr/>
        </p:nvSpPr>
        <p:spPr>
          <a:xfrm>
            <a:off x="2132120" y="4279233"/>
            <a:ext cx="73254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07</a:t>
            </a:r>
          </a:p>
        </p:txBody>
      </p:sp>
      <p:sp>
        <p:nvSpPr>
          <p:cNvPr id="15" name="Subtitle 14">
            <a:extLst>
              <a:ext uri="{FF2B5EF4-FFF2-40B4-BE49-F238E27FC236}">
                <a16:creationId xmlns:a16="http://schemas.microsoft.com/office/drawing/2014/main" id="{AE69F1B5-39A8-2C32-A858-C6E9D4BB234F}"/>
              </a:ext>
            </a:extLst>
          </p:cNvPr>
          <p:cNvSpPr>
            <a:spLocks noGrp="1"/>
          </p:cNvSpPr>
          <p:nvPr>
            <p:ph type="subTitle" idx="18"/>
          </p:nvPr>
        </p:nvSpPr>
        <p:spPr>
          <a:xfrm>
            <a:off x="2702819" y="4236033"/>
            <a:ext cx="1923600" cy="454500"/>
          </a:xfrm>
        </p:spPr>
        <p:txBody>
          <a:bodyPr/>
          <a:lstStyle/>
          <a:p>
            <a:r>
              <a:rPr lang="en-US" dirty="0"/>
              <a:t>Next steps</a:t>
            </a:r>
          </a:p>
        </p:txBody>
      </p:sp>
      <p:sp>
        <p:nvSpPr>
          <p:cNvPr id="18" name="Google Shape;1933;p83">
            <a:extLst>
              <a:ext uri="{FF2B5EF4-FFF2-40B4-BE49-F238E27FC236}">
                <a16:creationId xmlns:a16="http://schemas.microsoft.com/office/drawing/2014/main" id="{AC83DE84-57CF-DA5D-2901-8FDA6FB40D95}"/>
              </a:ext>
            </a:extLst>
          </p:cNvPr>
          <p:cNvSpPr/>
          <p:nvPr/>
        </p:nvSpPr>
        <p:spPr>
          <a:xfrm rot="2917675" flipH="1">
            <a:off x="7629080" y="3018905"/>
            <a:ext cx="1937972" cy="270193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5;p125">
            <a:extLst>
              <a:ext uri="{FF2B5EF4-FFF2-40B4-BE49-F238E27FC236}">
                <a16:creationId xmlns:a16="http://schemas.microsoft.com/office/drawing/2014/main" id="{571D9C78-BFDF-D273-44F4-620FCCD1649E}"/>
              </a:ext>
            </a:extLst>
          </p:cNvPr>
          <p:cNvSpPr/>
          <p:nvPr/>
        </p:nvSpPr>
        <p:spPr>
          <a:xfrm>
            <a:off x="-188702" y="-20871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1165"/>
            <a:ext cx="874749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What is Complementarity Assessment Framework (COMPASS)?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1B6CB726-5801-AE50-01B9-FFFE5B03B96F}"/>
              </a:ext>
            </a:extLst>
          </p:cNvPr>
          <p:cNvSpPr txBox="1"/>
          <p:nvPr/>
        </p:nvSpPr>
        <p:spPr>
          <a:xfrm>
            <a:off x="908225" y="1520955"/>
            <a:ext cx="4407297" cy="236988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COMPASS is a new points-based framework that was announced in Mar 2022 for Employment Pass (EP) approvals</a:t>
            </a:r>
          </a:p>
          <a:p>
            <a:pPr marL="285750" indent="-285750">
              <a:buFont typeface="Arial" panose="020B0604020202020204" pitchFamily="34" charset="0"/>
              <a:buChar char="•"/>
            </a:pPr>
            <a:endParaRPr lang="en-US"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COMPASS considers both individual and firm-related attributes to holistically evaluate an EP applicant’s complementarity</a:t>
            </a:r>
          </a:p>
          <a:p>
            <a:pPr marL="285750" indent="-285750">
              <a:buFont typeface="Arial" panose="020B0604020202020204" pitchFamily="34" charset="0"/>
              <a:buChar char="•"/>
            </a:pPr>
            <a:endParaRPr lang="en-SG" dirty="0">
              <a:solidFill>
                <a:srgbClr val="333333"/>
              </a:solidFill>
              <a:latin typeface="Open Sans" panose="020B0606030504020204" pitchFamily="34" charset="0"/>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To qualify for EP: </a:t>
            </a:r>
          </a:p>
          <a:p>
            <a:pPr marL="228600" lvl="2" indent="-228600">
              <a:buAutoNum type="arabicPeriod"/>
            </a:pPr>
            <a:r>
              <a:rPr lang="en-SG" sz="1100" b="0" i="0" dirty="0">
                <a:solidFill>
                  <a:srgbClr val="333333"/>
                </a:solidFill>
                <a:effectLst/>
                <a:latin typeface="Open Sans" panose="020B0606030504020204" pitchFamily="34" charset="0"/>
              </a:rPr>
              <a:t>applicants must meet the minimum EP qualifying salary; and </a:t>
            </a:r>
          </a:p>
          <a:p>
            <a:pPr marL="228600" lvl="2" indent="-228600">
              <a:buAutoNum type="arabicPeriod"/>
            </a:pPr>
            <a:r>
              <a:rPr lang="en-SG" sz="1100" b="0" i="0" dirty="0">
                <a:solidFill>
                  <a:srgbClr val="333333"/>
                </a:solidFill>
                <a:effectLst/>
                <a:latin typeface="Open Sans" panose="020B0606030504020204" pitchFamily="34" charset="0"/>
              </a:rPr>
              <a:t>score at least 40 points under COMPASS</a:t>
            </a:r>
          </a:p>
        </p:txBody>
      </p:sp>
      <p:sp>
        <p:nvSpPr>
          <p:cNvPr id="6" name="TextBox 5">
            <a:extLst>
              <a:ext uri="{FF2B5EF4-FFF2-40B4-BE49-F238E27FC236}">
                <a16:creationId xmlns:a16="http://schemas.microsoft.com/office/drawing/2014/main" id="{F7C848FF-9975-857C-C747-9CD1274C6208}"/>
              </a:ext>
            </a:extLst>
          </p:cNvPr>
          <p:cNvSpPr txBox="1"/>
          <p:nvPr/>
        </p:nvSpPr>
        <p:spPr>
          <a:xfrm>
            <a:off x="1004307" y="4497169"/>
            <a:ext cx="7582237" cy="646331"/>
          </a:xfrm>
          <a:prstGeom prst="rect">
            <a:avLst/>
          </a:prstGeom>
          <a:noFill/>
        </p:spPr>
        <p:txBody>
          <a:bodyPr wrap="square">
            <a:spAutoFit/>
          </a:bodyPr>
          <a:lstStyle/>
          <a:p>
            <a:r>
              <a:rPr lang="en-US" sz="900" i="1" dirty="0">
                <a:latin typeface="+mn-lt"/>
                <a:ea typeface="NanumGothic" panose="020D0604000000000000" pitchFamily="34" charset="-127"/>
              </a:rPr>
              <a:t>Sources: </a:t>
            </a:r>
          </a:p>
          <a:p>
            <a:r>
              <a:rPr lang="en-US" sz="900" i="1" dirty="0">
                <a:latin typeface="+mn-lt"/>
                <a:ea typeface="NanumGothic" panose="020D0604000000000000" pitchFamily="34" charset="-127"/>
                <a:hlinkClick r:id="rId3"/>
              </a:rPr>
              <a:t>https://www.straitstimes.com/singapore/from-the-gallerynew-points-system-a-compass-for-better-workforce-complementarity</a:t>
            </a:r>
            <a:endParaRPr lang="en-US" sz="900" i="1" dirty="0">
              <a:latin typeface="+mn-lt"/>
              <a:ea typeface="NanumGothic" panose="020D0604000000000000" pitchFamily="34" charset="-127"/>
            </a:endParaRPr>
          </a:p>
          <a:p>
            <a:r>
              <a:rPr lang="en-US" sz="900" i="1" dirty="0">
                <a:latin typeface="+mn-lt"/>
                <a:ea typeface="NanumGothic" panose="020D0604000000000000" pitchFamily="34" charset="-127"/>
                <a:hlinkClick r:id="rId4"/>
              </a:rPr>
              <a:t>https://www.mom.gov.sg/newsroom/speeches/2022/0304-speech-by-minister-for-manpower-dr-tan-see-leng-at-committee-of-supply-2022</a:t>
            </a:r>
            <a:endParaRPr lang="en-US" sz="900" i="1" dirty="0">
              <a:latin typeface="+mn-lt"/>
              <a:ea typeface="NanumGothic" panose="020D0604000000000000" pitchFamily="34" charset="-127"/>
            </a:endParaRPr>
          </a:p>
          <a:p>
            <a:endParaRPr lang="en-US" sz="900" i="1" dirty="0">
              <a:latin typeface="+mn-lt"/>
              <a:ea typeface="NanumGothic" panose="020D0604000000000000" pitchFamily="34" charset="-127"/>
            </a:endParaRPr>
          </a:p>
        </p:txBody>
      </p:sp>
      <p:pic>
        <p:nvPicPr>
          <p:cNvPr id="8" name="Picture 7" descr="A diagram of a job description&#10;&#10;Description automatically generated with medium confidence">
            <a:extLst>
              <a:ext uri="{FF2B5EF4-FFF2-40B4-BE49-F238E27FC236}">
                <a16:creationId xmlns:a16="http://schemas.microsoft.com/office/drawing/2014/main" id="{336A23A0-81D7-D3CA-62DA-BA4307019754}"/>
              </a:ext>
            </a:extLst>
          </p:cNvPr>
          <p:cNvPicPr>
            <a:picLocks noChangeAspect="1"/>
          </p:cNvPicPr>
          <p:nvPr/>
        </p:nvPicPr>
        <p:blipFill>
          <a:blip r:embed="rId5"/>
          <a:stretch>
            <a:fillRect/>
          </a:stretch>
        </p:blipFill>
        <p:spPr>
          <a:xfrm>
            <a:off x="5666835" y="1449659"/>
            <a:ext cx="2568396" cy="3101927"/>
          </a:xfrm>
          <a:prstGeom prst="rect">
            <a:avLst/>
          </a:prstGeom>
        </p:spPr>
      </p:pic>
    </p:spTree>
    <p:extLst>
      <p:ext uri="{BB962C8B-B14F-4D97-AF65-F5344CB8AC3E}">
        <p14:creationId xmlns:p14="http://schemas.microsoft.com/office/powerpoint/2010/main" val="18296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0" y="501387"/>
            <a:ext cx="9144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Ongoing updates and media coverage on COMPASS to prepare businesses for the new requirement</a:t>
            </a:r>
            <a:endParaRPr sz="2400" dirty="0"/>
          </a:p>
        </p:txBody>
      </p:sp>
      <p:pic>
        <p:nvPicPr>
          <p:cNvPr id="19" name="Picture 18" descr="A group of people walking on a street&#10;&#10;Description automatically generated">
            <a:extLst>
              <a:ext uri="{FF2B5EF4-FFF2-40B4-BE49-F238E27FC236}">
                <a16:creationId xmlns:a16="http://schemas.microsoft.com/office/drawing/2014/main" id="{C8B4836B-BD99-CE00-406E-008FCEA7EFCA}"/>
              </a:ext>
            </a:extLst>
          </p:cNvPr>
          <p:cNvPicPr>
            <a:picLocks noChangeAspect="1"/>
          </p:cNvPicPr>
          <p:nvPr/>
        </p:nvPicPr>
        <p:blipFill>
          <a:blip r:embed="rId3"/>
          <a:stretch>
            <a:fillRect/>
          </a:stretch>
        </p:blipFill>
        <p:spPr>
          <a:xfrm>
            <a:off x="5831268" y="1157133"/>
            <a:ext cx="2694000" cy="2829234"/>
          </a:xfrm>
          <a:prstGeom prst="rect">
            <a:avLst/>
          </a:prstGeom>
          <a:effectLst>
            <a:outerShdw blurRad="63500" sx="102000" sy="102000" algn="ctr" rotWithShape="0">
              <a:prstClr val="black">
                <a:alpha val="40000"/>
              </a:prstClr>
            </a:outerShdw>
          </a:effectLst>
        </p:spPr>
      </p:pic>
      <p:sp>
        <p:nvSpPr>
          <p:cNvPr id="23" name="Subtitle 22">
            <a:extLst>
              <a:ext uri="{FF2B5EF4-FFF2-40B4-BE49-F238E27FC236}">
                <a16:creationId xmlns:a16="http://schemas.microsoft.com/office/drawing/2014/main" id="{AFFB1CDE-25F5-9CC0-5E3F-B393A999938F}"/>
              </a:ext>
            </a:extLst>
          </p:cNvPr>
          <p:cNvSpPr>
            <a:spLocks noGrp="1"/>
          </p:cNvSpPr>
          <p:nvPr>
            <p:ph type="subTitle" idx="6"/>
          </p:nvPr>
        </p:nvSpPr>
        <p:spPr>
          <a:xfrm>
            <a:off x="1319283" y="4519469"/>
            <a:ext cx="6923437" cy="454500"/>
          </a:xfrm>
        </p:spPr>
        <p:txBody>
          <a:bodyPr/>
          <a:lstStyle/>
          <a:p>
            <a:pPr algn="l"/>
            <a:r>
              <a:rPr lang="en-US" sz="900" b="0" i="1" dirty="0">
                <a:latin typeface="+mj-lt"/>
              </a:rPr>
              <a:t>Sources:</a:t>
            </a:r>
          </a:p>
          <a:p>
            <a:pPr algn="l"/>
            <a:r>
              <a:rPr lang="en-US" sz="900" b="0" i="1" dirty="0">
                <a:latin typeface="+mj-lt"/>
                <a:hlinkClick r:id="rId4"/>
              </a:rPr>
              <a:t>https://www.straitstimes.com/business/background-screening-companies-expect-rising-demand-for-services-with-new-ep-rules</a:t>
            </a:r>
            <a:endParaRPr lang="en-US" sz="900" b="0" i="1" dirty="0">
              <a:latin typeface="+mj-lt"/>
            </a:endParaRPr>
          </a:p>
          <a:p>
            <a:pPr algn="l"/>
            <a:r>
              <a:rPr lang="en-US" sz="900" b="0" i="1" dirty="0">
                <a:latin typeface="+mj-lt"/>
                <a:hlinkClick r:id="rId5"/>
              </a:rPr>
              <a:t>https://www.straitstimes.com/business/27-job-types-get-bonus-points-for-employment-pass-approvals</a:t>
            </a:r>
            <a:endParaRPr lang="en-US" sz="900" b="0" i="1" dirty="0">
              <a:latin typeface="+mj-lt"/>
            </a:endParaRPr>
          </a:p>
          <a:p>
            <a:pPr algn="l"/>
            <a:endParaRPr lang="en-US" sz="900" b="0" i="1" dirty="0">
              <a:latin typeface="+mj-lt"/>
            </a:endParaRPr>
          </a:p>
        </p:txBody>
      </p:sp>
      <p:pic>
        <p:nvPicPr>
          <p:cNvPr id="25" name="Picture 24" descr="A group of people walking on a street&#10;&#10;Description automatically generated">
            <a:extLst>
              <a:ext uri="{FF2B5EF4-FFF2-40B4-BE49-F238E27FC236}">
                <a16:creationId xmlns:a16="http://schemas.microsoft.com/office/drawing/2014/main" id="{EB910E3C-4622-9C68-6D1D-EF7EAA686E9C}"/>
              </a:ext>
            </a:extLst>
          </p:cNvPr>
          <p:cNvPicPr>
            <a:picLocks noChangeAspect="1"/>
          </p:cNvPicPr>
          <p:nvPr/>
        </p:nvPicPr>
        <p:blipFill>
          <a:blip r:embed="rId6"/>
          <a:stretch>
            <a:fillRect/>
          </a:stretch>
        </p:blipFill>
        <p:spPr>
          <a:xfrm>
            <a:off x="1378726" y="975959"/>
            <a:ext cx="3163604" cy="3124654"/>
          </a:xfrm>
          <a:prstGeom prst="rect">
            <a:avLst/>
          </a:prstGeom>
          <a:effectLst>
            <a:outerShdw blurRad="63500" sx="102000" sy="102000" algn="ctr" rotWithShape="0">
              <a:prstClr val="black">
                <a:alpha val="40000"/>
              </a:prstClr>
            </a:outerShdw>
          </a:effectLst>
        </p:spPr>
      </p:pic>
      <p:sp>
        <p:nvSpPr>
          <p:cNvPr id="27" name="TextBox 26">
            <a:extLst>
              <a:ext uri="{FF2B5EF4-FFF2-40B4-BE49-F238E27FC236}">
                <a16:creationId xmlns:a16="http://schemas.microsoft.com/office/drawing/2014/main" id="{3E166D92-EBB8-94EA-B8A4-16B21B7CBFB0}"/>
              </a:ext>
            </a:extLst>
          </p:cNvPr>
          <p:cNvSpPr txBox="1"/>
          <p:nvPr/>
        </p:nvSpPr>
        <p:spPr>
          <a:xfrm>
            <a:off x="5044681" y="3532396"/>
            <a:ext cx="4034583" cy="1077218"/>
          </a:xfrm>
          <a:prstGeom prst="rect">
            <a:avLst/>
          </a:prstGeom>
          <a:solidFill>
            <a:schemeClr val="accent2">
              <a:lumMod val="75000"/>
            </a:schemeClr>
          </a:solidFill>
        </p:spPr>
        <p:txBody>
          <a:bodyPr wrap="square">
            <a:spAutoFit/>
          </a:bodyPr>
          <a:lstStyle/>
          <a:p>
            <a:r>
              <a:rPr lang="en-SG" sz="1100" i="1" dirty="0">
                <a:solidFill>
                  <a:schemeClr val="tx1"/>
                </a:solidFill>
                <a:effectLst/>
                <a:latin typeface="Century Gothic" panose="020B0502020202020204" pitchFamily="34" charset="0"/>
                <a:ea typeface="NanumGothic" panose="020D0604000000000000" pitchFamily="34" charset="-127"/>
              </a:rPr>
              <a:t>“</a:t>
            </a:r>
            <a:r>
              <a:rPr lang="en-SG" sz="1100" i="1" dirty="0">
                <a:solidFill>
                  <a:schemeClr val="tx1"/>
                </a:solidFill>
                <a:effectLst/>
                <a:highlight>
                  <a:srgbClr val="0000FF"/>
                </a:highlight>
                <a:latin typeface="Century Gothic" panose="020B0502020202020204" pitchFamily="34" charset="0"/>
                <a:ea typeface="NanumGothic" panose="020D0604000000000000" pitchFamily="34" charset="-127"/>
              </a:rPr>
              <a:t>Two new bonus criteria were announced </a:t>
            </a:r>
            <a:r>
              <a:rPr lang="en-SG" sz="1100" i="1" dirty="0">
                <a:solidFill>
                  <a:schemeClr val="tx1"/>
                </a:solidFill>
                <a:effectLst/>
                <a:latin typeface="Century Gothic" panose="020B0502020202020204" pitchFamily="34" charset="0"/>
                <a:ea typeface="NanumGothic" panose="020D0604000000000000" pitchFamily="34" charset="-127"/>
              </a:rPr>
              <a:t>on Friday… The two criteria allow applicants who possess skills that are in shortage here, and firms that contribute to Singapore’s strategic economic priorities, to earn bonus points to help secure an EP. </a:t>
            </a:r>
            <a:r>
              <a:rPr lang="en-SG" sz="1100" i="1" strike="noStrike" dirty="0">
                <a:solidFill>
                  <a:schemeClr val="tx1"/>
                </a:solidFill>
                <a:effectLst/>
                <a:latin typeface="Century Gothic" panose="020B0502020202020204" pitchFamily="34" charset="0"/>
                <a:ea typeface="NanumGothic" panose="020D0604000000000000" pitchFamily="34" charset="-127"/>
              </a:rPr>
              <a:t>– </a:t>
            </a:r>
            <a:r>
              <a:rPr lang="en-SG" sz="900" i="1" strike="noStrike" dirty="0">
                <a:solidFill>
                  <a:schemeClr val="tx1"/>
                </a:solidFill>
                <a:effectLst/>
                <a:latin typeface="Century Gothic" panose="020B0502020202020204" pitchFamily="34" charset="0"/>
                <a:ea typeface="NanumGothic" panose="020D0604000000000000" pitchFamily="34" charset="-127"/>
              </a:rPr>
              <a:t>UPDATED 21 APR 2023, 2:51 PM SGT</a:t>
            </a:r>
          </a:p>
        </p:txBody>
      </p:sp>
      <p:sp>
        <p:nvSpPr>
          <p:cNvPr id="28" name="TextBox 27">
            <a:extLst>
              <a:ext uri="{FF2B5EF4-FFF2-40B4-BE49-F238E27FC236}">
                <a16:creationId xmlns:a16="http://schemas.microsoft.com/office/drawing/2014/main" id="{5C54A999-DE86-CE19-9EC0-EFCB5EA2C2AC}"/>
              </a:ext>
            </a:extLst>
          </p:cNvPr>
          <p:cNvSpPr txBox="1"/>
          <p:nvPr/>
        </p:nvSpPr>
        <p:spPr>
          <a:xfrm>
            <a:off x="339865" y="3611011"/>
            <a:ext cx="4539632" cy="900246"/>
          </a:xfrm>
          <a:prstGeom prst="rect">
            <a:avLst/>
          </a:prstGeom>
          <a:solidFill>
            <a:schemeClr val="accent2">
              <a:lumMod val="75000"/>
            </a:schemeClr>
          </a:solidFill>
        </p:spPr>
        <p:txBody>
          <a:bodyPr wrap="square" rtlCol="0">
            <a:spAutoFit/>
          </a:bodyPr>
          <a:lstStyle/>
          <a:p>
            <a:pPr algn="l"/>
            <a:r>
              <a:rPr lang="en-SG" sz="1050" b="0" i="1" dirty="0">
                <a:solidFill>
                  <a:schemeClr val="tx1"/>
                </a:solidFill>
                <a:effectLst/>
                <a:latin typeface="Century Gothic" panose="020B0502020202020204" pitchFamily="34" charset="0"/>
              </a:rPr>
              <a:t>“Demand for background-screening services, especially to </a:t>
            </a:r>
            <a:r>
              <a:rPr lang="en-SG" sz="1050" b="0" i="1" dirty="0">
                <a:solidFill>
                  <a:schemeClr val="tx1"/>
                </a:solidFill>
                <a:effectLst/>
                <a:highlight>
                  <a:srgbClr val="0000FF"/>
                </a:highlight>
                <a:latin typeface="Century Gothic" panose="020B0502020202020204" pitchFamily="34" charset="0"/>
              </a:rPr>
              <a:t>verify educational qualifications, is likely to see a jump </a:t>
            </a:r>
            <a:r>
              <a:rPr lang="en-SG" sz="1050" b="0" i="1" dirty="0">
                <a:solidFill>
                  <a:schemeClr val="tx1"/>
                </a:solidFill>
                <a:effectLst/>
                <a:latin typeface="Century Gothic" panose="020B0502020202020204" pitchFamily="34" charset="0"/>
              </a:rPr>
              <a:t>when </a:t>
            </a:r>
            <a:r>
              <a:rPr lang="en-SG" sz="1050" b="0" i="1" u="none" strike="noStrike" dirty="0">
                <a:solidFill>
                  <a:schemeClr val="tx1"/>
                </a:solidFill>
                <a:effectLst/>
                <a:latin typeface="Century Gothic" panose="020B0502020202020204" pitchFamily="34" charset="0"/>
              </a:rPr>
              <a:t>new rules for Employment Pass (EP) applicants take effect in September,</a:t>
            </a:r>
            <a:r>
              <a:rPr lang="en-SG" sz="1050" b="0" i="1" dirty="0">
                <a:solidFill>
                  <a:schemeClr val="tx1"/>
                </a:solidFill>
                <a:effectLst/>
                <a:latin typeface="Century Gothic" panose="020B0502020202020204" pitchFamily="34" charset="0"/>
              </a:rPr>
              <a:t> industry players said.” </a:t>
            </a:r>
            <a:r>
              <a:rPr lang="en-SG" sz="1050" i="1" strike="noStrike" dirty="0">
                <a:solidFill>
                  <a:schemeClr val="tx1"/>
                </a:solidFill>
                <a:effectLst/>
                <a:latin typeface="Century Gothic" panose="020B0502020202020204" pitchFamily="34" charset="0"/>
                <a:ea typeface="NanumGothic" panose="020D0604000000000000" pitchFamily="34" charset="-127"/>
              </a:rPr>
              <a:t>– </a:t>
            </a:r>
            <a:r>
              <a:rPr lang="en-SG" sz="900" b="0" i="1" cap="all" dirty="0">
                <a:solidFill>
                  <a:schemeClr val="tx1"/>
                </a:solidFill>
                <a:effectLst/>
                <a:latin typeface="Century Gothic" panose="020B0502020202020204" pitchFamily="34" charset="0"/>
              </a:rPr>
              <a:t>UPDATED 22 APR 2023, 6:34 AM SGT</a:t>
            </a:r>
          </a:p>
          <a:p>
            <a:endParaRPr lang="en-US" sz="1050" i="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16294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6827"/>
            <a:ext cx="902262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Existing channels to get information about COMPASS have their limitations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34654" y="1419424"/>
            <a:ext cx="3369387" cy="954107"/>
          </a:xfrm>
          <a:prstGeom prst="rect">
            <a:avLst/>
          </a:prstGeom>
          <a:noFill/>
        </p:spPr>
        <p:txBody>
          <a:bodyPr wrap="square" rtlCol="0">
            <a:spAutoFit/>
          </a:bodyPr>
          <a:lstStyle/>
          <a:p>
            <a:pPr algn="ctr"/>
            <a:r>
              <a:rPr lang="en-US" b="1" u="sng" dirty="0">
                <a:latin typeface="NanumGothic" panose="020D0604000000000000" pitchFamily="34" charset="-127"/>
                <a:ea typeface="NanumGothic" panose="020D0604000000000000" pitchFamily="34" charset="-127"/>
                <a:cs typeface="CordiaUPC" panose="020B0304020202020204" pitchFamily="34" charset="-34"/>
              </a:rPr>
              <a:t>Website</a:t>
            </a:r>
          </a:p>
          <a:p>
            <a:r>
              <a:rPr lang="en-US" b="1" dirty="0">
                <a:highlight>
                  <a:srgbClr val="00FF00"/>
                </a:highlight>
                <a:latin typeface="NanumGothic" panose="020D0604000000000000" pitchFamily="34" charset="-127"/>
                <a:ea typeface="NanumGothic" panose="020D0604000000000000" pitchFamily="34" charset="-127"/>
                <a:cs typeface="CordiaUPC" panose="020B0304020202020204" pitchFamily="34" charset="-34"/>
              </a:rPr>
              <a:t>Pro:</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Contains updated information</a:t>
            </a:r>
          </a:p>
          <a:p>
            <a:r>
              <a:rPr lang="en-US" b="1" dirty="0">
                <a:highlight>
                  <a:srgbClr val="FF0000"/>
                </a:highlight>
                <a:latin typeface="NanumGothic" panose="020D0604000000000000" pitchFamily="34" charset="-127"/>
                <a:ea typeface="NanumGothic" panose="020D0604000000000000" pitchFamily="34" charset="-127"/>
                <a:cs typeface="CordiaUPC" panose="020B0304020202020204" pitchFamily="34" charset="-34"/>
              </a:rPr>
              <a:t>Con:</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Requires user to navigate around to find the content</a:t>
            </a:r>
          </a:p>
        </p:txBody>
      </p:sp>
      <p:sp>
        <p:nvSpPr>
          <p:cNvPr id="10" name="Google Shape;2585;p125">
            <a:extLst>
              <a:ext uri="{FF2B5EF4-FFF2-40B4-BE49-F238E27FC236}">
                <a16:creationId xmlns:a16="http://schemas.microsoft.com/office/drawing/2014/main" id="{A6B5F2FD-D57A-5ACA-B36B-2D1D1A0A8D84}"/>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descr="A screenshot of a phone number&#10;&#10;Description automatically generated">
            <a:extLst>
              <a:ext uri="{FF2B5EF4-FFF2-40B4-BE49-F238E27FC236}">
                <a16:creationId xmlns:a16="http://schemas.microsoft.com/office/drawing/2014/main" id="{8CAC3295-6E22-D544-0EBF-BDEA8CEA5068}"/>
              </a:ext>
            </a:extLst>
          </p:cNvPr>
          <p:cNvPicPr>
            <a:picLocks noChangeAspect="1"/>
          </p:cNvPicPr>
          <p:nvPr/>
        </p:nvPicPr>
        <p:blipFill>
          <a:blip r:embed="rId3"/>
          <a:stretch>
            <a:fillRect/>
          </a:stretch>
        </p:blipFill>
        <p:spPr>
          <a:xfrm>
            <a:off x="3770948" y="2661155"/>
            <a:ext cx="2377564" cy="1765518"/>
          </a:xfrm>
          <a:prstGeom prst="rect">
            <a:avLst/>
          </a:prstGeom>
          <a:effectLst>
            <a:outerShdw blurRad="63500" sx="102000" sy="102000" algn="ctr" rotWithShape="0">
              <a:prstClr val="black">
                <a:alpha val="40000"/>
              </a:prstClr>
            </a:outerShdw>
          </a:effectLst>
        </p:spPr>
      </p:pic>
      <p:pic>
        <p:nvPicPr>
          <p:cNvPr id="14" name="Picture 13" descr="A screenshot of a search results&#10;&#10;Description automatically generated">
            <a:extLst>
              <a:ext uri="{FF2B5EF4-FFF2-40B4-BE49-F238E27FC236}">
                <a16:creationId xmlns:a16="http://schemas.microsoft.com/office/drawing/2014/main" id="{3304950C-BA72-4EA3-5DF2-D1E373809E13}"/>
              </a:ext>
            </a:extLst>
          </p:cNvPr>
          <p:cNvPicPr>
            <a:picLocks noChangeAspect="1"/>
          </p:cNvPicPr>
          <p:nvPr/>
        </p:nvPicPr>
        <p:blipFill>
          <a:blip r:embed="rId4"/>
          <a:stretch>
            <a:fillRect/>
          </a:stretch>
        </p:blipFill>
        <p:spPr>
          <a:xfrm>
            <a:off x="241874" y="2400876"/>
            <a:ext cx="3196642" cy="1377490"/>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C8E4E77C-C1A4-13AF-8C06-79A29503E403}"/>
              </a:ext>
            </a:extLst>
          </p:cNvPr>
          <p:cNvSpPr txBox="1"/>
          <p:nvPr/>
        </p:nvSpPr>
        <p:spPr>
          <a:xfrm>
            <a:off x="3780572" y="1379612"/>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Hotline</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Immediate assistance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Operating hours are not 24/7</a:t>
            </a:r>
          </a:p>
        </p:txBody>
      </p:sp>
      <p:sp>
        <p:nvSpPr>
          <p:cNvPr id="19" name="TextBox 18">
            <a:extLst>
              <a:ext uri="{FF2B5EF4-FFF2-40B4-BE49-F238E27FC236}">
                <a16:creationId xmlns:a16="http://schemas.microsoft.com/office/drawing/2014/main" id="{8DDFBDF8-C320-2AE7-9AE4-CD713490A9AE}"/>
              </a:ext>
            </a:extLst>
          </p:cNvPr>
          <p:cNvSpPr txBox="1"/>
          <p:nvPr/>
        </p:nvSpPr>
        <p:spPr>
          <a:xfrm>
            <a:off x="6583446" y="1327380"/>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Feedback form</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Information is comprehensive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Not real-time</a:t>
            </a:r>
          </a:p>
        </p:txBody>
      </p:sp>
      <p:pic>
        <p:nvPicPr>
          <p:cNvPr id="24" name="Picture 23" descr="A screenshot of a survey&#10;&#10;Description automatically generated">
            <a:extLst>
              <a:ext uri="{FF2B5EF4-FFF2-40B4-BE49-F238E27FC236}">
                <a16:creationId xmlns:a16="http://schemas.microsoft.com/office/drawing/2014/main" id="{FD8C3251-C9A5-0099-0524-E8129BA3F18E}"/>
              </a:ext>
            </a:extLst>
          </p:cNvPr>
          <p:cNvPicPr>
            <a:picLocks noChangeAspect="1"/>
          </p:cNvPicPr>
          <p:nvPr/>
        </p:nvPicPr>
        <p:blipFill>
          <a:blip r:embed="rId5"/>
          <a:stretch>
            <a:fillRect/>
          </a:stretch>
        </p:blipFill>
        <p:spPr>
          <a:xfrm>
            <a:off x="6500192" y="2373531"/>
            <a:ext cx="2522428" cy="211677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8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3A9702DB-C4A3-7B21-04C1-72B114A5A9DE}"/>
              </a:ext>
            </a:extLst>
          </p:cNvPr>
          <p:cNvSpPr txBox="1"/>
          <p:nvPr/>
        </p:nvSpPr>
        <p:spPr>
          <a:xfrm>
            <a:off x="515159" y="1545578"/>
            <a:ext cx="3555135" cy="307777"/>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Bard</a:t>
            </a:r>
          </a:p>
        </p:txBody>
      </p:sp>
      <p:sp>
        <p:nvSpPr>
          <p:cNvPr id="11" name="TextBox 10">
            <a:extLst>
              <a:ext uri="{FF2B5EF4-FFF2-40B4-BE49-F238E27FC236}">
                <a16:creationId xmlns:a16="http://schemas.microsoft.com/office/drawing/2014/main" id="{1EAC54FC-0773-D8A6-80BC-F12CBB1499D4}"/>
              </a:ext>
            </a:extLst>
          </p:cNvPr>
          <p:cNvSpPr txBox="1"/>
          <p:nvPr/>
        </p:nvSpPr>
        <p:spPr>
          <a:xfrm>
            <a:off x="4790989" y="1502528"/>
            <a:ext cx="3555135" cy="307777"/>
          </a:xfrm>
          <a:prstGeom prst="rect">
            <a:avLst/>
          </a:prstGeom>
          <a:noFill/>
        </p:spPr>
        <p:txBody>
          <a:bodyPr wrap="square" rtlCol="0">
            <a:spAutoFit/>
          </a:bodyPr>
          <a:lstStyle/>
          <a:p>
            <a:r>
              <a:rPr lang="en-US" b="1" dirty="0" err="1">
                <a:latin typeface="NanumGothic" panose="020D0604000000000000" pitchFamily="34" charset="-127"/>
                <a:ea typeface="NanumGothic" panose="020D0604000000000000" pitchFamily="34" charset="-127"/>
              </a:rPr>
              <a:t>ChatGPT</a:t>
            </a:r>
            <a:r>
              <a:rPr lang="en-US" b="1" dirty="0">
                <a:latin typeface="NanumGothic" panose="020D0604000000000000" pitchFamily="34" charset="-127"/>
                <a:ea typeface="NanumGothic" panose="020D0604000000000000" pitchFamily="34" charset="-127"/>
              </a:rPr>
              <a:t> 3.5</a:t>
            </a:r>
          </a:p>
        </p:txBody>
      </p:sp>
      <p:sp>
        <p:nvSpPr>
          <p:cNvPr id="12" name="TextBox 11">
            <a:extLst>
              <a:ext uri="{FF2B5EF4-FFF2-40B4-BE49-F238E27FC236}">
                <a16:creationId xmlns:a16="http://schemas.microsoft.com/office/drawing/2014/main" id="{F61A4B71-0A08-31B3-B181-9B0F6182CED7}"/>
              </a:ext>
            </a:extLst>
          </p:cNvPr>
          <p:cNvSpPr txBox="1"/>
          <p:nvPr/>
        </p:nvSpPr>
        <p:spPr>
          <a:xfrm>
            <a:off x="5990400" y="1221493"/>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Canada’s Express Entry system</a:t>
            </a:r>
          </a:p>
        </p:txBody>
      </p:sp>
      <p:sp>
        <p:nvSpPr>
          <p:cNvPr id="13" name="TextBox 12">
            <a:extLst>
              <a:ext uri="{FF2B5EF4-FFF2-40B4-BE49-F238E27FC236}">
                <a16:creationId xmlns:a16="http://schemas.microsoft.com/office/drawing/2014/main" id="{73CC731A-380C-4FD5-668C-05B484E08C86}"/>
              </a:ext>
            </a:extLst>
          </p:cNvPr>
          <p:cNvSpPr txBox="1"/>
          <p:nvPr/>
        </p:nvSpPr>
        <p:spPr>
          <a:xfrm>
            <a:off x="1109684" y="1301051"/>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Australia’s Skilled Migration Points System</a:t>
            </a:r>
          </a:p>
        </p:txBody>
      </p:sp>
      <p:pic>
        <p:nvPicPr>
          <p:cNvPr id="15" name="Picture 14">
            <a:extLst>
              <a:ext uri="{FF2B5EF4-FFF2-40B4-BE49-F238E27FC236}">
                <a16:creationId xmlns:a16="http://schemas.microsoft.com/office/drawing/2014/main" id="{9634CDD1-984E-2F12-74ED-218725109F78}"/>
              </a:ext>
            </a:extLst>
          </p:cNvPr>
          <p:cNvPicPr>
            <a:picLocks noChangeAspect="1"/>
          </p:cNvPicPr>
          <p:nvPr/>
        </p:nvPicPr>
        <p:blipFill>
          <a:blip r:embed="rId3"/>
          <a:stretch>
            <a:fillRect/>
          </a:stretch>
        </p:blipFill>
        <p:spPr>
          <a:xfrm>
            <a:off x="5274276" y="1967137"/>
            <a:ext cx="2588559" cy="3070953"/>
          </a:xfrm>
          <a:prstGeom prst="rect">
            <a:avLst/>
          </a:prstGeom>
          <a:effectLst>
            <a:outerShdw blurRad="63500" sx="102000" sy="102000" algn="ctr" rotWithShape="0">
              <a:prstClr val="black">
                <a:alpha val="40000"/>
              </a:prstClr>
            </a:outerShdw>
          </a:effectLst>
        </p:spPr>
      </p:pic>
      <p:pic>
        <p:nvPicPr>
          <p:cNvPr id="16" name="Picture 15">
            <a:extLst>
              <a:ext uri="{FF2B5EF4-FFF2-40B4-BE49-F238E27FC236}">
                <a16:creationId xmlns:a16="http://schemas.microsoft.com/office/drawing/2014/main" id="{F9409CDA-9DED-265E-7046-E7078097CD5D}"/>
              </a:ext>
            </a:extLst>
          </p:cNvPr>
          <p:cNvPicPr>
            <a:picLocks noChangeAspect="1"/>
          </p:cNvPicPr>
          <p:nvPr/>
        </p:nvPicPr>
        <p:blipFill>
          <a:blip r:embed="rId4"/>
          <a:stretch>
            <a:fillRect/>
          </a:stretch>
        </p:blipFill>
        <p:spPr>
          <a:xfrm>
            <a:off x="289290" y="2092159"/>
            <a:ext cx="4373086" cy="2820910"/>
          </a:xfrm>
          <a:prstGeom prst="rect">
            <a:avLst/>
          </a:prstGeom>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23546F50-A550-951E-4024-78B80657ECF6}"/>
              </a:ext>
            </a:extLst>
          </p:cNvPr>
          <p:cNvSpPr txBox="1"/>
          <p:nvPr/>
        </p:nvSpPr>
        <p:spPr>
          <a:xfrm>
            <a:off x="374914" y="685956"/>
            <a:ext cx="8394172"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Without including more context or providing the chatbot with a specific knowledge base, the answers generated would typically be based off some assumed context, which is incorrect</a:t>
            </a:r>
          </a:p>
        </p:txBody>
      </p:sp>
      <p:sp>
        <p:nvSpPr>
          <p:cNvPr id="2583" name="Google Shape;2583;p125"/>
          <p:cNvSpPr txBox="1">
            <a:spLocks noGrp="1"/>
          </p:cNvSpPr>
          <p:nvPr>
            <p:ph type="title"/>
          </p:nvPr>
        </p:nvSpPr>
        <p:spPr>
          <a:xfrm>
            <a:off x="97104" y="241851"/>
            <a:ext cx="894979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Readily available chatbots are not so helpful</a:t>
            </a:r>
            <a:endParaRPr sz="2400" dirty="0"/>
          </a:p>
        </p:txBody>
      </p:sp>
    </p:spTree>
    <p:extLst>
      <p:ext uri="{BB962C8B-B14F-4D97-AF65-F5344CB8AC3E}">
        <p14:creationId xmlns:p14="http://schemas.microsoft.com/office/powerpoint/2010/main" val="10145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7"/>
        <p:cNvGrpSpPr/>
        <p:nvPr/>
      </p:nvGrpSpPr>
      <p:grpSpPr>
        <a:xfrm>
          <a:off x="0" y="0"/>
          <a:ext cx="0" cy="0"/>
          <a:chOff x="0" y="0"/>
          <a:chExt cx="0" cy="0"/>
        </a:xfrm>
      </p:grpSpPr>
      <p:sp>
        <p:nvSpPr>
          <p:cNvPr id="2338" name="Google Shape;2338;p106"/>
          <p:cNvSpPr/>
          <p:nvPr/>
        </p:nvSpPr>
        <p:spPr>
          <a:xfrm>
            <a:off x="2798000" y="1141625"/>
            <a:ext cx="5481300" cy="283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6"/>
          <p:cNvSpPr txBox="1">
            <a:spLocks noGrp="1"/>
          </p:cNvSpPr>
          <p:nvPr>
            <p:ph type="title"/>
          </p:nvPr>
        </p:nvSpPr>
        <p:spPr>
          <a:xfrm>
            <a:off x="2882600" y="2046651"/>
            <a:ext cx="5312100" cy="178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t>Objective:</a:t>
            </a:r>
            <a:br>
              <a:rPr lang="en-US" sz="2600" dirty="0"/>
            </a:br>
            <a:r>
              <a:rPr lang="en-US" sz="2600" dirty="0"/>
              <a:t>To create a </a:t>
            </a:r>
            <a:r>
              <a:rPr lang="en-US" sz="2600" dirty="0" err="1"/>
              <a:t>customised</a:t>
            </a:r>
            <a:r>
              <a:rPr lang="en-US" sz="2600" dirty="0"/>
              <a:t> chatbot that addresses queries from businesses about COMPASS, which is user-friendly and offers 24/7 support</a:t>
            </a:r>
            <a:endParaRPr sz="2600" dirty="0"/>
          </a:p>
        </p:txBody>
      </p:sp>
    </p:spTree>
    <p:extLst>
      <p:ext uri="{BB962C8B-B14F-4D97-AF65-F5344CB8AC3E}">
        <p14:creationId xmlns:p14="http://schemas.microsoft.com/office/powerpoint/2010/main" val="30688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713250" y="523025"/>
            <a:ext cx="813162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Workflow of building a </a:t>
            </a:r>
            <a:r>
              <a:rPr lang="en-US" dirty="0" err="1"/>
              <a:t>customised</a:t>
            </a:r>
            <a:r>
              <a:rPr lang="en-US" dirty="0"/>
              <a:t> chatbot</a:t>
            </a:r>
            <a:endParaRPr dirty="0"/>
          </a:p>
        </p:txBody>
      </p:sp>
      <p:cxnSp>
        <p:nvCxnSpPr>
          <p:cNvPr id="2182" name="Google Shape;2182;p99"/>
          <p:cNvCxnSpPr/>
          <p:nvPr/>
        </p:nvCxnSpPr>
        <p:spPr>
          <a:xfrm>
            <a:off x="1654650" y="3165400"/>
            <a:ext cx="5847000" cy="0"/>
          </a:xfrm>
          <a:prstGeom prst="straightConnector1">
            <a:avLst/>
          </a:prstGeom>
          <a:noFill/>
          <a:ln w="19050" cap="flat" cmpd="sng">
            <a:solidFill>
              <a:schemeClr val="accent2"/>
            </a:solidFill>
            <a:prstDash val="solid"/>
            <a:round/>
            <a:headEnd type="none" w="med" len="med"/>
            <a:tailEnd type="none" w="med" len="med"/>
          </a:ln>
        </p:spPr>
      </p:cxnSp>
      <p:cxnSp>
        <p:nvCxnSpPr>
          <p:cNvPr id="2183" name="Google Shape;2183;p99"/>
          <p:cNvCxnSpPr>
            <a:stCxn id="2184" idx="4"/>
            <a:endCxn id="2185" idx="0"/>
          </p:cNvCxnSpPr>
          <p:nvPr/>
        </p:nvCxnSpPr>
        <p:spPr>
          <a:xfrm>
            <a:off x="1652575"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86" name="Google Shape;2186;p99"/>
          <p:cNvSpPr/>
          <p:nvPr/>
        </p:nvSpPr>
        <p:spPr>
          <a:xfrm>
            <a:off x="7698470" y="1489138"/>
            <a:ext cx="39733" cy="41601"/>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9"/>
          <p:cNvSpPr/>
          <p:nvPr/>
        </p:nvSpPr>
        <p:spPr>
          <a:xfrm>
            <a:off x="7551041" y="1442570"/>
            <a:ext cx="106153" cy="30606"/>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9"/>
          <p:cNvSpPr/>
          <p:nvPr/>
        </p:nvSpPr>
        <p:spPr>
          <a:xfrm>
            <a:off x="68995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9"/>
          <p:cNvSpPr/>
          <p:nvPr/>
        </p:nvSpPr>
        <p:spPr>
          <a:xfrm>
            <a:off x="6982075" y="1492588"/>
            <a:ext cx="1018800" cy="101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9"/>
          <p:cNvSpPr/>
          <p:nvPr/>
        </p:nvSpPr>
        <p:spPr>
          <a:xfrm>
            <a:off x="73824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9"/>
          <p:cNvSpPr/>
          <p:nvPr/>
        </p:nvSpPr>
        <p:spPr>
          <a:xfrm>
            <a:off x="4055063"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9"/>
          <p:cNvSpPr/>
          <p:nvPr/>
        </p:nvSpPr>
        <p:spPr>
          <a:xfrm>
            <a:off x="4137563" y="1492588"/>
            <a:ext cx="1018800" cy="10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9"/>
          <p:cNvSpPr/>
          <p:nvPr/>
        </p:nvSpPr>
        <p:spPr>
          <a:xfrm>
            <a:off x="4537913"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9"/>
          <p:cNvSpPr txBox="1"/>
          <p:nvPr/>
        </p:nvSpPr>
        <p:spPr>
          <a:xfrm>
            <a:off x="3711059" y="3406225"/>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1"/>
                </a:solidFill>
                <a:latin typeface="Hammersmith One"/>
                <a:ea typeface="Hammersmith One"/>
                <a:cs typeface="Hammersmith One"/>
                <a:sym typeface="Hammersmith One"/>
              </a:rPr>
              <a:t>Chatbot creation</a:t>
            </a:r>
          </a:p>
        </p:txBody>
      </p:sp>
      <p:cxnSp>
        <p:nvCxnSpPr>
          <p:cNvPr id="2198" name="Google Shape;2198;p99"/>
          <p:cNvCxnSpPr>
            <a:stCxn id="2193" idx="4"/>
            <a:endCxn id="2195" idx="0"/>
          </p:cNvCxnSpPr>
          <p:nvPr/>
        </p:nvCxnSpPr>
        <p:spPr>
          <a:xfrm>
            <a:off x="4646963"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99" name="Google Shape;2199;p99"/>
          <p:cNvSpPr/>
          <p:nvPr/>
        </p:nvSpPr>
        <p:spPr>
          <a:xfrm>
            <a:off x="1411578" y="1494147"/>
            <a:ext cx="40497" cy="5991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4" name="Google Shape;2184;p99"/>
          <p:cNvSpPr/>
          <p:nvPr/>
        </p:nvSpPr>
        <p:spPr>
          <a:xfrm>
            <a:off x="10606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9"/>
          <p:cNvSpPr/>
          <p:nvPr/>
        </p:nvSpPr>
        <p:spPr>
          <a:xfrm>
            <a:off x="1143175" y="1492588"/>
            <a:ext cx="1018800" cy="10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9"/>
          <p:cNvSpPr/>
          <p:nvPr/>
        </p:nvSpPr>
        <p:spPr>
          <a:xfrm>
            <a:off x="15435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9"/>
          <p:cNvSpPr txBox="1"/>
          <p:nvPr/>
        </p:nvSpPr>
        <p:spPr>
          <a:xfrm>
            <a:off x="710275" y="33503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3"/>
                </a:solidFill>
                <a:latin typeface="Hammersmith One"/>
                <a:ea typeface="Hammersmith One"/>
                <a:cs typeface="Hammersmith One"/>
                <a:sym typeface="Hammersmith One"/>
              </a:rPr>
              <a:t>Data collection</a:t>
            </a:r>
            <a:endParaRPr sz="2200" b="1" dirty="0">
              <a:solidFill>
                <a:schemeClr val="accent3"/>
              </a:solidFill>
              <a:latin typeface="Hammersmith One"/>
              <a:ea typeface="Hammersmith One"/>
              <a:cs typeface="Hammersmith One"/>
              <a:sym typeface="Hammersmith One"/>
            </a:endParaRPr>
          </a:p>
        </p:txBody>
      </p:sp>
      <p:sp>
        <p:nvSpPr>
          <p:cNvPr id="2202" name="Google Shape;2202;p99"/>
          <p:cNvSpPr txBox="1"/>
          <p:nvPr/>
        </p:nvSpPr>
        <p:spPr>
          <a:xfrm>
            <a:off x="576649" y="3821171"/>
            <a:ext cx="2130030" cy="802500"/>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Scraping relevant URLs from MOM website</a:t>
            </a:r>
          </a:p>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Storing relevant HTMLs and PDFs</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
        <p:nvSpPr>
          <p:cNvPr id="2203" name="Google Shape;2203;p99"/>
          <p:cNvSpPr/>
          <p:nvPr/>
        </p:nvSpPr>
        <p:spPr>
          <a:xfrm>
            <a:off x="3953662" y="2354883"/>
            <a:ext cx="23998" cy="47954"/>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2210" name="Google Shape;2210;p99"/>
          <p:cNvCxnSpPr/>
          <p:nvPr/>
        </p:nvCxnSpPr>
        <p:spPr>
          <a:xfrm>
            <a:off x="7491475" y="2593888"/>
            <a:ext cx="0" cy="459000"/>
          </a:xfrm>
          <a:prstGeom prst="straightConnector1">
            <a:avLst/>
          </a:prstGeom>
          <a:noFill/>
          <a:ln w="19050" cap="flat" cmpd="sng">
            <a:solidFill>
              <a:schemeClr val="accent2"/>
            </a:solidFill>
            <a:prstDash val="solid"/>
            <a:round/>
            <a:headEnd type="none" w="med" len="med"/>
            <a:tailEnd type="none" w="med" len="med"/>
          </a:ln>
        </p:spPr>
      </p:cxnSp>
      <p:grpSp>
        <p:nvGrpSpPr>
          <p:cNvPr id="2214" name="Google Shape;2214;p99"/>
          <p:cNvGrpSpPr/>
          <p:nvPr/>
        </p:nvGrpSpPr>
        <p:grpSpPr>
          <a:xfrm>
            <a:off x="4510620" y="1815122"/>
            <a:ext cx="272686" cy="373766"/>
            <a:chOff x="-38275925" y="1946600"/>
            <a:chExt cx="231600" cy="317450"/>
          </a:xfrm>
        </p:grpSpPr>
        <p:sp>
          <p:nvSpPr>
            <p:cNvPr id="2215" name="Google Shape;2215;p99"/>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9"/>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085;p139">
            <a:extLst>
              <a:ext uri="{FF2B5EF4-FFF2-40B4-BE49-F238E27FC236}">
                <a16:creationId xmlns:a16="http://schemas.microsoft.com/office/drawing/2014/main" id="{680AF06A-3EAE-E8CD-AEB5-F3AADCCB4FD5}"/>
              </a:ext>
            </a:extLst>
          </p:cNvPr>
          <p:cNvSpPr/>
          <p:nvPr/>
        </p:nvSpPr>
        <p:spPr>
          <a:xfrm>
            <a:off x="7331557" y="1876143"/>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12891;p145">
            <a:extLst>
              <a:ext uri="{FF2B5EF4-FFF2-40B4-BE49-F238E27FC236}">
                <a16:creationId xmlns:a16="http://schemas.microsoft.com/office/drawing/2014/main" id="{AA54CB04-B5F9-E438-D5B9-7AB124A3F180}"/>
              </a:ext>
            </a:extLst>
          </p:cNvPr>
          <p:cNvGrpSpPr/>
          <p:nvPr/>
        </p:nvGrpSpPr>
        <p:grpSpPr>
          <a:xfrm>
            <a:off x="1431826" y="1826964"/>
            <a:ext cx="420796" cy="371887"/>
            <a:chOff x="-3137650" y="2787000"/>
            <a:chExt cx="291450" cy="257575"/>
          </a:xfrm>
          <a:solidFill>
            <a:schemeClr val="tx1"/>
          </a:solidFill>
        </p:grpSpPr>
        <p:sp>
          <p:nvSpPr>
            <p:cNvPr id="5" name="Google Shape;12892;p145">
              <a:extLst>
                <a:ext uri="{FF2B5EF4-FFF2-40B4-BE49-F238E27FC236}">
                  <a16:creationId xmlns:a16="http://schemas.microsoft.com/office/drawing/2014/main" id="{CC87862E-5BAC-671C-A96D-D2F6228AFD7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93;p145">
              <a:extLst>
                <a:ext uri="{FF2B5EF4-FFF2-40B4-BE49-F238E27FC236}">
                  <a16:creationId xmlns:a16="http://schemas.microsoft.com/office/drawing/2014/main" id="{ABBF80DF-E7E4-69C4-731D-0AF0BC9E9FF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94;p145">
              <a:extLst>
                <a:ext uri="{FF2B5EF4-FFF2-40B4-BE49-F238E27FC236}">
                  <a16:creationId xmlns:a16="http://schemas.microsoft.com/office/drawing/2014/main" id="{E7787B13-B022-7EAF-B0B1-720A8F03960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95;p145">
              <a:extLst>
                <a:ext uri="{FF2B5EF4-FFF2-40B4-BE49-F238E27FC236}">
                  <a16:creationId xmlns:a16="http://schemas.microsoft.com/office/drawing/2014/main" id="{5C1F703A-0254-C7FA-CEAC-43E56911A41D}"/>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96;p145">
              <a:extLst>
                <a:ext uri="{FF2B5EF4-FFF2-40B4-BE49-F238E27FC236}">
                  <a16:creationId xmlns:a16="http://schemas.microsoft.com/office/drawing/2014/main" id="{4AA10AF6-5E39-E1E8-FFA7-B41E7F56FB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97;p145">
              <a:extLst>
                <a:ext uri="{FF2B5EF4-FFF2-40B4-BE49-F238E27FC236}">
                  <a16:creationId xmlns:a16="http://schemas.microsoft.com/office/drawing/2014/main" id="{8A517029-513F-9B04-818D-B8B4D03223DF}"/>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8;p145">
              <a:extLst>
                <a:ext uri="{FF2B5EF4-FFF2-40B4-BE49-F238E27FC236}">
                  <a16:creationId xmlns:a16="http://schemas.microsoft.com/office/drawing/2014/main" id="{4923417D-C709-82B6-8AED-686B2CD8103C}"/>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99;p145">
              <a:extLst>
                <a:ext uri="{FF2B5EF4-FFF2-40B4-BE49-F238E27FC236}">
                  <a16:creationId xmlns:a16="http://schemas.microsoft.com/office/drawing/2014/main" id="{7F15F7F2-9772-065B-21CE-B0FBAFA704F2}"/>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1" name="Google Shape;2191;p99"/>
          <p:cNvSpPr txBox="1"/>
          <p:nvPr/>
        </p:nvSpPr>
        <p:spPr>
          <a:xfrm>
            <a:off x="6584721" y="3262874"/>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Deployment</a:t>
            </a:r>
            <a:endParaRPr sz="2200" b="1" dirty="0">
              <a:solidFill>
                <a:schemeClr val="accent2"/>
              </a:solidFill>
              <a:latin typeface="Hammersmith One"/>
              <a:ea typeface="Hammersmith One"/>
              <a:cs typeface="Hammersmith One"/>
              <a:sym typeface="Hammersmith One"/>
            </a:endParaRPr>
          </a:p>
        </p:txBody>
      </p:sp>
      <p:sp>
        <p:nvSpPr>
          <p:cNvPr id="14" name="Google Shape;2202;p99">
            <a:extLst>
              <a:ext uri="{FF2B5EF4-FFF2-40B4-BE49-F238E27FC236}">
                <a16:creationId xmlns:a16="http://schemas.microsoft.com/office/drawing/2014/main" id="{D608A948-BD78-4943-EA7F-460982ECE542}"/>
              </a:ext>
            </a:extLst>
          </p:cNvPr>
          <p:cNvSpPr txBox="1"/>
          <p:nvPr/>
        </p:nvSpPr>
        <p:spPr>
          <a:xfrm>
            <a:off x="3673788" y="3817393"/>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Customising</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chatbot’s responses with collected data</a:t>
            </a:r>
          </a:p>
        </p:txBody>
      </p:sp>
      <p:sp>
        <p:nvSpPr>
          <p:cNvPr id="15" name="Google Shape;2202;p99">
            <a:extLst>
              <a:ext uri="{FF2B5EF4-FFF2-40B4-BE49-F238E27FC236}">
                <a16:creationId xmlns:a16="http://schemas.microsoft.com/office/drawing/2014/main" id="{771FEDAE-4D98-2FD2-7AAE-86CBE1444B2C}"/>
              </a:ext>
            </a:extLst>
          </p:cNvPr>
          <p:cNvSpPr txBox="1"/>
          <p:nvPr/>
        </p:nvSpPr>
        <p:spPr>
          <a:xfrm>
            <a:off x="6627448" y="3745988"/>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Deploying the </a:t>
            </a: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customised</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 for businesses</a:t>
            </a:r>
          </a:p>
        </p:txBody>
      </p:sp>
    </p:spTree>
    <p:extLst>
      <p:ext uri="{BB962C8B-B14F-4D97-AF65-F5344CB8AC3E}">
        <p14:creationId xmlns:p14="http://schemas.microsoft.com/office/powerpoint/2010/main" val="214232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42341" y="1300798"/>
            <a:ext cx="3983256"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The sitemap of MOM website shows a hierarchy of content available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We narrowed down to the Eligibility segment which included the COMPASS criteria</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Using python package and libraries, we extract all the relevant URLs, and subsequently store these documents into a folder as our knowledge base for the chatbot</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pic>
        <p:nvPicPr>
          <p:cNvPr id="6" name="Picture 5">
            <a:extLst>
              <a:ext uri="{FF2B5EF4-FFF2-40B4-BE49-F238E27FC236}">
                <a16:creationId xmlns:a16="http://schemas.microsoft.com/office/drawing/2014/main" id="{D24E9D2C-C7E2-262F-A4C1-80C374FFCFB9}"/>
              </a:ext>
            </a:extLst>
          </p:cNvPr>
          <p:cNvPicPr>
            <a:picLocks noChangeAspect="1"/>
          </p:cNvPicPr>
          <p:nvPr/>
        </p:nvPicPr>
        <p:blipFill>
          <a:blip r:embed="rId3"/>
          <a:stretch>
            <a:fillRect/>
          </a:stretch>
        </p:blipFill>
        <p:spPr>
          <a:xfrm>
            <a:off x="4265685" y="1137576"/>
            <a:ext cx="3056853" cy="2868347"/>
          </a:xfrm>
          <a:prstGeom prst="rect">
            <a:avLst/>
          </a:prstGeom>
          <a:effectLst>
            <a:outerShdw blurRad="63500" sx="102000" sy="102000" algn="ctr" rotWithShape="0">
              <a:prstClr val="black">
                <a:alpha val="40000"/>
              </a:prstClr>
            </a:outerShdw>
          </a:effectLst>
        </p:spPr>
      </p:pic>
      <p:sp>
        <p:nvSpPr>
          <p:cNvPr id="8" name="Rectangle 7">
            <a:extLst>
              <a:ext uri="{FF2B5EF4-FFF2-40B4-BE49-F238E27FC236}">
                <a16:creationId xmlns:a16="http://schemas.microsoft.com/office/drawing/2014/main" id="{16F2FD05-5F24-B11F-6978-B6F5CD17E626}"/>
              </a:ext>
            </a:extLst>
          </p:cNvPr>
          <p:cNvSpPr/>
          <p:nvPr/>
        </p:nvSpPr>
        <p:spPr>
          <a:xfrm>
            <a:off x="4901045" y="2434014"/>
            <a:ext cx="2071561" cy="954860"/>
          </a:xfrm>
          <a:prstGeom prst="rect">
            <a:avLst/>
          </a:prstGeom>
          <a:no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screenshot of a computer&#10;&#10;Description automatically generated">
            <a:extLst>
              <a:ext uri="{FF2B5EF4-FFF2-40B4-BE49-F238E27FC236}">
                <a16:creationId xmlns:a16="http://schemas.microsoft.com/office/drawing/2014/main" id="{A660E078-990D-A518-B68D-954C7BF4CE1E}"/>
              </a:ext>
            </a:extLst>
          </p:cNvPr>
          <p:cNvPicPr>
            <a:picLocks noChangeAspect="1"/>
          </p:cNvPicPr>
          <p:nvPr/>
        </p:nvPicPr>
        <p:blipFill>
          <a:blip r:embed="rId4"/>
          <a:stretch>
            <a:fillRect/>
          </a:stretch>
        </p:blipFill>
        <p:spPr>
          <a:xfrm>
            <a:off x="6468575" y="3536858"/>
            <a:ext cx="2433084" cy="1396901"/>
          </a:xfrm>
          <a:prstGeom prst="rect">
            <a:avLst/>
          </a:prstGeom>
        </p:spPr>
      </p:pic>
      <p:cxnSp>
        <p:nvCxnSpPr>
          <p:cNvPr id="11" name="Elbow Connector 10">
            <a:extLst>
              <a:ext uri="{FF2B5EF4-FFF2-40B4-BE49-F238E27FC236}">
                <a16:creationId xmlns:a16="http://schemas.microsoft.com/office/drawing/2014/main" id="{6FEA58BC-DAF2-81CE-4BAF-6E60B1EFC398}"/>
              </a:ext>
            </a:extLst>
          </p:cNvPr>
          <p:cNvCxnSpPr>
            <a:cxnSpLocks/>
          </p:cNvCxnSpPr>
          <p:nvPr/>
        </p:nvCxnSpPr>
        <p:spPr>
          <a:xfrm>
            <a:off x="7138874" y="2892565"/>
            <a:ext cx="819024" cy="546149"/>
          </a:xfrm>
          <a:prstGeom prst="bentConnector3">
            <a:avLst>
              <a:gd name="adj1" fmla="val 100389"/>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3" name="Google Shape;2583;p125"/>
          <p:cNvSpPr txBox="1">
            <a:spLocks noGrp="1"/>
          </p:cNvSpPr>
          <p:nvPr>
            <p:ph type="title"/>
          </p:nvPr>
        </p:nvSpPr>
        <p:spPr>
          <a:xfrm>
            <a:off x="0" y="523025"/>
            <a:ext cx="9079264"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Scraped data from the main URLs and all relevant URLs present in the main URLs as our knowledge base</a:t>
            </a:r>
            <a:endParaRPr sz="2400" dirty="0"/>
          </a:p>
        </p:txBody>
      </p:sp>
    </p:spTree>
    <p:extLst>
      <p:ext uri="{BB962C8B-B14F-4D97-AF65-F5344CB8AC3E}">
        <p14:creationId xmlns:p14="http://schemas.microsoft.com/office/powerpoint/2010/main" val="4068509022"/>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F1DEDE"/>
      </a:lt1>
      <a:dk2>
        <a:srgbClr val="DB9191"/>
      </a:dk2>
      <a:lt2>
        <a:srgbClr val="FFFFFF"/>
      </a:lt2>
      <a:accent1>
        <a:srgbClr val="ACBBC0"/>
      </a:accent1>
      <a:accent2>
        <a:srgbClr val="40474B"/>
      </a:accent2>
      <a:accent3>
        <a:srgbClr val="DB9191"/>
      </a:accent3>
      <a:accent4>
        <a:srgbClr val="F1DEDE"/>
      </a:accent4>
      <a:accent5>
        <a:srgbClr val="ACBBC0"/>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9246</TotalTime>
  <Words>986</Words>
  <Application>Microsoft Macintosh PowerPoint</Application>
  <PresentationFormat>On-screen Show (16:9)</PresentationFormat>
  <Paragraphs>138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Hammersmith One</vt:lpstr>
      <vt:lpstr>NanumGothic</vt:lpstr>
      <vt:lpstr>Century Gothic</vt:lpstr>
      <vt:lpstr>Open Sans</vt:lpstr>
      <vt:lpstr>Manjari</vt:lpstr>
      <vt:lpstr>Arial</vt:lpstr>
      <vt:lpstr>Elegant Education Pack for Students by Slidesgo</vt:lpstr>
      <vt:lpstr>Chatbot for Complementarity Assessment Framework (COMPASS)</vt:lpstr>
      <vt:lpstr>Table of contents</vt:lpstr>
      <vt:lpstr>What is Complementarity Assessment Framework (COMPASS)?</vt:lpstr>
      <vt:lpstr>Ongoing updates and media coverage on COMPASS to prepare businesses for the new requirement</vt:lpstr>
      <vt:lpstr>Existing channels to get information about COMPASS have their limitations</vt:lpstr>
      <vt:lpstr>Readily available chatbots are not so helpful</vt:lpstr>
      <vt:lpstr>Objective: To create a customised chatbot that addresses queries from businesses about COMPASS, which is user-friendly and offers 24/7 support</vt:lpstr>
      <vt:lpstr>Workflow of building a customised chatbot</vt:lpstr>
      <vt:lpstr>Scraped data from the main URLs and all relevant URLs present in the main URLs as our knowledge base</vt:lpstr>
      <vt:lpstr>HTMLs files covering sectorial information for C1. Salary and C5. Skills Bonus were significantly longer</vt:lpstr>
      <vt:lpstr>Overview of creating a customised chatbot</vt:lpstr>
      <vt:lpstr>The chatbot with system prompt provides more context in its responses and is preferred</vt:lpstr>
      <vt:lpstr>Persona for demo</vt:lpstr>
      <vt:lpstr>Questions Tom would like to find out</vt:lpstr>
      <vt:lpstr>Summary</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assistant for employment pass</dc:title>
  <cp:lastModifiedBy>Li Cheng Lin</cp:lastModifiedBy>
  <cp:revision>15</cp:revision>
  <dcterms:modified xsi:type="dcterms:W3CDTF">2023-11-09T13:37:06Z</dcterms:modified>
</cp:coreProperties>
</file>