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9"/>
  </p:notesMasterIdLst>
  <p:sldIdLst>
    <p:sldId id="256" r:id="rId2"/>
    <p:sldId id="258" r:id="rId3"/>
    <p:sldId id="359" r:id="rId4"/>
    <p:sldId id="355" r:id="rId5"/>
    <p:sldId id="358" r:id="rId6"/>
    <p:sldId id="356" r:id="rId7"/>
    <p:sldId id="361" r:id="rId8"/>
    <p:sldId id="349" r:id="rId9"/>
    <p:sldId id="362" r:id="rId10"/>
    <p:sldId id="365" r:id="rId11"/>
    <p:sldId id="364" r:id="rId12"/>
    <p:sldId id="366" r:id="rId13"/>
    <p:sldId id="357" r:id="rId14"/>
    <p:sldId id="363" r:id="rId15"/>
    <p:sldId id="360" r:id="rId16"/>
    <p:sldId id="316" r:id="rId17"/>
    <p:sldId id="300" r:id="rId18"/>
  </p:sldIdLst>
  <p:sldSz cx="9144000" cy="5143500" type="screen16x9"/>
  <p:notesSz cx="6858000" cy="9144000"/>
  <p:embeddedFontLst>
    <p:embeddedFont>
      <p:font typeface="NanumGothic" panose="020D0604000000000000" pitchFamily="34" charset="-127"/>
      <p:regular r:id="rId20"/>
      <p:bold r:id="rId21"/>
    </p:embeddedFont>
    <p:embeddedFont>
      <p:font typeface="Century Gothic" panose="020B0502020202020204" pitchFamily="34" charset="0"/>
      <p:regular r:id="rId22"/>
      <p:bold r:id="rId23"/>
      <p:italic r:id="rId24"/>
      <p:boldItalic r:id="rId25"/>
    </p:embeddedFont>
    <p:embeddedFont>
      <p:font typeface="Hammersmith One" panose="02010703030501060504" pitchFamily="2" charset="77"/>
      <p:regular r:id="rId26"/>
    </p:embeddedFont>
    <p:embeddedFont>
      <p:font typeface="Manjari" panose="02000503000000000000" pitchFamily="2" charset="0"/>
      <p:regular r:id="rId27"/>
      <p:bold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6B1872-4FF2-4AD9-9F8E-F92A6C6C46FF}">
  <a:tblStyle styleId="{FC6B1872-4FF2-4AD9-9F8E-F92A6C6C46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C05658-66EC-4C37-B208-9217EDA1567A}"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F6FC26A1-931B-4C10-B637-263F86C96D6F}"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93225DCB-C7D7-412E-9B1A-D073A93908B2}"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6DB8862C-5E22-41E0-AFEC-60AF472DEB0F}"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7C85B206-1AD6-47A8-BB63-1655D92C5E95}"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77"/>
  </p:normalViewPr>
  <p:slideViewPr>
    <p:cSldViewPr snapToGrid="0">
      <p:cViewPr>
        <p:scale>
          <a:sx n="157" d="100"/>
          <a:sy n="157" d="100"/>
        </p:scale>
        <p:origin x="88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497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455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96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28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765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298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c6a01074ef_0_2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c6a01074ef_0_2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9"/>
        <p:cNvGrpSpPr/>
        <p:nvPr/>
      </p:nvGrpSpPr>
      <p:grpSpPr>
        <a:xfrm>
          <a:off x="0" y="0"/>
          <a:ext cx="0" cy="0"/>
          <a:chOff x="0" y="0"/>
          <a:chExt cx="0" cy="0"/>
        </a:xfrm>
      </p:grpSpPr>
      <p:sp>
        <p:nvSpPr>
          <p:cNvPr id="2170" name="Google Shape;2170;gc6a01074ef_0_19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1" name="Google Shape;2171;gc6a01074ef_0_19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31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gc6a01074ef_0_20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1" name="Google Shape;2361;gc6a01074ef_0_20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46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034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04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4"/>
        <p:cNvGrpSpPr/>
        <p:nvPr/>
      </p:nvGrpSpPr>
      <p:grpSpPr>
        <a:xfrm>
          <a:off x="0" y="0"/>
          <a:ext cx="0" cy="0"/>
          <a:chOff x="0" y="0"/>
          <a:chExt cx="0" cy="0"/>
        </a:xfrm>
      </p:grpSpPr>
      <p:sp>
        <p:nvSpPr>
          <p:cNvPr id="2335" name="Google Shape;2335;gc6a01074ef_0_20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6" name="Google Shape;2336;gc6a01074ef_0_20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814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c6a01074ef_0_20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c6a01074ef_0_20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60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9"/>
        <p:cNvGrpSpPr/>
        <p:nvPr/>
      </p:nvGrpSpPr>
      <p:grpSpPr>
        <a:xfrm>
          <a:off x="0" y="0"/>
          <a:ext cx="0" cy="0"/>
          <a:chOff x="0" y="0"/>
          <a:chExt cx="0" cy="0"/>
        </a:xfrm>
      </p:grpSpPr>
      <p:sp>
        <p:nvSpPr>
          <p:cNvPr id="2580" name="Google Shape;2580;gc72ba98ae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1" name="Google Shape;2581;gc72ba98ae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50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17.xml"/><Relationship Id="rId4" Type="http://schemas.openxmlformats.org/officeDocument/2006/relationships/slide" Target="../slides/slide1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1"/>
          <p:cNvGrpSpPr/>
          <p:nvPr/>
        </p:nvGrpSpPr>
        <p:grpSpPr>
          <a:xfrm rot="10800000" flipH="1">
            <a:off x="-135159" y="-547193"/>
            <a:ext cx="1696762" cy="1688828"/>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rId3" action="ppaction://hlinksldjump"/>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4"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rId3" action="ppaction://hlinksldjump"/>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4"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rId5" action="ppaction://hlinksldjump"/>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rId5" action="ppaction://hlinksldjump"/>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7" r:id="rId3"/>
    <p:sldLayoutId id="2147483658" r:id="rId4"/>
    <p:sldLayoutId id="2147483659" r:id="rId5"/>
    <p:sldLayoutId id="2147483661" r:id="rId6"/>
    <p:sldLayoutId id="2147483669" r:id="rId7"/>
    <p:sldLayoutId id="2147483678" r:id="rId8"/>
    <p:sldLayoutId id="214748368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17.xml"/><Relationship Id="rId5" Type="http://schemas.openxmlformats.org/officeDocument/2006/relationships/slide" Target="slide14.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hyperlink" Target="https://www.straitstimes.com/singapore/from-the-gallerynew-points-system-a-compass-for-better-workforce-complementa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mom.gov.sg/newsroom/speeches/2022/0304-speech-by-minister-for-manpower-dr-tan-see-leng-at-committee-of-supply-202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hyperlink" Target="https://www.straitstimes.com/business/27-job-types-get-bonus-points-for-employment-pass-approvals" TargetMode="External"/><Relationship Id="rId4" Type="http://schemas.openxmlformats.org/officeDocument/2006/relationships/hyperlink" Target="https://www.straitstimes.com/business/background-screening-companies-expect-rising-demand-for-services-with-new-ep-rul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chemeClr val="accent2"/>
                </a:solidFill>
              </a:rPr>
              <a:t>Chat assistant for Complementarity Assessment Framework (COMPASS)</a:t>
            </a:r>
            <a:endParaRPr sz="3200" dirty="0">
              <a:solidFill>
                <a:schemeClr val="accent2"/>
              </a:solidFill>
            </a:endParaRPr>
          </a:p>
        </p:txBody>
      </p:sp>
      <p:sp>
        <p:nvSpPr>
          <p:cNvPr id="1321" name="Google Shape;1321;p54"/>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NanumGothic" panose="020D0604000000000000" pitchFamily="34" charset="-127"/>
                <a:ea typeface="NanumGothic" panose="020D0604000000000000" pitchFamily="34" charset="-127"/>
              </a:rPr>
              <a:t>DSI 39</a:t>
            </a:r>
          </a:p>
          <a:p>
            <a:pPr marL="0" lvl="0" indent="0" algn="ctr" rtl="0">
              <a:spcBef>
                <a:spcPts val="0"/>
              </a:spcBef>
              <a:spcAft>
                <a:spcPts val="0"/>
              </a:spcAft>
              <a:buClr>
                <a:schemeClr val="dk1"/>
              </a:buClr>
              <a:buSzPts val="1100"/>
              <a:buFont typeface="Arial"/>
              <a:buNone/>
            </a:pPr>
            <a:r>
              <a:rPr lang="en-US" dirty="0">
                <a:latin typeface="NanumGothic" panose="020D0604000000000000" pitchFamily="34" charset="-127"/>
                <a:ea typeface="NanumGothic" panose="020D0604000000000000" pitchFamily="34" charset="-127"/>
              </a:rPr>
              <a:t>Lin Li Cheng</a:t>
            </a:r>
            <a:endParaRPr dirty="0">
              <a:latin typeface="NanumGothic" panose="020D0604000000000000" pitchFamily="34" charset="-127"/>
              <a:ea typeface="NanumGothic" panose="020D0604000000000000" pitchFamily="34" charset="-127"/>
            </a:endParaRPr>
          </a:p>
        </p:txBody>
      </p:sp>
      <p:grpSp>
        <p:nvGrpSpPr>
          <p:cNvPr id="2" name="Group 1">
            <a:extLst>
              <a:ext uri="{FF2B5EF4-FFF2-40B4-BE49-F238E27FC236}">
                <a16:creationId xmlns:a16="http://schemas.microsoft.com/office/drawing/2014/main" id="{7121B65F-273E-5F7D-B38B-86F148908EBA}"/>
              </a:ext>
            </a:extLst>
          </p:cNvPr>
          <p:cNvGrpSpPr/>
          <p:nvPr/>
        </p:nvGrpSpPr>
        <p:grpSpPr>
          <a:xfrm>
            <a:off x="116279" y="3385571"/>
            <a:ext cx="1060426" cy="1229130"/>
            <a:chOff x="4021712" y="1980899"/>
            <a:chExt cx="1882310" cy="2360392"/>
          </a:xfrm>
        </p:grpSpPr>
        <p:sp>
          <p:nvSpPr>
            <p:cNvPr id="3" name="Google Shape;2625;p126">
              <a:extLst>
                <a:ext uri="{FF2B5EF4-FFF2-40B4-BE49-F238E27FC236}">
                  <a16:creationId xmlns:a16="http://schemas.microsoft.com/office/drawing/2014/main" id="{B7D27071-9060-C28A-8160-7E4B5F139A0E}"/>
                </a:ext>
              </a:extLst>
            </p:cNvPr>
            <p:cNvSpPr/>
            <p:nvPr/>
          </p:nvSpPr>
          <p:spPr>
            <a:xfrm>
              <a:off x="4021712" y="3419563"/>
              <a:ext cx="1882310" cy="921728"/>
            </a:xfrm>
            <a:custGeom>
              <a:avLst/>
              <a:gdLst/>
              <a:ahLst/>
              <a:cxnLst/>
              <a:rect l="l" t="t" r="r" b="b"/>
              <a:pathLst>
                <a:path w="40792" h="22098" extrusionOk="0">
                  <a:moveTo>
                    <a:pt x="19089" y="0"/>
                  </a:moveTo>
                  <a:cubicBezTo>
                    <a:pt x="1" y="0"/>
                    <a:pt x="1125" y="21703"/>
                    <a:pt x="1125" y="22098"/>
                  </a:cubicBezTo>
                  <a:lnTo>
                    <a:pt x="36931" y="22098"/>
                  </a:lnTo>
                  <a:cubicBezTo>
                    <a:pt x="36931" y="22098"/>
                    <a:pt x="40792" y="0"/>
                    <a:pt x="19089"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26;p126">
              <a:extLst>
                <a:ext uri="{FF2B5EF4-FFF2-40B4-BE49-F238E27FC236}">
                  <a16:creationId xmlns:a16="http://schemas.microsoft.com/office/drawing/2014/main" id="{113CC085-6335-1CE0-AAFD-4963B789D2A6}"/>
                </a:ext>
              </a:extLst>
            </p:cNvPr>
            <p:cNvSpPr/>
            <p:nvPr/>
          </p:nvSpPr>
          <p:spPr>
            <a:xfrm>
              <a:off x="4699181" y="3420523"/>
              <a:ext cx="500802" cy="219691"/>
            </a:xfrm>
            <a:custGeom>
              <a:avLst/>
              <a:gdLst/>
              <a:ahLst/>
              <a:cxnLst/>
              <a:rect l="l" t="t" r="r" b="b"/>
              <a:pathLst>
                <a:path w="10853" h="5267" extrusionOk="0">
                  <a:moveTo>
                    <a:pt x="4036" y="1"/>
                  </a:moveTo>
                  <a:cubicBezTo>
                    <a:pt x="2716" y="1"/>
                    <a:pt x="1330" y="92"/>
                    <a:pt x="1" y="342"/>
                  </a:cubicBezTo>
                  <a:cubicBezTo>
                    <a:pt x="1" y="342"/>
                    <a:pt x="92" y="5205"/>
                    <a:pt x="5229" y="5266"/>
                  </a:cubicBezTo>
                  <a:cubicBezTo>
                    <a:pt x="5262" y="5267"/>
                    <a:pt x="5296" y="5267"/>
                    <a:pt x="5329" y="5267"/>
                  </a:cubicBezTo>
                  <a:cubicBezTo>
                    <a:pt x="10372" y="5267"/>
                    <a:pt x="10852" y="707"/>
                    <a:pt x="10852" y="707"/>
                  </a:cubicBezTo>
                  <a:cubicBezTo>
                    <a:pt x="10852" y="707"/>
                    <a:pt x="7699" y="1"/>
                    <a:pt x="4036"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28;p126">
              <a:extLst>
                <a:ext uri="{FF2B5EF4-FFF2-40B4-BE49-F238E27FC236}">
                  <a16:creationId xmlns:a16="http://schemas.microsoft.com/office/drawing/2014/main" id="{7FA43C01-07C8-7D3C-8898-D5122C6B0FF0}"/>
                </a:ext>
              </a:extLst>
            </p:cNvPr>
            <p:cNvSpPr/>
            <p:nvPr/>
          </p:nvSpPr>
          <p:spPr>
            <a:xfrm>
              <a:off x="4769289" y="3298836"/>
              <a:ext cx="342297" cy="262434"/>
            </a:xfrm>
            <a:custGeom>
              <a:avLst/>
              <a:gdLst/>
              <a:ahLst/>
              <a:cxnLst/>
              <a:rect l="l" t="t" r="r" b="b"/>
              <a:pathLst>
                <a:path w="7418" h="5472" extrusionOk="0">
                  <a:moveTo>
                    <a:pt x="1" y="1"/>
                  </a:moveTo>
                  <a:lnTo>
                    <a:pt x="305" y="3587"/>
                  </a:lnTo>
                  <a:cubicBezTo>
                    <a:pt x="305" y="3587"/>
                    <a:pt x="730" y="5472"/>
                    <a:pt x="3648" y="5472"/>
                  </a:cubicBezTo>
                  <a:cubicBezTo>
                    <a:pt x="6900" y="5472"/>
                    <a:pt x="7387" y="3587"/>
                    <a:pt x="7387" y="3587"/>
                  </a:cubicBezTo>
                  <a:lnTo>
                    <a:pt x="7417" y="214"/>
                  </a:lnTo>
                  <a:lnTo>
                    <a:pt x="7417" y="214"/>
                  </a:lnTo>
                  <a:cubicBezTo>
                    <a:pt x="6369" y="442"/>
                    <a:pt x="5285" y="558"/>
                    <a:pt x="4186" y="558"/>
                  </a:cubicBezTo>
                  <a:cubicBezTo>
                    <a:pt x="2800" y="558"/>
                    <a:pt x="1391" y="374"/>
                    <a:pt x="1"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29;p126">
              <a:extLst>
                <a:ext uri="{FF2B5EF4-FFF2-40B4-BE49-F238E27FC236}">
                  <a16:creationId xmlns:a16="http://schemas.microsoft.com/office/drawing/2014/main" id="{183EE3C2-35BF-3DF7-9378-8A2967249CF0}"/>
                </a:ext>
              </a:extLst>
            </p:cNvPr>
            <p:cNvSpPr/>
            <p:nvPr/>
          </p:nvSpPr>
          <p:spPr>
            <a:xfrm>
              <a:off x="4236336" y="2111251"/>
              <a:ext cx="1265179" cy="1214872"/>
            </a:xfrm>
            <a:custGeom>
              <a:avLst/>
              <a:gdLst/>
              <a:ahLst/>
              <a:cxnLst/>
              <a:rect l="l" t="t" r="r" b="b"/>
              <a:pathLst>
                <a:path w="27418" h="29126" extrusionOk="0">
                  <a:moveTo>
                    <a:pt x="15957" y="1"/>
                  </a:moveTo>
                  <a:cubicBezTo>
                    <a:pt x="14340" y="1"/>
                    <a:pt x="12560" y="229"/>
                    <a:pt x="10639" y="696"/>
                  </a:cubicBezTo>
                  <a:cubicBezTo>
                    <a:pt x="2736" y="2642"/>
                    <a:pt x="0" y="9572"/>
                    <a:pt x="1915" y="18265"/>
                  </a:cubicBezTo>
                  <a:cubicBezTo>
                    <a:pt x="3732" y="26413"/>
                    <a:pt x="9475" y="29125"/>
                    <a:pt x="15277" y="29125"/>
                  </a:cubicBezTo>
                  <a:cubicBezTo>
                    <a:pt x="15687" y="29125"/>
                    <a:pt x="16096" y="29112"/>
                    <a:pt x="16505" y="29086"/>
                  </a:cubicBezTo>
                  <a:cubicBezTo>
                    <a:pt x="23101" y="28660"/>
                    <a:pt x="27417" y="23341"/>
                    <a:pt x="27417" y="17931"/>
                  </a:cubicBezTo>
                  <a:cubicBezTo>
                    <a:pt x="27417" y="11000"/>
                    <a:pt x="25624" y="6259"/>
                    <a:pt x="25624" y="6259"/>
                  </a:cubicBezTo>
                  <a:cubicBezTo>
                    <a:pt x="24406" y="2192"/>
                    <a:pt x="20965" y="1"/>
                    <a:pt x="15957"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30;p126">
              <a:extLst>
                <a:ext uri="{FF2B5EF4-FFF2-40B4-BE49-F238E27FC236}">
                  <a16:creationId xmlns:a16="http://schemas.microsoft.com/office/drawing/2014/main" id="{03D2C488-0D5A-7D98-DA7D-D9CBF2CB4F17}"/>
                </a:ext>
              </a:extLst>
            </p:cNvPr>
            <p:cNvSpPr/>
            <p:nvPr/>
          </p:nvSpPr>
          <p:spPr>
            <a:xfrm>
              <a:off x="5178914" y="2106037"/>
              <a:ext cx="576479" cy="787419"/>
            </a:xfrm>
            <a:custGeom>
              <a:avLst/>
              <a:gdLst/>
              <a:ahLst/>
              <a:cxnLst/>
              <a:rect l="l" t="t" r="r" b="b"/>
              <a:pathLst>
                <a:path w="12493" h="18878" extrusionOk="0">
                  <a:moveTo>
                    <a:pt x="3739" y="1"/>
                  </a:moveTo>
                  <a:lnTo>
                    <a:pt x="2371" y="274"/>
                  </a:lnTo>
                  <a:cubicBezTo>
                    <a:pt x="2302" y="265"/>
                    <a:pt x="2234" y="260"/>
                    <a:pt x="2166" y="260"/>
                  </a:cubicBezTo>
                  <a:cubicBezTo>
                    <a:pt x="1158" y="260"/>
                    <a:pt x="295" y="1287"/>
                    <a:pt x="152" y="2341"/>
                  </a:cubicBezTo>
                  <a:cubicBezTo>
                    <a:pt x="0" y="3435"/>
                    <a:pt x="487" y="4529"/>
                    <a:pt x="973" y="5533"/>
                  </a:cubicBezTo>
                  <a:cubicBezTo>
                    <a:pt x="1976" y="7508"/>
                    <a:pt x="3131" y="13891"/>
                    <a:pt x="5411" y="16809"/>
                  </a:cubicBezTo>
                  <a:cubicBezTo>
                    <a:pt x="6201" y="17782"/>
                    <a:pt x="4742" y="17356"/>
                    <a:pt x="5684" y="18147"/>
                  </a:cubicBezTo>
                  <a:cubicBezTo>
                    <a:pt x="6241" y="18617"/>
                    <a:pt x="6977" y="18877"/>
                    <a:pt x="7693" y="18877"/>
                  </a:cubicBezTo>
                  <a:cubicBezTo>
                    <a:pt x="8228" y="18877"/>
                    <a:pt x="8751" y="18732"/>
                    <a:pt x="9180" y="18420"/>
                  </a:cubicBezTo>
                  <a:cubicBezTo>
                    <a:pt x="9970" y="17843"/>
                    <a:pt x="12493" y="3222"/>
                    <a:pt x="3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31;p126">
              <a:extLst>
                <a:ext uri="{FF2B5EF4-FFF2-40B4-BE49-F238E27FC236}">
                  <a16:creationId xmlns:a16="http://schemas.microsoft.com/office/drawing/2014/main" id="{3A76B900-635F-1601-A7B8-7F906CE45440}"/>
                </a:ext>
              </a:extLst>
            </p:cNvPr>
            <p:cNvSpPr/>
            <p:nvPr/>
          </p:nvSpPr>
          <p:spPr>
            <a:xfrm>
              <a:off x="4025912" y="1980899"/>
              <a:ext cx="1471350" cy="907838"/>
            </a:xfrm>
            <a:custGeom>
              <a:avLst/>
              <a:gdLst/>
              <a:ahLst/>
              <a:cxnLst/>
              <a:rect l="l" t="t" r="r" b="b"/>
              <a:pathLst>
                <a:path w="31886" h="21765" extrusionOk="0">
                  <a:moveTo>
                    <a:pt x="26179" y="0"/>
                  </a:moveTo>
                  <a:cubicBezTo>
                    <a:pt x="25833" y="0"/>
                    <a:pt x="25456" y="26"/>
                    <a:pt x="25047" y="83"/>
                  </a:cubicBezTo>
                  <a:cubicBezTo>
                    <a:pt x="23217" y="333"/>
                    <a:pt x="21853" y="417"/>
                    <a:pt x="20742" y="417"/>
                  </a:cubicBezTo>
                  <a:cubicBezTo>
                    <a:pt x="18540" y="417"/>
                    <a:pt x="17331" y="90"/>
                    <a:pt x="15463" y="90"/>
                  </a:cubicBezTo>
                  <a:cubicBezTo>
                    <a:pt x="15189" y="90"/>
                    <a:pt x="14899" y="97"/>
                    <a:pt x="14591" y="113"/>
                  </a:cubicBezTo>
                  <a:cubicBezTo>
                    <a:pt x="11126" y="295"/>
                    <a:pt x="8086" y="4216"/>
                    <a:pt x="8086" y="4216"/>
                  </a:cubicBezTo>
                  <a:cubicBezTo>
                    <a:pt x="1" y="9323"/>
                    <a:pt x="2949" y="19201"/>
                    <a:pt x="3892" y="20387"/>
                  </a:cubicBezTo>
                  <a:cubicBezTo>
                    <a:pt x="4732" y="21420"/>
                    <a:pt x="5320" y="21765"/>
                    <a:pt x="5730" y="21765"/>
                  </a:cubicBezTo>
                  <a:cubicBezTo>
                    <a:pt x="6549" y="21765"/>
                    <a:pt x="6658" y="20387"/>
                    <a:pt x="6658" y="20387"/>
                  </a:cubicBezTo>
                  <a:cubicBezTo>
                    <a:pt x="6658" y="20387"/>
                    <a:pt x="10852" y="15706"/>
                    <a:pt x="11490" y="11602"/>
                  </a:cubicBezTo>
                  <a:cubicBezTo>
                    <a:pt x="11490" y="11602"/>
                    <a:pt x="15792" y="13513"/>
                    <a:pt x="20632" y="13513"/>
                  </a:cubicBezTo>
                  <a:cubicBezTo>
                    <a:pt x="23586" y="13513"/>
                    <a:pt x="26741" y="12801"/>
                    <a:pt x="29242" y="10508"/>
                  </a:cubicBezTo>
                  <a:cubicBezTo>
                    <a:pt x="30579" y="9262"/>
                    <a:pt x="31886" y="5402"/>
                    <a:pt x="29971" y="4855"/>
                  </a:cubicBezTo>
                  <a:cubicBezTo>
                    <a:pt x="29971" y="4855"/>
                    <a:pt x="30894" y="0"/>
                    <a:pt x="26179"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32;p126">
              <a:extLst>
                <a:ext uri="{FF2B5EF4-FFF2-40B4-BE49-F238E27FC236}">
                  <a16:creationId xmlns:a16="http://schemas.microsoft.com/office/drawing/2014/main" id="{4CF14D9E-0ABA-ABDF-3BA3-43773320FB77}"/>
                </a:ext>
              </a:extLst>
            </p:cNvPr>
            <p:cNvSpPr/>
            <p:nvPr/>
          </p:nvSpPr>
          <p:spPr>
            <a:xfrm>
              <a:off x="4298034" y="2061529"/>
              <a:ext cx="136125" cy="126968"/>
            </a:xfrm>
            <a:custGeom>
              <a:avLst/>
              <a:gdLst/>
              <a:ahLst/>
              <a:cxnLst/>
              <a:rect l="l" t="t" r="r" b="b"/>
              <a:pathLst>
                <a:path w="2950" h="3044" extrusionOk="0">
                  <a:moveTo>
                    <a:pt x="1774" y="0"/>
                  </a:moveTo>
                  <a:cubicBezTo>
                    <a:pt x="1760" y="0"/>
                    <a:pt x="1747" y="1"/>
                    <a:pt x="1733" y="4"/>
                  </a:cubicBezTo>
                  <a:cubicBezTo>
                    <a:pt x="1642" y="34"/>
                    <a:pt x="1551" y="156"/>
                    <a:pt x="1520" y="277"/>
                  </a:cubicBezTo>
                  <a:cubicBezTo>
                    <a:pt x="1490" y="368"/>
                    <a:pt x="1520" y="520"/>
                    <a:pt x="1551" y="612"/>
                  </a:cubicBezTo>
                  <a:lnTo>
                    <a:pt x="1855" y="2010"/>
                  </a:lnTo>
                  <a:cubicBezTo>
                    <a:pt x="1600" y="1653"/>
                    <a:pt x="1218" y="1020"/>
                    <a:pt x="868" y="1020"/>
                  </a:cubicBezTo>
                  <a:cubicBezTo>
                    <a:pt x="800" y="1020"/>
                    <a:pt x="734" y="1044"/>
                    <a:pt x="669" y="1098"/>
                  </a:cubicBezTo>
                  <a:cubicBezTo>
                    <a:pt x="1" y="1615"/>
                    <a:pt x="1308" y="2679"/>
                    <a:pt x="2068" y="3043"/>
                  </a:cubicBezTo>
                  <a:lnTo>
                    <a:pt x="2949" y="2739"/>
                  </a:lnTo>
                  <a:cubicBezTo>
                    <a:pt x="2858" y="1888"/>
                    <a:pt x="2584" y="1068"/>
                    <a:pt x="2159" y="308"/>
                  </a:cubicBezTo>
                  <a:cubicBezTo>
                    <a:pt x="2074" y="167"/>
                    <a:pt x="1938" y="0"/>
                    <a:pt x="1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33;p126">
              <a:extLst>
                <a:ext uri="{FF2B5EF4-FFF2-40B4-BE49-F238E27FC236}">
                  <a16:creationId xmlns:a16="http://schemas.microsoft.com/office/drawing/2014/main" id="{D55CCB0A-2321-C162-3C16-2468A72FDAC5}"/>
                </a:ext>
              </a:extLst>
            </p:cNvPr>
            <p:cNvSpPr/>
            <p:nvPr/>
          </p:nvSpPr>
          <p:spPr>
            <a:xfrm>
              <a:off x="5480612" y="2880871"/>
              <a:ext cx="196209" cy="167256"/>
            </a:xfrm>
            <a:custGeom>
              <a:avLst/>
              <a:gdLst/>
              <a:ahLst/>
              <a:cxnLst/>
              <a:rect l="l" t="t" r="r" b="b"/>
              <a:pathLst>
                <a:path w="6476" h="7329" extrusionOk="0">
                  <a:moveTo>
                    <a:pt x="2522" y="0"/>
                  </a:moveTo>
                  <a:cubicBezTo>
                    <a:pt x="1307" y="0"/>
                    <a:pt x="274" y="307"/>
                    <a:pt x="274" y="307"/>
                  </a:cubicBezTo>
                  <a:lnTo>
                    <a:pt x="1" y="5353"/>
                  </a:lnTo>
                  <a:cubicBezTo>
                    <a:pt x="662" y="6637"/>
                    <a:pt x="1955" y="7329"/>
                    <a:pt x="3204" y="7329"/>
                  </a:cubicBezTo>
                  <a:cubicBezTo>
                    <a:pt x="4880" y="7329"/>
                    <a:pt x="6475" y="6082"/>
                    <a:pt x="6353" y="3346"/>
                  </a:cubicBezTo>
                  <a:cubicBezTo>
                    <a:pt x="6212" y="582"/>
                    <a:pt x="4194" y="0"/>
                    <a:pt x="2522"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34;p126">
              <a:extLst>
                <a:ext uri="{FF2B5EF4-FFF2-40B4-BE49-F238E27FC236}">
                  <a16:creationId xmlns:a16="http://schemas.microsoft.com/office/drawing/2014/main" id="{27D50F16-E9B0-AC50-B599-37768F8D7DCB}"/>
                </a:ext>
              </a:extLst>
            </p:cNvPr>
            <p:cNvSpPr/>
            <p:nvPr/>
          </p:nvSpPr>
          <p:spPr>
            <a:xfrm>
              <a:off x="4884364" y="3001145"/>
              <a:ext cx="92611" cy="55851"/>
            </a:xfrm>
            <a:custGeom>
              <a:avLst/>
              <a:gdLst/>
              <a:ahLst/>
              <a:cxnLst/>
              <a:rect l="l" t="t" r="r" b="b"/>
              <a:pathLst>
                <a:path w="2007" h="1339" extrusionOk="0">
                  <a:moveTo>
                    <a:pt x="91" y="1"/>
                  </a:moveTo>
                  <a:cubicBezTo>
                    <a:pt x="30" y="1"/>
                    <a:pt x="0" y="62"/>
                    <a:pt x="0" y="92"/>
                  </a:cubicBezTo>
                  <a:cubicBezTo>
                    <a:pt x="0" y="122"/>
                    <a:pt x="182" y="1338"/>
                    <a:pt x="1641" y="1338"/>
                  </a:cubicBezTo>
                  <a:cubicBezTo>
                    <a:pt x="1733" y="1338"/>
                    <a:pt x="1824" y="1338"/>
                    <a:pt x="1915" y="1308"/>
                  </a:cubicBezTo>
                  <a:cubicBezTo>
                    <a:pt x="1976" y="1308"/>
                    <a:pt x="2006" y="1277"/>
                    <a:pt x="2006" y="1217"/>
                  </a:cubicBezTo>
                  <a:cubicBezTo>
                    <a:pt x="2006" y="1156"/>
                    <a:pt x="1976" y="1125"/>
                    <a:pt x="1915" y="1125"/>
                  </a:cubicBezTo>
                  <a:cubicBezTo>
                    <a:pt x="1819" y="1135"/>
                    <a:pt x="1729" y="1139"/>
                    <a:pt x="1644" y="1139"/>
                  </a:cubicBezTo>
                  <a:cubicBezTo>
                    <a:pt x="347" y="1139"/>
                    <a:pt x="213" y="121"/>
                    <a:pt x="213" y="92"/>
                  </a:cubicBezTo>
                  <a:cubicBezTo>
                    <a:pt x="182" y="31"/>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35;p126">
              <a:extLst>
                <a:ext uri="{FF2B5EF4-FFF2-40B4-BE49-F238E27FC236}">
                  <a16:creationId xmlns:a16="http://schemas.microsoft.com/office/drawing/2014/main" id="{40CCCD5B-815C-251B-D0FC-614865DDA33F}"/>
                </a:ext>
              </a:extLst>
            </p:cNvPr>
            <p:cNvSpPr/>
            <p:nvPr/>
          </p:nvSpPr>
          <p:spPr>
            <a:xfrm>
              <a:off x="4497199" y="2949673"/>
              <a:ext cx="301599" cy="146113"/>
            </a:xfrm>
            <a:custGeom>
              <a:avLst/>
              <a:gdLst/>
              <a:ahLst/>
              <a:cxnLst/>
              <a:rect l="l" t="t" r="r" b="b"/>
              <a:pathLst>
                <a:path w="6536" h="3503" extrusionOk="0">
                  <a:moveTo>
                    <a:pt x="2494" y="1"/>
                  </a:moveTo>
                  <a:cubicBezTo>
                    <a:pt x="1277" y="1"/>
                    <a:pt x="325" y="434"/>
                    <a:pt x="183" y="1144"/>
                  </a:cubicBezTo>
                  <a:cubicBezTo>
                    <a:pt x="1" y="2056"/>
                    <a:pt x="1217" y="3059"/>
                    <a:pt x="2919" y="3393"/>
                  </a:cubicBezTo>
                  <a:cubicBezTo>
                    <a:pt x="3297" y="3467"/>
                    <a:pt x="3667" y="3502"/>
                    <a:pt x="4017" y="3502"/>
                  </a:cubicBezTo>
                  <a:cubicBezTo>
                    <a:pt x="5242" y="3502"/>
                    <a:pt x="6212" y="3069"/>
                    <a:pt x="6354" y="2359"/>
                  </a:cubicBezTo>
                  <a:cubicBezTo>
                    <a:pt x="6536" y="1448"/>
                    <a:pt x="5290" y="445"/>
                    <a:pt x="3588" y="110"/>
                  </a:cubicBezTo>
                  <a:cubicBezTo>
                    <a:pt x="3210" y="36"/>
                    <a:pt x="2841" y="1"/>
                    <a:pt x="2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36;p126">
              <a:extLst>
                <a:ext uri="{FF2B5EF4-FFF2-40B4-BE49-F238E27FC236}">
                  <a16:creationId xmlns:a16="http://schemas.microsoft.com/office/drawing/2014/main" id="{EE8F3737-3F09-06FE-CCD8-252378BD2461}"/>
                </a:ext>
              </a:extLst>
            </p:cNvPr>
            <p:cNvSpPr/>
            <p:nvPr/>
          </p:nvSpPr>
          <p:spPr>
            <a:xfrm>
              <a:off x="4149964" y="2870180"/>
              <a:ext cx="223171" cy="182997"/>
            </a:xfrm>
            <a:custGeom>
              <a:avLst/>
              <a:gdLst/>
              <a:ahLst/>
              <a:cxnLst/>
              <a:rect l="l" t="t" r="r" b="b"/>
              <a:pathLst>
                <a:path w="6493" h="7348" extrusionOk="0">
                  <a:moveTo>
                    <a:pt x="3269" y="0"/>
                  </a:moveTo>
                  <a:cubicBezTo>
                    <a:pt x="1925" y="0"/>
                    <a:pt x="282" y="580"/>
                    <a:pt x="140" y="3365"/>
                  </a:cubicBezTo>
                  <a:cubicBezTo>
                    <a:pt x="1" y="6101"/>
                    <a:pt x="1589" y="7348"/>
                    <a:pt x="3268" y="7348"/>
                  </a:cubicBezTo>
                  <a:cubicBezTo>
                    <a:pt x="4518" y="7348"/>
                    <a:pt x="5818" y="6656"/>
                    <a:pt x="6493" y="5372"/>
                  </a:cubicBezTo>
                  <a:lnTo>
                    <a:pt x="5034" y="295"/>
                  </a:lnTo>
                  <a:cubicBezTo>
                    <a:pt x="5034" y="295"/>
                    <a:pt x="4228" y="0"/>
                    <a:pt x="3269"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37;p126">
              <a:extLst>
                <a:ext uri="{FF2B5EF4-FFF2-40B4-BE49-F238E27FC236}">
                  <a16:creationId xmlns:a16="http://schemas.microsoft.com/office/drawing/2014/main" id="{47562526-A0E8-4B17-BA54-86138DCE9856}"/>
                </a:ext>
              </a:extLst>
            </p:cNvPr>
            <p:cNvSpPr/>
            <p:nvPr/>
          </p:nvSpPr>
          <p:spPr>
            <a:xfrm>
              <a:off x="4512658" y="2616348"/>
              <a:ext cx="246870" cy="121670"/>
            </a:xfrm>
            <a:custGeom>
              <a:avLst/>
              <a:gdLst/>
              <a:ahLst/>
              <a:cxnLst/>
              <a:rect l="l" t="t" r="r" b="b"/>
              <a:pathLst>
                <a:path w="5350" h="2917" extrusionOk="0">
                  <a:moveTo>
                    <a:pt x="4180" y="1"/>
                  </a:moveTo>
                  <a:cubicBezTo>
                    <a:pt x="3712" y="1"/>
                    <a:pt x="3029" y="203"/>
                    <a:pt x="2006" y="745"/>
                  </a:cubicBezTo>
                  <a:cubicBezTo>
                    <a:pt x="0" y="1809"/>
                    <a:pt x="942" y="2660"/>
                    <a:pt x="942" y="2660"/>
                  </a:cubicBezTo>
                  <a:cubicBezTo>
                    <a:pt x="1129" y="2836"/>
                    <a:pt x="1366" y="2916"/>
                    <a:pt x="1658" y="2916"/>
                  </a:cubicBezTo>
                  <a:cubicBezTo>
                    <a:pt x="2176" y="2916"/>
                    <a:pt x="2864" y="2663"/>
                    <a:pt x="3739" y="2235"/>
                  </a:cubicBezTo>
                  <a:cubicBezTo>
                    <a:pt x="4894" y="1657"/>
                    <a:pt x="5350" y="928"/>
                    <a:pt x="5046" y="442"/>
                  </a:cubicBezTo>
                  <a:cubicBezTo>
                    <a:pt x="4882" y="188"/>
                    <a:pt x="4630"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38;p126">
              <a:extLst>
                <a:ext uri="{FF2B5EF4-FFF2-40B4-BE49-F238E27FC236}">
                  <a16:creationId xmlns:a16="http://schemas.microsoft.com/office/drawing/2014/main" id="{0539EB17-96BB-2611-92F6-407EDC750AE3}"/>
                </a:ext>
              </a:extLst>
            </p:cNvPr>
            <p:cNvSpPr/>
            <p:nvPr/>
          </p:nvSpPr>
          <p:spPr>
            <a:xfrm>
              <a:off x="4644498" y="2812229"/>
              <a:ext cx="89796" cy="98938"/>
            </a:xfrm>
            <a:custGeom>
              <a:avLst/>
              <a:gdLst/>
              <a:ahLst/>
              <a:cxnLst/>
              <a:rect l="l" t="t" r="r" b="b"/>
              <a:pathLst>
                <a:path w="1946" h="2372" extrusionOk="0">
                  <a:moveTo>
                    <a:pt x="973" y="1"/>
                  </a:moveTo>
                  <a:cubicBezTo>
                    <a:pt x="426" y="1"/>
                    <a:pt x="0" y="548"/>
                    <a:pt x="0" y="1186"/>
                  </a:cubicBezTo>
                  <a:cubicBezTo>
                    <a:pt x="0" y="1825"/>
                    <a:pt x="426" y="2372"/>
                    <a:pt x="973" y="2372"/>
                  </a:cubicBezTo>
                  <a:cubicBezTo>
                    <a:pt x="1520" y="2372"/>
                    <a:pt x="1946" y="1825"/>
                    <a:pt x="1946" y="1186"/>
                  </a:cubicBezTo>
                  <a:cubicBezTo>
                    <a:pt x="1946" y="548"/>
                    <a:pt x="152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39;p126">
              <a:extLst>
                <a:ext uri="{FF2B5EF4-FFF2-40B4-BE49-F238E27FC236}">
                  <a16:creationId xmlns:a16="http://schemas.microsoft.com/office/drawing/2014/main" id="{78503C72-2D9C-1452-EB4D-5D4D0120FA25}"/>
                </a:ext>
              </a:extLst>
            </p:cNvPr>
            <p:cNvSpPr/>
            <p:nvPr/>
          </p:nvSpPr>
          <p:spPr>
            <a:xfrm>
              <a:off x="5072316" y="2949673"/>
              <a:ext cx="301599" cy="146113"/>
            </a:xfrm>
            <a:custGeom>
              <a:avLst/>
              <a:gdLst/>
              <a:ahLst/>
              <a:cxnLst/>
              <a:rect l="l" t="t" r="r" b="b"/>
              <a:pathLst>
                <a:path w="6536" h="3503" extrusionOk="0">
                  <a:moveTo>
                    <a:pt x="4042" y="1"/>
                  </a:moveTo>
                  <a:cubicBezTo>
                    <a:pt x="3695" y="1"/>
                    <a:pt x="3326" y="36"/>
                    <a:pt x="2948" y="110"/>
                  </a:cubicBezTo>
                  <a:cubicBezTo>
                    <a:pt x="1246" y="445"/>
                    <a:pt x="0" y="1448"/>
                    <a:pt x="182" y="2359"/>
                  </a:cubicBezTo>
                  <a:cubicBezTo>
                    <a:pt x="324" y="3069"/>
                    <a:pt x="1276" y="3502"/>
                    <a:pt x="2493" y="3502"/>
                  </a:cubicBezTo>
                  <a:cubicBezTo>
                    <a:pt x="2840" y="3502"/>
                    <a:pt x="3209" y="3467"/>
                    <a:pt x="3587" y="3393"/>
                  </a:cubicBezTo>
                  <a:cubicBezTo>
                    <a:pt x="5289" y="3059"/>
                    <a:pt x="6535" y="2056"/>
                    <a:pt x="6353" y="1144"/>
                  </a:cubicBezTo>
                  <a:cubicBezTo>
                    <a:pt x="6211" y="434"/>
                    <a:pt x="5259" y="1"/>
                    <a:pt x="4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40;p126">
              <a:extLst>
                <a:ext uri="{FF2B5EF4-FFF2-40B4-BE49-F238E27FC236}">
                  <a16:creationId xmlns:a16="http://schemas.microsoft.com/office/drawing/2014/main" id="{F08D59BF-D7D6-4992-851A-3CB9DE353E59}"/>
                </a:ext>
              </a:extLst>
            </p:cNvPr>
            <p:cNvSpPr/>
            <p:nvPr/>
          </p:nvSpPr>
          <p:spPr>
            <a:xfrm>
              <a:off x="5111586" y="2616348"/>
              <a:ext cx="246870" cy="121670"/>
            </a:xfrm>
            <a:custGeom>
              <a:avLst/>
              <a:gdLst/>
              <a:ahLst/>
              <a:cxnLst/>
              <a:rect l="l" t="t" r="r" b="b"/>
              <a:pathLst>
                <a:path w="5350" h="2917" extrusionOk="0">
                  <a:moveTo>
                    <a:pt x="1158" y="1"/>
                  </a:moveTo>
                  <a:cubicBezTo>
                    <a:pt x="705" y="1"/>
                    <a:pt x="453" y="188"/>
                    <a:pt x="304" y="442"/>
                  </a:cubicBezTo>
                  <a:cubicBezTo>
                    <a:pt x="0" y="928"/>
                    <a:pt x="456" y="1657"/>
                    <a:pt x="1611" y="2235"/>
                  </a:cubicBezTo>
                  <a:cubicBezTo>
                    <a:pt x="2486" y="2663"/>
                    <a:pt x="3174" y="2916"/>
                    <a:pt x="3692" y="2916"/>
                  </a:cubicBezTo>
                  <a:cubicBezTo>
                    <a:pt x="3984" y="2916"/>
                    <a:pt x="4221" y="2836"/>
                    <a:pt x="4408" y="2660"/>
                  </a:cubicBezTo>
                  <a:cubicBezTo>
                    <a:pt x="4408" y="2660"/>
                    <a:pt x="5350" y="1809"/>
                    <a:pt x="3344" y="745"/>
                  </a:cubicBezTo>
                  <a:cubicBezTo>
                    <a:pt x="2321" y="203"/>
                    <a:pt x="1630" y="1"/>
                    <a:pt x="1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41;p126">
              <a:extLst>
                <a:ext uri="{FF2B5EF4-FFF2-40B4-BE49-F238E27FC236}">
                  <a16:creationId xmlns:a16="http://schemas.microsoft.com/office/drawing/2014/main" id="{E5AB17C5-5F15-DE0B-A7B2-FBB1BBE21A9B}"/>
                </a:ext>
              </a:extLst>
            </p:cNvPr>
            <p:cNvSpPr/>
            <p:nvPr/>
          </p:nvSpPr>
          <p:spPr>
            <a:xfrm>
              <a:off x="5117170" y="2812229"/>
              <a:ext cx="89842" cy="98938"/>
            </a:xfrm>
            <a:custGeom>
              <a:avLst/>
              <a:gdLst/>
              <a:ahLst/>
              <a:cxnLst/>
              <a:rect l="l" t="t" r="r" b="b"/>
              <a:pathLst>
                <a:path w="1947" h="2372" extrusionOk="0">
                  <a:moveTo>
                    <a:pt x="973" y="1"/>
                  </a:moveTo>
                  <a:cubicBezTo>
                    <a:pt x="426" y="1"/>
                    <a:pt x="1" y="548"/>
                    <a:pt x="1" y="1186"/>
                  </a:cubicBezTo>
                  <a:cubicBezTo>
                    <a:pt x="1" y="1825"/>
                    <a:pt x="426" y="2372"/>
                    <a:pt x="973" y="2372"/>
                  </a:cubicBezTo>
                  <a:cubicBezTo>
                    <a:pt x="1490" y="2372"/>
                    <a:pt x="1946" y="1825"/>
                    <a:pt x="1946" y="1186"/>
                  </a:cubicBezTo>
                  <a:cubicBezTo>
                    <a:pt x="1946" y="548"/>
                    <a:pt x="149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42;p126">
              <a:extLst>
                <a:ext uri="{FF2B5EF4-FFF2-40B4-BE49-F238E27FC236}">
                  <a16:creationId xmlns:a16="http://schemas.microsoft.com/office/drawing/2014/main" id="{1D894699-0E38-2B27-836B-1918C6C9117B}"/>
                </a:ext>
              </a:extLst>
            </p:cNvPr>
            <p:cNvSpPr/>
            <p:nvPr/>
          </p:nvSpPr>
          <p:spPr>
            <a:xfrm>
              <a:off x="4866090" y="2549816"/>
              <a:ext cx="180977" cy="410810"/>
            </a:xfrm>
            <a:custGeom>
              <a:avLst/>
              <a:gdLst/>
              <a:ahLst/>
              <a:cxnLst/>
              <a:rect l="l" t="t" r="r" b="b"/>
              <a:pathLst>
                <a:path w="3922" h="9849" extrusionOk="0">
                  <a:moveTo>
                    <a:pt x="518" y="0"/>
                  </a:moveTo>
                  <a:cubicBezTo>
                    <a:pt x="457" y="0"/>
                    <a:pt x="426" y="30"/>
                    <a:pt x="396" y="91"/>
                  </a:cubicBezTo>
                  <a:cubicBezTo>
                    <a:pt x="366" y="729"/>
                    <a:pt x="1" y="6201"/>
                    <a:pt x="426" y="6900"/>
                  </a:cubicBezTo>
                  <a:cubicBezTo>
                    <a:pt x="565" y="7107"/>
                    <a:pt x="792" y="7295"/>
                    <a:pt x="1181" y="7295"/>
                  </a:cubicBezTo>
                  <a:cubicBezTo>
                    <a:pt x="1475" y="7295"/>
                    <a:pt x="1861" y="7188"/>
                    <a:pt x="2372" y="6900"/>
                  </a:cubicBezTo>
                  <a:cubicBezTo>
                    <a:pt x="2402" y="6869"/>
                    <a:pt x="2402" y="6869"/>
                    <a:pt x="2433" y="6869"/>
                  </a:cubicBezTo>
                  <a:cubicBezTo>
                    <a:pt x="2581" y="6789"/>
                    <a:pt x="2717" y="6750"/>
                    <a:pt x="2841" y="6750"/>
                  </a:cubicBezTo>
                  <a:cubicBezTo>
                    <a:pt x="2997" y="6750"/>
                    <a:pt x="3135" y="6812"/>
                    <a:pt x="3253" y="6930"/>
                  </a:cubicBezTo>
                  <a:cubicBezTo>
                    <a:pt x="3618" y="7265"/>
                    <a:pt x="3709" y="8085"/>
                    <a:pt x="3436" y="8602"/>
                  </a:cubicBezTo>
                  <a:cubicBezTo>
                    <a:pt x="3101" y="9301"/>
                    <a:pt x="2341" y="9666"/>
                    <a:pt x="2311" y="9666"/>
                  </a:cubicBezTo>
                  <a:cubicBezTo>
                    <a:pt x="2281" y="9666"/>
                    <a:pt x="2250" y="9727"/>
                    <a:pt x="2281" y="9787"/>
                  </a:cubicBezTo>
                  <a:cubicBezTo>
                    <a:pt x="2281" y="9818"/>
                    <a:pt x="2341" y="9848"/>
                    <a:pt x="2372" y="9848"/>
                  </a:cubicBezTo>
                  <a:cubicBezTo>
                    <a:pt x="2372" y="9848"/>
                    <a:pt x="2402" y="9848"/>
                    <a:pt x="2402" y="9818"/>
                  </a:cubicBezTo>
                  <a:cubicBezTo>
                    <a:pt x="2433" y="9818"/>
                    <a:pt x="3253" y="9453"/>
                    <a:pt x="3618" y="8693"/>
                  </a:cubicBezTo>
                  <a:cubicBezTo>
                    <a:pt x="3922" y="8085"/>
                    <a:pt x="3800" y="7204"/>
                    <a:pt x="3405" y="6778"/>
                  </a:cubicBezTo>
                  <a:cubicBezTo>
                    <a:pt x="3251" y="6624"/>
                    <a:pt x="3059" y="6547"/>
                    <a:pt x="2850" y="6547"/>
                  </a:cubicBezTo>
                  <a:cubicBezTo>
                    <a:pt x="2687" y="6547"/>
                    <a:pt x="2514" y="6594"/>
                    <a:pt x="2341" y="6687"/>
                  </a:cubicBezTo>
                  <a:cubicBezTo>
                    <a:pt x="2311" y="6717"/>
                    <a:pt x="2311" y="6717"/>
                    <a:pt x="2281" y="6717"/>
                  </a:cubicBezTo>
                  <a:cubicBezTo>
                    <a:pt x="1834" y="6988"/>
                    <a:pt x="1472" y="7117"/>
                    <a:pt x="1184" y="7117"/>
                  </a:cubicBezTo>
                  <a:cubicBezTo>
                    <a:pt x="923" y="7117"/>
                    <a:pt x="723" y="7011"/>
                    <a:pt x="578" y="6809"/>
                  </a:cubicBezTo>
                  <a:cubicBezTo>
                    <a:pt x="244" y="6261"/>
                    <a:pt x="487" y="1793"/>
                    <a:pt x="609" y="122"/>
                  </a:cubicBezTo>
                  <a:cubicBezTo>
                    <a:pt x="609" y="61"/>
                    <a:pt x="578" y="0"/>
                    <a:pt x="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1311;p140">
            <a:extLst>
              <a:ext uri="{FF2B5EF4-FFF2-40B4-BE49-F238E27FC236}">
                <a16:creationId xmlns:a16="http://schemas.microsoft.com/office/drawing/2014/main" id="{3CF89A9E-C547-8D0E-E086-9AB3CC6EA1E6}"/>
              </a:ext>
            </a:extLst>
          </p:cNvPr>
          <p:cNvGrpSpPr/>
          <p:nvPr/>
        </p:nvGrpSpPr>
        <p:grpSpPr>
          <a:xfrm>
            <a:off x="1092973" y="3343350"/>
            <a:ext cx="380241" cy="371793"/>
            <a:chOff x="-42430625" y="1949750"/>
            <a:chExt cx="322950" cy="315775"/>
          </a:xfrm>
        </p:grpSpPr>
        <p:sp>
          <p:nvSpPr>
            <p:cNvPr id="21" name="Google Shape;11312;p140">
              <a:extLst>
                <a:ext uri="{FF2B5EF4-FFF2-40B4-BE49-F238E27FC236}">
                  <a16:creationId xmlns:a16="http://schemas.microsoft.com/office/drawing/2014/main" id="{DE3E234E-B08A-8014-6C1D-B247B83C4866}"/>
                </a:ext>
              </a:extLst>
            </p:cNvPr>
            <p:cNvSpPr/>
            <p:nvPr/>
          </p:nvSpPr>
          <p:spPr>
            <a:xfrm>
              <a:off x="-423534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13;p140">
              <a:extLst>
                <a:ext uri="{FF2B5EF4-FFF2-40B4-BE49-F238E27FC236}">
                  <a16:creationId xmlns:a16="http://schemas.microsoft.com/office/drawing/2014/main" id="{1A5DBF0F-9C6E-95A2-04D3-F3F098DDFFBC}"/>
                </a:ext>
              </a:extLst>
            </p:cNvPr>
            <p:cNvSpPr/>
            <p:nvPr/>
          </p:nvSpPr>
          <p:spPr>
            <a:xfrm>
              <a:off x="-422896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314;p140">
              <a:extLst>
                <a:ext uri="{FF2B5EF4-FFF2-40B4-BE49-F238E27FC236}">
                  <a16:creationId xmlns:a16="http://schemas.microsoft.com/office/drawing/2014/main" id="{B97E0F3B-9F2C-6285-BB1D-23DF9CF3DCE2}"/>
                </a:ext>
              </a:extLst>
            </p:cNvPr>
            <p:cNvSpPr/>
            <p:nvPr/>
          </p:nvSpPr>
          <p:spPr>
            <a:xfrm>
              <a:off x="-42226625" y="2065525"/>
              <a:ext cx="40975" cy="41000"/>
            </a:xfrm>
            <a:custGeom>
              <a:avLst/>
              <a:gdLst/>
              <a:ahLst/>
              <a:cxnLst/>
              <a:rect l="l" t="t" r="r" b="b"/>
              <a:pathLst>
                <a:path w="1639" h="1640" extrusionOk="0">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315;p140">
              <a:extLst>
                <a:ext uri="{FF2B5EF4-FFF2-40B4-BE49-F238E27FC236}">
                  <a16:creationId xmlns:a16="http://schemas.microsoft.com/office/drawing/2014/main" id="{2140799D-35AA-2B2B-C690-BD211E076E56}"/>
                </a:ext>
              </a:extLst>
            </p:cNvPr>
            <p:cNvSpPr/>
            <p:nvPr/>
          </p:nvSpPr>
          <p:spPr>
            <a:xfrm>
              <a:off x="-42430625" y="1949750"/>
              <a:ext cx="322950" cy="315775"/>
            </a:xfrm>
            <a:custGeom>
              <a:avLst/>
              <a:gdLst/>
              <a:ahLst/>
              <a:cxnLst/>
              <a:rect l="l" t="t" r="r" b="b"/>
              <a:pathLst>
                <a:path w="12918" h="12631" extrusionOk="0">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Graphic 25" descr="Robot with solid fill">
            <a:extLst>
              <a:ext uri="{FF2B5EF4-FFF2-40B4-BE49-F238E27FC236}">
                <a16:creationId xmlns:a16="http://schemas.microsoft.com/office/drawing/2014/main" id="{14C791D3-39CF-42DC-8B15-D5334B45EA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78654" y="3479663"/>
            <a:ext cx="1126219" cy="11262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6292D69-8600-DE27-ED00-2472193A8D12}"/>
              </a:ext>
            </a:extLst>
          </p:cNvPr>
          <p:cNvSpPr txBox="1"/>
          <p:nvPr/>
        </p:nvSpPr>
        <p:spPr>
          <a:xfrm>
            <a:off x="368452" y="973529"/>
            <a:ext cx="840709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anumGothic" panose="020D0604000000000000" pitchFamily="34" charset="-127"/>
                <a:ea typeface="NanumGothic" panose="020D0604000000000000" pitchFamily="34" charset="-127"/>
              </a:rPr>
              <a:t>COMPASS criteria for salary and skills bonus could be overwhelming for readers  </a:t>
            </a:r>
            <a:endParaRPr lang="en-US" sz="1600" dirty="0">
              <a:latin typeface="NanumGothic" panose="020D0604000000000000" pitchFamily="34" charset="-127"/>
              <a:ea typeface="NanumGothic" panose="020D0604000000000000" pitchFamily="34" charset="-127"/>
              <a:cs typeface="CordiaUPC" panose="020B0304020202020204" pitchFamily="34" charset="-34"/>
            </a:endParaRPr>
          </a:p>
        </p:txBody>
      </p:sp>
      <p:sp>
        <p:nvSpPr>
          <p:cNvPr id="3" name="Google Shape;2585;p125">
            <a:extLst>
              <a:ext uri="{FF2B5EF4-FFF2-40B4-BE49-F238E27FC236}">
                <a16:creationId xmlns:a16="http://schemas.microsoft.com/office/drawing/2014/main" id="{C7F14791-9B04-5524-2601-A08EDA5F805B}"/>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0" name="Picture 6">
            <a:extLst>
              <a:ext uri="{FF2B5EF4-FFF2-40B4-BE49-F238E27FC236}">
                <a16:creationId xmlns:a16="http://schemas.microsoft.com/office/drawing/2014/main" id="{39E7E3E6-FA29-C4C1-A694-3EE5873A2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8" y="1622999"/>
            <a:ext cx="3436362" cy="3353558"/>
          </a:xfrm>
          <a:prstGeom prst="rect">
            <a:avLst/>
          </a:prstGeom>
          <a:noFill/>
          <a:extLst>
            <a:ext uri="{909E8E84-426E-40DD-AFC4-6F175D3DCCD1}">
              <a14:hiddenFill xmlns:a14="http://schemas.microsoft.com/office/drawing/2010/main">
                <a:solidFill>
                  <a:srgbClr val="FFFFFF"/>
                </a:solidFill>
              </a14:hiddenFill>
            </a:ext>
          </a:extLst>
        </p:spPr>
      </p:pic>
      <p:sp>
        <p:nvSpPr>
          <p:cNvPr id="2583" name="Google Shape;2583;p125"/>
          <p:cNvSpPr txBox="1">
            <a:spLocks noGrp="1"/>
          </p:cNvSpPr>
          <p:nvPr>
            <p:ph type="title"/>
          </p:nvPr>
        </p:nvSpPr>
        <p:spPr>
          <a:xfrm>
            <a:off x="186117" y="440525"/>
            <a:ext cx="8589431"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HTMLs files covering sectorial information for C1. Salary and C5. Skills Bonus were significantly longer</a:t>
            </a:r>
            <a:endParaRPr sz="2400" dirty="0"/>
          </a:p>
        </p:txBody>
      </p:sp>
      <p:sp>
        <p:nvSpPr>
          <p:cNvPr id="4" name="Oval 3">
            <a:extLst>
              <a:ext uri="{FF2B5EF4-FFF2-40B4-BE49-F238E27FC236}">
                <a16:creationId xmlns:a16="http://schemas.microsoft.com/office/drawing/2014/main" id="{C7417400-6C43-5DA7-2B09-272A4947A994}"/>
              </a:ext>
            </a:extLst>
          </p:cNvPr>
          <p:cNvSpPr/>
          <p:nvPr/>
        </p:nvSpPr>
        <p:spPr>
          <a:xfrm>
            <a:off x="2831285" y="2443799"/>
            <a:ext cx="865847" cy="250853"/>
          </a:xfrm>
          <a:prstGeom prst="ellipse">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A5FA37F-CC4C-5F7F-EEC4-DD2CA9E475DF}"/>
              </a:ext>
            </a:extLst>
          </p:cNvPr>
          <p:cNvSpPr/>
          <p:nvPr/>
        </p:nvSpPr>
        <p:spPr>
          <a:xfrm>
            <a:off x="1541531" y="3463473"/>
            <a:ext cx="693910" cy="250853"/>
          </a:xfrm>
          <a:prstGeom prst="ellipse">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omputer&#10;&#10;Description automatically generated">
            <a:extLst>
              <a:ext uri="{FF2B5EF4-FFF2-40B4-BE49-F238E27FC236}">
                <a16:creationId xmlns:a16="http://schemas.microsoft.com/office/drawing/2014/main" id="{DB46782D-743B-564A-175B-D1931639A357}"/>
              </a:ext>
            </a:extLst>
          </p:cNvPr>
          <p:cNvPicPr>
            <a:picLocks noChangeAspect="1"/>
          </p:cNvPicPr>
          <p:nvPr/>
        </p:nvPicPr>
        <p:blipFill>
          <a:blip r:embed="rId4"/>
          <a:stretch>
            <a:fillRect/>
          </a:stretch>
        </p:blipFill>
        <p:spPr>
          <a:xfrm>
            <a:off x="2444431" y="2964488"/>
            <a:ext cx="2217128" cy="2038815"/>
          </a:xfrm>
          <a:prstGeom prst="rect">
            <a:avLst/>
          </a:prstGeom>
          <a:effectLst>
            <a:outerShdw blurRad="63500" sx="102000" sy="102000" algn="ctr" rotWithShape="0">
              <a:prstClr val="black">
                <a:alpha val="40000"/>
              </a:prstClr>
            </a:outerShdw>
          </a:effectLst>
        </p:spPr>
      </p:pic>
      <p:pic>
        <p:nvPicPr>
          <p:cNvPr id="17" name="Picture 16" descr="A screenshot of a phone&#10;&#10;Description automatically generated">
            <a:extLst>
              <a:ext uri="{FF2B5EF4-FFF2-40B4-BE49-F238E27FC236}">
                <a16:creationId xmlns:a16="http://schemas.microsoft.com/office/drawing/2014/main" id="{A010302E-72FF-E2FA-F8C0-D2D61FB510E6}"/>
              </a:ext>
            </a:extLst>
          </p:cNvPr>
          <p:cNvPicPr>
            <a:picLocks noChangeAspect="1"/>
          </p:cNvPicPr>
          <p:nvPr/>
        </p:nvPicPr>
        <p:blipFill>
          <a:blip r:embed="rId5"/>
          <a:stretch>
            <a:fillRect/>
          </a:stretch>
        </p:blipFill>
        <p:spPr>
          <a:xfrm>
            <a:off x="4338305" y="1591064"/>
            <a:ext cx="2217129" cy="2300480"/>
          </a:xfrm>
          <a:prstGeom prst="rect">
            <a:avLst/>
          </a:prstGeom>
          <a:effectLst>
            <a:outerShdw blurRad="63500" sx="102000" sy="102000" algn="ctr" rotWithShape="0">
              <a:prstClr val="black">
                <a:alpha val="40000"/>
              </a:prstClr>
            </a:outerShdw>
          </a:effectLst>
        </p:spPr>
      </p:pic>
      <p:cxnSp>
        <p:nvCxnSpPr>
          <p:cNvPr id="19" name="Straight Arrow Connector 18">
            <a:extLst>
              <a:ext uri="{FF2B5EF4-FFF2-40B4-BE49-F238E27FC236}">
                <a16:creationId xmlns:a16="http://schemas.microsoft.com/office/drawing/2014/main" id="{9EF8A1D2-9EAB-D086-7370-8849112DDF24}"/>
              </a:ext>
            </a:extLst>
          </p:cNvPr>
          <p:cNvCxnSpPr/>
          <p:nvPr/>
        </p:nvCxnSpPr>
        <p:spPr>
          <a:xfrm flipV="1">
            <a:off x="2101296" y="3210551"/>
            <a:ext cx="268289" cy="178453"/>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94D543A-F35F-94F3-D72A-9D61B9EB21A5}"/>
              </a:ext>
            </a:extLst>
          </p:cNvPr>
          <p:cNvCxnSpPr>
            <a:cxnSpLocks/>
          </p:cNvCxnSpPr>
          <p:nvPr/>
        </p:nvCxnSpPr>
        <p:spPr>
          <a:xfrm flipV="1">
            <a:off x="3714303" y="2256302"/>
            <a:ext cx="569700" cy="234042"/>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diagram of a job description&#10;&#10;Description automatically generated with medium confidence">
            <a:extLst>
              <a:ext uri="{FF2B5EF4-FFF2-40B4-BE49-F238E27FC236}">
                <a16:creationId xmlns:a16="http://schemas.microsoft.com/office/drawing/2014/main" id="{F0429884-9120-E2F6-085D-D8238579F7EB}"/>
              </a:ext>
            </a:extLst>
          </p:cNvPr>
          <p:cNvPicPr>
            <a:picLocks noChangeAspect="1"/>
          </p:cNvPicPr>
          <p:nvPr/>
        </p:nvPicPr>
        <p:blipFill>
          <a:blip r:embed="rId6"/>
          <a:stretch>
            <a:fillRect/>
          </a:stretch>
        </p:blipFill>
        <p:spPr>
          <a:xfrm>
            <a:off x="6781650" y="2038045"/>
            <a:ext cx="2237188" cy="2701917"/>
          </a:xfrm>
          <a:prstGeom prst="rect">
            <a:avLst/>
          </a:prstGeom>
          <a:effectLst>
            <a:outerShdw blurRad="63500" sx="102000" sy="102000" algn="ctr" rotWithShape="0">
              <a:prstClr val="black">
                <a:alpha val="40000"/>
              </a:prstClr>
            </a:outerShdw>
          </a:effectLst>
        </p:spPr>
      </p:pic>
      <p:sp>
        <p:nvSpPr>
          <p:cNvPr id="24" name="Rectangle 23">
            <a:extLst>
              <a:ext uri="{FF2B5EF4-FFF2-40B4-BE49-F238E27FC236}">
                <a16:creationId xmlns:a16="http://schemas.microsoft.com/office/drawing/2014/main" id="{5F66684E-3051-F03A-D453-A098E8C52C42}"/>
              </a:ext>
            </a:extLst>
          </p:cNvPr>
          <p:cNvSpPr/>
          <p:nvPr/>
        </p:nvSpPr>
        <p:spPr>
          <a:xfrm>
            <a:off x="6787723" y="2603932"/>
            <a:ext cx="832956" cy="395263"/>
          </a:xfrm>
          <a:prstGeom prst="rect">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BC8457-4713-9263-0BC9-6C680269BF93}"/>
              </a:ext>
            </a:extLst>
          </p:cNvPr>
          <p:cNvSpPr/>
          <p:nvPr/>
        </p:nvSpPr>
        <p:spPr>
          <a:xfrm>
            <a:off x="6781650" y="3889427"/>
            <a:ext cx="832956" cy="395263"/>
          </a:xfrm>
          <a:prstGeom prst="rect">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1FF1C72-C222-E368-E5CE-0B3AC7B0B339}"/>
              </a:ext>
            </a:extLst>
          </p:cNvPr>
          <p:cNvSpPr txBox="1"/>
          <p:nvPr/>
        </p:nvSpPr>
        <p:spPr>
          <a:xfrm>
            <a:off x="6712608" y="1806723"/>
            <a:ext cx="2237188" cy="230832"/>
          </a:xfrm>
          <a:prstGeom prst="rect">
            <a:avLst/>
          </a:prstGeom>
          <a:noFill/>
        </p:spPr>
        <p:txBody>
          <a:bodyPr wrap="square" rtlCol="0">
            <a:spAutoFit/>
          </a:bodyPr>
          <a:lstStyle/>
          <a:p>
            <a:r>
              <a:rPr lang="en-US" sz="900" dirty="0">
                <a:latin typeface="NanumGothic" panose="020D0604000000000000" pitchFamily="34" charset="-127"/>
                <a:ea typeface="NanumGothic" panose="020D0604000000000000" pitchFamily="34" charset="-127"/>
              </a:rPr>
              <a:t>Reference table on COMPASS</a:t>
            </a:r>
          </a:p>
        </p:txBody>
      </p:sp>
    </p:spTree>
    <p:extLst>
      <p:ext uri="{BB962C8B-B14F-4D97-AF65-F5344CB8AC3E}">
        <p14:creationId xmlns:p14="http://schemas.microsoft.com/office/powerpoint/2010/main" val="317506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585;p125">
            <a:extLst>
              <a:ext uri="{FF2B5EF4-FFF2-40B4-BE49-F238E27FC236}">
                <a16:creationId xmlns:a16="http://schemas.microsoft.com/office/drawing/2014/main" id="{9E0AF0EE-9FB4-B3E2-A856-611668A3EF8F}"/>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75;p108">
            <a:extLst>
              <a:ext uri="{FF2B5EF4-FFF2-40B4-BE49-F238E27FC236}">
                <a16:creationId xmlns:a16="http://schemas.microsoft.com/office/drawing/2014/main" id="{36602602-5493-1D40-E951-EDD3D3087699}"/>
              </a:ext>
            </a:extLst>
          </p:cNvPr>
          <p:cNvSpPr/>
          <p:nvPr/>
        </p:nvSpPr>
        <p:spPr>
          <a:xfrm>
            <a:off x="784928" y="1108396"/>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75;p108">
            <a:extLst>
              <a:ext uri="{FF2B5EF4-FFF2-40B4-BE49-F238E27FC236}">
                <a16:creationId xmlns:a16="http://schemas.microsoft.com/office/drawing/2014/main" id="{F7B37893-C3B0-6EDF-BD34-B59053499CA6}"/>
              </a:ext>
            </a:extLst>
          </p:cNvPr>
          <p:cNvSpPr/>
          <p:nvPr/>
        </p:nvSpPr>
        <p:spPr>
          <a:xfrm>
            <a:off x="784927" y="1774451"/>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75;p108">
            <a:extLst>
              <a:ext uri="{FF2B5EF4-FFF2-40B4-BE49-F238E27FC236}">
                <a16:creationId xmlns:a16="http://schemas.microsoft.com/office/drawing/2014/main" id="{FC06B8AD-BFF9-51D7-1EBF-E628F6F0C1C8}"/>
              </a:ext>
            </a:extLst>
          </p:cNvPr>
          <p:cNvSpPr/>
          <p:nvPr/>
        </p:nvSpPr>
        <p:spPr>
          <a:xfrm>
            <a:off x="756604" y="2497303"/>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75;p108">
            <a:extLst>
              <a:ext uri="{FF2B5EF4-FFF2-40B4-BE49-F238E27FC236}">
                <a16:creationId xmlns:a16="http://schemas.microsoft.com/office/drawing/2014/main" id="{6AA809EA-0658-9E34-4291-7D085CB7FC38}"/>
              </a:ext>
            </a:extLst>
          </p:cNvPr>
          <p:cNvSpPr/>
          <p:nvPr/>
        </p:nvSpPr>
        <p:spPr>
          <a:xfrm>
            <a:off x="756603" y="3244772"/>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4FD0882C-35F8-512B-5F98-4EDDB636CA30}"/>
              </a:ext>
            </a:extLst>
          </p:cNvPr>
          <p:cNvSpPr txBox="1"/>
          <p:nvPr/>
        </p:nvSpPr>
        <p:spPr>
          <a:xfrm>
            <a:off x="922492" y="1182629"/>
            <a:ext cx="299405" cy="306306"/>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1</a:t>
            </a:r>
          </a:p>
        </p:txBody>
      </p:sp>
      <p:sp>
        <p:nvSpPr>
          <p:cNvPr id="13" name="TextBox 12">
            <a:extLst>
              <a:ext uri="{FF2B5EF4-FFF2-40B4-BE49-F238E27FC236}">
                <a16:creationId xmlns:a16="http://schemas.microsoft.com/office/drawing/2014/main" id="{3A03A3F6-EB07-6BE2-896A-397DC19D6353}"/>
              </a:ext>
            </a:extLst>
          </p:cNvPr>
          <p:cNvSpPr txBox="1"/>
          <p:nvPr/>
        </p:nvSpPr>
        <p:spPr>
          <a:xfrm>
            <a:off x="918444" y="1850335"/>
            <a:ext cx="254902" cy="307777"/>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2</a:t>
            </a:r>
          </a:p>
        </p:txBody>
      </p:sp>
      <p:sp>
        <p:nvSpPr>
          <p:cNvPr id="14" name="TextBox 13">
            <a:extLst>
              <a:ext uri="{FF2B5EF4-FFF2-40B4-BE49-F238E27FC236}">
                <a16:creationId xmlns:a16="http://schemas.microsoft.com/office/drawing/2014/main" id="{67C1C092-EC29-E46B-E0D2-628BCC64F697}"/>
              </a:ext>
            </a:extLst>
          </p:cNvPr>
          <p:cNvSpPr txBox="1"/>
          <p:nvPr/>
        </p:nvSpPr>
        <p:spPr>
          <a:xfrm>
            <a:off x="888100" y="2590363"/>
            <a:ext cx="299405" cy="306306"/>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3</a:t>
            </a:r>
          </a:p>
        </p:txBody>
      </p:sp>
      <p:sp>
        <p:nvSpPr>
          <p:cNvPr id="15" name="TextBox 14">
            <a:extLst>
              <a:ext uri="{FF2B5EF4-FFF2-40B4-BE49-F238E27FC236}">
                <a16:creationId xmlns:a16="http://schemas.microsoft.com/office/drawing/2014/main" id="{2871961A-C576-B1B8-DF1F-8059F178BC3A}"/>
              </a:ext>
            </a:extLst>
          </p:cNvPr>
          <p:cNvSpPr txBox="1"/>
          <p:nvPr/>
        </p:nvSpPr>
        <p:spPr>
          <a:xfrm>
            <a:off x="865849" y="3337832"/>
            <a:ext cx="299405" cy="306306"/>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4</a:t>
            </a:r>
          </a:p>
        </p:txBody>
      </p:sp>
      <p:sp>
        <p:nvSpPr>
          <p:cNvPr id="17" name="TextBox 16">
            <a:extLst>
              <a:ext uri="{FF2B5EF4-FFF2-40B4-BE49-F238E27FC236}">
                <a16:creationId xmlns:a16="http://schemas.microsoft.com/office/drawing/2014/main" id="{B7CFFF9F-A7C6-EEAC-4BF2-1DBF8AC5FF44}"/>
              </a:ext>
            </a:extLst>
          </p:cNvPr>
          <p:cNvSpPr txBox="1"/>
          <p:nvPr/>
        </p:nvSpPr>
        <p:spPr>
          <a:xfrm>
            <a:off x="1529395" y="1158067"/>
            <a:ext cx="4248318" cy="307710"/>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Generate an </a:t>
            </a:r>
            <a:r>
              <a:rPr lang="en-US" dirty="0" err="1">
                <a:latin typeface="NanumGothic" panose="020D0604000000000000" pitchFamily="34" charset="-127"/>
                <a:ea typeface="NanumGothic" panose="020D0604000000000000" pitchFamily="34" charset="-127"/>
              </a:rPr>
              <a:t>OpenAI</a:t>
            </a:r>
            <a:r>
              <a:rPr lang="en-US" dirty="0">
                <a:latin typeface="NanumGothic" panose="020D0604000000000000" pitchFamily="34" charset="-127"/>
                <a:ea typeface="NanumGothic" panose="020D0604000000000000" pitchFamily="34" charset="-127"/>
              </a:rPr>
              <a:t> API key</a:t>
            </a:r>
          </a:p>
        </p:txBody>
      </p:sp>
      <p:sp>
        <p:nvSpPr>
          <p:cNvPr id="18" name="TextBox 17">
            <a:extLst>
              <a:ext uri="{FF2B5EF4-FFF2-40B4-BE49-F238E27FC236}">
                <a16:creationId xmlns:a16="http://schemas.microsoft.com/office/drawing/2014/main" id="{0DA7B45E-EE9C-3137-12E7-B7EADA669386}"/>
              </a:ext>
            </a:extLst>
          </p:cNvPr>
          <p:cNvSpPr txBox="1"/>
          <p:nvPr/>
        </p:nvSpPr>
        <p:spPr>
          <a:xfrm>
            <a:off x="1517255" y="1823317"/>
            <a:ext cx="6279419" cy="307777"/>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Read in the documents that forms the knowledge base for the chatbot </a:t>
            </a:r>
          </a:p>
        </p:txBody>
      </p:sp>
      <p:sp>
        <p:nvSpPr>
          <p:cNvPr id="19" name="TextBox 18">
            <a:extLst>
              <a:ext uri="{FF2B5EF4-FFF2-40B4-BE49-F238E27FC236}">
                <a16:creationId xmlns:a16="http://schemas.microsoft.com/office/drawing/2014/main" id="{D963EC84-771F-EDE2-57A5-D49587C0C4B7}"/>
              </a:ext>
            </a:extLst>
          </p:cNvPr>
          <p:cNvSpPr txBox="1"/>
          <p:nvPr/>
        </p:nvSpPr>
        <p:spPr>
          <a:xfrm>
            <a:off x="1529395" y="2464699"/>
            <a:ext cx="6279419" cy="738664"/>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Indicate the Large Language model (e.g., gpt-3.5-turbo) to use, the type of embedding model (e.g., text-embedding-ada-002), and any specific instructions for the chatbot (i.e., system prompt)</a:t>
            </a:r>
          </a:p>
        </p:txBody>
      </p:sp>
      <p:sp>
        <p:nvSpPr>
          <p:cNvPr id="20" name="TextBox 19">
            <a:extLst>
              <a:ext uri="{FF2B5EF4-FFF2-40B4-BE49-F238E27FC236}">
                <a16:creationId xmlns:a16="http://schemas.microsoft.com/office/drawing/2014/main" id="{D1B9E443-62D3-7C23-A680-B0D5CD1FC90A}"/>
              </a:ext>
            </a:extLst>
          </p:cNvPr>
          <p:cNvSpPr txBox="1"/>
          <p:nvPr/>
        </p:nvSpPr>
        <p:spPr>
          <a:xfrm>
            <a:off x="1517254" y="3271659"/>
            <a:ext cx="6870143" cy="307777"/>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Start your query and refine step 3 to get the desired responses</a:t>
            </a:r>
          </a:p>
        </p:txBody>
      </p:sp>
      <p:sp>
        <p:nvSpPr>
          <p:cNvPr id="2583" name="Google Shape;2583;p125"/>
          <p:cNvSpPr txBox="1">
            <a:spLocks noGrp="1"/>
          </p:cNvSpPr>
          <p:nvPr>
            <p:ph type="title"/>
          </p:nvPr>
        </p:nvSpPr>
        <p:spPr>
          <a:xfrm>
            <a:off x="713250" y="13417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Overview of creating a </a:t>
            </a:r>
            <a:r>
              <a:rPr lang="en-US" sz="2400" dirty="0" err="1"/>
              <a:t>customised</a:t>
            </a:r>
            <a:r>
              <a:rPr lang="en-US" sz="2400" dirty="0"/>
              <a:t> chatbot</a:t>
            </a:r>
            <a:endParaRPr sz="2400" dirty="0"/>
          </a:p>
        </p:txBody>
      </p:sp>
    </p:spTree>
    <p:extLst>
      <p:ext uri="{BB962C8B-B14F-4D97-AF65-F5344CB8AC3E}">
        <p14:creationId xmlns:p14="http://schemas.microsoft.com/office/powerpoint/2010/main" val="328147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585;p125">
            <a:extLst>
              <a:ext uri="{FF2B5EF4-FFF2-40B4-BE49-F238E27FC236}">
                <a16:creationId xmlns:a16="http://schemas.microsoft.com/office/drawing/2014/main" id="{9E0AF0EE-9FB4-B3E2-A856-611668A3EF8F}"/>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9630C3F8-616A-31F1-AF96-AEA6DA038D51}"/>
              </a:ext>
            </a:extLst>
          </p:cNvPr>
          <p:cNvGrpSpPr/>
          <p:nvPr/>
        </p:nvGrpSpPr>
        <p:grpSpPr>
          <a:xfrm>
            <a:off x="197899" y="925224"/>
            <a:ext cx="606903" cy="492426"/>
            <a:chOff x="784928" y="1108396"/>
            <a:chExt cx="606903" cy="492426"/>
          </a:xfrm>
        </p:grpSpPr>
        <p:sp>
          <p:nvSpPr>
            <p:cNvPr id="8" name="Google Shape;2375;p108">
              <a:extLst>
                <a:ext uri="{FF2B5EF4-FFF2-40B4-BE49-F238E27FC236}">
                  <a16:creationId xmlns:a16="http://schemas.microsoft.com/office/drawing/2014/main" id="{36602602-5493-1D40-E951-EDD3D3087699}"/>
                </a:ext>
              </a:extLst>
            </p:cNvPr>
            <p:cNvSpPr/>
            <p:nvPr/>
          </p:nvSpPr>
          <p:spPr>
            <a:xfrm>
              <a:off x="784928" y="1108396"/>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4FD0882C-35F8-512B-5F98-4EDDB636CA30}"/>
                </a:ext>
              </a:extLst>
            </p:cNvPr>
            <p:cNvSpPr txBox="1"/>
            <p:nvPr/>
          </p:nvSpPr>
          <p:spPr>
            <a:xfrm>
              <a:off x="922492" y="1182629"/>
              <a:ext cx="299405" cy="306306"/>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1</a:t>
              </a:r>
            </a:p>
          </p:txBody>
        </p:sp>
      </p:grpSp>
      <p:grpSp>
        <p:nvGrpSpPr>
          <p:cNvPr id="5" name="Group 4">
            <a:extLst>
              <a:ext uri="{FF2B5EF4-FFF2-40B4-BE49-F238E27FC236}">
                <a16:creationId xmlns:a16="http://schemas.microsoft.com/office/drawing/2014/main" id="{D27C9FBA-8FC4-3BB7-BF5E-E82AD38D3555}"/>
              </a:ext>
            </a:extLst>
          </p:cNvPr>
          <p:cNvGrpSpPr/>
          <p:nvPr/>
        </p:nvGrpSpPr>
        <p:grpSpPr>
          <a:xfrm>
            <a:off x="5244793" y="910980"/>
            <a:ext cx="606903" cy="492426"/>
            <a:chOff x="784927" y="1774451"/>
            <a:chExt cx="606903" cy="492426"/>
          </a:xfrm>
        </p:grpSpPr>
        <p:sp>
          <p:nvSpPr>
            <p:cNvPr id="9" name="Google Shape;2375;p108">
              <a:extLst>
                <a:ext uri="{FF2B5EF4-FFF2-40B4-BE49-F238E27FC236}">
                  <a16:creationId xmlns:a16="http://schemas.microsoft.com/office/drawing/2014/main" id="{F7B37893-C3B0-6EDF-BD34-B59053499CA6}"/>
                </a:ext>
              </a:extLst>
            </p:cNvPr>
            <p:cNvSpPr/>
            <p:nvPr/>
          </p:nvSpPr>
          <p:spPr>
            <a:xfrm>
              <a:off x="784927" y="1774451"/>
              <a:ext cx="606903" cy="492426"/>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3A03A3F6-EB07-6BE2-896A-397DC19D6353}"/>
                </a:ext>
              </a:extLst>
            </p:cNvPr>
            <p:cNvSpPr txBox="1"/>
            <p:nvPr/>
          </p:nvSpPr>
          <p:spPr>
            <a:xfrm>
              <a:off x="918444" y="1850335"/>
              <a:ext cx="254902" cy="307777"/>
            </a:xfrm>
            <a:prstGeom prst="rect">
              <a:avLst/>
            </a:prstGeom>
            <a:noFill/>
          </p:spPr>
          <p:txBody>
            <a:bodyPr wrap="square" rtlCol="0">
              <a:spAutoFit/>
            </a:bodyPr>
            <a:lstStyle/>
            <a:p>
              <a:r>
                <a:rPr lang="en-US" b="1" dirty="0">
                  <a:solidFill>
                    <a:schemeClr val="tx1"/>
                  </a:solidFill>
                  <a:latin typeface="NanumGothic" panose="020D0604000000000000" pitchFamily="34" charset="-127"/>
                  <a:ea typeface="NanumGothic" panose="020D0604000000000000" pitchFamily="34" charset="-127"/>
                </a:rPr>
                <a:t>2</a:t>
              </a:r>
            </a:p>
          </p:txBody>
        </p:sp>
      </p:grpSp>
      <p:sp>
        <p:nvSpPr>
          <p:cNvPr id="17" name="TextBox 16">
            <a:extLst>
              <a:ext uri="{FF2B5EF4-FFF2-40B4-BE49-F238E27FC236}">
                <a16:creationId xmlns:a16="http://schemas.microsoft.com/office/drawing/2014/main" id="{B7CFFF9F-A7C6-EEAC-4BF2-1DBF8AC5FF44}"/>
              </a:ext>
            </a:extLst>
          </p:cNvPr>
          <p:cNvSpPr txBox="1"/>
          <p:nvPr/>
        </p:nvSpPr>
        <p:spPr>
          <a:xfrm>
            <a:off x="841498" y="933507"/>
            <a:ext cx="2346410" cy="307710"/>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Original (GPT-3.5-Turbo)</a:t>
            </a:r>
          </a:p>
        </p:txBody>
      </p:sp>
      <p:sp>
        <p:nvSpPr>
          <p:cNvPr id="2583" name="Google Shape;2583;p125"/>
          <p:cNvSpPr txBox="1">
            <a:spLocks noGrp="1"/>
          </p:cNvSpPr>
          <p:nvPr>
            <p:ph type="title"/>
          </p:nvPr>
        </p:nvSpPr>
        <p:spPr>
          <a:xfrm>
            <a:off x="713250" y="352576"/>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The chatbot with system prompt provides more context in its responses and is preferred</a:t>
            </a:r>
            <a:endParaRPr sz="2400" dirty="0"/>
          </a:p>
        </p:txBody>
      </p:sp>
      <p:graphicFrame>
        <p:nvGraphicFramePr>
          <p:cNvPr id="7" name="Table 6">
            <a:extLst>
              <a:ext uri="{FF2B5EF4-FFF2-40B4-BE49-F238E27FC236}">
                <a16:creationId xmlns:a16="http://schemas.microsoft.com/office/drawing/2014/main" id="{66F2EFB1-C2D8-A6B0-E077-D61FF385AED1}"/>
              </a:ext>
            </a:extLst>
          </p:cNvPr>
          <p:cNvGraphicFramePr>
            <a:graphicFrameLocks noGrp="1"/>
          </p:cNvGraphicFramePr>
          <p:nvPr>
            <p:extLst>
              <p:ext uri="{D42A27DB-BD31-4B8C-83A1-F6EECF244321}">
                <p14:modId xmlns:p14="http://schemas.microsoft.com/office/powerpoint/2010/main" val="1426292999"/>
              </p:ext>
            </p:extLst>
          </p:nvPr>
        </p:nvGraphicFramePr>
        <p:xfrm>
          <a:off x="639267" y="3440944"/>
          <a:ext cx="8059668" cy="1259840"/>
        </p:xfrm>
        <a:graphic>
          <a:graphicData uri="http://schemas.openxmlformats.org/drawingml/2006/table">
            <a:tbl>
              <a:tblPr firstRow="1" bandRow="1">
                <a:tableStyleId>{35758FB7-9AC5-4552-8A53-C91805E547FA}</a:tableStyleId>
              </a:tblPr>
              <a:tblGrid>
                <a:gridCol w="3439116">
                  <a:extLst>
                    <a:ext uri="{9D8B030D-6E8A-4147-A177-3AD203B41FA5}">
                      <a16:colId xmlns:a16="http://schemas.microsoft.com/office/drawing/2014/main" val="1114325974"/>
                    </a:ext>
                  </a:extLst>
                </a:gridCol>
                <a:gridCol w="1472750">
                  <a:extLst>
                    <a:ext uri="{9D8B030D-6E8A-4147-A177-3AD203B41FA5}">
                      <a16:colId xmlns:a16="http://schemas.microsoft.com/office/drawing/2014/main" val="905993709"/>
                    </a:ext>
                  </a:extLst>
                </a:gridCol>
                <a:gridCol w="1836892">
                  <a:extLst>
                    <a:ext uri="{9D8B030D-6E8A-4147-A177-3AD203B41FA5}">
                      <a16:colId xmlns:a16="http://schemas.microsoft.com/office/drawing/2014/main" val="2464916027"/>
                    </a:ext>
                  </a:extLst>
                </a:gridCol>
                <a:gridCol w="1310910">
                  <a:extLst>
                    <a:ext uri="{9D8B030D-6E8A-4147-A177-3AD203B41FA5}">
                      <a16:colId xmlns:a16="http://schemas.microsoft.com/office/drawing/2014/main" val="3983251991"/>
                    </a:ext>
                  </a:extLst>
                </a:gridCol>
              </a:tblGrid>
              <a:tr h="370840">
                <a:tc>
                  <a:txBody>
                    <a:bodyPr/>
                    <a:lstStyle/>
                    <a:p>
                      <a:r>
                        <a:rPr lang="en-US" dirty="0">
                          <a:solidFill>
                            <a:schemeClr val="accent4">
                              <a:lumMod val="25000"/>
                            </a:schemeClr>
                          </a:solidFill>
                        </a:rPr>
                        <a:t>Query engine</a:t>
                      </a:r>
                    </a:p>
                  </a:txBody>
                  <a:tcPr/>
                </a:tc>
                <a:tc>
                  <a:txBody>
                    <a:bodyPr/>
                    <a:lstStyle/>
                    <a:p>
                      <a:r>
                        <a:rPr lang="en-US" dirty="0">
                          <a:solidFill>
                            <a:schemeClr val="accent4">
                              <a:lumMod val="25000"/>
                            </a:schemeClr>
                          </a:solidFill>
                        </a:rPr>
                        <a:t>RAGAS Score</a:t>
                      </a:r>
                    </a:p>
                  </a:txBody>
                  <a:tcPr/>
                </a:tc>
                <a:tc>
                  <a:txBody>
                    <a:bodyPr/>
                    <a:lstStyle/>
                    <a:p>
                      <a:r>
                        <a:rPr lang="en-US" dirty="0">
                          <a:solidFill>
                            <a:schemeClr val="accent4">
                              <a:lumMod val="25000"/>
                            </a:schemeClr>
                          </a:solidFill>
                        </a:rPr>
                        <a:t>Answer Relevancy</a:t>
                      </a:r>
                    </a:p>
                  </a:txBody>
                  <a:tcPr/>
                </a:tc>
                <a:tc>
                  <a:txBody>
                    <a:bodyPr/>
                    <a:lstStyle/>
                    <a:p>
                      <a:r>
                        <a:rPr lang="en-US" dirty="0">
                          <a:solidFill>
                            <a:schemeClr val="accent4">
                              <a:lumMod val="25000"/>
                            </a:schemeClr>
                          </a:solidFill>
                        </a:rPr>
                        <a:t>Faithfulness</a:t>
                      </a:r>
                    </a:p>
                  </a:txBody>
                  <a:tcPr/>
                </a:tc>
                <a:extLst>
                  <a:ext uri="{0D108BD9-81ED-4DB2-BD59-A6C34878D82A}">
                    <a16:rowId xmlns:a16="http://schemas.microsoft.com/office/drawing/2014/main" val="1486310278"/>
                  </a:ext>
                </a:extLst>
              </a:tr>
              <a:tr h="370840">
                <a:tc>
                  <a:txBody>
                    <a:bodyPr/>
                    <a:lstStyle/>
                    <a:p>
                      <a:r>
                        <a:rPr lang="en-US" dirty="0">
                          <a:solidFill>
                            <a:schemeClr val="accent2"/>
                          </a:solidFill>
                        </a:rPr>
                        <a:t>Original (GPT-3.5-Turbo)</a:t>
                      </a:r>
                    </a:p>
                  </a:txBody>
                  <a:tcPr/>
                </a:tc>
                <a:tc>
                  <a:txBody>
                    <a:bodyPr/>
                    <a:lstStyle/>
                    <a:p>
                      <a:r>
                        <a:rPr lang="en-US" dirty="0">
                          <a:solidFill>
                            <a:schemeClr val="accent2"/>
                          </a:solidFill>
                        </a:rPr>
                        <a:t>08767</a:t>
                      </a:r>
                    </a:p>
                  </a:txBody>
                  <a:tcPr/>
                </a:tc>
                <a:tc>
                  <a:txBody>
                    <a:bodyPr/>
                    <a:lstStyle/>
                    <a:p>
                      <a:r>
                        <a:rPr lang="en-US" dirty="0">
                          <a:solidFill>
                            <a:schemeClr val="accent2"/>
                          </a:solidFill>
                        </a:rPr>
                        <a:t>0.9227</a:t>
                      </a:r>
                    </a:p>
                  </a:txBody>
                  <a:tcPr/>
                </a:tc>
                <a:tc>
                  <a:txBody>
                    <a:bodyPr/>
                    <a:lstStyle/>
                    <a:p>
                      <a:r>
                        <a:rPr lang="en-US" dirty="0">
                          <a:solidFill>
                            <a:schemeClr val="accent2"/>
                          </a:solidFill>
                        </a:rPr>
                        <a:t>0.8350</a:t>
                      </a:r>
                    </a:p>
                  </a:txBody>
                  <a:tcPr/>
                </a:tc>
                <a:extLst>
                  <a:ext uri="{0D108BD9-81ED-4DB2-BD59-A6C34878D82A}">
                    <a16:rowId xmlns:a16="http://schemas.microsoft.com/office/drawing/2014/main" val="1896090094"/>
                  </a:ext>
                </a:extLst>
              </a:tr>
              <a:tr h="370840">
                <a:tc>
                  <a:txBody>
                    <a:bodyPr/>
                    <a:lstStyle/>
                    <a:p>
                      <a:r>
                        <a:rPr lang="en-US" dirty="0">
                          <a:solidFill>
                            <a:schemeClr val="accent2"/>
                          </a:solidFill>
                        </a:rPr>
                        <a:t>Improved with system prompt </a:t>
                      </a:r>
                    </a:p>
                    <a:p>
                      <a:r>
                        <a:rPr lang="en-US" dirty="0">
                          <a:solidFill>
                            <a:schemeClr val="accent2"/>
                          </a:solidFill>
                        </a:rPr>
                        <a:t>(GPT-3.5.Turbo)</a:t>
                      </a:r>
                    </a:p>
                  </a:txBody>
                  <a:tcPr/>
                </a:tc>
                <a:tc>
                  <a:txBody>
                    <a:bodyPr/>
                    <a:lstStyle/>
                    <a:p>
                      <a:r>
                        <a:rPr lang="en-US" dirty="0">
                          <a:solidFill>
                            <a:schemeClr val="accent2"/>
                          </a:solidFill>
                        </a:rPr>
                        <a:t>0.8310</a:t>
                      </a:r>
                    </a:p>
                  </a:txBody>
                  <a:tcPr/>
                </a:tc>
                <a:tc>
                  <a:txBody>
                    <a:bodyPr/>
                    <a:lstStyle/>
                    <a:p>
                      <a:r>
                        <a:rPr lang="en-US" dirty="0">
                          <a:solidFill>
                            <a:schemeClr val="accent2"/>
                          </a:solidFill>
                        </a:rPr>
                        <a:t>0.9606</a:t>
                      </a:r>
                    </a:p>
                  </a:txBody>
                  <a:tcPr/>
                </a:tc>
                <a:tc>
                  <a:txBody>
                    <a:bodyPr/>
                    <a:lstStyle/>
                    <a:p>
                      <a:r>
                        <a:rPr lang="en-US" dirty="0">
                          <a:solidFill>
                            <a:schemeClr val="accent2"/>
                          </a:solidFill>
                        </a:rPr>
                        <a:t>0.7322</a:t>
                      </a:r>
                    </a:p>
                  </a:txBody>
                  <a:tcPr/>
                </a:tc>
                <a:extLst>
                  <a:ext uri="{0D108BD9-81ED-4DB2-BD59-A6C34878D82A}">
                    <a16:rowId xmlns:a16="http://schemas.microsoft.com/office/drawing/2014/main" val="324180354"/>
                  </a:ext>
                </a:extLst>
              </a:tr>
            </a:tbl>
          </a:graphicData>
        </a:graphic>
      </p:graphicFrame>
      <p:sp>
        <p:nvSpPr>
          <p:cNvPr id="16" name="TextBox 15">
            <a:extLst>
              <a:ext uri="{FF2B5EF4-FFF2-40B4-BE49-F238E27FC236}">
                <a16:creationId xmlns:a16="http://schemas.microsoft.com/office/drawing/2014/main" id="{0BFE8E75-D9F7-28B9-7B39-6971DA3D8326}"/>
              </a:ext>
            </a:extLst>
          </p:cNvPr>
          <p:cNvSpPr txBox="1"/>
          <p:nvPr/>
        </p:nvSpPr>
        <p:spPr>
          <a:xfrm>
            <a:off x="5985213" y="954636"/>
            <a:ext cx="3002150" cy="523220"/>
          </a:xfrm>
          <a:prstGeom prst="rect">
            <a:avLst/>
          </a:prstGeom>
          <a:noFill/>
        </p:spPr>
        <p:txBody>
          <a:bodyPr wrap="square" rtlCol="0">
            <a:spAutoFit/>
          </a:bodyPr>
          <a:lstStyle/>
          <a:p>
            <a:r>
              <a:rPr lang="en-US" dirty="0">
                <a:latin typeface="NanumGothic" panose="020D0604000000000000" pitchFamily="34" charset="-127"/>
                <a:ea typeface="NanumGothic" panose="020D0604000000000000" pitchFamily="34" charset="-127"/>
              </a:rPr>
              <a:t>Improved with system prompt (GPT-3.5-Turbo)</a:t>
            </a:r>
          </a:p>
        </p:txBody>
      </p:sp>
      <p:pic>
        <p:nvPicPr>
          <p:cNvPr id="22" name="Graphic 21" descr="Crown with solid fill">
            <a:extLst>
              <a:ext uri="{FF2B5EF4-FFF2-40B4-BE49-F238E27FC236}">
                <a16:creationId xmlns:a16="http://schemas.microsoft.com/office/drawing/2014/main" id="{CFA7CDFB-050D-0D25-3923-F399074DA2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704639">
            <a:off x="5059576" y="677210"/>
            <a:ext cx="467538" cy="467538"/>
          </a:xfrm>
          <a:prstGeom prst="rect">
            <a:avLst/>
          </a:prstGeom>
        </p:spPr>
      </p:pic>
      <p:sp>
        <p:nvSpPr>
          <p:cNvPr id="23" name="TextBox 22">
            <a:extLst>
              <a:ext uri="{FF2B5EF4-FFF2-40B4-BE49-F238E27FC236}">
                <a16:creationId xmlns:a16="http://schemas.microsoft.com/office/drawing/2014/main" id="{E9427C19-2BFE-8319-046D-A5AF84BAD683}"/>
              </a:ext>
            </a:extLst>
          </p:cNvPr>
          <p:cNvSpPr txBox="1"/>
          <p:nvPr/>
        </p:nvSpPr>
        <p:spPr>
          <a:xfrm>
            <a:off x="955140" y="4807281"/>
            <a:ext cx="7515698" cy="246221"/>
          </a:xfrm>
          <a:prstGeom prst="rect">
            <a:avLst/>
          </a:prstGeom>
          <a:noFill/>
        </p:spPr>
        <p:txBody>
          <a:bodyPr wrap="square" rtlCol="0">
            <a:spAutoFit/>
          </a:bodyPr>
          <a:lstStyle/>
          <a:p>
            <a:r>
              <a:rPr lang="en-US" sz="1000" i="1" dirty="0">
                <a:latin typeface="NanumGothic" panose="020D0604000000000000" pitchFamily="34" charset="-127"/>
                <a:ea typeface="NanumGothic" panose="020D0604000000000000" pitchFamily="34" charset="-127"/>
              </a:rPr>
              <a:t>For all the metrics, the closer the value to 1, the better the performance.</a:t>
            </a:r>
          </a:p>
        </p:txBody>
      </p:sp>
      <p:pic>
        <p:nvPicPr>
          <p:cNvPr id="25" name="Picture 24">
            <a:extLst>
              <a:ext uri="{FF2B5EF4-FFF2-40B4-BE49-F238E27FC236}">
                <a16:creationId xmlns:a16="http://schemas.microsoft.com/office/drawing/2014/main" id="{D5533A3F-C103-3E99-55F6-7338D01AFF3F}"/>
              </a:ext>
            </a:extLst>
          </p:cNvPr>
          <p:cNvPicPr>
            <a:picLocks noChangeAspect="1"/>
          </p:cNvPicPr>
          <p:nvPr/>
        </p:nvPicPr>
        <p:blipFill>
          <a:blip r:embed="rId5"/>
          <a:stretch>
            <a:fillRect/>
          </a:stretch>
        </p:blipFill>
        <p:spPr>
          <a:xfrm>
            <a:off x="227233" y="1460308"/>
            <a:ext cx="3574939" cy="800433"/>
          </a:xfrm>
          <a:prstGeom prst="rect">
            <a:avLst/>
          </a:prstGeom>
          <a:effectLst>
            <a:outerShdw blurRad="63500" sx="102000" sy="102000" algn="ctr" rotWithShape="0">
              <a:prstClr val="black">
                <a:alpha val="40000"/>
              </a:prstClr>
            </a:outerShdw>
          </a:effectLst>
        </p:spPr>
      </p:pic>
      <p:pic>
        <p:nvPicPr>
          <p:cNvPr id="26" name="Picture 25">
            <a:extLst>
              <a:ext uri="{FF2B5EF4-FFF2-40B4-BE49-F238E27FC236}">
                <a16:creationId xmlns:a16="http://schemas.microsoft.com/office/drawing/2014/main" id="{011064AD-E397-2CF7-4F91-E654B4A2832A}"/>
              </a:ext>
            </a:extLst>
          </p:cNvPr>
          <p:cNvPicPr>
            <a:picLocks noChangeAspect="1"/>
          </p:cNvPicPr>
          <p:nvPr/>
        </p:nvPicPr>
        <p:blipFill>
          <a:blip r:embed="rId6"/>
          <a:stretch>
            <a:fillRect/>
          </a:stretch>
        </p:blipFill>
        <p:spPr>
          <a:xfrm>
            <a:off x="5505761" y="1480769"/>
            <a:ext cx="3437965" cy="883234"/>
          </a:xfrm>
          <a:prstGeom prst="rect">
            <a:avLst/>
          </a:prstGeom>
          <a:effectLst>
            <a:outerShdw blurRad="63500" sx="102000" sy="102000" algn="ctr" rotWithShape="0">
              <a:prstClr val="black">
                <a:alpha val="40000"/>
              </a:prstClr>
            </a:outerShdw>
          </a:effectLst>
        </p:spPr>
      </p:pic>
      <p:pic>
        <p:nvPicPr>
          <p:cNvPr id="28" name="Picture 27">
            <a:extLst>
              <a:ext uri="{FF2B5EF4-FFF2-40B4-BE49-F238E27FC236}">
                <a16:creationId xmlns:a16="http://schemas.microsoft.com/office/drawing/2014/main" id="{F0CC835F-47D9-688E-7BF7-5C998BAACC61}"/>
              </a:ext>
            </a:extLst>
          </p:cNvPr>
          <p:cNvPicPr>
            <a:picLocks noChangeAspect="1"/>
          </p:cNvPicPr>
          <p:nvPr/>
        </p:nvPicPr>
        <p:blipFill>
          <a:blip r:embed="rId7"/>
          <a:stretch>
            <a:fillRect/>
          </a:stretch>
        </p:blipFill>
        <p:spPr>
          <a:xfrm>
            <a:off x="3324482" y="1739407"/>
            <a:ext cx="2308730" cy="1611539"/>
          </a:xfrm>
          <a:prstGeom prst="rect">
            <a:avLst/>
          </a:prstGeom>
        </p:spPr>
      </p:pic>
      <p:sp>
        <p:nvSpPr>
          <p:cNvPr id="29" name="Rectangle 28">
            <a:extLst>
              <a:ext uri="{FF2B5EF4-FFF2-40B4-BE49-F238E27FC236}">
                <a16:creationId xmlns:a16="http://schemas.microsoft.com/office/drawing/2014/main" id="{CEF5E22F-B13B-73E2-2214-1CF5BC805D93}"/>
              </a:ext>
            </a:extLst>
          </p:cNvPr>
          <p:cNvSpPr/>
          <p:nvPr/>
        </p:nvSpPr>
        <p:spPr>
          <a:xfrm>
            <a:off x="3342010" y="2260741"/>
            <a:ext cx="2272920" cy="180625"/>
          </a:xfrm>
          <a:prstGeom prst="rect">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F827E9B-E31F-A497-03B7-DF430974F8CF}"/>
              </a:ext>
            </a:extLst>
          </p:cNvPr>
          <p:cNvSpPr/>
          <p:nvPr/>
        </p:nvSpPr>
        <p:spPr>
          <a:xfrm>
            <a:off x="4709564" y="2609691"/>
            <a:ext cx="887837" cy="180625"/>
          </a:xfrm>
          <a:prstGeom prst="rect">
            <a:avLst/>
          </a:prstGeom>
          <a:no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a:extLst>
              <a:ext uri="{FF2B5EF4-FFF2-40B4-BE49-F238E27FC236}">
                <a16:creationId xmlns:a16="http://schemas.microsoft.com/office/drawing/2014/main" id="{A8384E30-7ED9-A018-8DC1-E2A85068B8DA}"/>
              </a:ext>
            </a:extLst>
          </p:cNvPr>
          <p:cNvCxnSpPr/>
          <p:nvPr/>
        </p:nvCxnSpPr>
        <p:spPr>
          <a:xfrm rot="10800000">
            <a:off x="2388197" y="2196610"/>
            <a:ext cx="2265770" cy="566443"/>
          </a:xfrm>
          <a:prstGeom prst="bentConnector3">
            <a:avLst>
              <a:gd name="adj1" fmla="val 100000"/>
            </a:avLst>
          </a:prstGeom>
          <a:ln>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C721F0E6-1B38-AEC1-2612-0FCD6572A7CF}"/>
              </a:ext>
            </a:extLst>
          </p:cNvPr>
          <p:cNvCxnSpPr>
            <a:cxnSpLocks/>
          </p:cNvCxnSpPr>
          <p:nvPr/>
        </p:nvCxnSpPr>
        <p:spPr>
          <a:xfrm flipV="1">
            <a:off x="5679722" y="2240666"/>
            <a:ext cx="1574003" cy="148418"/>
          </a:xfrm>
          <a:prstGeom prst="bentConnector3">
            <a:avLst>
              <a:gd name="adj1" fmla="val 99868"/>
            </a:avLst>
          </a:prstGeom>
          <a:ln>
            <a:solidFill>
              <a:srgbClr val="0432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42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Persona for demo</a:t>
            </a:r>
            <a:endParaRPr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25"/>
          <p:cNvSpPr/>
          <p:nvPr/>
        </p:nvSpPr>
        <p:spPr>
          <a:xfrm>
            <a:off x="8391115" y="-176930"/>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2A167B91-35A9-9955-F337-9539CAA0B8FC}"/>
              </a:ext>
            </a:extLst>
          </p:cNvPr>
          <p:cNvSpPr txBox="1"/>
          <p:nvPr/>
        </p:nvSpPr>
        <p:spPr>
          <a:xfrm>
            <a:off x="3245721" y="1346108"/>
            <a:ext cx="4332545" cy="2800767"/>
          </a:xfrm>
          <a:prstGeom prst="rect">
            <a:avLst/>
          </a:prstGeom>
          <a:noFill/>
        </p:spPr>
        <p:txBody>
          <a:bodyPr wrap="square" rtlCol="0">
            <a:spAutoFit/>
          </a:bodyPr>
          <a:lstStyle/>
          <a:p>
            <a:r>
              <a:rPr lang="en-US" sz="1600" b="1" dirty="0">
                <a:latin typeface="NanumGothic" panose="020D0604000000000000" pitchFamily="34" charset="-127"/>
                <a:ea typeface="NanumGothic" panose="020D0604000000000000" pitchFamily="34" charset="-127"/>
              </a:rPr>
              <a:t>Meet Tom</a:t>
            </a:r>
          </a:p>
          <a:p>
            <a:endParaRPr lang="en-US" sz="1600" b="1" dirty="0">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r>
              <a:rPr lang="en-US" sz="1600" b="1" dirty="0">
                <a:latin typeface="NanumGothic" panose="020D0604000000000000" pitchFamily="34" charset="-127"/>
                <a:ea typeface="NanumGothic" panose="020D0604000000000000" pitchFamily="34" charset="-127"/>
              </a:rPr>
              <a:t>HR representative </a:t>
            </a:r>
            <a:r>
              <a:rPr lang="en-US" sz="1600" dirty="0">
                <a:latin typeface="NanumGothic" panose="020D0604000000000000" pitchFamily="34" charset="-127"/>
                <a:ea typeface="NanumGothic" panose="020D0604000000000000" pitchFamily="34" charset="-127"/>
              </a:rPr>
              <a:t>of a manufacturing firm, </a:t>
            </a:r>
            <a:r>
              <a:rPr lang="en-US" sz="1600" dirty="0" err="1">
                <a:latin typeface="NanumGothic" panose="020D0604000000000000" pitchFamily="34" charset="-127"/>
                <a:ea typeface="NanumGothic" panose="020D0604000000000000" pitchFamily="34" charset="-127"/>
              </a:rPr>
              <a:t>i.e</a:t>
            </a:r>
            <a:r>
              <a:rPr lang="en-US" sz="1600" dirty="0">
                <a:latin typeface="NanumGothic" panose="020D0604000000000000" pitchFamily="34" charset="-127"/>
                <a:ea typeface="NanumGothic" panose="020D0604000000000000" pitchFamily="34" charset="-127"/>
              </a:rPr>
              <a:t>, The Colony Pte. Ltd</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r>
              <a:rPr lang="en-US" sz="1600" b="1" dirty="0">
                <a:latin typeface="NanumGothic" panose="020D0604000000000000" pitchFamily="34" charset="-127"/>
                <a:ea typeface="NanumGothic" panose="020D0604000000000000" pitchFamily="34" charset="-127"/>
              </a:rPr>
              <a:t>Replacement staff </a:t>
            </a:r>
            <a:r>
              <a:rPr lang="en-US" sz="1600" dirty="0">
                <a:latin typeface="NanumGothic" panose="020D0604000000000000" pitchFamily="34" charset="-127"/>
                <a:ea typeface="NanumGothic" panose="020D0604000000000000" pitchFamily="34" charset="-127"/>
              </a:rPr>
              <a:t>of an ex-employee who left without notice</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r>
              <a:rPr lang="en-US" sz="1600" b="1" dirty="0">
                <a:latin typeface="NanumGothic" panose="020D0604000000000000" pitchFamily="34" charset="-127"/>
                <a:ea typeface="NanumGothic" panose="020D0604000000000000" pitchFamily="34" charset="-127"/>
              </a:rPr>
              <a:t>Unfamiliar of the requirements </a:t>
            </a:r>
            <a:r>
              <a:rPr lang="en-US" sz="1600" dirty="0">
                <a:latin typeface="NanumGothic" panose="020D0604000000000000" pitchFamily="34" charset="-127"/>
                <a:ea typeface="NanumGothic" panose="020D0604000000000000" pitchFamily="34" charset="-127"/>
              </a:rPr>
              <a:t>for employment pass holders</a:t>
            </a:r>
          </a:p>
          <a:p>
            <a:endParaRPr lang="en-US" sz="1600" dirty="0">
              <a:latin typeface="NanumGothic" panose="020D0604000000000000" pitchFamily="34" charset="-127"/>
              <a:ea typeface="NanumGothic" panose="020D0604000000000000" pitchFamily="34" charset="-127"/>
            </a:endParaRPr>
          </a:p>
        </p:txBody>
      </p:sp>
      <p:grpSp>
        <p:nvGrpSpPr>
          <p:cNvPr id="13" name="Group 12">
            <a:extLst>
              <a:ext uri="{FF2B5EF4-FFF2-40B4-BE49-F238E27FC236}">
                <a16:creationId xmlns:a16="http://schemas.microsoft.com/office/drawing/2014/main" id="{6D89D681-CB11-4C96-F463-26E20B4AAC18}"/>
              </a:ext>
            </a:extLst>
          </p:cNvPr>
          <p:cNvGrpSpPr/>
          <p:nvPr/>
        </p:nvGrpSpPr>
        <p:grpSpPr>
          <a:xfrm>
            <a:off x="1351729" y="1447083"/>
            <a:ext cx="1905255" cy="2116487"/>
            <a:chOff x="4021712" y="1980899"/>
            <a:chExt cx="1882310" cy="2360392"/>
          </a:xfrm>
        </p:grpSpPr>
        <p:sp>
          <p:nvSpPr>
            <p:cNvPr id="14" name="Google Shape;2625;p126">
              <a:extLst>
                <a:ext uri="{FF2B5EF4-FFF2-40B4-BE49-F238E27FC236}">
                  <a16:creationId xmlns:a16="http://schemas.microsoft.com/office/drawing/2014/main" id="{06CC6B13-2A11-51BE-2E50-F2EF1A88F144}"/>
                </a:ext>
              </a:extLst>
            </p:cNvPr>
            <p:cNvSpPr/>
            <p:nvPr/>
          </p:nvSpPr>
          <p:spPr>
            <a:xfrm>
              <a:off x="4021712" y="3419563"/>
              <a:ext cx="1882310" cy="921728"/>
            </a:xfrm>
            <a:custGeom>
              <a:avLst/>
              <a:gdLst/>
              <a:ahLst/>
              <a:cxnLst/>
              <a:rect l="l" t="t" r="r" b="b"/>
              <a:pathLst>
                <a:path w="40792" h="22098" extrusionOk="0">
                  <a:moveTo>
                    <a:pt x="19089" y="0"/>
                  </a:moveTo>
                  <a:cubicBezTo>
                    <a:pt x="1" y="0"/>
                    <a:pt x="1125" y="21703"/>
                    <a:pt x="1125" y="22098"/>
                  </a:cubicBezTo>
                  <a:lnTo>
                    <a:pt x="36931" y="22098"/>
                  </a:lnTo>
                  <a:cubicBezTo>
                    <a:pt x="36931" y="22098"/>
                    <a:pt x="40792" y="0"/>
                    <a:pt x="19089"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26;p126">
              <a:extLst>
                <a:ext uri="{FF2B5EF4-FFF2-40B4-BE49-F238E27FC236}">
                  <a16:creationId xmlns:a16="http://schemas.microsoft.com/office/drawing/2014/main" id="{5C9D1EEF-9954-3029-BFE1-15F9DD13692A}"/>
                </a:ext>
              </a:extLst>
            </p:cNvPr>
            <p:cNvSpPr/>
            <p:nvPr/>
          </p:nvSpPr>
          <p:spPr>
            <a:xfrm>
              <a:off x="4699181" y="3420523"/>
              <a:ext cx="500802" cy="219691"/>
            </a:xfrm>
            <a:custGeom>
              <a:avLst/>
              <a:gdLst/>
              <a:ahLst/>
              <a:cxnLst/>
              <a:rect l="l" t="t" r="r" b="b"/>
              <a:pathLst>
                <a:path w="10853" h="5267" extrusionOk="0">
                  <a:moveTo>
                    <a:pt x="4036" y="1"/>
                  </a:moveTo>
                  <a:cubicBezTo>
                    <a:pt x="2716" y="1"/>
                    <a:pt x="1330" y="92"/>
                    <a:pt x="1" y="342"/>
                  </a:cubicBezTo>
                  <a:cubicBezTo>
                    <a:pt x="1" y="342"/>
                    <a:pt x="92" y="5205"/>
                    <a:pt x="5229" y="5266"/>
                  </a:cubicBezTo>
                  <a:cubicBezTo>
                    <a:pt x="5262" y="5267"/>
                    <a:pt x="5296" y="5267"/>
                    <a:pt x="5329" y="5267"/>
                  </a:cubicBezTo>
                  <a:cubicBezTo>
                    <a:pt x="10372" y="5267"/>
                    <a:pt x="10852" y="707"/>
                    <a:pt x="10852" y="707"/>
                  </a:cubicBezTo>
                  <a:cubicBezTo>
                    <a:pt x="10852" y="707"/>
                    <a:pt x="7699" y="1"/>
                    <a:pt x="4036"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28;p126">
              <a:extLst>
                <a:ext uri="{FF2B5EF4-FFF2-40B4-BE49-F238E27FC236}">
                  <a16:creationId xmlns:a16="http://schemas.microsoft.com/office/drawing/2014/main" id="{5B9A6DF2-307A-6E6C-2E89-3632FD45737D}"/>
                </a:ext>
              </a:extLst>
            </p:cNvPr>
            <p:cNvSpPr/>
            <p:nvPr/>
          </p:nvSpPr>
          <p:spPr>
            <a:xfrm>
              <a:off x="4769289" y="3298836"/>
              <a:ext cx="342297" cy="262434"/>
            </a:xfrm>
            <a:custGeom>
              <a:avLst/>
              <a:gdLst/>
              <a:ahLst/>
              <a:cxnLst/>
              <a:rect l="l" t="t" r="r" b="b"/>
              <a:pathLst>
                <a:path w="7418" h="5472" extrusionOk="0">
                  <a:moveTo>
                    <a:pt x="1" y="1"/>
                  </a:moveTo>
                  <a:lnTo>
                    <a:pt x="305" y="3587"/>
                  </a:lnTo>
                  <a:cubicBezTo>
                    <a:pt x="305" y="3587"/>
                    <a:pt x="730" y="5472"/>
                    <a:pt x="3648" y="5472"/>
                  </a:cubicBezTo>
                  <a:cubicBezTo>
                    <a:pt x="6900" y="5472"/>
                    <a:pt x="7387" y="3587"/>
                    <a:pt x="7387" y="3587"/>
                  </a:cubicBezTo>
                  <a:lnTo>
                    <a:pt x="7417" y="214"/>
                  </a:lnTo>
                  <a:lnTo>
                    <a:pt x="7417" y="214"/>
                  </a:lnTo>
                  <a:cubicBezTo>
                    <a:pt x="6369" y="442"/>
                    <a:pt x="5285" y="558"/>
                    <a:pt x="4186" y="558"/>
                  </a:cubicBezTo>
                  <a:cubicBezTo>
                    <a:pt x="2800" y="558"/>
                    <a:pt x="1391" y="374"/>
                    <a:pt x="1"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9;p126">
              <a:extLst>
                <a:ext uri="{FF2B5EF4-FFF2-40B4-BE49-F238E27FC236}">
                  <a16:creationId xmlns:a16="http://schemas.microsoft.com/office/drawing/2014/main" id="{55AB29EC-35CC-6B5F-CCF4-1732284A30CA}"/>
                </a:ext>
              </a:extLst>
            </p:cNvPr>
            <p:cNvSpPr/>
            <p:nvPr/>
          </p:nvSpPr>
          <p:spPr>
            <a:xfrm>
              <a:off x="4236336" y="2111251"/>
              <a:ext cx="1265179" cy="1214872"/>
            </a:xfrm>
            <a:custGeom>
              <a:avLst/>
              <a:gdLst/>
              <a:ahLst/>
              <a:cxnLst/>
              <a:rect l="l" t="t" r="r" b="b"/>
              <a:pathLst>
                <a:path w="27418" h="29126" extrusionOk="0">
                  <a:moveTo>
                    <a:pt x="15957" y="1"/>
                  </a:moveTo>
                  <a:cubicBezTo>
                    <a:pt x="14340" y="1"/>
                    <a:pt x="12560" y="229"/>
                    <a:pt x="10639" y="696"/>
                  </a:cubicBezTo>
                  <a:cubicBezTo>
                    <a:pt x="2736" y="2642"/>
                    <a:pt x="0" y="9572"/>
                    <a:pt x="1915" y="18265"/>
                  </a:cubicBezTo>
                  <a:cubicBezTo>
                    <a:pt x="3732" y="26413"/>
                    <a:pt x="9475" y="29125"/>
                    <a:pt x="15277" y="29125"/>
                  </a:cubicBezTo>
                  <a:cubicBezTo>
                    <a:pt x="15687" y="29125"/>
                    <a:pt x="16096" y="29112"/>
                    <a:pt x="16505" y="29086"/>
                  </a:cubicBezTo>
                  <a:cubicBezTo>
                    <a:pt x="23101" y="28660"/>
                    <a:pt x="27417" y="23341"/>
                    <a:pt x="27417" y="17931"/>
                  </a:cubicBezTo>
                  <a:cubicBezTo>
                    <a:pt x="27417" y="11000"/>
                    <a:pt x="25624" y="6259"/>
                    <a:pt x="25624" y="6259"/>
                  </a:cubicBezTo>
                  <a:cubicBezTo>
                    <a:pt x="24406" y="2192"/>
                    <a:pt x="20965" y="1"/>
                    <a:pt x="15957"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30;p126">
              <a:extLst>
                <a:ext uri="{FF2B5EF4-FFF2-40B4-BE49-F238E27FC236}">
                  <a16:creationId xmlns:a16="http://schemas.microsoft.com/office/drawing/2014/main" id="{BDDF1DE0-EA1C-2583-AF4D-7BB8D9300F12}"/>
                </a:ext>
              </a:extLst>
            </p:cNvPr>
            <p:cNvSpPr/>
            <p:nvPr/>
          </p:nvSpPr>
          <p:spPr>
            <a:xfrm>
              <a:off x="5178914" y="2106037"/>
              <a:ext cx="576479" cy="787419"/>
            </a:xfrm>
            <a:custGeom>
              <a:avLst/>
              <a:gdLst/>
              <a:ahLst/>
              <a:cxnLst/>
              <a:rect l="l" t="t" r="r" b="b"/>
              <a:pathLst>
                <a:path w="12493" h="18878" extrusionOk="0">
                  <a:moveTo>
                    <a:pt x="3739" y="1"/>
                  </a:moveTo>
                  <a:lnTo>
                    <a:pt x="2371" y="274"/>
                  </a:lnTo>
                  <a:cubicBezTo>
                    <a:pt x="2302" y="265"/>
                    <a:pt x="2234" y="260"/>
                    <a:pt x="2166" y="260"/>
                  </a:cubicBezTo>
                  <a:cubicBezTo>
                    <a:pt x="1158" y="260"/>
                    <a:pt x="295" y="1287"/>
                    <a:pt x="152" y="2341"/>
                  </a:cubicBezTo>
                  <a:cubicBezTo>
                    <a:pt x="0" y="3435"/>
                    <a:pt x="487" y="4529"/>
                    <a:pt x="973" y="5533"/>
                  </a:cubicBezTo>
                  <a:cubicBezTo>
                    <a:pt x="1976" y="7508"/>
                    <a:pt x="3131" y="13891"/>
                    <a:pt x="5411" y="16809"/>
                  </a:cubicBezTo>
                  <a:cubicBezTo>
                    <a:pt x="6201" y="17782"/>
                    <a:pt x="4742" y="17356"/>
                    <a:pt x="5684" y="18147"/>
                  </a:cubicBezTo>
                  <a:cubicBezTo>
                    <a:pt x="6241" y="18617"/>
                    <a:pt x="6977" y="18877"/>
                    <a:pt x="7693" y="18877"/>
                  </a:cubicBezTo>
                  <a:cubicBezTo>
                    <a:pt x="8228" y="18877"/>
                    <a:pt x="8751" y="18732"/>
                    <a:pt x="9180" y="18420"/>
                  </a:cubicBezTo>
                  <a:cubicBezTo>
                    <a:pt x="9970" y="17843"/>
                    <a:pt x="12493" y="3222"/>
                    <a:pt x="3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31;p126">
              <a:extLst>
                <a:ext uri="{FF2B5EF4-FFF2-40B4-BE49-F238E27FC236}">
                  <a16:creationId xmlns:a16="http://schemas.microsoft.com/office/drawing/2014/main" id="{65B8E410-D6F5-BE7B-9DC0-9F4A49593B79}"/>
                </a:ext>
              </a:extLst>
            </p:cNvPr>
            <p:cNvSpPr/>
            <p:nvPr/>
          </p:nvSpPr>
          <p:spPr>
            <a:xfrm>
              <a:off x="4025912" y="1980899"/>
              <a:ext cx="1471350" cy="907838"/>
            </a:xfrm>
            <a:custGeom>
              <a:avLst/>
              <a:gdLst/>
              <a:ahLst/>
              <a:cxnLst/>
              <a:rect l="l" t="t" r="r" b="b"/>
              <a:pathLst>
                <a:path w="31886" h="21765" extrusionOk="0">
                  <a:moveTo>
                    <a:pt x="26179" y="0"/>
                  </a:moveTo>
                  <a:cubicBezTo>
                    <a:pt x="25833" y="0"/>
                    <a:pt x="25456" y="26"/>
                    <a:pt x="25047" y="83"/>
                  </a:cubicBezTo>
                  <a:cubicBezTo>
                    <a:pt x="23217" y="333"/>
                    <a:pt x="21853" y="417"/>
                    <a:pt x="20742" y="417"/>
                  </a:cubicBezTo>
                  <a:cubicBezTo>
                    <a:pt x="18540" y="417"/>
                    <a:pt x="17331" y="90"/>
                    <a:pt x="15463" y="90"/>
                  </a:cubicBezTo>
                  <a:cubicBezTo>
                    <a:pt x="15189" y="90"/>
                    <a:pt x="14899" y="97"/>
                    <a:pt x="14591" y="113"/>
                  </a:cubicBezTo>
                  <a:cubicBezTo>
                    <a:pt x="11126" y="295"/>
                    <a:pt x="8086" y="4216"/>
                    <a:pt x="8086" y="4216"/>
                  </a:cubicBezTo>
                  <a:cubicBezTo>
                    <a:pt x="1" y="9323"/>
                    <a:pt x="2949" y="19201"/>
                    <a:pt x="3892" y="20387"/>
                  </a:cubicBezTo>
                  <a:cubicBezTo>
                    <a:pt x="4732" y="21420"/>
                    <a:pt x="5320" y="21765"/>
                    <a:pt x="5730" y="21765"/>
                  </a:cubicBezTo>
                  <a:cubicBezTo>
                    <a:pt x="6549" y="21765"/>
                    <a:pt x="6658" y="20387"/>
                    <a:pt x="6658" y="20387"/>
                  </a:cubicBezTo>
                  <a:cubicBezTo>
                    <a:pt x="6658" y="20387"/>
                    <a:pt x="10852" y="15706"/>
                    <a:pt x="11490" y="11602"/>
                  </a:cubicBezTo>
                  <a:cubicBezTo>
                    <a:pt x="11490" y="11602"/>
                    <a:pt x="15792" y="13513"/>
                    <a:pt x="20632" y="13513"/>
                  </a:cubicBezTo>
                  <a:cubicBezTo>
                    <a:pt x="23586" y="13513"/>
                    <a:pt x="26741" y="12801"/>
                    <a:pt x="29242" y="10508"/>
                  </a:cubicBezTo>
                  <a:cubicBezTo>
                    <a:pt x="30579" y="9262"/>
                    <a:pt x="31886" y="5402"/>
                    <a:pt x="29971" y="4855"/>
                  </a:cubicBezTo>
                  <a:cubicBezTo>
                    <a:pt x="29971" y="4855"/>
                    <a:pt x="30894" y="0"/>
                    <a:pt x="26179"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32;p126">
              <a:extLst>
                <a:ext uri="{FF2B5EF4-FFF2-40B4-BE49-F238E27FC236}">
                  <a16:creationId xmlns:a16="http://schemas.microsoft.com/office/drawing/2014/main" id="{162FB047-F427-4FD0-98A5-4B9CAD9A5061}"/>
                </a:ext>
              </a:extLst>
            </p:cNvPr>
            <p:cNvSpPr/>
            <p:nvPr/>
          </p:nvSpPr>
          <p:spPr>
            <a:xfrm>
              <a:off x="4298034" y="2061529"/>
              <a:ext cx="136125" cy="126968"/>
            </a:xfrm>
            <a:custGeom>
              <a:avLst/>
              <a:gdLst/>
              <a:ahLst/>
              <a:cxnLst/>
              <a:rect l="l" t="t" r="r" b="b"/>
              <a:pathLst>
                <a:path w="2950" h="3044" extrusionOk="0">
                  <a:moveTo>
                    <a:pt x="1774" y="0"/>
                  </a:moveTo>
                  <a:cubicBezTo>
                    <a:pt x="1760" y="0"/>
                    <a:pt x="1747" y="1"/>
                    <a:pt x="1733" y="4"/>
                  </a:cubicBezTo>
                  <a:cubicBezTo>
                    <a:pt x="1642" y="34"/>
                    <a:pt x="1551" y="156"/>
                    <a:pt x="1520" y="277"/>
                  </a:cubicBezTo>
                  <a:cubicBezTo>
                    <a:pt x="1490" y="368"/>
                    <a:pt x="1520" y="520"/>
                    <a:pt x="1551" y="612"/>
                  </a:cubicBezTo>
                  <a:lnTo>
                    <a:pt x="1855" y="2010"/>
                  </a:lnTo>
                  <a:cubicBezTo>
                    <a:pt x="1600" y="1653"/>
                    <a:pt x="1218" y="1020"/>
                    <a:pt x="868" y="1020"/>
                  </a:cubicBezTo>
                  <a:cubicBezTo>
                    <a:pt x="800" y="1020"/>
                    <a:pt x="734" y="1044"/>
                    <a:pt x="669" y="1098"/>
                  </a:cubicBezTo>
                  <a:cubicBezTo>
                    <a:pt x="1" y="1615"/>
                    <a:pt x="1308" y="2679"/>
                    <a:pt x="2068" y="3043"/>
                  </a:cubicBezTo>
                  <a:lnTo>
                    <a:pt x="2949" y="2739"/>
                  </a:lnTo>
                  <a:cubicBezTo>
                    <a:pt x="2858" y="1888"/>
                    <a:pt x="2584" y="1068"/>
                    <a:pt x="2159" y="308"/>
                  </a:cubicBezTo>
                  <a:cubicBezTo>
                    <a:pt x="2074" y="167"/>
                    <a:pt x="1938" y="0"/>
                    <a:pt x="1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33;p126">
              <a:extLst>
                <a:ext uri="{FF2B5EF4-FFF2-40B4-BE49-F238E27FC236}">
                  <a16:creationId xmlns:a16="http://schemas.microsoft.com/office/drawing/2014/main" id="{936B2B74-5E8D-BAFC-780F-C7AA1E48E5E1}"/>
                </a:ext>
              </a:extLst>
            </p:cNvPr>
            <p:cNvSpPr/>
            <p:nvPr/>
          </p:nvSpPr>
          <p:spPr>
            <a:xfrm>
              <a:off x="5480612" y="2880871"/>
              <a:ext cx="196209" cy="167256"/>
            </a:xfrm>
            <a:custGeom>
              <a:avLst/>
              <a:gdLst/>
              <a:ahLst/>
              <a:cxnLst/>
              <a:rect l="l" t="t" r="r" b="b"/>
              <a:pathLst>
                <a:path w="6476" h="7329" extrusionOk="0">
                  <a:moveTo>
                    <a:pt x="2522" y="0"/>
                  </a:moveTo>
                  <a:cubicBezTo>
                    <a:pt x="1307" y="0"/>
                    <a:pt x="274" y="307"/>
                    <a:pt x="274" y="307"/>
                  </a:cubicBezTo>
                  <a:lnTo>
                    <a:pt x="1" y="5353"/>
                  </a:lnTo>
                  <a:cubicBezTo>
                    <a:pt x="662" y="6637"/>
                    <a:pt x="1955" y="7329"/>
                    <a:pt x="3204" y="7329"/>
                  </a:cubicBezTo>
                  <a:cubicBezTo>
                    <a:pt x="4880" y="7329"/>
                    <a:pt x="6475" y="6082"/>
                    <a:pt x="6353" y="3346"/>
                  </a:cubicBezTo>
                  <a:cubicBezTo>
                    <a:pt x="6212" y="582"/>
                    <a:pt x="4194" y="0"/>
                    <a:pt x="2522"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4;p126">
              <a:extLst>
                <a:ext uri="{FF2B5EF4-FFF2-40B4-BE49-F238E27FC236}">
                  <a16:creationId xmlns:a16="http://schemas.microsoft.com/office/drawing/2014/main" id="{907DEB36-DA49-8432-BB43-8408374855C7}"/>
                </a:ext>
              </a:extLst>
            </p:cNvPr>
            <p:cNvSpPr/>
            <p:nvPr/>
          </p:nvSpPr>
          <p:spPr>
            <a:xfrm>
              <a:off x="4884364" y="3001145"/>
              <a:ext cx="92611" cy="55851"/>
            </a:xfrm>
            <a:custGeom>
              <a:avLst/>
              <a:gdLst/>
              <a:ahLst/>
              <a:cxnLst/>
              <a:rect l="l" t="t" r="r" b="b"/>
              <a:pathLst>
                <a:path w="2007" h="1339" extrusionOk="0">
                  <a:moveTo>
                    <a:pt x="91" y="1"/>
                  </a:moveTo>
                  <a:cubicBezTo>
                    <a:pt x="30" y="1"/>
                    <a:pt x="0" y="62"/>
                    <a:pt x="0" y="92"/>
                  </a:cubicBezTo>
                  <a:cubicBezTo>
                    <a:pt x="0" y="122"/>
                    <a:pt x="182" y="1338"/>
                    <a:pt x="1641" y="1338"/>
                  </a:cubicBezTo>
                  <a:cubicBezTo>
                    <a:pt x="1733" y="1338"/>
                    <a:pt x="1824" y="1338"/>
                    <a:pt x="1915" y="1308"/>
                  </a:cubicBezTo>
                  <a:cubicBezTo>
                    <a:pt x="1976" y="1308"/>
                    <a:pt x="2006" y="1277"/>
                    <a:pt x="2006" y="1217"/>
                  </a:cubicBezTo>
                  <a:cubicBezTo>
                    <a:pt x="2006" y="1156"/>
                    <a:pt x="1976" y="1125"/>
                    <a:pt x="1915" y="1125"/>
                  </a:cubicBezTo>
                  <a:cubicBezTo>
                    <a:pt x="1819" y="1135"/>
                    <a:pt x="1729" y="1139"/>
                    <a:pt x="1644" y="1139"/>
                  </a:cubicBezTo>
                  <a:cubicBezTo>
                    <a:pt x="347" y="1139"/>
                    <a:pt x="213" y="121"/>
                    <a:pt x="213" y="92"/>
                  </a:cubicBezTo>
                  <a:cubicBezTo>
                    <a:pt x="182" y="31"/>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5;p126">
              <a:extLst>
                <a:ext uri="{FF2B5EF4-FFF2-40B4-BE49-F238E27FC236}">
                  <a16:creationId xmlns:a16="http://schemas.microsoft.com/office/drawing/2014/main" id="{E50E0350-43E6-E05F-570D-C9995E616207}"/>
                </a:ext>
              </a:extLst>
            </p:cNvPr>
            <p:cNvSpPr/>
            <p:nvPr/>
          </p:nvSpPr>
          <p:spPr>
            <a:xfrm>
              <a:off x="4497199" y="2949673"/>
              <a:ext cx="301599" cy="146113"/>
            </a:xfrm>
            <a:custGeom>
              <a:avLst/>
              <a:gdLst/>
              <a:ahLst/>
              <a:cxnLst/>
              <a:rect l="l" t="t" r="r" b="b"/>
              <a:pathLst>
                <a:path w="6536" h="3503" extrusionOk="0">
                  <a:moveTo>
                    <a:pt x="2494" y="1"/>
                  </a:moveTo>
                  <a:cubicBezTo>
                    <a:pt x="1277" y="1"/>
                    <a:pt x="325" y="434"/>
                    <a:pt x="183" y="1144"/>
                  </a:cubicBezTo>
                  <a:cubicBezTo>
                    <a:pt x="1" y="2056"/>
                    <a:pt x="1217" y="3059"/>
                    <a:pt x="2919" y="3393"/>
                  </a:cubicBezTo>
                  <a:cubicBezTo>
                    <a:pt x="3297" y="3467"/>
                    <a:pt x="3667" y="3502"/>
                    <a:pt x="4017" y="3502"/>
                  </a:cubicBezTo>
                  <a:cubicBezTo>
                    <a:pt x="5242" y="3502"/>
                    <a:pt x="6212" y="3069"/>
                    <a:pt x="6354" y="2359"/>
                  </a:cubicBezTo>
                  <a:cubicBezTo>
                    <a:pt x="6536" y="1448"/>
                    <a:pt x="5290" y="445"/>
                    <a:pt x="3588" y="110"/>
                  </a:cubicBezTo>
                  <a:cubicBezTo>
                    <a:pt x="3210" y="36"/>
                    <a:pt x="2841" y="1"/>
                    <a:pt x="2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6;p126">
              <a:extLst>
                <a:ext uri="{FF2B5EF4-FFF2-40B4-BE49-F238E27FC236}">
                  <a16:creationId xmlns:a16="http://schemas.microsoft.com/office/drawing/2014/main" id="{665E40F9-B8B6-5F62-2532-66A941D16DA9}"/>
                </a:ext>
              </a:extLst>
            </p:cNvPr>
            <p:cNvSpPr/>
            <p:nvPr/>
          </p:nvSpPr>
          <p:spPr>
            <a:xfrm>
              <a:off x="4149964" y="2870180"/>
              <a:ext cx="223171" cy="182997"/>
            </a:xfrm>
            <a:custGeom>
              <a:avLst/>
              <a:gdLst/>
              <a:ahLst/>
              <a:cxnLst/>
              <a:rect l="l" t="t" r="r" b="b"/>
              <a:pathLst>
                <a:path w="6493" h="7348" extrusionOk="0">
                  <a:moveTo>
                    <a:pt x="3269" y="0"/>
                  </a:moveTo>
                  <a:cubicBezTo>
                    <a:pt x="1925" y="0"/>
                    <a:pt x="282" y="580"/>
                    <a:pt x="140" y="3365"/>
                  </a:cubicBezTo>
                  <a:cubicBezTo>
                    <a:pt x="1" y="6101"/>
                    <a:pt x="1589" y="7348"/>
                    <a:pt x="3268" y="7348"/>
                  </a:cubicBezTo>
                  <a:cubicBezTo>
                    <a:pt x="4518" y="7348"/>
                    <a:pt x="5818" y="6656"/>
                    <a:pt x="6493" y="5372"/>
                  </a:cubicBezTo>
                  <a:lnTo>
                    <a:pt x="5034" y="295"/>
                  </a:lnTo>
                  <a:cubicBezTo>
                    <a:pt x="5034" y="295"/>
                    <a:pt x="4228" y="0"/>
                    <a:pt x="3269"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7;p126">
              <a:extLst>
                <a:ext uri="{FF2B5EF4-FFF2-40B4-BE49-F238E27FC236}">
                  <a16:creationId xmlns:a16="http://schemas.microsoft.com/office/drawing/2014/main" id="{B466A98A-498D-93ED-50D6-3E7C634440CB}"/>
                </a:ext>
              </a:extLst>
            </p:cNvPr>
            <p:cNvSpPr/>
            <p:nvPr/>
          </p:nvSpPr>
          <p:spPr>
            <a:xfrm>
              <a:off x="4512658" y="2616348"/>
              <a:ext cx="246870" cy="121670"/>
            </a:xfrm>
            <a:custGeom>
              <a:avLst/>
              <a:gdLst/>
              <a:ahLst/>
              <a:cxnLst/>
              <a:rect l="l" t="t" r="r" b="b"/>
              <a:pathLst>
                <a:path w="5350" h="2917" extrusionOk="0">
                  <a:moveTo>
                    <a:pt x="4180" y="1"/>
                  </a:moveTo>
                  <a:cubicBezTo>
                    <a:pt x="3712" y="1"/>
                    <a:pt x="3029" y="203"/>
                    <a:pt x="2006" y="745"/>
                  </a:cubicBezTo>
                  <a:cubicBezTo>
                    <a:pt x="0" y="1809"/>
                    <a:pt x="942" y="2660"/>
                    <a:pt x="942" y="2660"/>
                  </a:cubicBezTo>
                  <a:cubicBezTo>
                    <a:pt x="1129" y="2836"/>
                    <a:pt x="1366" y="2916"/>
                    <a:pt x="1658" y="2916"/>
                  </a:cubicBezTo>
                  <a:cubicBezTo>
                    <a:pt x="2176" y="2916"/>
                    <a:pt x="2864" y="2663"/>
                    <a:pt x="3739" y="2235"/>
                  </a:cubicBezTo>
                  <a:cubicBezTo>
                    <a:pt x="4894" y="1657"/>
                    <a:pt x="5350" y="928"/>
                    <a:pt x="5046" y="442"/>
                  </a:cubicBezTo>
                  <a:cubicBezTo>
                    <a:pt x="4882" y="188"/>
                    <a:pt x="4630"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8;p126">
              <a:extLst>
                <a:ext uri="{FF2B5EF4-FFF2-40B4-BE49-F238E27FC236}">
                  <a16:creationId xmlns:a16="http://schemas.microsoft.com/office/drawing/2014/main" id="{E4BDECD5-6237-ED75-318F-CDD4032C7264}"/>
                </a:ext>
              </a:extLst>
            </p:cNvPr>
            <p:cNvSpPr/>
            <p:nvPr/>
          </p:nvSpPr>
          <p:spPr>
            <a:xfrm>
              <a:off x="4644498" y="2812229"/>
              <a:ext cx="89796" cy="98938"/>
            </a:xfrm>
            <a:custGeom>
              <a:avLst/>
              <a:gdLst/>
              <a:ahLst/>
              <a:cxnLst/>
              <a:rect l="l" t="t" r="r" b="b"/>
              <a:pathLst>
                <a:path w="1946" h="2372" extrusionOk="0">
                  <a:moveTo>
                    <a:pt x="973" y="1"/>
                  </a:moveTo>
                  <a:cubicBezTo>
                    <a:pt x="426" y="1"/>
                    <a:pt x="0" y="548"/>
                    <a:pt x="0" y="1186"/>
                  </a:cubicBezTo>
                  <a:cubicBezTo>
                    <a:pt x="0" y="1825"/>
                    <a:pt x="426" y="2372"/>
                    <a:pt x="973" y="2372"/>
                  </a:cubicBezTo>
                  <a:cubicBezTo>
                    <a:pt x="1520" y="2372"/>
                    <a:pt x="1946" y="1825"/>
                    <a:pt x="1946" y="1186"/>
                  </a:cubicBezTo>
                  <a:cubicBezTo>
                    <a:pt x="1946" y="548"/>
                    <a:pt x="152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39;p126">
              <a:extLst>
                <a:ext uri="{FF2B5EF4-FFF2-40B4-BE49-F238E27FC236}">
                  <a16:creationId xmlns:a16="http://schemas.microsoft.com/office/drawing/2014/main" id="{84A70B0D-E5FC-38F1-9D01-CD1B7524AE48}"/>
                </a:ext>
              </a:extLst>
            </p:cNvPr>
            <p:cNvSpPr/>
            <p:nvPr/>
          </p:nvSpPr>
          <p:spPr>
            <a:xfrm>
              <a:off x="5072316" y="2949673"/>
              <a:ext cx="301599" cy="146113"/>
            </a:xfrm>
            <a:custGeom>
              <a:avLst/>
              <a:gdLst/>
              <a:ahLst/>
              <a:cxnLst/>
              <a:rect l="l" t="t" r="r" b="b"/>
              <a:pathLst>
                <a:path w="6536" h="3503" extrusionOk="0">
                  <a:moveTo>
                    <a:pt x="4042" y="1"/>
                  </a:moveTo>
                  <a:cubicBezTo>
                    <a:pt x="3695" y="1"/>
                    <a:pt x="3326" y="36"/>
                    <a:pt x="2948" y="110"/>
                  </a:cubicBezTo>
                  <a:cubicBezTo>
                    <a:pt x="1246" y="445"/>
                    <a:pt x="0" y="1448"/>
                    <a:pt x="182" y="2359"/>
                  </a:cubicBezTo>
                  <a:cubicBezTo>
                    <a:pt x="324" y="3069"/>
                    <a:pt x="1276" y="3502"/>
                    <a:pt x="2493" y="3502"/>
                  </a:cubicBezTo>
                  <a:cubicBezTo>
                    <a:pt x="2840" y="3502"/>
                    <a:pt x="3209" y="3467"/>
                    <a:pt x="3587" y="3393"/>
                  </a:cubicBezTo>
                  <a:cubicBezTo>
                    <a:pt x="5289" y="3059"/>
                    <a:pt x="6535" y="2056"/>
                    <a:pt x="6353" y="1144"/>
                  </a:cubicBezTo>
                  <a:cubicBezTo>
                    <a:pt x="6211" y="434"/>
                    <a:pt x="5259" y="1"/>
                    <a:pt x="4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40;p126">
              <a:extLst>
                <a:ext uri="{FF2B5EF4-FFF2-40B4-BE49-F238E27FC236}">
                  <a16:creationId xmlns:a16="http://schemas.microsoft.com/office/drawing/2014/main" id="{B7F0120F-5F2D-FF79-60FC-FA2F1015F213}"/>
                </a:ext>
              </a:extLst>
            </p:cNvPr>
            <p:cNvSpPr/>
            <p:nvPr/>
          </p:nvSpPr>
          <p:spPr>
            <a:xfrm>
              <a:off x="5111586" y="2616348"/>
              <a:ext cx="246870" cy="121670"/>
            </a:xfrm>
            <a:custGeom>
              <a:avLst/>
              <a:gdLst/>
              <a:ahLst/>
              <a:cxnLst/>
              <a:rect l="l" t="t" r="r" b="b"/>
              <a:pathLst>
                <a:path w="5350" h="2917" extrusionOk="0">
                  <a:moveTo>
                    <a:pt x="1158" y="1"/>
                  </a:moveTo>
                  <a:cubicBezTo>
                    <a:pt x="705" y="1"/>
                    <a:pt x="453" y="188"/>
                    <a:pt x="304" y="442"/>
                  </a:cubicBezTo>
                  <a:cubicBezTo>
                    <a:pt x="0" y="928"/>
                    <a:pt x="456" y="1657"/>
                    <a:pt x="1611" y="2235"/>
                  </a:cubicBezTo>
                  <a:cubicBezTo>
                    <a:pt x="2486" y="2663"/>
                    <a:pt x="3174" y="2916"/>
                    <a:pt x="3692" y="2916"/>
                  </a:cubicBezTo>
                  <a:cubicBezTo>
                    <a:pt x="3984" y="2916"/>
                    <a:pt x="4221" y="2836"/>
                    <a:pt x="4408" y="2660"/>
                  </a:cubicBezTo>
                  <a:cubicBezTo>
                    <a:pt x="4408" y="2660"/>
                    <a:pt x="5350" y="1809"/>
                    <a:pt x="3344" y="745"/>
                  </a:cubicBezTo>
                  <a:cubicBezTo>
                    <a:pt x="2321" y="203"/>
                    <a:pt x="1630" y="1"/>
                    <a:pt x="1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41;p126">
              <a:extLst>
                <a:ext uri="{FF2B5EF4-FFF2-40B4-BE49-F238E27FC236}">
                  <a16:creationId xmlns:a16="http://schemas.microsoft.com/office/drawing/2014/main" id="{D623ED57-8377-505D-F869-2A75A4C7AAD1}"/>
                </a:ext>
              </a:extLst>
            </p:cNvPr>
            <p:cNvSpPr/>
            <p:nvPr/>
          </p:nvSpPr>
          <p:spPr>
            <a:xfrm>
              <a:off x="5117170" y="2812229"/>
              <a:ext cx="89842" cy="98938"/>
            </a:xfrm>
            <a:custGeom>
              <a:avLst/>
              <a:gdLst/>
              <a:ahLst/>
              <a:cxnLst/>
              <a:rect l="l" t="t" r="r" b="b"/>
              <a:pathLst>
                <a:path w="1947" h="2372" extrusionOk="0">
                  <a:moveTo>
                    <a:pt x="973" y="1"/>
                  </a:moveTo>
                  <a:cubicBezTo>
                    <a:pt x="426" y="1"/>
                    <a:pt x="1" y="548"/>
                    <a:pt x="1" y="1186"/>
                  </a:cubicBezTo>
                  <a:cubicBezTo>
                    <a:pt x="1" y="1825"/>
                    <a:pt x="426" y="2372"/>
                    <a:pt x="973" y="2372"/>
                  </a:cubicBezTo>
                  <a:cubicBezTo>
                    <a:pt x="1490" y="2372"/>
                    <a:pt x="1946" y="1825"/>
                    <a:pt x="1946" y="1186"/>
                  </a:cubicBezTo>
                  <a:cubicBezTo>
                    <a:pt x="1946" y="548"/>
                    <a:pt x="149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42;p126">
              <a:extLst>
                <a:ext uri="{FF2B5EF4-FFF2-40B4-BE49-F238E27FC236}">
                  <a16:creationId xmlns:a16="http://schemas.microsoft.com/office/drawing/2014/main" id="{F936BD0B-100B-5025-7105-EDA4ED3D6EA5}"/>
                </a:ext>
              </a:extLst>
            </p:cNvPr>
            <p:cNvSpPr/>
            <p:nvPr/>
          </p:nvSpPr>
          <p:spPr>
            <a:xfrm>
              <a:off x="4866090" y="2549816"/>
              <a:ext cx="180977" cy="410810"/>
            </a:xfrm>
            <a:custGeom>
              <a:avLst/>
              <a:gdLst/>
              <a:ahLst/>
              <a:cxnLst/>
              <a:rect l="l" t="t" r="r" b="b"/>
              <a:pathLst>
                <a:path w="3922" h="9849" extrusionOk="0">
                  <a:moveTo>
                    <a:pt x="518" y="0"/>
                  </a:moveTo>
                  <a:cubicBezTo>
                    <a:pt x="457" y="0"/>
                    <a:pt x="426" y="30"/>
                    <a:pt x="396" y="91"/>
                  </a:cubicBezTo>
                  <a:cubicBezTo>
                    <a:pt x="366" y="729"/>
                    <a:pt x="1" y="6201"/>
                    <a:pt x="426" y="6900"/>
                  </a:cubicBezTo>
                  <a:cubicBezTo>
                    <a:pt x="565" y="7107"/>
                    <a:pt x="792" y="7295"/>
                    <a:pt x="1181" y="7295"/>
                  </a:cubicBezTo>
                  <a:cubicBezTo>
                    <a:pt x="1475" y="7295"/>
                    <a:pt x="1861" y="7188"/>
                    <a:pt x="2372" y="6900"/>
                  </a:cubicBezTo>
                  <a:cubicBezTo>
                    <a:pt x="2402" y="6869"/>
                    <a:pt x="2402" y="6869"/>
                    <a:pt x="2433" y="6869"/>
                  </a:cubicBezTo>
                  <a:cubicBezTo>
                    <a:pt x="2581" y="6789"/>
                    <a:pt x="2717" y="6750"/>
                    <a:pt x="2841" y="6750"/>
                  </a:cubicBezTo>
                  <a:cubicBezTo>
                    <a:pt x="2997" y="6750"/>
                    <a:pt x="3135" y="6812"/>
                    <a:pt x="3253" y="6930"/>
                  </a:cubicBezTo>
                  <a:cubicBezTo>
                    <a:pt x="3618" y="7265"/>
                    <a:pt x="3709" y="8085"/>
                    <a:pt x="3436" y="8602"/>
                  </a:cubicBezTo>
                  <a:cubicBezTo>
                    <a:pt x="3101" y="9301"/>
                    <a:pt x="2341" y="9666"/>
                    <a:pt x="2311" y="9666"/>
                  </a:cubicBezTo>
                  <a:cubicBezTo>
                    <a:pt x="2281" y="9666"/>
                    <a:pt x="2250" y="9727"/>
                    <a:pt x="2281" y="9787"/>
                  </a:cubicBezTo>
                  <a:cubicBezTo>
                    <a:pt x="2281" y="9818"/>
                    <a:pt x="2341" y="9848"/>
                    <a:pt x="2372" y="9848"/>
                  </a:cubicBezTo>
                  <a:cubicBezTo>
                    <a:pt x="2372" y="9848"/>
                    <a:pt x="2402" y="9848"/>
                    <a:pt x="2402" y="9818"/>
                  </a:cubicBezTo>
                  <a:cubicBezTo>
                    <a:pt x="2433" y="9818"/>
                    <a:pt x="3253" y="9453"/>
                    <a:pt x="3618" y="8693"/>
                  </a:cubicBezTo>
                  <a:cubicBezTo>
                    <a:pt x="3922" y="8085"/>
                    <a:pt x="3800" y="7204"/>
                    <a:pt x="3405" y="6778"/>
                  </a:cubicBezTo>
                  <a:cubicBezTo>
                    <a:pt x="3251" y="6624"/>
                    <a:pt x="3059" y="6547"/>
                    <a:pt x="2850" y="6547"/>
                  </a:cubicBezTo>
                  <a:cubicBezTo>
                    <a:pt x="2687" y="6547"/>
                    <a:pt x="2514" y="6594"/>
                    <a:pt x="2341" y="6687"/>
                  </a:cubicBezTo>
                  <a:cubicBezTo>
                    <a:pt x="2311" y="6717"/>
                    <a:pt x="2311" y="6717"/>
                    <a:pt x="2281" y="6717"/>
                  </a:cubicBezTo>
                  <a:cubicBezTo>
                    <a:pt x="1834" y="6988"/>
                    <a:pt x="1472" y="7117"/>
                    <a:pt x="1184" y="7117"/>
                  </a:cubicBezTo>
                  <a:cubicBezTo>
                    <a:pt x="923" y="7117"/>
                    <a:pt x="723" y="7011"/>
                    <a:pt x="578" y="6809"/>
                  </a:cubicBezTo>
                  <a:cubicBezTo>
                    <a:pt x="244" y="6261"/>
                    <a:pt x="487" y="1793"/>
                    <a:pt x="609" y="122"/>
                  </a:cubicBezTo>
                  <a:cubicBezTo>
                    <a:pt x="609" y="61"/>
                    <a:pt x="578" y="0"/>
                    <a:pt x="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587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3" name="Rounded Rectangular Callout 2">
            <a:extLst>
              <a:ext uri="{FF2B5EF4-FFF2-40B4-BE49-F238E27FC236}">
                <a16:creationId xmlns:a16="http://schemas.microsoft.com/office/drawing/2014/main" id="{D143124A-6444-6D42-B23B-E9C850ABAA8D}"/>
              </a:ext>
            </a:extLst>
          </p:cNvPr>
          <p:cNvSpPr/>
          <p:nvPr/>
        </p:nvSpPr>
        <p:spPr>
          <a:xfrm>
            <a:off x="2089662" y="1220359"/>
            <a:ext cx="4439176" cy="2402035"/>
          </a:xfrm>
          <a:prstGeom prst="wedgeRoundRectCallout">
            <a:avLst>
              <a:gd name="adj1" fmla="val -51093"/>
              <a:gd name="adj2" fmla="val 6250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3" name="Google Shape;2583;p1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Questions Tom would like to find out</a:t>
            </a:r>
            <a:endParaRPr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25"/>
          <p:cNvSpPr/>
          <p:nvPr/>
        </p:nvSpPr>
        <p:spPr>
          <a:xfrm>
            <a:off x="8391115" y="-176930"/>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2A167B91-35A9-9955-F337-9539CAA0B8FC}"/>
              </a:ext>
            </a:extLst>
          </p:cNvPr>
          <p:cNvSpPr txBox="1"/>
          <p:nvPr/>
        </p:nvSpPr>
        <p:spPr>
          <a:xfrm>
            <a:off x="2196293" y="1347209"/>
            <a:ext cx="4332545" cy="2862322"/>
          </a:xfrm>
          <a:prstGeom prst="rect">
            <a:avLst/>
          </a:prstGeom>
          <a:noFill/>
        </p:spPr>
        <p:txBody>
          <a:bodyPr wrap="square" rtlCol="0">
            <a:spAutoFit/>
          </a:bodyPr>
          <a:lstStyle/>
          <a:p>
            <a:pPr marL="342900" indent="-342900">
              <a:buAutoNum type="arabicParenR"/>
            </a:pPr>
            <a:r>
              <a:rPr lang="en-SG" sz="1200" b="0" i="0" dirty="0">
                <a:solidFill>
                  <a:srgbClr val="31333F"/>
                </a:solidFill>
                <a:effectLst/>
                <a:latin typeface="NanumGothic" panose="020D0604000000000000" pitchFamily="34" charset="-127"/>
                <a:ea typeface="NanumGothic" panose="020D0604000000000000" pitchFamily="34" charset="-127"/>
              </a:rPr>
              <a:t>I have a candidate from Fudan University, will she earn 20 points under the qualification criterion?</a:t>
            </a:r>
          </a:p>
          <a:p>
            <a:pPr marL="342900" indent="-342900">
              <a:buAutoNum type="arabicParenR"/>
            </a:pPr>
            <a:endParaRPr lang="en-SG" sz="1200" b="0" i="0" dirty="0">
              <a:solidFill>
                <a:srgbClr val="31333F"/>
              </a:solidFill>
              <a:effectLst/>
              <a:latin typeface="NanumGothic" panose="020D0604000000000000" pitchFamily="34" charset="-127"/>
              <a:ea typeface="NanumGothic" panose="020D0604000000000000" pitchFamily="34" charset="-127"/>
            </a:endParaRPr>
          </a:p>
          <a:p>
            <a:pPr marL="342900" indent="-342900">
              <a:buFont typeface="Arial"/>
              <a:buAutoNum type="arabicParenR"/>
            </a:pPr>
            <a:r>
              <a:rPr lang="en-SG" sz="1200" b="0" i="0" dirty="0">
                <a:solidFill>
                  <a:srgbClr val="31333F"/>
                </a:solidFill>
                <a:effectLst/>
                <a:latin typeface="NanumGothic" panose="020D0604000000000000" pitchFamily="34" charset="-127"/>
                <a:ea typeface="NanumGothic" panose="020D0604000000000000" pitchFamily="34" charset="-127"/>
              </a:rPr>
              <a:t>I have another candidate from Flinders University, will he earn 20 points under the qualification criterion?</a:t>
            </a:r>
          </a:p>
          <a:p>
            <a:pPr marL="342900" indent="-342900">
              <a:buFont typeface="Arial"/>
              <a:buAutoNum type="arabicParenR"/>
            </a:pPr>
            <a:endParaRPr lang="en-SG" sz="1200" b="0" i="0" dirty="0">
              <a:solidFill>
                <a:srgbClr val="31333F"/>
              </a:solidFill>
              <a:effectLst/>
              <a:latin typeface="NanumGothic" panose="020D0604000000000000" pitchFamily="34" charset="-127"/>
              <a:ea typeface="NanumGothic" panose="020D0604000000000000" pitchFamily="34" charset="-127"/>
            </a:endParaRPr>
          </a:p>
          <a:p>
            <a:pPr marL="342900" indent="-342900">
              <a:buFont typeface="Arial"/>
              <a:buAutoNum type="arabicParenR"/>
            </a:pPr>
            <a:r>
              <a:rPr lang="en-SG" sz="1200" dirty="0">
                <a:solidFill>
                  <a:srgbClr val="31333F"/>
                </a:solidFill>
                <a:latin typeface="NanumGothic" panose="020D0604000000000000" pitchFamily="34" charset="-127"/>
                <a:ea typeface="NanumGothic" panose="020D0604000000000000" pitchFamily="34" charset="-127"/>
              </a:rPr>
              <a:t>M</a:t>
            </a:r>
            <a:r>
              <a:rPr lang="en-SG" sz="1200" b="0" i="0" dirty="0">
                <a:solidFill>
                  <a:srgbClr val="31333F"/>
                </a:solidFill>
                <a:effectLst/>
                <a:latin typeface="NanumGothic" panose="020D0604000000000000" pitchFamily="34" charset="-127"/>
                <a:ea typeface="NanumGothic" panose="020D0604000000000000" pitchFamily="34" charset="-127"/>
              </a:rPr>
              <a:t>y candidate is 35 years old and we are from manufacturing sector, what is the minimum salary to get 20 points?</a:t>
            </a:r>
          </a:p>
          <a:p>
            <a:pPr marL="342900" indent="-342900">
              <a:buFont typeface="Arial"/>
              <a:buAutoNum type="arabicParenR"/>
            </a:pPr>
            <a:endParaRPr lang="en-SG" sz="1200" dirty="0">
              <a:solidFill>
                <a:srgbClr val="31333F"/>
              </a:solidFill>
              <a:latin typeface="NanumGothic" panose="020D0604000000000000" pitchFamily="34" charset="-127"/>
              <a:ea typeface="NanumGothic" panose="020D0604000000000000" pitchFamily="34" charset="-127"/>
            </a:endParaRPr>
          </a:p>
          <a:p>
            <a:pPr marL="342900" indent="-342900">
              <a:buFont typeface="Arial"/>
              <a:buAutoNum type="arabicParenR"/>
            </a:pPr>
            <a:r>
              <a:rPr lang="en-SG" sz="1200" b="0" i="0" dirty="0">
                <a:solidFill>
                  <a:srgbClr val="31333F"/>
                </a:solidFill>
                <a:effectLst/>
                <a:latin typeface="NanumGothic" panose="020D0604000000000000" pitchFamily="34" charset="-127"/>
                <a:ea typeface="NanumGothic" panose="020D0604000000000000" pitchFamily="34" charset="-127"/>
              </a:rPr>
              <a:t>What is support for local employmen</a:t>
            </a:r>
            <a:r>
              <a:rPr lang="en-SG" sz="1200" dirty="0">
                <a:solidFill>
                  <a:srgbClr val="31333F"/>
                </a:solidFill>
                <a:latin typeface="NanumGothic" panose="020D0604000000000000" pitchFamily="34" charset="-127"/>
                <a:ea typeface="NanumGothic" panose="020D0604000000000000" pitchFamily="34" charset="-127"/>
              </a:rPr>
              <a:t>t about?</a:t>
            </a:r>
          </a:p>
          <a:p>
            <a:pPr marL="342900" indent="-342900">
              <a:buFont typeface="Arial"/>
              <a:buAutoNum type="arabicParenR"/>
            </a:pPr>
            <a:endParaRPr lang="en-SG" sz="1200" b="0" i="0" dirty="0">
              <a:solidFill>
                <a:srgbClr val="31333F"/>
              </a:solidFill>
              <a:effectLst/>
              <a:latin typeface="NanumGothic" panose="020D0604000000000000" pitchFamily="34" charset="-127"/>
              <a:ea typeface="NanumGothic" panose="020D0604000000000000" pitchFamily="34" charset="-127"/>
            </a:endParaRPr>
          </a:p>
          <a:p>
            <a:pPr marL="342900" indent="-342900">
              <a:buAutoNum type="arabicParenR"/>
            </a:pPr>
            <a:endParaRPr lang="en-SG" sz="1200" b="0" i="0" dirty="0">
              <a:solidFill>
                <a:srgbClr val="31333F"/>
              </a:solidFill>
              <a:effectLst/>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endParaRPr lang="en-SG" sz="1200" dirty="0">
              <a:solidFill>
                <a:srgbClr val="31333F"/>
              </a:solidFill>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endParaRPr lang="en-US" sz="1200" dirty="0">
              <a:latin typeface="NanumGothic" panose="020D0604000000000000" pitchFamily="34" charset="-127"/>
              <a:ea typeface="NanumGothic" panose="020D0604000000000000" pitchFamily="34" charset="-127"/>
            </a:endParaRPr>
          </a:p>
        </p:txBody>
      </p:sp>
      <p:grpSp>
        <p:nvGrpSpPr>
          <p:cNvPr id="13" name="Group 12">
            <a:extLst>
              <a:ext uri="{FF2B5EF4-FFF2-40B4-BE49-F238E27FC236}">
                <a16:creationId xmlns:a16="http://schemas.microsoft.com/office/drawing/2014/main" id="{6D89D681-CB11-4C96-F463-26E20B4AAC18}"/>
              </a:ext>
            </a:extLst>
          </p:cNvPr>
          <p:cNvGrpSpPr/>
          <p:nvPr/>
        </p:nvGrpSpPr>
        <p:grpSpPr>
          <a:xfrm>
            <a:off x="291038" y="2292155"/>
            <a:ext cx="1905255" cy="2116487"/>
            <a:chOff x="4021712" y="1980899"/>
            <a:chExt cx="1882310" cy="2360392"/>
          </a:xfrm>
        </p:grpSpPr>
        <p:sp>
          <p:nvSpPr>
            <p:cNvPr id="14" name="Google Shape;2625;p126">
              <a:extLst>
                <a:ext uri="{FF2B5EF4-FFF2-40B4-BE49-F238E27FC236}">
                  <a16:creationId xmlns:a16="http://schemas.microsoft.com/office/drawing/2014/main" id="{06CC6B13-2A11-51BE-2E50-F2EF1A88F144}"/>
                </a:ext>
              </a:extLst>
            </p:cNvPr>
            <p:cNvSpPr/>
            <p:nvPr/>
          </p:nvSpPr>
          <p:spPr>
            <a:xfrm>
              <a:off x="4021712" y="3419563"/>
              <a:ext cx="1882310" cy="921728"/>
            </a:xfrm>
            <a:custGeom>
              <a:avLst/>
              <a:gdLst/>
              <a:ahLst/>
              <a:cxnLst/>
              <a:rect l="l" t="t" r="r" b="b"/>
              <a:pathLst>
                <a:path w="40792" h="22098" extrusionOk="0">
                  <a:moveTo>
                    <a:pt x="19089" y="0"/>
                  </a:moveTo>
                  <a:cubicBezTo>
                    <a:pt x="1" y="0"/>
                    <a:pt x="1125" y="21703"/>
                    <a:pt x="1125" y="22098"/>
                  </a:cubicBezTo>
                  <a:lnTo>
                    <a:pt x="36931" y="22098"/>
                  </a:lnTo>
                  <a:cubicBezTo>
                    <a:pt x="36931" y="22098"/>
                    <a:pt x="40792" y="0"/>
                    <a:pt x="19089" y="0"/>
                  </a:cubicBez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26;p126">
              <a:extLst>
                <a:ext uri="{FF2B5EF4-FFF2-40B4-BE49-F238E27FC236}">
                  <a16:creationId xmlns:a16="http://schemas.microsoft.com/office/drawing/2014/main" id="{5C9D1EEF-9954-3029-BFE1-15F9DD13692A}"/>
                </a:ext>
              </a:extLst>
            </p:cNvPr>
            <p:cNvSpPr/>
            <p:nvPr/>
          </p:nvSpPr>
          <p:spPr>
            <a:xfrm>
              <a:off x="4699181" y="3420523"/>
              <a:ext cx="500802" cy="219691"/>
            </a:xfrm>
            <a:custGeom>
              <a:avLst/>
              <a:gdLst/>
              <a:ahLst/>
              <a:cxnLst/>
              <a:rect l="l" t="t" r="r" b="b"/>
              <a:pathLst>
                <a:path w="10853" h="5267" extrusionOk="0">
                  <a:moveTo>
                    <a:pt x="4036" y="1"/>
                  </a:moveTo>
                  <a:cubicBezTo>
                    <a:pt x="2716" y="1"/>
                    <a:pt x="1330" y="92"/>
                    <a:pt x="1" y="342"/>
                  </a:cubicBezTo>
                  <a:cubicBezTo>
                    <a:pt x="1" y="342"/>
                    <a:pt x="92" y="5205"/>
                    <a:pt x="5229" y="5266"/>
                  </a:cubicBezTo>
                  <a:cubicBezTo>
                    <a:pt x="5262" y="5267"/>
                    <a:pt x="5296" y="5267"/>
                    <a:pt x="5329" y="5267"/>
                  </a:cubicBezTo>
                  <a:cubicBezTo>
                    <a:pt x="10372" y="5267"/>
                    <a:pt x="10852" y="707"/>
                    <a:pt x="10852" y="707"/>
                  </a:cubicBezTo>
                  <a:cubicBezTo>
                    <a:pt x="10852" y="707"/>
                    <a:pt x="7699" y="1"/>
                    <a:pt x="4036"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28;p126">
              <a:extLst>
                <a:ext uri="{FF2B5EF4-FFF2-40B4-BE49-F238E27FC236}">
                  <a16:creationId xmlns:a16="http://schemas.microsoft.com/office/drawing/2014/main" id="{5B9A6DF2-307A-6E6C-2E89-3632FD45737D}"/>
                </a:ext>
              </a:extLst>
            </p:cNvPr>
            <p:cNvSpPr/>
            <p:nvPr/>
          </p:nvSpPr>
          <p:spPr>
            <a:xfrm>
              <a:off x="4769289" y="3298836"/>
              <a:ext cx="342297" cy="262434"/>
            </a:xfrm>
            <a:custGeom>
              <a:avLst/>
              <a:gdLst/>
              <a:ahLst/>
              <a:cxnLst/>
              <a:rect l="l" t="t" r="r" b="b"/>
              <a:pathLst>
                <a:path w="7418" h="5472" extrusionOk="0">
                  <a:moveTo>
                    <a:pt x="1" y="1"/>
                  </a:moveTo>
                  <a:lnTo>
                    <a:pt x="305" y="3587"/>
                  </a:lnTo>
                  <a:cubicBezTo>
                    <a:pt x="305" y="3587"/>
                    <a:pt x="730" y="5472"/>
                    <a:pt x="3648" y="5472"/>
                  </a:cubicBezTo>
                  <a:cubicBezTo>
                    <a:pt x="6900" y="5472"/>
                    <a:pt x="7387" y="3587"/>
                    <a:pt x="7387" y="3587"/>
                  </a:cubicBezTo>
                  <a:lnTo>
                    <a:pt x="7417" y="214"/>
                  </a:lnTo>
                  <a:lnTo>
                    <a:pt x="7417" y="214"/>
                  </a:lnTo>
                  <a:cubicBezTo>
                    <a:pt x="6369" y="442"/>
                    <a:pt x="5285" y="558"/>
                    <a:pt x="4186" y="558"/>
                  </a:cubicBezTo>
                  <a:cubicBezTo>
                    <a:pt x="2800" y="558"/>
                    <a:pt x="1391" y="374"/>
                    <a:pt x="1"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9;p126">
              <a:extLst>
                <a:ext uri="{FF2B5EF4-FFF2-40B4-BE49-F238E27FC236}">
                  <a16:creationId xmlns:a16="http://schemas.microsoft.com/office/drawing/2014/main" id="{55AB29EC-35CC-6B5F-CCF4-1732284A30CA}"/>
                </a:ext>
              </a:extLst>
            </p:cNvPr>
            <p:cNvSpPr/>
            <p:nvPr/>
          </p:nvSpPr>
          <p:spPr>
            <a:xfrm>
              <a:off x="4236336" y="2111251"/>
              <a:ext cx="1265179" cy="1214872"/>
            </a:xfrm>
            <a:custGeom>
              <a:avLst/>
              <a:gdLst/>
              <a:ahLst/>
              <a:cxnLst/>
              <a:rect l="l" t="t" r="r" b="b"/>
              <a:pathLst>
                <a:path w="27418" h="29126" extrusionOk="0">
                  <a:moveTo>
                    <a:pt x="15957" y="1"/>
                  </a:moveTo>
                  <a:cubicBezTo>
                    <a:pt x="14340" y="1"/>
                    <a:pt x="12560" y="229"/>
                    <a:pt x="10639" y="696"/>
                  </a:cubicBezTo>
                  <a:cubicBezTo>
                    <a:pt x="2736" y="2642"/>
                    <a:pt x="0" y="9572"/>
                    <a:pt x="1915" y="18265"/>
                  </a:cubicBezTo>
                  <a:cubicBezTo>
                    <a:pt x="3732" y="26413"/>
                    <a:pt x="9475" y="29125"/>
                    <a:pt x="15277" y="29125"/>
                  </a:cubicBezTo>
                  <a:cubicBezTo>
                    <a:pt x="15687" y="29125"/>
                    <a:pt x="16096" y="29112"/>
                    <a:pt x="16505" y="29086"/>
                  </a:cubicBezTo>
                  <a:cubicBezTo>
                    <a:pt x="23101" y="28660"/>
                    <a:pt x="27417" y="23341"/>
                    <a:pt x="27417" y="17931"/>
                  </a:cubicBezTo>
                  <a:cubicBezTo>
                    <a:pt x="27417" y="11000"/>
                    <a:pt x="25624" y="6259"/>
                    <a:pt x="25624" y="6259"/>
                  </a:cubicBezTo>
                  <a:cubicBezTo>
                    <a:pt x="24406" y="2192"/>
                    <a:pt x="20965" y="1"/>
                    <a:pt x="15957"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30;p126">
              <a:extLst>
                <a:ext uri="{FF2B5EF4-FFF2-40B4-BE49-F238E27FC236}">
                  <a16:creationId xmlns:a16="http://schemas.microsoft.com/office/drawing/2014/main" id="{BDDF1DE0-EA1C-2583-AF4D-7BB8D9300F12}"/>
                </a:ext>
              </a:extLst>
            </p:cNvPr>
            <p:cNvSpPr/>
            <p:nvPr/>
          </p:nvSpPr>
          <p:spPr>
            <a:xfrm>
              <a:off x="5178914" y="2106037"/>
              <a:ext cx="576479" cy="787419"/>
            </a:xfrm>
            <a:custGeom>
              <a:avLst/>
              <a:gdLst/>
              <a:ahLst/>
              <a:cxnLst/>
              <a:rect l="l" t="t" r="r" b="b"/>
              <a:pathLst>
                <a:path w="12493" h="18878" extrusionOk="0">
                  <a:moveTo>
                    <a:pt x="3739" y="1"/>
                  </a:moveTo>
                  <a:lnTo>
                    <a:pt x="2371" y="274"/>
                  </a:lnTo>
                  <a:cubicBezTo>
                    <a:pt x="2302" y="265"/>
                    <a:pt x="2234" y="260"/>
                    <a:pt x="2166" y="260"/>
                  </a:cubicBezTo>
                  <a:cubicBezTo>
                    <a:pt x="1158" y="260"/>
                    <a:pt x="295" y="1287"/>
                    <a:pt x="152" y="2341"/>
                  </a:cubicBezTo>
                  <a:cubicBezTo>
                    <a:pt x="0" y="3435"/>
                    <a:pt x="487" y="4529"/>
                    <a:pt x="973" y="5533"/>
                  </a:cubicBezTo>
                  <a:cubicBezTo>
                    <a:pt x="1976" y="7508"/>
                    <a:pt x="3131" y="13891"/>
                    <a:pt x="5411" y="16809"/>
                  </a:cubicBezTo>
                  <a:cubicBezTo>
                    <a:pt x="6201" y="17782"/>
                    <a:pt x="4742" y="17356"/>
                    <a:pt x="5684" y="18147"/>
                  </a:cubicBezTo>
                  <a:cubicBezTo>
                    <a:pt x="6241" y="18617"/>
                    <a:pt x="6977" y="18877"/>
                    <a:pt x="7693" y="18877"/>
                  </a:cubicBezTo>
                  <a:cubicBezTo>
                    <a:pt x="8228" y="18877"/>
                    <a:pt x="8751" y="18732"/>
                    <a:pt x="9180" y="18420"/>
                  </a:cubicBezTo>
                  <a:cubicBezTo>
                    <a:pt x="9970" y="17843"/>
                    <a:pt x="12493" y="3222"/>
                    <a:pt x="3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31;p126">
              <a:extLst>
                <a:ext uri="{FF2B5EF4-FFF2-40B4-BE49-F238E27FC236}">
                  <a16:creationId xmlns:a16="http://schemas.microsoft.com/office/drawing/2014/main" id="{65B8E410-D6F5-BE7B-9DC0-9F4A49593B79}"/>
                </a:ext>
              </a:extLst>
            </p:cNvPr>
            <p:cNvSpPr/>
            <p:nvPr/>
          </p:nvSpPr>
          <p:spPr>
            <a:xfrm>
              <a:off x="4025912" y="1980899"/>
              <a:ext cx="1471350" cy="907838"/>
            </a:xfrm>
            <a:custGeom>
              <a:avLst/>
              <a:gdLst/>
              <a:ahLst/>
              <a:cxnLst/>
              <a:rect l="l" t="t" r="r" b="b"/>
              <a:pathLst>
                <a:path w="31886" h="21765" extrusionOk="0">
                  <a:moveTo>
                    <a:pt x="26179" y="0"/>
                  </a:moveTo>
                  <a:cubicBezTo>
                    <a:pt x="25833" y="0"/>
                    <a:pt x="25456" y="26"/>
                    <a:pt x="25047" y="83"/>
                  </a:cubicBezTo>
                  <a:cubicBezTo>
                    <a:pt x="23217" y="333"/>
                    <a:pt x="21853" y="417"/>
                    <a:pt x="20742" y="417"/>
                  </a:cubicBezTo>
                  <a:cubicBezTo>
                    <a:pt x="18540" y="417"/>
                    <a:pt x="17331" y="90"/>
                    <a:pt x="15463" y="90"/>
                  </a:cubicBezTo>
                  <a:cubicBezTo>
                    <a:pt x="15189" y="90"/>
                    <a:pt x="14899" y="97"/>
                    <a:pt x="14591" y="113"/>
                  </a:cubicBezTo>
                  <a:cubicBezTo>
                    <a:pt x="11126" y="295"/>
                    <a:pt x="8086" y="4216"/>
                    <a:pt x="8086" y="4216"/>
                  </a:cubicBezTo>
                  <a:cubicBezTo>
                    <a:pt x="1" y="9323"/>
                    <a:pt x="2949" y="19201"/>
                    <a:pt x="3892" y="20387"/>
                  </a:cubicBezTo>
                  <a:cubicBezTo>
                    <a:pt x="4732" y="21420"/>
                    <a:pt x="5320" y="21765"/>
                    <a:pt x="5730" y="21765"/>
                  </a:cubicBezTo>
                  <a:cubicBezTo>
                    <a:pt x="6549" y="21765"/>
                    <a:pt x="6658" y="20387"/>
                    <a:pt x="6658" y="20387"/>
                  </a:cubicBezTo>
                  <a:cubicBezTo>
                    <a:pt x="6658" y="20387"/>
                    <a:pt x="10852" y="15706"/>
                    <a:pt x="11490" y="11602"/>
                  </a:cubicBezTo>
                  <a:cubicBezTo>
                    <a:pt x="11490" y="11602"/>
                    <a:pt x="15792" y="13513"/>
                    <a:pt x="20632" y="13513"/>
                  </a:cubicBezTo>
                  <a:cubicBezTo>
                    <a:pt x="23586" y="13513"/>
                    <a:pt x="26741" y="12801"/>
                    <a:pt x="29242" y="10508"/>
                  </a:cubicBezTo>
                  <a:cubicBezTo>
                    <a:pt x="30579" y="9262"/>
                    <a:pt x="31886" y="5402"/>
                    <a:pt x="29971" y="4855"/>
                  </a:cubicBezTo>
                  <a:cubicBezTo>
                    <a:pt x="29971" y="4855"/>
                    <a:pt x="30894" y="0"/>
                    <a:pt x="26179"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32;p126">
              <a:extLst>
                <a:ext uri="{FF2B5EF4-FFF2-40B4-BE49-F238E27FC236}">
                  <a16:creationId xmlns:a16="http://schemas.microsoft.com/office/drawing/2014/main" id="{162FB047-F427-4FD0-98A5-4B9CAD9A5061}"/>
                </a:ext>
              </a:extLst>
            </p:cNvPr>
            <p:cNvSpPr/>
            <p:nvPr/>
          </p:nvSpPr>
          <p:spPr>
            <a:xfrm>
              <a:off x="4298034" y="2061529"/>
              <a:ext cx="136125" cy="126968"/>
            </a:xfrm>
            <a:custGeom>
              <a:avLst/>
              <a:gdLst/>
              <a:ahLst/>
              <a:cxnLst/>
              <a:rect l="l" t="t" r="r" b="b"/>
              <a:pathLst>
                <a:path w="2950" h="3044" extrusionOk="0">
                  <a:moveTo>
                    <a:pt x="1774" y="0"/>
                  </a:moveTo>
                  <a:cubicBezTo>
                    <a:pt x="1760" y="0"/>
                    <a:pt x="1747" y="1"/>
                    <a:pt x="1733" y="4"/>
                  </a:cubicBezTo>
                  <a:cubicBezTo>
                    <a:pt x="1642" y="34"/>
                    <a:pt x="1551" y="156"/>
                    <a:pt x="1520" y="277"/>
                  </a:cubicBezTo>
                  <a:cubicBezTo>
                    <a:pt x="1490" y="368"/>
                    <a:pt x="1520" y="520"/>
                    <a:pt x="1551" y="612"/>
                  </a:cubicBezTo>
                  <a:lnTo>
                    <a:pt x="1855" y="2010"/>
                  </a:lnTo>
                  <a:cubicBezTo>
                    <a:pt x="1600" y="1653"/>
                    <a:pt x="1218" y="1020"/>
                    <a:pt x="868" y="1020"/>
                  </a:cubicBezTo>
                  <a:cubicBezTo>
                    <a:pt x="800" y="1020"/>
                    <a:pt x="734" y="1044"/>
                    <a:pt x="669" y="1098"/>
                  </a:cubicBezTo>
                  <a:cubicBezTo>
                    <a:pt x="1" y="1615"/>
                    <a:pt x="1308" y="2679"/>
                    <a:pt x="2068" y="3043"/>
                  </a:cubicBezTo>
                  <a:lnTo>
                    <a:pt x="2949" y="2739"/>
                  </a:lnTo>
                  <a:cubicBezTo>
                    <a:pt x="2858" y="1888"/>
                    <a:pt x="2584" y="1068"/>
                    <a:pt x="2159" y="308"/>
                  </a:cubicBezTo>
                  <a:cubicBezTo>
                    <a:pt x="2074" y="167"/>
                    <a:pt x="1938" y="0"/>
                    <a:pt x="1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33;p126">
              <a:extLst>
                <a:ext uri="{FF2B5EF4-FFF2-40B4-BE49-F238E27FC236}">
                  <a16:creationId xmlns:a16="http://schemas.microsoft.com/office/drawing/2014/main" id="{936B2B74-5E8D-BAFC-780F-C7AA1E48E5E1}"/>
                </a:ext>
              </a:extLst>
            </p:cNvPr>
            <p:cNvSpPr/>
            <p:nvPr/>
          </p:nvSpPr>
          <p:spPr>
            <a:xfrm>
              <a:off x="5480612" y="2880871"/>
              <a:ext cx="196209" cy="167256"/>
            </a:xfrm>
            <a:custGeom>
              <a:avLst/>
              <a:gdLst/>
              <a:ahLst/>
              <a:cxnLst/>
              <a:rect l="l" t="t" r="r" b="b"/>
              <a:pathLst>
                <a:path w="6476" h="7329" extrusionOk="0">
                  <a:moveTo>
                    <a:pt x="2522" y="0"/>
                  </a:moveTo>
                  <a:cubicBezTo>
                    <a:pt x="1307" y="0"/>
                    <a:pt x="274" y="307"/>
                    <a:pt x="274" y="307"/>
                  </a:cubicBezTo>
                  <a:lnTo>
                    <a:pt x="1" y="5353"/>
                  </a:lnTo>
                  <a:cubicBezTo>
                    <a:pt x="662" y="6637"/>
                    <a:pt x="1955" y="7329"/>
                    <a:pt x="3204" y="7329"/>
                  </a:cubicBezTo>
                  <a:cubicBezTo>
                    <a:pt x="4880" y="7329"/>
                    <a:pt x="6475" y="6082"/>
                    <a:pt x="6353" y="3346"/>
                  </a:cubicBezTo>
                  <a:cubicBezTo>
                    <a:pt x="6212" y="582"/>
                    <a:pt x="4194" y="0"/>
                    <a:pt x="2522"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4;p126">
              <a:extLst>
                <a:ext uri="{FF2B5EF4-FFF2-40B4-BE49-F238E27FC236}">
                  <a16:creationId xmlns:a16="http://schemas.microsoft.com/office/drawing/2014/main" id="{907DEB36-DA49-8432-BB43-8408374855C7}"/>
                </a:ext>
              </a:extLst>
            </p:cNvPr>
            <p:cNvSpPr/>
            <p:nvPr/>
          </p:nvSpPr>
          <p:spPr>
            <a:xfrm>
              <a:off x="4884364" y="3001145"/>
              <a:ext cx="92611" cy="55851"/>
            </a:xfrm>
            <a:custGeom>
              <a:avLst/>
              <a:gdLst/>
              <a:ahLst/>
              <a:cxnLst/>
              <a:rect l="l" t="t" r="r" b="b"/>
              <a:pathLst>
                <a:path w="2007" h="1339" extrusionOk="0">
                  <a:moveTo>
                    <a:pt x="91" y="1"/>
                  </a:moveTo>
                  <a:cubicBezTo>
                    <a:pt x="30" y="1"/>
                    <a:pt x="0" y="62"/>
                    <a:pt x="0" y="92"/>
                  </a:cubicBezTo>
                  <a:cubicBezTo>
                    <a:pt x="0" y="122"/>
                    <a:pt x="182" y="1338"/>
                    <a:pt x="1641" y="1338"/>
                  </a:cubicBezTo>
                  <a:cubicBezTo>
                    <a:pt x="1733" y="1338"/>
                    <a:pt x="1824" y="1338"/>
                    <a:pt x="1915" y="1308"/>
                  </a:cubicBezTo>
                  <a:cubicBezTo>
                    <a:pt x="1976" y="1308"/>
                    <a:pt x="2006" y="1277"/>
                    <a:pt x="2006" y="1217"/>
                  </a:cubicBezTo>
                  <a:cubicBezTo>
                    <a:pt x="2006" y="1156"/>
                    <a:pt x="1976" y="1125"/>
                    <a:pt x="1915" y="1125"/>
                  </a:cubicBezTo>
                  <a:cubicBezTo>
                    <a:pt x="1819" y="1135"/>
                    <a:pt x="1729" y="1139"/>
                    <a:pt x="1644" y="1139"/>
                  </a:cubicBezTo>
                  <a:cubicBezTo>
                    <a:pt x="347" y="1139"/>
                    <a:pt x="213" y="121"/>
                    <a:pt x="213" y="92"/>
                  </a:cubicBezTo>
                  <a:cubicBezTo>
                    <a:pt x="182" y="31"/>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5;p126">
              <a:extLst>
                <a:ext uri="{FF2B5EF4-FFF2-40B4-BE49-F238E27FC236}">
                  <a16:creationId xmlns:a16="http://schemas.microsoft.com/office/drawing/2014/main" id="{E50E0350-43E6-E05F-570D-C9995E616207}"/>
                </a:ext>
              </a:extLst>
            </p:cNvPr>
            <p:cNvSpPr/>
            <p:nvPr/>
          </p:nvSpPr>
          <p:spPr>
            <a:xfrm>
              <a:off x="4497199" y="2949673"/>
              <a:ext cx="301599" cy="146113"/>
            </a:xfrm>
            <a:custGeom>
              <a:avLst/>
              <a:gdLst/>
              <a:ahLst/>
              <a:cxnLst/>
              <a:rect l="l" t="t" r="r" b="b"/>
              <a:pathLst>
                <a:path w="6536" h="3503" extrusionOk="0">
                  <a:moveTo>
                    <a:pt x="2494" y="1"/>
                  </a:moveTo>
                  <a:cubicBezTo>
                    <a:pt x="1277" y="1"/>
                    <a:pt x="325" y="434"/>
                    <a:pt x="183" y="1144"/>
                  </a:cubicBezTo>
                  <a:cubicBezTo>
                    <a:pt x="1" y="2056"/>
                    <a:pt x="1217" y="3059"/>
                    <a:pt x="2919" y="3393"/>
                  </a:cubicBezTo>
                  <a:cubicBezTo>
                    <a:pt x="3297" y="3467"/>
                    <a:pt x="3667" y="3502"/>
                    <a:pt x="4017" y="3502"/>
                  </a:cubicBezTo>
                  <a:cubicBezTo>
                    <a:pt x="5242" y="3502"/>
                    <a:pt x="6212" y="3069"/>
                    <a:pt x="6354" y="2359"/>
                  </a:cubicBezTo>
                  <a:cubicBezTo>
                    <a:pt x="6536" y="1448"/>
                    <a:pt x="5290" y="445"/>
                    <a:pt x="3588" y="110"/>
                  </a:cubicBezTo>
                  <a:cubicBezTo>
                    <a:pt x="3210" y="36"/>
                    <a:pt x="2841" y="1"/>
                    <a:pt x="2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36;p126">
              <a:extLst>
                <a:ext uri="{FF2B5EF4-FFF2-40B4-BE49-F238E27FC236}">
                  <a16:creationId xmlns:a16="http://schemas.microsoft.com/office/drawing/2014/main" id="{665E40F9-B8B6-5F62-2532-66A941D16DA9}"/>
                </a:ext>
              </a:extLst>
            </p:cNvPr>
            <p:cNvSpPr/>
            <p:nvPr/>
          </p:nvSpPr>
          <p:spPr>
            <a:xfrm>
              <a:off x="4149964" y="2870180"/>
              <a:ext cx="223171" cy="182997"/>
            </a:xfrm>
            <a:custGeom>
              <a:avLst/>
              <a:gdLst/>
              <a:ahLst/>
              <a:cxnLst/>
              <a:rect l="l" t="t" r="r" b="b"/>
              <a:pathLst>
                <a:path w="6493" h="7348" extrusionOk="0">
                  <a:moveTo>
                    <a:pt x="3269" y="0"/>
                  </a:moveTo>
                  <a:cubicBezTo>
                    <a:pt x="1925" y="0"/>
                    <a:pt x="282" y="580"/>
                    <a:pt x="140" y="3365"/>
                  </a:cubicBezTo>
                  <a:cubicBezTo>
                    <a:pt x="1" y="6101"/>
                    <a:pt x="1589" y="7348"/>
                    <a:pt x="3268" y="7348"/>
                  </a:cubicBezTo>
                  <a:cubicBezTo>
                    <a:pt x="4518" y="7348"/>
                    <a:pt x="5818" y="6656"/>
                    <a:pt x="6493" y="5372"/>
                  </a:cubicBezTo>
                  <a:lnTo>
                    <a:pt x="5034" y="295"/>
                  </a:lnTo>
                  <a:cubicBezTo>
                    <a:pt x="5034" y="295"/>
                    <a:pt x="4228" y="0"/>
                    <a:pt x="3269"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7;p126">
              <a:extLst>
                <a:ext uri="{FF2B5EF4-FFF2-40B4-BE49-F238E27FC236}">
                  <a16:creationId xmlns:a16="http://schemas.microsoft.com/office/drawing/2014/main" id="{B466A98A-498D-93ED-50D6-3E7C634440CB}"/>
                </a:ext>
              </a:extLst>
            </p:cNvPr>
            <p:cNvSpPr/>
            <p:nvPr/>
          </p:nvSpPr>
          <p:spPr>
            <a:xfrm>
              <a:off x="4512658" y="2616348"/>
              <a:ext cx="246870" cy="121670"/>
            </a:xfrm>
            <a:custGeom>
              <a:avLst/>
              <a:gdLst/>
              <a:ahLst/>
              <a:cxnLst/>
              <a:rect l="l" t="t" r="r" b="b"/>
              <a:pathLst>
                <a:path w="5350" h="2917" extrusionOk="0">
                  <a:moveTo>
                    <a:pt x="4180" y="1"/>
                  </a:moveTo>
                  <a:cubicBezTo>
                    <a:pt x="3712" y="1"/>
                    <a:pt x="3029" y="203"/>
                    <a:pt x="2006" y="745"/>
                  </a:cubicBezTo>
                  <a:cubicBezTo>
                    <a:pt x="0" y="1809"/>
                    <a:pt x="942" y="2660"/>
                    <a:pt x="942" y="2660"/>
                  </a:cubicBezTo>
                  <a:cubicBezTo>
                    <a:pt x="1129" y="2836"/>
                    <a:pt x="1366" y="2916"/>
                    <a:pt x="1658" y="2916"/>
                  </a:cubicBezTo>
                  <a:cubicBezTo>
                    <a:pt x="2176" y="2916"/>
                    <a:pt x="2864" y="2663"/>
                    <a:pt x="3739" y="2235"/>
                  </a:cubicBezTo>
                  <a:cubicBezTo>
                    <a:pt x="4894" y="1657"/>
                    <a:pt x="5350" y="928"/>
                    <a:pt x="5046" y="442"/>
                  </a:cubicBezTo>
                  <a:cubicBezTo>
                    <a:pt x="4882" y="188"/>
                    <a:pt x="4630"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8;p126">
              <a:extLst>
                <a:ext uri="{FF2B5EF4-FFF2-40B4-BE49-F238E27FC236}">
                  <a16:creationId xmlns:a16="http://schemas.microsoft.com/office/drawing/2014/main" id="{E4BDECD5-6237-ED75-318F-CDD4032C7264}"/>
                </a:ext>
              </a:extLst>
            </p:cNvPr>
            <p:cNvSpPr/>
            <p:nvPr/>
          </p:nvSpPr>
          <p:spPr>
            <a:xfrm>
              <a:off x="4644498" y="2812229"/>
              <a:ext cx="89796" cy="98938"/>
            </a:xfrm>
            <a:custGeom>
              <a:avLst/>
              <a:gdLst/>
              <a:ahLst/>
              <a:cxnLst/>
              <a:rect l="l" t="t" r="r" b="b"/>
              <a:pathLst>
                <a:path w="1946" h="2372" extrusionOk="0">
                  <a:moveTo>
                    <a:pt x="973" y="1"/>
                  </a:moveTo>
                  <a:cubicBezTo>
                    <a:pt x="426" y="1"/>
                    <a:pt x="0" y="548"/>
                    <a:pt x="0" y="1186"/>
                  </a:cubicBezTo>
                  <a:cubicBezTo>
                    <a:pt x="0" y="1825"/>
                    <a:pt x="426" y="2372"/>
                    <a:pt x="973" y="2372"/>
                  </a:cubicBezTo>
                  <a:cubicBezTo>
                    <a:pt x="1520" y="2372"/>
                    <a:pt x="1946" y="1825"/>
                    <a:pt x="1946" y="1186"/>
                  </a:cubicBezTo>
                  <a:cubicBezTo>
                    <a:pt x="1946" y="548"/>
                    <a:pt x="152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39;p126">
              <a:extLst>
                <a:ext uri="{FF2B5EF4-FFF2-40B4-BE49-F238E27FC236}">
                  <a16:creationId xmlns:a16="http://schemas.microsoft.com/office/drawing/2014/main" id="{84A70B0D-E5FC-38F1-9D01-CD1B7524AE48}"/>
                </a:ext>
              </a:extLst>
            </p:cNvPr>
            <p:cNvSpPr/>
            <p:nvPr/>
          </p:nvSpPr>
          <p:spPr>
            <a:xfrm>
              <a:off x="5072316" y="2949673"/>
              <a:ext cx="301599" cy="146113"/>
            </a:xfrm>
            <a:custGeom>
              <a:avLst/>
              <a:gdLst/>
              <a:ahLst/>
              <a:cxnLst/>
              <a:rect l="l" t="t" r="r" b="b"/>
              <a:pathLst>
                <a:path w="6536" h="3503" extrusionOk="0">
                  <a:moveTo>
                    <a:pt x="4042" y="1"/>
                  </a:moveTo>
                  <a:cubicBezTo>
                    <a:pt x="3695" y="1"/>
                    <a:pt x="3326" y="36"/>
                    <a:pt x="2948" y="110"/>
                  </a:cubicBezTo>
                  <a:cubicBezTo>
                    <a:pt x="1246" y="445"/>
                    <a:pt x="0" y="1448"/>
                    <a:pt x="182" y="2359"/>
                  </a:cubicBezTo>
                  <a:cubicBezTo>
                    <a:pt x="324" y="3069"/>
                    <a:pt x="1276" y="3502"/>
                    <a:pt x="2493" y="3502"/>
                  </a:cubicBezTo>
                  <a:cubicBezTo>
                    <a:pt x="2840" y="3502"/>
                    <a:pt x="3209" y="3467"/>
                    <a:pt x="3587" y="3393"/>
                  </a:cubicBezTo>
                  <a:cubicBezTo>
                    <a:pt x="5289" y="3059"/>
                    <a:pt x="6535" y="2056"/>
                    <a:pt x="6353" y="1144"/>
                  </a:cubicBezTo>
                  <a:cubicBezTo>
                    <a:pt x="6211" y="434"/>
                    <a:pt x="5259" y="1"/>
                    <a:pt x="4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40;p126">
              <a:extLst>
                <a:ext uri="{FF2B5EF4-FFF2-40B4-BE49-F238E27FC236}">
                  <a16:creationId xmlns:a16="http://schemas.microsoft.com/office/drawing/2014/main" id="{B7F0120F-5F2D-FF79-60FC-FA2F1015F213}"/>
                </a:ext>
              </a:extLst>
            </p:cNvPr>
            <p:cNvSpPr/>
            <p:nvPr/>
          </p:nvSpPr>
          <p:spPr>
            <a:xfrm>
              <a:off x="5111586" y="2616348"/>
              <a:ext cx="246870" cy="121670"/>
            </a:xfrm>
            <a:custGeom>
              <a:avLst/>
              <a:gdLst/>
              <a:ahLst/>
              <a:cxnLst/>
              <a:rect l="l" t="t" r="r" b="b"/>
              <a:pathLst>
                <a:path w="5350" h="2917" extrusionOk="0">
                  <a:moveTo>
                    <a:pt x="1158" y="1"/>
                  </a:moveTo>
                  <a:cubicBezTo>
                    <a:pt x="705" y="1"/>
                    <a:pt x="453" y="188"/>
                    <a:pt x="304" y="442"/>
                  </a:cubicBezTo>
                  <a:cubicBezTo>
                    <a:pt x="0" y="928"/>
                    <a:pt x="456" y="1657"/>
                    <a:pt x="1611" y="2235"/>
                  </a:cubicBezTo>
                  <a:cubicBezTo>
                    <a:pt x="2486" y="2663"/>
                    <a:pt x="3174" y="2916"/>
                    <a:pt x="3692" y="2916"/>
                  </a:cubicBezTo>
                  <a:cubicBezTo>
                    <a:pt x="3984" y="2916"/>
                    <a:pt x="4221" y="2836"/>
                    <a:pt x="4408" y="2660"/>
                  </a:cubicBezTo>
                  <a:cubicBezTo>
                    <a:pt x="4408" y="2660"/>
                    <a:pt x="5350" y="1809"/>
                    <a:pt x="3344" y="745"/>
                  </a:cubicBezTo>
                  <a:cubicBezTo>
                    <a:pt x="2321" y="203"/>
                    <a:pt x="1630" y="1"/>
                    <a:pt x="11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41;p126">
              <a:extLst>
                <a:ext uri="{FF2B5EF4-FFF2-40B4-BE49-F238E27FC236}">
                  <a16:creationId xmlns:a16="http://schemas.microsoft.com/office/drawing/2014/main" id="{D623ED57-8377-505D-F869-2A75A4C7AAD1}"/>
                </a:ext>
              </a:extLst>
            </p:cNvPr>
            <p:cNvSpPr/>
            <p:nvPr/>
          </p:nvSpPr>
          <p:spPr>
            <a:xfrm>
              <a:off x="5117170" y="2812229"/>
              <a:ext cx="89842" cy="98938"/>
            </a:xfrm>
            <a:custGeom>
              <a:avLst/>
              <a:gdLst/>
              <a:ahLst/>
              <a:cxnLst/>
              <a:rect l="l" t="t" r="r" b="b"/>
              <a:pathLst>
                <a:path w="1947" h="2372" extrusionOk="0">
                  <a:moveTo>
                    <a:pt x="973" y="1"/>
                  </a:moveTo>
                  <a:cubicBezTo>
                    <a:pt x="426" y="1"/>
                    <a:pt x="1" y="548"/>
                    <a:pt x="1" y="1186"/>
                  </a:cubicBezTo>
                  <a:cubicBezTo>
                    <a:pt x="1" y="1825"/>
                    <a:pt x="426" y="2372"/>
                    <a:pt x="973" y="2372"/>
                  </a:cubicBezTo>
                  <a:cubicBezTo>
                    <a:pt x="1490" y="2372"/>
                    <a:pt x="1946" y="1825"/>
                    <a:pt x="1946" y="1186"/>
                  </a:cubicBezTo>
                  <a:cubicBezTo>
                    <a:pt x="1946" y="548"/>
                    <a:pt x="1490" y="1"/>
                    <a:pt x="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42;p126">
              <a:extLst>
                <a:ext uri="{FF2B5EF4-FFF2-40B4-BE49-F238E27FC236}">
                  <a16:creationId xmlns:a16="http://schemas.microsoft.com/office/drawing/2014/main" id="{F936BD0B-100B-5025-7105-EDA4ED3D6EA5}"/>
                </a:ext>
              </a:extLst>
            </p:cNvPr>
            <p:cNvSpPr/>
            <p:nvPr/>
          </p:nvSpPr>
          <p:spPr>
            <a:xfrm>
              <a:off x="4866090" y="2549816"/>
              <a:ext cx="180977" cy="410810"/>
            </a:xfrm>
            <a:custGeom>
              <a:avLst/>
              <a:gdLst/>
              <a:ahLst/>
              <a:cxnLst/>
              <a:rect l="l" t="t" r="r" b="b"/>
              <a:pathLst>
                <a:path w="3922" h="9849" extrusionOk="0">
                  <a:moveTo>
                    <a:pt x="518" y="0"/>
                  </a:moveTo>
                  <a:cubicBezTo>
                    <a:pt x="457" y="0"/>
                    <a:pt x="426" y="30"/>
                    <a:pt x="396" y="91"/>
                  </a:cubicBezTo>
                  <a:cubicBezTo>
                    <a:pt x="366" y="729"/>
                    <a:pt x="1" y="6201"/>
                    <a:pt x="426" y="6900"/>
                  </a:cubicBezTo>
                  <a:cubicBezTo>
                    <a:pt x="565" y="7107"/>
                    <a:pt x="792" y="7295"/>
                    <a:pt x="1181" y="7295"/>
                  </a:cubicBezTo>
                  <a:cubicBezTo>
                    <a:pt x="1475" y="7295"/>
                    <a:pt x="1861" y="7188"/>
                    <a:pt x="2372" y="6900"/>
                  </a:cubicBezTo>
                  <a:cubicBezTo>
                    <a:pt x="2402" y="6869"/>
                    <a:pt x="2402" y="6869"/>
                    <a:pt x="2433" y="6869"/>
                  </a:cubicBezTo>
                  <a:cubicBezTo>
                    <a:pt x="2581" y="6789"/>
                    <a:pt x="2717" y="6750"/>
                    <a:pt x="2841" y="6750"/>
                  </a:cubicBezTo>
                  <a:cubicBezTo>
                    <a:pt x="2997" y="6750"/>
                    <a:pt x="3135" y="6812"/>
                    <a:pt x="3253" y="6930"/>
                  </a:cubicBezTo>
                  <a:cubicBezTo>
                    <a:pt x="3618" y="7265"/>
                    <a:pt x="3709" y="8085"/>
                    <a:pt x="3436" y="8602"/>
                  </a:cubicBezTo>
                  <a:cubicBezTo>
                    <a:pt x="3101" y="9301"/>
                    <a:pt x="2341" y="9666"/>
                    <a:pt x="2311" y="9666"/>
                  </a:cubicBezTo>
                  <a:cubicBezTo>
                    <a:pt x="2281" y="9666"/>
                    <a:pt x="2250" y="9727"/>
                    <a:pt x="2281" y="9787"/>
                  </a:cubicBezTo>
                  <a:cubicBezTo>
                    <a:pt x="2281" y="9818"/>
                    <a:pt x="2341" y="9848"/>
                    <a:pt x="2372" y="9848"/>
                  </a:cubicBezTo>
                  <a:cubicBezTo>
                    <a:pt x="2372" y="9848"/>
                    <a:pt x="2402" y="9848"/>
                    <a:pt x="2402" y="9818"/>
                  </a:cubicBezTo>
                  <a:cubicBezTo>
                    <a:pt x="2433" y="9818"/>
                    <a:pt x="3253" y="9453"/>
                    <a:pt x="3618" y="8693"/>
                  </a:cubicBezTo>
                  <a:cubicBezTo>
                    <a:pt x="3922" y="8085"/>
                    <a:pt x="3800" y="7204"/>
                    <a:pt x="3405" y="6778"/>
                  </a:cubicBezTo>
                  <a:cubicBezTo>
                    <a:pt x="3251" y="6624"/>
                    <a:pt x="3059" y="6547"/>
                    <a:pt x="2850" y="6547"/>
                  </a:cubicBezTo>
                  <a:cubicBezTo>
                    <a:pt x="2687" y="6547"/>
                    <a:pt x="2514" y="6594"/>
                    <a:pt x="2341" y="6687"/>
                  </a:cubicBezTo>
                  <a:cubicBezTo>
                    <a:pt x="2311" y="6717"/>
                    <a:pt x="2311" y="6717"/>
                    <a:pt x="2281" y="6717"/>
                  </a:cubicBezTo>
                  <a:cubicBezTo>
                    <a:pt x="1834" y="6988"/>
                    <a:pt x="1472" y="7117"/>
                    <a:pt x="1184" y="7117"/>
                  </a:cubicBezTo>
                  <a:cubicBezTo>
                    <a:pt x="923" y="7117"/>
                    <a:pt x="723" y="7011"/>
                    <a:pt x="578" y="6809"/>
                  </a:cubicBezTo>
                  <a:cubicBezTo>
                    <a:pt x="244" y="6261"/>
                    <a:pt x="487" y="1793"/>
                    <a:pt x="609" y="122"/>
                  </a:cubicBezTo>
                  <a:cubicBezTo>
                    <a:pt x="609" y="61"/>
                    <a:pt x="578" y="0"/>
                    <a:pt x="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 name="Picture 31" descr="A qr code on a white background&#10;&#10;Description automatically generated">
            <a:extLst>
              <a:ext uri="{FF2B5EF4-FFF2-40B4-BE49-F238E27FC236}">
                <a16:creationId xmlns:a16="http://schemas.microsoft.com/office/drawing/2014/main" id="{7305CF48-FAB1-8DBC-1BEB-072ED8889310}"/>
              </a:ext>
            </a:extLst>
          </p:cNvPr>
          <p:cNvPicPr>
            <a:picLocks noChangeAspect="1"/>
          </p:cNvPicPr>
          <p:nvPr/>
        </p:nvPicPr>
        <p:blipFill>
          <a:blip r:embed="rId3"/>
          <a:stretch>
            <a:fillRect/>
          </a:stretch>
        </p:blipFill>
        <p:spPr>
          <a:xfrm>
            <a:off x="7038222" y="1526594"/>
            <a:ext cx="1678535" cy="1649190"/>
          </a:xfrm>
          <a:prstGeom prst="rect">
            <a:avLst/>
          </a:prstGeom>
        </p:spPr>
      </p:pic>
      <p:sp>
        <p:nvSpPr>
          <p:cNvPr id="33" name="TextBox 32">
            <a:extLst>
              <a:ext uri="{FF2B5EF4-FFF2-40B4-BE49-F238E27FC236}">
                <a16:creationId xmlns:a16="http://schemas.microsoft.com/office/drawing/2014/main" id="{2BD13BFD-CB06-A9C5-F380-A7AF17EC80D8}"/>
              </a:ext>
            </a:extLst>
          </p:cNvPr>
          <p:cNvSpPr txBox="1"/>
          <p:nvPr/>
        </p:nvSpPr>
        <p:spPr>
          <a:xfrm>
            <a:off x="6797694" y="3076552"/>
            <a:ext cx="2337633" cy="230832"/>
          </a:xfrm>
          <a:prstGeom prst="rect">
            <a:avLst/>
          </a:prstGeom>
          <a:noFill/>
        </p:spPr>
        <p:txBody>
          <a:bodyPr wrap="square" rtlCol="0">
            <a:spAutoFit/>
          </a:bodyPr>
          <a:lstStyle/>
          <a:p>
            <a:r>
              <a:rPr lang="en-US" sz="900" dirty="0">
                <a:latin typeface="NanumGothic" panose="020D0604000000000000" pitchFamily="34" charset="-127"/>
                <a:ea typeface="NanumGothic" panose="020D0604000000000000" pitchFamily="34" charset="-127"/>
              </a:rPr>
              <a:t>https://chatbot-</a:t>
            </a:r>
            <a:r>
              <a:rPr lang="en-US" sz="900" dirty="0" err="1">
                <a:latin typeface="NanumGothic" panose="020D0604000000000000" pitchFamily="34" charset="-127"/>
                <a:ea typeface="NanumGothic" panose="020D0604000000000000" pitchFamily="34" charset="-127"/>
              </a:rPr>
              <a:t>compass.streamlit.app</a:t>
            </a:r>
            <a:endParaRPr lang="en-US" sz="900" dirty="0">
              <a:latin typeface="NanumGothic" panose="020D0604000000000000" pitchFamily="34" charset="-127"/>
              <a:ea typeface="NanumGothic" panose="020D0604000000000000" pitchFamily="34" charset="-127"/>
            </a:endParaRPr>
          </a:p>
        </p:txBody>
      </p:sp>
    </p:spTree>
    <p:extLst>
      <p:ext uri="{BB962C8B-B14F-4D97-AF65-F5344CB8AC3E}">
        <p14:creationId xmlns:p14="http://schemas.microsoft.com/office/powerpoint/2010/main" val="4149331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727835" y="326261"/>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Next steps</a:t>
            </a:r>
            <a:endParaRPr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25"/>
          <p:cNvSpPr/>
          <p:nvPr/>
        </p:nvSpPr>
        <p:spPr>
          <a:xfrm>
            <a:off x="8391115" y="-176930"/>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9687;p135">
            <a:extLst>
              <a:ext uri="{FF2B5EF4-FFF2-40B4-BE49-F238E27FC236}">
                <a16:creationId xmlns:a16="http://schemas.microsoft.com/office/drawing/2014/main" id="{6F4CCA8D-6E9F-FECD-1F20-CFB813405C17}"/>
              </a:ext>
            </a:extLst>
          </p:cNvPr>
          <p:cNvGrpSpPr/>
          <p:nvPr/>
        </p:nvGrpSpPr>
        <p:grpSpPr>
          <a:xfrm>
            <a:off x="894478" y="1026043"/>
            <a:ext cx="7536275" cy="1971035"/>
            <a:chOff x="6706841" y="3309596"/>
            <a:chExt cx="1454851" cy="534753"/>
          </a:xfrm>
        </p:grpSpPr>
        <p:cxnSp>
          <p:nvCxnSpPr>
            <p:cNvPr id="4" name="Google Shape;9688;p135">
              <a:extLst>
                <a:ext uri="{FF2B5EF4-FFF2-40B4-BE49-F238E27FC236}">
                  <a16:creationId xmlns:a16="http://schemas.microsoft.com/office/drawing/2014/main" id="{F0A2ED51-843A-42B4-8F39-E88674567D22}"/>
                </a:ext>
              </a:extLst>
            </p:cNvPr>
            <p:cNvCxnSpPr/>
            <p:nvPr/>
          </p:nvCxnSpPr>
          <p:spPr>
            <a:xfrm>
              <a:off x="6963083" y="3673649"/>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5" name="Google Shape;9689;p135">
              <a:extLst>
                <a:ext uri="{FF2B5EF4-FFF2-40B4-BE49-F238E27FC236}">
                  <a16:creationId xmlns:a16="http://schemas.microsoft.com/office/drawing/2014/main" id="{F9D4A68B-9DF2-BEBB-CA09-C91AEB8F97AB}"/>
                </a:ext>
              </a:extLst>
            </p:cNvPr>
            <p:cNvCxnSpPr/>
            <p:nvPr/>
          </p:nvCxnSpPr>
          <p:spPr>
            <a:xfrm>
              <a:off x="7914703" y="3673649"/>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8" name="Google Shape;9692;p135">
              <a:extLst>
                <a:ext uri="{FF2B5EF4-FFF2-40B4-BE49-F238E27FC236}">
                  <a16:creationId xmlns:a16="http://schemas.microsoft.com/office/drawing/2014/main" id="{2915B275-A5E3-DBC6-7C85-E3A99BFA4D9A}"/>
                </a:ext>
              </a:extLst>
            </p:cNvPr>
            <p:cNvGrpSpPr/>
            <p:nvPr/>
          </p:nvGrpSpPr>
          <p:grpSpPr>
            <a:xfrm>
              <a:off x="6706841" y="3309596"/>
              <a:ext cx="1454851" cy="380005"/>
              <a:chOff x="6706841" y="3309596"/>
              <a:chExt cx="1454851" cy="380005"/>
            </a:xfrm>
          </p:grpSpPr>
          <p:sp>
            <p:nvSpPr>
              <p:cNvPr id="9" name="Google Shape;9693;p135">
                <a:extLst>
                  <a:ext uri="{FF2B5EF4-FFF2-40B4-BE49-F238E27FC236}">
                    <a16:creationId xmlns:a16="http://schemas.microsoft.com/office/drawing/2014/main" id="{44090482-F20E-C1FB-944C-C39FE9D84ACC}"/>
                  </a:ext>
                </a:extLst>
              </p:cNvPr>
              <p:cNvSpPr/>
              <p:nvPr/>
            </p:nvSpPr>
            <p:spPr>
              <a:xfrm>
                <a:off x="6706841" y="3309596"/>
                <a:ext cx="933564"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694;p135">
                <a:extLst>
                  <a:ext uri="{FF2B5EF4-FFF2-40B4-BE49-F238E27FC236}">
                    <a16:creationId xmlns:a16="http://schemas.microsoft.com/office/drawing/2014/main" id="{5A8CFBBC-E11E-3B57-FC5F-876F15013B04}"/>
                  </a:ext>
                </a:extLst>
              </p:cNvPr>
              <p:cNvSpPr/>
              <p:nvPr/>
            </p:nvSpPr>
            <p:spPr>
              <a:xfrm>
                <a:off x="7231308" y="3311580"/>
                <a:ext cx="930384"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95;p135">
                <a:extLst>
                  <a:ext uri="{FF2B5EF4-FFF2-40B4-BE49-F238E27FC236}">
                    <a16:creationId xmlns:a16="http://schemas.microsoft.com/office/drawing/2014/main" id="{3039BD95-935E-C996-53BA-FE68208367B6}"/>
                  </a:ext>
                </a:extLst>
              </p:cNvPr>
              <p:cNvSpPr/>
              <p:nvPr/>
            </p:nvSpPr>
            <p:spPr>
              <a:xfrm>
                <a:off x="7229098" y="3311904"/>
                <a:ext cx="894848"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 name="Google Shape;2435;p114">
            <a:extLst>
              <a:ext uri="{FF2B5EF4-FFF2-40B4-BE49-F238E27FC236}">
                <a16:creationId xmlns:a16="http://schemas.microsoft.com/office/drawing/2014/main" id="{8D25B53B-5ECD-CDD8-AEDD-8AD8176C08EA}"/>
              </a:ext>
            </a:extLst>
          </p:cNvPr>
          <p:cNvSpPr txBox="1">
            <a:spLocks/>
          </p:cNvSpPr>
          <p:nvPr/>
        </p:nvSpPr>
        <p:spPr>
          <a:xfrm>
            <a:off x="1137939" y="1502698"/>
            <a:ext cx="2167800" cy="45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SG" sz="1800" dirty="0">
                <a:latin typeface="Hammersmith One" panose="02010703030501060504" pitchFamily="2" charset="77"/>
              </a:rPr>
              <a:t>Phase 1</a:t>
            </a:r>
          </a:p>
        </p:txBody>
      </p:sp>
      <p:sp>
        <p:nvSpPr>
          <p:cNvPr id="14" name="Google Shape;2435;p114">
            <a:extLst>
              <a:ext uri="{FF2B5EF4-FFF2-40B4-BE49-F238E27FC236}">
                <a16:creationId xmlns:a16="http://schemas.microsoft.com/office/drawing/2014/main" id="{4A5C4466-8EF2-00B1-0A39-89E580B673D1}"/>
              </a:ext>
            </a:extLst>
          </p:cNvPr>
          <p:cNvSpPr txBox="1">
            <a:spLocks/>
          </p:cNvSpPr>
          <p:nvPr/>
        </p:nvSpPr>
        <p:spPr>
          <a:xfrm>
            <a:off x="3474234" y="1488883"/>
            <a:ext cx="2167800" cy="45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SG" sz="1800" dirty="0">
                <a:latin typeface="Hammersmith One" panose="02010703030501060504" pitchFamily="2" charset="77"/>
              </a:rPr>
              <a:t>Phase 2</a:t>
            </a:r>
          </a:p>
        </p:txBody>
      </p:sp>
      <p:sp>
        <p:nvSpPr>
          <p:cNvPr id="15" name="Google Shape;2435;p114">
            <a:extLst>
              <a:ext uri="{FF2B5EF4-FFF2-40B4-BE49-F238E27FC236}">
                <a16:creationId xmlns:a16="http://schemas.microsoft.com/office/drawing/2014/main" id="{D4114BE6-0E75-B55E-4B26-12B624B4EDD3}"/>
              </a:ext>
            </a:extLst>
          </p:cNvPr>
          <p:cNvSpPr txBox="1">
            <a:spLocks/>
          </p:cNvSpPr>
          <p:nvPr/>
        </p:nvSpPr>
        <p:spPr>
          <a:xfrm>
            <a:off x="6067424" y="1514824"/>
            <a:ext cx="2167800" cy="454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SG" sz="1800" dirty="0">
                <a:latin typeface="Hammersmith One" panose="02010703030501060504" pitchFamily="2" charset="77"/>
              </a:rPr>
              <a:t>Phase 3</a:t>
            </a:r>
          </a:p>
        </p:txBody>
      </p:sp>
      <p:cxnSp>
        <p:nvCxnSpPr>
          <p:cNvPr id="16" name="Google Shape;9689;p135">
            <a:extLst>
              <a:ext uri="{FF2B5EF4-FFF2-40B4-BE49-F238E27FC236}">
                <a16:creationId xmlns:a16="http://schemas.microsoft.com/office/drawing/2014/main" id="{33282D7F-7C68-5C69-A3AA-8A308C81AF22}"/>
              </a:ext>
            </a:extLst>
          </p:cNvPr>
          <p:cNvCxnSpPr/>
          <p:nvPr/>
        </p:nvCxnSpPr>
        <p:spPr>
          <a:xfrm>
            <a:off x="4558134" y="2420567"/>
            <a:ext cx="0" cy="629180"/>
          </a:xfrm>
          <a:prstGeom prst="straightConnector1">
            <a:avLst/>
          </a:prstGeom>
          <a:noFill/>
          <a:ln w="9525" cap="flat" cmpd="sng">
            <a:solidFill>
              <a:srgbClr val="A5B7C6"/>
            </a:solidFill>
            <a:prstDash val="solid"/>
            <a:round/>
            <a:headEnd type="none" w="med" len="med"/>
            <a:tailEnd type="diamond" w="med" len="med"/>
          </a:ln>
        </p:spPr>
      </p:cxnSp>
      <p:sp>
        <p:nvSpPr>
          <p:cNvPr id="18" name="TextBox 17">
            <a:extLst>
              <a:ext uri="{FF2B5EF4-FFF2-40B4-BE49-F238E27FC236}">
                <a16:creationId xmlns:a16="http://schemas.microsoft.com/office/drawing/2014/main" id="{6104D938-ADC6-ECFF-418B-966D69BF7D22}"/>
              </a:ext>
            </a:extLst>
          </p:cNvPr>
          <p:cNvSpPr txBox="1"/>
          <p:nvPr/>
        </p:nvSpPr>
        <p:spPr>
          <a:xfrm>
            <a:off x="1165285" y="3049747"/>
            <a:ext cx="2113103" cy="1200329"/>
          </a:xfrm>
          <a:prstGeom prst="rect">
            <a:avLst/>
          </a:prstGeom>
          <a:noFill/>
        </p:spPr>
        <p:txBody>
          <a:bodyPr wrap="square">
            <a:spAutoFit/>
          </a:bodyPr>
          <a:lstStyle/>
          <a:p>
            <a:r>
              <a:rPr lang="en-US" sz="1200" b="1" dirty="0">
                <a:latin typeface="NanumGothic" panose="020D0604000000000000" pitchFamily="34" charset="-127"/>
                <a:ea typeface="NanumGothic" panose="020D0604000000000000" pitchFamily="34" charset="-127"/>
              </a:rPr>
              <a:t>Improvise the chatbot to achieve RAGAS score &gt; 0.9</a:t>
            </a:r>
          </a:p>
          <a:p>
            <a:pPr marL="285750" indent="-285750">
              <a:buFont typeface="Arial" panose="020B0604020202020204" pitchFamily="34" charset="0"/>
              <a:buChar char="•"/>
            </a:pPr>
            <a:r>
              <a:rPr lang="en-US" sz="1200" dirty="0">
                <a:latin typeface="NanumGothic" panose="020D0604000000000000" pitchFamily="34" charset="-127"/>
                <a:ea typeface="NanumGothic" panose="020D0604000000000000" pitchFamily="34" charset="-127"/>
              </a:rPr>
              <a:t>Iterating the system prompts, exploring various LLMs and embedding models</a:t>
            </a:r>
          </a:p>
        </p:txBody>
      </p:sp>
      <p:sp>
        <p:nvSpPr>
          <p:cNvPr id="19" name="TextBox 18">
            <a:extLst>
              <a:ext uri="{FF2B5EF4-FFF2-40B4-BE49-F238E27FC236}">
                <a16:creationId xmlns:a16="http://schemas.microsoft.com/office/drawing/2014/main" id="{AA10B9D5-118C-65D7-9BB5-947880E7C406}"/>
              </a:ext>
            </a:extLst>
          </p:cNvPr>
          <p:cNvSpPr txBox="1"/>
          <p:nvPr/>
        </p:nvSpPr>
        <p:spPr>
          <a:xfrm>
            <a:off x="3474234" y="3040705"/>
            <a:ext cx="2470418" cy="1569660"/>
          </a:xfrm>
          <a:prstGeom prst="rect">
            <a:avLst/>
          </a:prstGeom>
          <a:noFill/>
        </p:spPr>
        <p:txBody>
          <a:bodyPr wrap="square">
            <a:spAutoFit/>
          </a:bodyPr>
          <a:lstStyle/>
          <a:p>
            <a:r>
              <a:rPr lang="en-US" sz="1200" b="1" dirty="0">
                <a:latin typeface="NanumGothic" panose="020D0604000000000000" pitchFamily="34" charset="-127"/>
                <a:ea typeface="NanumGothic" panose="020D0604000000000000" pitchFamily="34" charset="-127"/>
              </a:rPr>
              <a:t>Piloting the improvised chatbot to gather feedback from users and refine accordingly</a:t>
            </a:r>
          </a:p>
          <a:p>
            <a:pPr marL="285750" indent="-285750">
              <a:buFont typeface="Arial" panose="020B0604020202020204" pitchFamily="34" charset="0"/>
              <a:buChar char="•"/>
            </a:pPr>
            <a:r>
              <a:rPr lang="en-US" sz="1200" dirty="0">
                <a:latin typeface="NanumGothic" panose="020D0604000000000000" pitchFamily="34" charset="-127"/>
                <a:ea typeface="NanumGothic" panose="020D0604000000000000" pitchFamily="34" charset="-127"/>
              </a:rPr>
              <a:t>Using MOM’s official Telegram channel (/</a:t>
            </a:r>
            <a:r>
              <a:rPr lang="en-US" sz="1200" dirty="0" err="1">
                <a:latin typeface="NanumGothic" panose="020D0604000000000000" pitchFamily="34" charset="-127"/>
                <a:ea typeface="NanumGothic" panose="020D0604000000000000" pitchFamily="34" charset="-127"/>
              </a:rPr>
              <a:t>sgministryofmanpower</a:t>
            </a:r>
            <a:r>
              <a:rPr lang="en-US" sz="1200" dirty="0">
                <a:latin typeface="NanumGothic" panose="020D0604000000000000" pitchFamily="34" charset="-127"/>
                <a:ea typeface="NanumGothic" panose="020D0604000000000000" pitchFamily="34" charset="-127"/>
              </a:rPr>
              <a:t>) to reach out to a smaller pool of users</a:t>
            </a:r>
          </a:p>
        </p:txBody>
      </p:sp>
      <p:sp>
        <p:nvSpPr>
          <p:cNvPr id="20" name="TextBox 19">
            <a:extLst>
              <a:ext uri="{FF2B5EF4-FFF2-40B4-BE49-F238E27FC236}">
                <a16:creationId xmlns:a16="http://schemas.microsoft.com/office/drawing/2014/main" id="{8D6FAFDA-8701-06BB-AA73-C53E835FF0D2}"/>
              </a:ext>
            </a:extLst>
          </p:cNvPr>
          <p:cNvSpPr txBox="1"/>
          <p:nvPr/>
        </p:nvSpPr>
        <p:spPr>
          <a:xfrm>
            <a:off x="6250748" y="3054501"/>
            <a:ext cx="2470418" cy="1384995"/>
          </a:xfrm>
          <a:prstGeom prst="rect">
            <a:avLst/>
          </a:prstGeom>
          <a:noFill/>
        </p:spPr>
        <p:txBody>
          <a:bodyPr wrap="square">
            <a:spAutoFit/>
          </a:bodyPr>
          <a:lstStyle/>
          <a:p>
            <a:r>
              <a:rPr lang="en-US" sz="1200" b="1" dirty="0">
                <a:latin typeface="NanumGothic" panose="020D0604000000000000" pitchFamily="34" charset="-127"/>
                <a:ea typeface="NanumGothic" panose="020D0604000000000000" pitchFamily="34" charset="-127"/>
              </a:rPr>
              <a:t>Deploy the refined chatbot on MOM website for any users to enquire about COMPASS</a:t>
            </a:r>
          </a:p>
          <a:p>
            <a:pPr marL="285750" indent="-285750">
              <a:buFont typeface="Arial" panose="020B0604020202020204" pitchFamily="34" charset="0"/>
              <a:buChar char="•"/>
            </a:pPr>
            <a:r>
              <a:rPr lang="en-US" sz="1200" dirty="0">
                <a:latin typeface="NanumGothic" panose="020D0604000000000000" pitchFamily="34" charset="-127"/>
                <a:ea typeface="NanumGothic" panose="020D0604000000000000" pitchFamily="34" charset="-127"/>
              </a:rPr>
              <a:t>Expanding the use of the refined chatbot to reach out to all visitors of MOM website</a:t>
            </a:r>
          </a:p>
        </p:txBody>
      </p:sp>
    </p:spTree>
    <p:extLst>
      <p:ext uri="{BB962C8B-B14F-4D97-AF65-F5344CB8AC3E}">
        <p14:creationId xmlns:p14="http://schemas.microsoft.com/office/powerpoint/2010/main" val="241039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2434" name="Google Shape;2434;p11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Summary</a:t>
            </a:r>
            <a:endParaRPr dirty="0"/>
          </a:p>
        </p:txBody>
      </p:sp>
      <p:sp>
        <p:nvSpPr>
          <p:cNvPr id="14" name="TextBox 13">
            <a:extLst>
              <a:ext uri="{FF2B5EF4-FFF2-40B4-BE49-F238E27FC236}">
                <a16:creationId xmlns:a16="http://schemas.microsoft.com/office/drawing/2014/main" id="{0F6CCC3A-0479-818A-8F16-F1E7A8A53E28}"/>
              </a:ext>
            </a:extLst>
          </p:cNvPr>
          <p:cNvSpPr txBox="1"/>
          <p:nvPr/>
        </p:nvSpPr>
        <p:spPr>
          <a:xfrm>
            <a:off x="1395182" y="1337997"/>
            <a:ext cx="6696854" cy="2492990"/>
          </a:xfrm>
          <a:prstGeom prst="rect">
            <a:avLst/>
          </a:prstGeom>
          <a:noFill/>
        </p:spPr>
        <p:txBody>
          <a:bodyPr wrap="square" rtlCol="0">
            <a:spAutoFit/>
          </a:bodyPr>
          <a:lstStyle/>
          <a:p>
            <a:r>
              <a:rPr lang="en-US" b="1" dirty="0">
                <a:latin typeface="NanumGothic" panose="020D0604000000000000" pitchFamily="34" charset="-127"/>
                <a:ea typeface="NanumGothic" panose="020D0604000000000000" pitchFamily="34" charset="-127"/>
              </a:rPr>
              <a:t>Problem:</a:t>
            </a:r>
          </a:p>
          <a:p>
            <a:endParaRPr lang="en-US" b="1" dirty="0">
              <a:latin typeface="NanumGothic" panose="020D0604000000000000" pitchFamily="34" charset="-127"/>
              <a:ea typeface="NanumGothic" panose="020D0604000000000000" pitchFamily="34" charset="-127"/>
            </a:endParaRPr>
          </a:p>
          <a:p>
            <a:pPr algn="l"/>
            <a:r>
              <a:rPr lang="en-SG" b="0" i="0" dirty="0">
                <a:solidFill>
                  <a:srgbClr val="1F2328"/>
                </a:solidFill>
                <a:effectLst/>
                <a:latin typeface="NanumGothic" panose="020D0604000000000000" pitchFamily="34" charset="-127"/>
                <a:ea typeface="NanumGothic" panose="020D0604000000000000" pitchFamily="34" charset="-127"/>
              </a:rPr>
              <a:t>While there are various channels that businesses can rely on to get information about COMPASS, there has not been any that could provide 24/7 support and immediate assistance for the queries that businesses might have when planning for the applications and/or renewals of </a:t>
            </a:r>
            <a:r>
              <a:rPr lang="en-SG" b="0" i="0" dirty="0" err="1">
                <a:solidFill>
                  <a:srgbClr val="1F2328"/>
                </a:solidFill>
                <a:effectLst/>
                <a:latin typeface="NanumGothic" panose="020D0604000000000000" pitchFamily="34" charset="-127"/>
                <a:ea typeface="NanumGothic" panose="020D0604000000000000" pitchFamily="34" charset="-127"/>
              </a:rPr>
              <a:t>EmplomentPasses</a:t>
            </a:r>
            <a:r>
              <a:rPr lang="en-SG" b="0" i="0" dirty="0">
                <a:solidFill>
                  <a:srgbClr val="1F2328"/>
                </a:solidFill>
                <a:effectLst/>
                <a:latin typeface="NanumGothic" panose="020D0604000000000000" pitchFamily="34" charset="-127"/>
                <a:ea typeface="NanumGothic" panose="020D0604000000000000" pitchFamily="34" charset="-127"/>
              </a:rPr>
              <a:t>.</a:t>
            </a:r>
          </a:p>
          <a:p>
            <a:endParaRPr lang="en-US" sz="1600" dirty="0">
              <a:latin typeface="NanumGothic" panose="020D0604000000000000" pitchFamily="34" charset="-127"/>
              <a:ea typeface="NanumGothic" panose="020D0604000000000000" pitchFamily="34" charset="-127"/>
            </a:endParaRPr>
          </a:p>
          <a:p>
            <a:r>
              <a:rPr lang="en-US" b="1" dirty="0">
                <a:latin typeface="NanumGothic" panose="020D0604000000000000" pitchFamily="34" charset="-127"/>
                <a:ea typeface="NanumGothic" panose="020D0604000000000000" pitchFamily="34" charset="-127"/>
              </a:rPr>
              <a:t>Deliverable:</a:t>
            </a:r>
          </a:p>
          <a:p>
            <a:endParaRPr lang="en-US" dirty="0">
              <a:latin typeface="NanumGothic" panose="020D0604000000000000" pitchFamily="34" charset="-127"/>
              <a:ea typeface="NanumGothic" panose="020D0604000000000000" pitchFamily="34" charset="-127"/>
            </a:endParaRPr>
          </a:p>
          <a:p>
            <a:r>
              <a:rPr lang="en-US" sz="1400" dirty="0">
                <a:latin typeface="NanumGothic" panose="020D0604000000000000" pitchFamily="34" charset="-127"/>
                <a:ea typeface="NanumGothic" panose="020D0604000000000000" pitchFamily="34" charset="-127"/>
              </a:rPr>
              <a:t>To create a </a:t>
            </a:r>
            <a:r>
              <a:rPr lang="en-US" sz="1400" dirty="0" err="1">
                <a:latin typeface="NanumGothic" panose="020D0604000000000000" pitchFamily="34" charset="-127"/>
                <a:ea typeface="NanumGothic" panose="020D0604000000000000" pitchFamily="34" charset="-127"/>
              </a:rPr>
              <a:t>customised</a:t>
            </a:r>
            <a:r>
              <a:rPr lang="en-US" sz="1400" dirty="0">
                <a:latin typeface="NanumGothic" panose="020D0604000000000000" pitchFamily="34" charset="-127"/>
                <a:ea typeface="NanumGothic" panose="020D0604000000000000" pitchFamily="34" charset="-127"/>
              </a:rPr>
              <a:t> chatbot that addresses queries from businesses about COMPASS, which is user-friendly and offers 24/7 support</a:t>
            </a:r>
            <a:endParaRPr lang="en-US" dirty="0">
              <a:latin typeface="NanumGothic" panose="020D0604000000000000" pitchFamily="34" charset="-127"/>
              <a:ea typeface="NanumGothic" panose="020D0604000000000000" pitchFamily="34" charset="-127"/>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2"/>
        <p:cNvGrpSpPr/>
        <p:nvPr/>
      </p:nvGrpSpPr>
      <p:grpSpPr>
        <a:xfrm>
          <a:off x="0" y="0"/>
          <a:ext cx="0" cy="0"/>
          <a:chOff x="0" y="0"/>
          <a:chExt cx="0" cy="0"/>
        </a:xfrm>
      </p:grpSpPr>
      <p:sp>
        <p:nvSpPr>
          <p:cNvPr id="2173" name="Google Shape;2173;p98"/>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 you</a:t>
            </a:r>
            <a:endParaRPr dirty="0"/>
          </a:p>
        </p:txBody>
      </p:sp>
      <p:sp>
        <p:nvSpPr>
          <p:cNvPr id="4" name="Google Shape;2571;p123">
            <a:extLst>
              <a:ext uri="{FF2B5EF4-FFF2-40B4-BE49-F238E27FC236}">
                <a16:creationId xmlns:a16="http://schemas.microsoft.com/office/drawing/2014/main" id="{B0045514-4FE1-835F-0BF3-83629B36A8F5}"/>
              </a:ext>
            </a:extLst>
          </p:cNvPr>
          <p:cNvSpPr txBox="1"/>
          <p:nvPr/>
        </p:nvSpPr>
        <p:spPr>
          <a:xfrm>
            <a:off x="178904" y="4762831"/>
            <a:ext cx="8786191" cy="380669"/>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dirty="0">
                <a:solidFill>
                  <a:schemeClr val="accent2"/>
                </a:solidFill>
                <a:latin typeface="NanumGothic" panose="020D0604000000000000" pitchFamily="34" charset="-127"/>
                <a:ea typeface="NanumGothic" panose="020D0604000000000000" pitchFamily="34" charset="-127"/>
                <a:cs typeface="Manjari"/>
                <a:sym typeface="Manjari"/>
              </a:rPr>
              <a:t>CREDITS: This presentation template was created by </a:t>
            </a:r>
            <a:r>
              <a:rPr lang="en" sz="1100" b="1" dirty="0">
                <a:solidFill>
                  <a:schemeClr val="accent2"/>
                </a:solidFill>
                <a:uFill>
                  <a:noFill/>
                </a:uFill>
                <a:latin typeface="NanumGothic" panose="020D0604000000000000" pitchFamily="34" charset="-127"/>
                <a:ea typeface="NanumGothic" panose="020D0604000000000000" pitchFamily="34" charset="-127"/>
                <a:cs typeface="Manjari"/>
                <a:sym typeface="Manjari"/>
                <a:hlinkClick r:id="rId3">
                  <a:extLst>
                    <a:ext uri="{A12FA001-AC4F-418D-AE19-62706E023703}">
                      <ahyp:hlinkClr xmlns:ahyp="http://schemas.microsoft.com/office/drawing/2018/hyperlinkcolor" val="tx"/>
                    </a:ext>
                  </a:extLst>
                </a:hlinkClick>
              </a:rPr>
              <a:t>Slidesgo</a:t>
            </a:r>
            <a:r>
              <a:rPr lang="en" sz="1100" dirty="0">
                <a:solidFill>
                  <a:schemeClr val="accent2"/>
                </a:solidFill>
                <a:latin typeface="NanumGothic" panose="020D0604000000000000" pitchFamily="34" charset="-127"/>
                <a:ea typeface="NanumGothic" panose="020D0604000000000000" pitchFamily="34" charset="-127"/>
                <a:cs typeface="Manjari"/>
                <a:sym typeface="Manjari"/>
              </a:rPr>
              <a:t>, including icons by </a:t>
            </a:r>
            <a:r>
              <a:rPr lang="en" sz="1100" b="1" dirty="0">
                <a:solidFill>
                  <a:schemeClr val="accent2"/>
                </a:solidFill>
                <a:uFill>
                  <a:noFill/>
                </a:uFill>
                <a:latin typeface="NanumGothic" panose="020D0604000000000000" pitchFamily="34" charset="-127"/>
                <a:ea typeface="NanumGothic" panose="020D0604000000000000" pitchFamily="34" charset="-127"/>
                <a:cs typeface="Manjari"/>
                <a:sym typeface="Manjari"/>
                <a:hlinkClick r:id="rId4">
                  <a:extLst>
                    <a:ext uri="{A12FA001-AC4F-418D-AE19-62706E023703}">
                      <ahyp:hlinkClr xmlns:ahyp="http://schemas.microsoft.com/office/drawing/2018/hyperlinkcolor" val="tx"/>
                    </a:ext>
                  </a:extLst>
                </a:hlinkClick>
              </a:rPr>
              <a:t>Flaticon</a:t>
            </a:r>
            <a:r>
              <a:rPr lang="en" sz="1100" dirty="0">
                <a:solidFill>
                  <a:schemeClr val="accent2"/>
                </a:solidFill>
                <a:latin typeface="NanumGothic" panose="020D0604000000000000" pitchFamily="34" charset="-127"/>
                <a:ea typeface="NanumGothic" panose="020D0604000000000000" pitchFamily="34" charset="-127"/>
                <a:cs typeface="Manjari"/>
                <a:sym typeface="Manjari"/>
              </a:rPr>
              <a:t>, infographics &amp; images by </a:t>
            </a:r>
            <a:r>
              <a:rPr lang="en" sz="1100" b="1" dirty="0">
                <a:solidFill>
                  <a:schemeClr val="accent2"/>
                </a:solidFill>
                <a:uFill>
                  <a:noFill/>
                </a:uFill>
                <a:latin typeface="NanumGothic" panose="020D0604000000000000" pitchFamily="34" charset="-127"/>
                <a:ea typeface="NanumGothic" panose="020D0604000000000000" pitchFamily="34" charset="-127"/>
                <a:cs typeface="Manjari"/>
                <a:sym typeface="Manjari"/>
                <a:hlinkClick r:id="rId5">
                  <a:extLst>
                    <a:ext uri="{A12FA001-AC4F-418D-AE19-62706E023703}">
                      <ahyp:hlinkClr xmlns:ahyp="http://schemas.microsoft.com/office/drawing/2018/hyperlinkcolor" val="tx"/>
                    </a:ext>
                  </a:extLst>
                </a:hlinkClick>
              </a:rPr>
              <a:t>Freepik</a:t>
            </a:r>
            <a:r>
              <a:rPr lang="en" sz="1100" dirty="0">
                <a:solidFill>
                  <a:schemeClr val="accent2"/>
                </a:solidFill>
                <a:latin typeface="NanumGothic" panose="020D0604000000000000" pitchFamily="34" charset="-127"/>
                <a:ea typeface="NanumGothic" panose="020D0604000000000000" pitchFamily="34" charset="-127"/>
                <a:cs typeface="Manjari"/>
                <a:sym typeface="Manjari"/>
              </a:rPr>
              <a:t> </a:t>
            </a:r>
            <a:endParaRPr sz="1100" dirty="0">
              <a:solidFill>
                <a:schemeClr val="accent2"/>
              </a:solidFill>
              <a:latin typeface="NanumGothic" panose="020D0604000000000000" pitchFamily="34" charset="-127"/>
              <a:ea typeface="NanumGothic" panose="020D0604000000000000" pitchFamily="34" charset="-127"/>
              <a:cs typeface="Manjari"/>
              <a:sym typeface="Manja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4" name="Google Shape;1334;p56"/>
          <p:cNvSpPr txBox="1">
            <a:spLocks noGrp="1"/>
          </p:cNvSpPr>
          <p:nvPr>
            <p:ph type="title"/>
          </p:nvPr>
        </p:nvSpPr>
        <p:spPr>
          <a:xfrm>
            <a:off x="713250" y="258281"/>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Table of contents</a:t>
            </a:r>
            <a:endParaRPr dirty="0"/>
          </a:p>
        </p:txBody>
      </p:sp>
      <p:sp>
        <p:nvSpPr>
          <p:cNvPr id="1335" name="Google Shape;1335;p56">
            <a:hlinkClick r:id="rId3" action="ppaction://hlinksldjump"/>
          </p:cNvPr>
          <p:cNvSpPr txBox="1">
            <a:spLocks noGrp="1"/>
          </p:cNvSpPr>
          <p:nvPr>
            <p:ph type="subTitle" idx="3"/>
          </p:nvPr>
        </p:nvSpPr>
        <p:spPr>
          <a:xfrm>
            <a:off x="2791190" y="94314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Background</a:t>
            </a:r>
            <a:endParaRPr dirty="0"/>
          </a:p>
        </p:txBody>
      </p:sp>
      <p:sp>
        <p:nvSpPr>
          <p:cNvPr id="1336" name="Google Shape;1336;p56">
            <a:hlinkClick r:id="rId4" action="ppaction://hlinksldjump"/>
          </p:cNvPr>
          <p:cNvSpPr txBox="1">
            <a:spLocks noGrp="1"/>
          </p:cNvSpPr>
          <p:nvPr>
            <p:ph type="subTitle" idx="4"/>
          </p:nvPr>
        </p:nvSpPr>
        <p:spPr>
          <a:xfrm>
            <a:off x="2799115" y="148464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Objective</a:t>
            </a:r>
            <a:endParaRPr dirty="0"/>
          </a:p>
        </p:txBody>
      </p:sp>
      <p:sp>
        <p:nvSpPr>
          <p:cNvPr id="1337" name="Google Shape;1337;p56">
            <a:hlinkClick r:id="rId5" action="ppaction://hlinksldjump"/>
          </p:cNvPr>
          <p:cNvSpPr txBox="1">
            <a:spLocks noGrp="1"/>
          </p:cNvSpPr>
          <p:nvPr>
            <p:ph type="subTitle" idx="5"/>
          </p:nvPr>
        </p:nvSpPr>
        <p:spPr>
          <a:xfrm>
            <a:off x="2799115" y="2544157"/>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Findings</a:t>
            </a:r>
            <a:endParaRPr dirty="0"/>
          </a:p>
        </p:txBody>
      </p:sp>
      <p:sp>
        <p:nvSpPr>
          <p:cNvPr id="1338" name="Google Shape;1338;p56">
            <a:hlinkClick r:id="" action="ppaction://noaction"/>
          </p:cNvPr>
          <p:cNvSpPr txBox="1">
            <a:spLocks noGrp="1"/>
          </p:cNvSpPr>
          <p:nvPr>
            <p:ph type="subTitle" idx="6"/>
          </p:nvPr>
        </p:nvSpPr>
        <p:spPr>
          <a:xfrm>
            <a:off x="2799115" y="3137524"/>
            <a:ext cx="3528049"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Evaluation of chatbot</a:t>
            </a:r>
            <a:endParaRPr dirty="0"/>
          </a:p>
        </p:txBody>
      </p:sp>
      <p:sp>
        <p:nvSpPr>
          <p:cNvPr id="1341" name="Google Shape;1341;p56">
            <a:hlinkClick r:id="rId3" action="ppaction://hlinksldjump"/>
          </p:cNvPr>
          <p:cNvSpPr txBox="1">
            <a:spLocks noGrp="1"/>
          </p:cNvSpPr>
          <p:nvPr>
            <p:ph type="title" idx="9"/>
          </p:nvPr>
        </p:nvSpPr>
        <p:spPr>
          <a:xfrm>
            <a:off x="2200190" y="98634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01</a:t>
            </a:r>
            <a:endParaRPr dirty="0"/>
          </a:p>
        </p:txBody>
      </p:sp>
      <p:sp>
        <p:nvSpPr>
          <p:cNvPr id="1342" name="Google Shape;1342;p56">
            <a:hlinkClick r:id="rId4" action="ppaction://hlinksldjump"/>
          </p:cNvPr>
          <p:cNvSpPr txBox="1">
            <a:spLocks noGrp="1"/>
          </p:cNvSpPr>
          <p:nvPr>
            <p:ph type="title" idx="13"/>
          </p:nvPr>
        </p:nvSpPr>
        <p:spPr>
          <a:xfrm>
            <a:off x="2208115" y="1522711"/>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02</a:t>
            </a:r>
            <a:endParaRPr dirty="0"/>
          </a:p>
        </p:txBody>
      </p:sp>
      <p:sp>
        <p:nvSpPr>
          <p:cNvPr id="1343" name="Google Shape;1343;p56">
            <a:hlinkClick r:id="rId5" action="ppaction://hlinksldjump"/>
          </p:cNvPr>
          <p:cNvSpPr txBox="1">
            <a:spLocks noGrp="1"/>
          </p:cNvSpPr>
          <p:nvPr>
            <p:ph type="title" idx="14"/>
          </p:nvPr>
        </p:nvSpPr>
        <p:spPr>
          <a:xfrm>
            <a:off x="2200190" y="254414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04</a:t>
            </a:r>
            <a:endParaRPr dirty="0"/>
          </a:p>
        </p:txBody>
      </p:sp>
      <p:sp>
        <p:nvSpPr>
          <p:cNvPr id="1344" name="Google Shape;1344;p56">
            <a:hlinkClick r:id="" action="ppaction://noaction"/>
          </p:cNvPr>
          <p:cNvSpPr txBox="1">
            <a:spLocks noGrp="1"/>
          </p:cNvSpPr>
          <p:nvPr>
            <p:ph type="title" idx="15"/>
          </p:nvPr>
        </p:nvSpPr>
        <p:spPr>
          <a:xfrm>
            <a:off x="2132120" y="3144932"/>
            <a:ext cx="73254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05</a:t>
            </a:r>
            <a:endParaRPr dirty="0"/>
          </a:p>
        </p:txBody>
      </p:sp>
      <p:sp>
        <p:nvSpPr>
          <p:cNvPr id="1346" name="Google Shape;1346;p56">
            <a:hlinkClick r:id="" action="ppaction://noaction"/>
          </p:cNvPr>
          <p:cNvSpPr txBox="1">
            <a:spLocks noGrp="1"/>
          </p:cNvSpPr>
          <p:nvPr>
            <p:ph type="subTitle" idx="17"/>
          </p:nvPr>
        </p:nvSpPr>
        <p:spPr>
          <a:xfrm>
            <a:off x="2791190" y="2020213"/>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Workflow</a:t>
            </a:r>
            <a:endParaRPr dirty="0"/>
          </a:p>
        </p:txBody>
      </p:sp>
      <p:sp>
        <p:nvSpPr>
          <p:cNvPr id="1349" name="Google Shape;1349;p56">
            <a:hlinkClick r:id="" action="ppaction://noaction"/>
          </p:cNvPr>
          <p:cNvSpPr txBox="1">
            <a:spLocks noGrp="1"/>
          </p:cNvSpPr>
          <p:nvPr>
            <p:ph type="title" idx="20"/>
          </p:nvPr>
        </p:nvSpPr>
        <p:spPr>
          <a:xfrm>
            <a:off x="2140045" y="2069091"/>
            <a:ext cx="73254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03</a:t>
            </a:r>
            <a:endParaRPr dirty="0"/>
          </a:p>
        </p:txBody>
      </p:sp>
      <p:sp>
        <p:nvSpPr>
          <p:cNvPr id="1350" name="Google Shape;1350;p56">
            <a:hlinkClick r:id="rId6" action="ppaction://hlinksldjump"/>
          </p:cNvPr>
          <p:cNvSpPr txBox="1">
            <a:spLocks noGrp="1"/>
          </p:cNvSpPr>
          <p:nvPr>
            <p:ph type="title" idx="21"/>
          </p:nvPr>
        </p:nvSpPr>
        <p:spPr>
          <a:xfrm>
            <a:off x="2140045" y="3745718"/>
            <a:ext cx="73254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06</a:t>
            </a:r>
            <a:endParaRPr dirty="0"/>
          </a:p>
        </p:txBody>
      </p:sp>
      <p:sp>
        <p:nvSpPr>
          <p:cNvPr id="12" name="Google Shape;1338;p56">
            <a:hlinkClick r:id="" action="ppaction://noaction"/>
            <a:extLst>
              <a:ext uri="{FF2B5EF4-FFF2-40B4-BE49-F238E27FC236}">
                <a16:creationId xmlns:a16="http://schemas.microsoft.com/office/drawing/2014/main" id="{A24BC333-6E7F-6B71-6C9A-4367E7CD5D4A}"/>
              </a:ext>
            </a:extLst>
          </p:cNvPr>
          <p:cNvSpPr txBox="1">
            <a:spLocks/>
          </p:cNvSpPr>
          <p:nvPr/>
        </p:nvSpPr>
        <p:spPr>
          <a:xfrm>
            <a:off x="2799115" y="3727238"/>
            <a:ext cx="3528049"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000"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9pPr>
          </a:lstStyle>
          <a:p>
            <a:pPr marL="0" indent="0">
              <a:spcAft>
                <a:spcPts val="1200"/>
              </a:spcAft>
            </a:pPr>
            <a:r>
              <a:rPr lang="en-US" dirty="0"/>
              <a:t>Demonstration</a:t>
            </a:r>
          </a:p>
        </p:txBody>
      </p:sp>
      <p:sp>
        <p:nvSpPr>
          <p:cNvPr id="13" name="Google Shape;1350;p56">
            <a:hlinkClick r:id="rId6" action="ppaction://hlinksldjump"/>
            <a:extLst>
              <a:ext uri="{FF2B5EF4-FFF2-40B4-BE49-F238E27FC236}">
                <a16:creationId xmlns:a16="http://schemas.microsoft.com/office/drawing/2014/main" id="{004D8F05-BF2E-8BC6-7C6F-39C8965750D1}"/>
              </a:ext>
            </a:extLst>
          </p:cNvPr>
          <p:cNvSpPr txBox="1">
            <a:spLocks/>
          </p:cNvSpPr>
          <p:nvPr/>
        </p:nvSpPr>
        <p:spPr>
          <a:xfrm>
            <a:off x="2132120" y="4279233"/>
            <a:ext cx="732540" cy="411300"/>
          </a:xfrm>
          <a:prstGeom prst="rect">
            <a:avLst/>
          </a:prstGeom>
          <a:noFill/>
          <a:ln>
            <a:noFill/>
          </a:ln>
        </p:spPr>
        <p:txBody>
          <a:bodyPr spcFirstLastPara="1" wrap="square" lIns="91425" tIns="1188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Hammersmith One"/>
              <a:buNone/>
              <a:defRPr sz="2400" b="1" i="0" u="none" strike="noStrike" cap="none">
                <a:solidFill>
                  <a:schemeClr val="accent5"/>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9pPr>
          </a:lstStyle>
          <a:p>
            <a:r>
              <a:rPr lang="en" dirty="0"/>
              <a:t>07</a:t>
            </a:r>
          </a:p>
        </p:txBody>
      </p:sp>
      <p:sp>
        <p:nvSpPr>
          <p:cNvPr id="15" name="Subtitle 14">
            <a:extLst>
              <a:ext uri="{FF2B5EF4-FFF2-40B4-BE49-F238E27FC236}">
                <a16:creationId xmlns:a16="http://schemas.microsoft.com/office/drawing/2014/main" id="{AE69F1B5-39A8-2C32-A858-C6E9D4BB234F}"/>
              </a:ext>
            </a:extLst>
          </p:cNvPr>
          <p:cNvSpPr>
            <a:spLocks noGrp="1"/>
          </p:cNvSpPr>
          <p:nvPr>
            <p:ph type="subTitle" idx="18"/>
          </p:nvPr>
        </p:nvSpPr>
        <p:spPr>
          <a:xfrm>
            <a:off x="2702819" y="4236033"/>
            <a:ext cx="1923600" cy="454500"/>
          </a:xfrm>
        </p:spPr>
        <p:txBody>
          <a:bodyPr/>
          <a:lstStyle/>
          <a:p>
            <a:r>
              <a:rPr lang="en-US" dirty="0"/>
              <a:t>Next steps</a:t>
            </a:r>
          </a:p>
        </p:txBody>
      </p:sp>
      <p:sp>
        <p:nvSpPr>
          <p:cNvPr id="18" name="Google Shape;1933;p83">
            <a:extLst>
              <a:ext uri="{FF2B5EF4-FFF2-40B4-BE49-F238E27FC236}">
                <a16:creationId xmlns:a16="http://schemas.microsoft.com/office/drawing/2014/main" id="{AC83DE84-57CF-DA5D-2901-8FDA6FB40D95}"/>
              </a:ext>
            </a:extLst>
          </p:cNvPr>
          <p:cNvSpPr/>
          <p:nvPr/>
        </p:nvSpPr>
        <p:spPr>
          <a:xfrm rot="2917675" flipH="1">
            <a:off x="7629080" y="3018905"/>
            <a:ext cx="1937972" cy="2701930"/>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85;p125">
            <a:extLst>
              <a:ext uri="{FF2B5EF4-FFF2-40B4-BE49-F238E27FC236}">
                <a16:creationId xmlns:a16="http://schemas.microsoft.com/office/drawing/2014/main" id="{571D9C78-BFDF-D273-44F4-620FCCD1649E}"/>
              </a:ext>
            </a:extLst>
          </p:cNvPr>
          <p:cNvSpPr/>
          <p:nvPr/>
        </p:nvSpPr>
        <p:spPr>
          <a:xfrm>
            <a:off x="-188702" y="-20871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0" y="711165"/>
            <a:ext cx="874749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What is Complementarity Assessment Framework (COMPASS)?</a:t>
            </a:r>
            <a:endParaRPr sz="2400"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25"/>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1B6CB726-5801-AE50-01B9-FFFE5B03B96F}"/>
              </a:ext>
            </a:extLst>
          </p:cNvPr>
          <p:cNvSpPr txBox="1"/>
          <p:nvPr/>
        </p:nvSpPr>
        <p:spPr>
          <a:xfrm>
            <a:off x="908225" y="1520955"/>
            <a:ext cx="4407297" cy="236988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anumGothic" panose="020D0604000000000000" pitchFamily="34" charset="-127"/>
                <a:ea typeface="NanumGothic" panose="020D0604000000000000" pitchFamily="34" charset="-127"/>
              </a:rPr>
              <a:t>COMPASS is a new points-based framework that was announced in Mar 2022 for Employment Pass (EP) approvals</a:t>
            </a:r>
          </a:p>
          <a:p>
            <a:pPr marL="285750" indent="-285750">
              <a:buFont typeface="Arial" panose="020B0604020202020204" pitchFamily="34" charset="0"/>
              <a:buChar char="•"/>
            </a:pPr>
            <a:endParaRPr lang="en-US" dirty="0">
              <a:latin typeface="NanumGothic" panose="020D0604000000000000" pitchFamily="34" charset="-127"/>
              <a:ea typeface="NanumGothic" panose="020D0604000000000000" pitchFamily="34" charset="-127"/>
            </a:endParaRPr>
          </a:p>
          <a:p>
            <a:pPr marL="285750" indent="-285750">
              <a:buFont typeface="Arial" panose="020B0604020202020204" pitchFamily="34" charset="0"/>
              <a:buChar char="•"/>
            </a:pPr>
            <a:r>
              <a:rPr lang="en-SG" b="0" i="0" dirty="0">
                <a:solidFill>
                  <a:srgbClr val="333333"/>
                </a:solidFill>
                <a:effectLst/>
                <a:latin typeface="Open Sans" panose="020B0606030504020204" pitchFamily="34" charset="0"/>
              </a:rPr>
              <a:t>COMPASS considers both individual and firm-related attributes to holistically evaluate an EP applicant’s complementarity</a:t>
            </a:r>
          </a:p>
          <a:p>
            <a:pPr marL="285750" indent="-285750">
              <a:buFont typeface="Arial" panose="020B0604020202020204" pitchFamily="34" charset="0"/>
              <a:buChar char="•"/>
            </a:pPr>
            <a:endParaRPr lang="en-SG" dirty="0">
              <a:solidFill>
                <a:srgbClr val="333333"/>
              </a:solidFill>
              <a:latin typeface="Open Sans" panose="020B0606030504020204" pitchFamily="34" charset="0"/>
            </a:endParaRPr>
          </a:p>
          <a:p>
            <a:pPr marL="285750" indent="-285750">
              <a:buFont typeface="Arial" panose="020B0604020202020204" pitchFamily="34" charset="0"/>
              <a:buChar char="•"/>
            </a:pPr>
            <a:r>
              <a:rPr lang="en-SG" b="0" i="0" dirty="0">
                <a:solidFill>
                  <a:srgbClr val="333333"/>
                </a:solidFill>
                <a:effectLst/>
                <a:latin typeface="Open Sans" panose="020B0606030504020204" pitchFamily="34" charset="0"/>
              </a:rPr>
              <a:t>To qualify for EP: </a:t>
            </a:r>
          </a:p>
          <a:p>
            <a:pPr marL="228600" lvl="2" indent="-228600">
              <a:buAutoNum type="arabicPeriod"/>
            </a:pPr>
            <a:r>
              <a:rPr lang="en-SG" sz="1100" b="0" i="0" dirty="0">
                <a:solidFill>
                  <a:srgbClr val="333333"/>
                </a:solidFill>
                <a:effectLst/>
                <a:latin typeface="Open Sans" panose="020B0606030504020204" pitchFamily="34" charset="0"/>
              </a:rPr>
              <a:t>applicants must meet the minimum EP qualifying salary; and </a:t>
            </a:r>
          </a:p>
          <a:p>
            <a:pPr marL="228600" lvl="2" indent="-228600">
              <a:buAutoNum type="arabicPeriod"/>
            </a:pPr>
            <a:r>
              <a:rPr lang="en-SG" sz="1100" b="0" i="0" dirty="0">
                <a:solidFill>
                  <a:srgbClr val="333333"/>
                </a:solidFill>
                <a:effectLst/>
                <a:latin typeface="Open Sans" panose="020B0606030504020204" pitchFamily="34" charset="0"/>
              </a:rPr>
              <a:t>score at least 40 points under COMPASS</a:t>
            </a:r>
          </a:p>
        </p:txBody>
      </p:sp>
      <p:sp>
        <p:nvSpPr>
          <p:cNvPr id="6" name="TextBox 5">
            <a:extLst>
              <a:ext uri="{FF2B5EF4-FFF2-40B4-BE49-F238E27FC236}">
                <a16:creationId xmlns:a16="http://schemas.microsoft.com/office/drawing/2014/main" id="{F7C848FF-9975-857C-C747-9CD1274C6208}"/>
              </a:ext>
            </a:extLst>
          </p:cNvPr>
          <p:cNvSpPr txBox="1"/>
          <p:nvPr/>
        </p:nvSpPr>
        <p:spPr>
          <a:xfrm>
            <a:off x="1004307" y="4497169"/>
            <a:ext cx="7582237" cy="646331"/>
          </a:xfrm>
          <a:prstGeom prst="rect">
            <a:avLst/>
          </a:prstGeom>
          <a:noFill/>
        </p:spPr>
        <p:txBody>
          <a:bodyPr wrap="square">
            <a:spAutoFit/>
          </a:bodyPr>
          <a:lstStyle/>
          <a:p>
            <a:r>
              <a:rPr lang="en-US" sz="900" i="1" dirty="0">
                <a:latin typeface="+mn-lt"/>
                <a:ea typeface="NanumGothic" panose="020D0604000000000000" pitchFamily="34" charset="-127"/>
              </a:rPr>
              <a:t>Sources: </a:t>
            </a:r>
          </a:p>
          <a:p>
            <a:r>
              <a:rPr lang="en-US" sz="900" i="1" dirty="0">
                <a:latin typeface="+mn-lt"/>
                <a:ea typeface="NanumGothic" panose="020D0604000000000000" pitchFamily="34" charset="-127"/>
                <a:hlinkClick r:id="rId3"/>
              </a:rPr>
              <a:t>https://www.straitstimes.com/singapore/from-the-gallerynew-points-system-a-compass-for-better-workforce-complementarity</a:t>
            </a:r>
            <a:endParaRPr lang="en-US" sz="900" i="1" dirty="0">
              <a:latin typeface="+mn-lt"/>
              <a:ea typeface="NanumGothic" panose="020D0604000000000000" pitchFamily="34" charset="-127"/>
            </a:endParaRPr>
          </a:p>
          <a:p>
            <a:r>
              <a:rPr lang="en-US" sz="900" i="1" dirty="0">
                <a:latin typeface="+mn-lt"/>
                <a:ea typeface="NanumGothic" panose="020D0604000000000000" pitchFamily="34" charset="-127"/>
                <a:hlinkClick r:id="rId4"/>
              </a:rPr>
              <a:t>https://www.mom.gov.sg/newsroom/speeches/2022/0304-speech-by-minister-for-manpower-dr-tan-see-leng-at-committee-of-supply-2022</a:t>
            </a:r>
            <a:endParaRPr lang="en-US" sz="900" i="1" dirty="0">
              <a:latin typeface="+mn-lt"/>
              <a:ea typeface="NanumGothic" panose="020D0604000000000000" pitchFamily="34" charset="-127"/>
            </a:endParaRPr>
          </a:p>
          <a:p>
            <a:endParaRPr lang="en-US" sz="900" i="1" dirty="0">
              <a:latin typeface="+mn-lt"/>
              <a:ea typeface="NanumGothic" panose="020D0604000000000000" pitchFamily="34" charset="-127"/>
            </a:endParaRPr>
          </a:p>
        </p:txBody>
      </p:sp>
      <p:pic>
        <p:nvPicPr>
          <p:cNvPr id="8" name="Picture 7" descr="A diagram of a job description&#10;&#10;Description automatically generated with medium confidence">
            <a:extLst>
              <a:ext uri="{FF2B5EF4-FFF2-40B4-BE49-F238E27FC236}">
                <a16:creationId xmlns:a16="http://schemas.microsoft.com/office/drawing/2014/main" id="{336A23A0-81D7-D3CA-62DA-BA4307019754}"/>
              </a:ext>
            </a:extLst>
          </p:cNvPr>
          <p:cNvPicPr>
            <a:picLocks noChangeAspect="1"/>
          </p:cNvPicPr>
          <p:nvPr/>
        </p:nvPicPr>
        <p:blipFill>
          <a:blip r:embed="rId5"/>
          <a:stretch>
            <a:fillRect/>
          </a:stretch>
        </p:blipFill>
        <p:spPr>
          <a:xfrm>
            <a:off x="5666835" y="1449659"/>
            <a:ext cx="2568396" cy="3101927"/>
          </a:xfrm>
          <a:prstGeom prst="rect">
            <a:avLst/>
          </a:prstGeom>
        </p:spPr>
      </p:pic>
    </p:spTree>
    <p:extLst>
      <p:ext uri="{BB962C8B-B14F-4D97-AF65-F5344CB8AC3E}">
        <p14:creationId xmlns:p14="http://schemas.microsoft.com/office/powerpoint/2010/main" val="182965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sp>
        <p:nvSpPr>
          <p:cNvPr id="2372" name="Google Shape;2372;p108"/>
          <p:cNvSpPr txBox="1">
            <a:spLocks noGrp="1"/>
          </p:cNvSpPr>
          <p:nvPr>
            <p:ph type="title" idx="9"/>
          </p:nvPr>
        </p:nvSpPr>
        <p:spPr>
          <a:xfrm>
            <a:off x="0" y="501387"/>
            <a:ext cx="91440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Ongoing updates and media coverage on COMPASS to prepare businesses for the new requirement</a:t>
            </a:r>
            <a:endParaRPr sz="2400" dirty="0"/>
          </a:p>
        </p:txBody>
      </p:sp>
      <p:pic>
        <p:nvPicPr>
          <p:cNvPr id="19" name="Picture 18" descr="A group of people walking on a street&#10;&#10;Description automatically generated">
            <a:extLst>
              <a:ext uri="{FF2B5EF4-FFF2-40B4-BE49-F238E27FC236}">
                <a16:creationId xmlns:a16="http://schemas.microsoft.com/office/drawing/2014/main" id="{C8B4836B-BD99-CE00-406E-008FCEA7EFCA}"/>
              </a:ext>
            </a:extLst>
          </p:cNvPr>
          <p:cNvPicPr>
            <a:picLocks noChangeAspect="1"/>
          </p:cNvPicPr>
          <p:nvPr/>
        </p:nvPicPr>
        <p:blipFill>
          <a:blip r:embed="rId3"/>
          <a:stretch>
            <a:fillRect/>
          </a:stretch>
        </p:blipFill>
        <p:spPr>
          <a:xfrm>
            <a:off x="5831268" y="1157133"/>
            <a:ext cx="2694000" cy="2829234"/>
          </a:xfrm>
          <a:prstGeom prst="rect">
            <a:avLst/>
          </a:prstGeom>
          <a:effectLst>
            <a:outerShdw blurRad="63500" sx="102000" sy="102000" algn="ctr" rotWithShape="0">
              <a:prstClr val="black">
                <a:alpha val="40000"/>
              </a:prstClr>
            </a:outerShdw>
          </a:effectLst>
        </p:spPr>
      </p:pic>
      <p:sp>
        <p:nvSpPr>
          <p:cNvPr id="23" name="Subtitle 22">
            <a:extLst>
              <a:ext uri="{FF2B5EF4-FFF2-40B4-BE49-F238E27FC236}">
                <a16:creationId xmlns:a16="http://schemas.microsoft.com/office/drawing/2014/main" id="{AFFB1CDE-25F5-9CC0-5E3F-B393A999938F}"/>
              </a:ext>
            </a:extLst>
          </p:cNvPr>
          <p:cNvSpPr>
            <a:spLocks noGrp="1"/>
          </p:cNvSpPr>
          <p:nvPr>
            <p:ph type="subTitle" idx="6"/>
          </p:nvPr>
        </p:nvSpPr>
        <p:spPr>
          <a:xfrm>
            <a:off x="1319283" y="4519469"/>
            <a:ext cx="6923437" cy="454500"/>
          </a:xfrm>
        </p:spPr>
        <p:txBody>
          <a:bodyPr/>
          <a:lstStyle/>
          <a:p>
            <a:pPr algn="l"/>
            <a:r>
              <a:rPr lang="en-US" sz="900" b="0" i="1" dirty="0">
                <a:latin typeface="+mj-lt"/>
              </a:rPr>
              <a:t>Sources:</a:t>
            </a:r>
          </a:p>
          <a:p>
            <a:pPr algn="l"/>
            <a:r>
              <a:rPr lang="en-US" sz="900" b="0" i="1" dirty="0">
                <a:latin typeface="+mj-lt"/>
                <a:hlinkClick r:id="rId4"/>
              </a:rPr>
              <a:t>https://www.straitstimes.com/business/background-screening-companies-expect-rising-demand-for-services-with-new-ep-rules</a:t>
            </a:r>
            <a:endParaRPr lang="en-US" sz="900" b="0" i="1" dirty="0">
              <a:latin typeface="+mj-lt"/>
            </a:endParaRPr>
          </a:p>
          <a:p>
            <a:pPr algn="l"/>
            <a:r>
              <a:rPr lang="en-US" sz="900" b="0" i="1" dirty="0">
                <a:latin typeface="+mj-lt"/>
                <a:hlinkClick r:id="rId5"/>
              </a:rPr>
              <a:t>https://www.straitstimes.com/business/27-job-types-get-bonus-points-for-employment-pass-approvals</a:t>
            </a:r>
            <a:endParaRPr lang="en-US" sz="900" b="0" i="1" dirty="0">
              <a:latin typeface="+mj-lt"/>
            </a:endParaRPr>
          </a:p>
          <a:p>
            <a:pPr algn="l"/>
            <a:endParaRPr lang="en-US" sz="900" b="0" i="1" dirty="0">
              <a:latin typeface="+mj-lt"/>
            </a:endParaRPr>
          </a:p>
        </p:txBody>
      </p:sp>
      <p:pic>
        <p:nvPicPr>
          <p:cNvPr id="25" name="Picture 24" descr="A group of people walking on a street&#10;&#10;Description automatically generated">
            <a:extLst>
              <a:ext uri="{FF2B5EF4-FFF2-40B4-BE49-F238E27FC236}">
                <a16:creationId xmlns:a16="http://schemas.microsoft.com/office/drawing/2014/main" id="{EB910E3C-4622-9C68-6D1D-EF7EAA686E9C}"/>
              </a:ext>
            </a:extLst>
          </p:cNvPr>
          <p:cNvPicPr>
            <a:picLocks noChangeAspect="1"/>
          </p:cNvPicPr>
          <p:nvPr/>
        </p:nvPicPr>
        <p:blipFill>
          <a:blip r:embed="rId6"/>
          <a:stretch>
            <a:fillRect/>
          </a:stretch>
        </p:blipFill>
        <p:spPr>
          <a:xfrm>
            <a:off x="1378726" y="975959"/>
            <a:ext cx="3163604" cy="3124654"/>
          </a:xfrm>
          <a:prstGeom prst="rect">
            <a:avLst/>
          </a:prstGeom>
          <a:effectLst>
            <a:outerShdw blurRad="63500" sx="102000" sy="102000" algn="ctr" rotWithShape="0">
              <a:prstClr val="black">
                <a:alpha val="40000"/>
              </a:prstClr>
            </a:outerShdw>
          </a:effectLst>
        </p:spPr>
      </p:pic>
      <p:sp>
        <p:nvSpPr>
          <p:cNvPr id="27" name="TextBox 26">
            <a:extLst>
              <a:ext uri="{FF2B5EF4-FFF2-40B4-BE49-F238E27FC236}">
                <a16:creationId xmlns:a16="http://schemas.microsoft.com/office/drawing/2014/main" id="{3E166D92-EBB8-94EA-B8A4-16B21B7CBFB0}"/>
              </a:ext>
            </a:extLst>
          </p:cNvPr>
          <p:cNvSpPr txBox="1"/>
          <p:nvPr/>
        </p:nvSpPr>
        <p:spPr>
          <a:xfrm>
            <a:off x="5044681" y="3532396"/>
            <a:ext cx="4034583" cy="1077218"/>
          </a:xfrm>
          <a:prstGeom prst="rect">
            <a:avLst/>
          </a:prstGeom>
          <a:solidFill>
            <a:schemeClr val="accent2">
              <a:lumMod val="75000"/>
            </a:schemeClr>
          </a:solidFill>
        </p:spPr>
        <p:txBody>
          <a:bodyPr wrap="square">
            <a:spAutoFit/>
          </a:bodyPr>
          <a:lstStyle/>
          <a:p>
            <a:r>
              <a:rPr lang="en-SG" sz="1100" i="1" dirty="0">
                <a:solidFill>
                  <a:schemeClr val="tx1"/>
                </a:solidFill>
                <a:effectLst/>
                <a:latin typeface="Century Gothic" panose="020B0502020202020204" pitchFamily="34" charset="0"/>
                <a:ea typeface="NanumGothic" panose="020D0604000000000000" pitchFamily="34" charset="-127"/>
              </a:rPr>
              <a:t>“</a:t>
            </a:r>
            <a:r>
              <a:rPr lang="en-SG" sz="1100" i="1" dirty="0">
                <a:solidFill>
                  <a:schemeClr val="tx1"/>
                </a:solidFill>
                <a:effectLst/>
                <a:highlight>
                  <a:srgbClr val="0000FF"/>
                </a:highlight>
                <a:latin typeface="Century Gothic" panose="020B0502020202020204" pitchFamily="34" charset="0"/>
                <a:ea typeface="NanumGothic" panose="020D0604000000000000" pitchFamily="34" charset="-127"/>
              </a:rPr>
              <a:t>Two new bonus criteria were announced </a:t>
            </a:r>
            <a:r>
              <a:rPr lang="en-SG" sz="1100" i="1" dirty="0">
                <a:solidFill>
                  <a:schemeClr val="tx1"/>
                </a:solidFill>
                <a:effectLst/>
                <a:latin typeface="Century Gothic" panose="020B0502020202020204" pitchFamily="34" charset="0"/>
                <a:ea typeface="NanumGothic" panose="020D0604000000000000" pitchFamily="34" charset="-127"/>
              </a:rPr>
              <a:t>on Friday… The two criteria allow applicants who possess skills that are in shortage here, and firms that contribute to Singapore’s strategic economic priorities, to earn bonus points to help secure an EP. </a:t>
            </a:r>
            <a:r>
              <a:rPr lang="en-SG" sz="1100" i="1" strike="noStrike" dirty="0">
                <a:solidFill>
                  <a:schemeClr val="tx1"/>
                </a:solidFill>
                <a:effectLst/>
                <a:latin typeface="Century Gothic" panose="020B0502020202020204" pitchFamily="34" charset="0"/>
                <a:ea typeface="NanumGothic" panose="020D0604000000000000" pitchFamily="34" charset="-127"/>
              </a:rPr>
              <a:t>– </a:t>
            </a:r>
            <a:r>
              <a:rPr lang="en-SG" sz="900" i="1" strike="noStrike" dirty="0">
                <a:solidFill>
                  <a:schemeClr val="tx1"/>
                </a:solidFill>
                <a:effectLst/>
                <a:latin typeface="Century Gothic" panose="020B0502020202020204" pitchFamily="34" charset="0"/>
                <a:ea typeface="NanumGothic" panose="020D0604000000000000" pitchFamily="34" charset="-127"/>
              </a:rPr>
              <a:t>UPDATED 21 APR 2023, 2:51 PM SGT</a:t>
            </a:r>
          </a:p>
        </p:txBody>
      </p:sp>
      <p:sp>
        <p:nvSpPr>
          <p:cNvPr id="28" name="TextBox 27">
            <a:extLst>
              <a:ext uri="{FF2B5EF4-FFF2-40B4-BE49-F238E27FC236}">
                <a16:creationId xmlns:a16="http://schemas.microsoft.com/office/drawing/2014/main" id="{5C54A999-DE86-CE19-9EC0-EFCB5EA2C2AC}"/>
              </a:ext>
            </a:extLst>
          </p:cNvPr>
          <p:cNvSpPr txBox="1"/>
          <p:nvPr/>
        </p:nvSpPr>
        <p:spPr>
          <a:xfrm>
            <a:off x="339865" y="3611011"/>
            <a:ext cx="4539632" cy="900246"/>
          </a:xfrm>
          <a:prstGeom prst="rect">
            <a:avLst/>
          </a:prstGeom>
          <a:solidFill>
            <a:schemeClr val="accent2">
              <a:lumMod val="75000"/>
            </a:schemeClr>
          </a:solidFill>
        </p:spPr>
        <p:txBody>
          <a:bodyPr wrap="square" rtlCol="0">
            <a:spAutoFit/>
          </a:bodyPr>
          <a:lstStyle/>
          <a:p>
            <a:pPr algn="l"/>
            <a:r>
              <a:rPr lang="en-SG" sz="1050" b="0" i="1" dirty="0">
                <a:solidFill>
                  <a:schemeClr val="tx1"/>
                </a:solidFill>
                <a:effectLst/>
                <a:latin typeface="Century Gothic" panose="020B0502020202020204" pitchFamily="34" charset="0"/>
              </a:rPr>
              <a:t>“Demand for background-screening services, especially to </a:t>
            </a:r>
            <a:r>
              <a:rPr lang="en-SG" sz="1050" b="0" i="1" dirty="0">
                <a:solidFill>
                  <a:schemeClr val="tx1"/>
                </a:solidFill>
                <a:effectLst/>
                <a:highlight>
                  <a:srgbClr val="0000FF"/>
                </a:highlight>
                <a:latin typeface="Century Gothic" panose="020B0502020202020204" pitchFamily="34" charset="0"/>
              </a:rPr>
              <a:t>verify educational qualifications, is likely to see a jump </a:t>
            </a:r>
            <a:r>
              <a:rPr lang="en-SG" sz="1050" b="0" i="1" dirty="0">
                <a:solidFill>
                  <a:schemeClr val="tx1"/>
                </a:solidFill>
                <a:effectLst/>
                <a:latin typeface="Century Gothic" panose="020B0502020202020204" pitchFamily="34" charset="0"/>
              </a:rPr>
              <a:t>when </a:t>
            </a:r>
            <a:r>
              <a:rPr lang="en-SG" sz="1050" b="0" i="1" u="none" strike="noStrike" dirty="0">
                <a:solidFill>
                  <a:schemeClr val="tx1"/>
                </a:solidFill>
                <a:effectLst/>
                <a:latin typeface="Century Gothic" panose="020B0502020202020204" pitchFamily="34" charset="0"/>
              </a:rPr>
              <a:t>new rules for Employment Pass (EP) applicants take effect in September,</a:t>
            </a:r>
            <a:r>
              <a:rPr lang="en-SG" sz="1050" b="0" i="1" dirty="0">
                <a:solidFill>
                  <a:schemeClr val="tx1"/>
                </a:solidFill>
                <a:effectLst/>
                <a:latin typeface="Century Gothic" panose="020B0502020202020204" pitchFamily="34" charset="0"/>
              </a:rPr>
              <a:t> industry players said.” </a:t>
            </a:r>
            <a:r>
              <a:rPr lang="en-SG" sz="1050" i="1" strike="noStrike" dirty="0">
                <a:solidFill>
                  <a:schemeClr val="tx1"/>
                </a:solidFill>
                <a:effectLst/>
                <a:latin typeface="Century Gothic" panose="020B0502020202020204" pitchFamily="34" charset="0"/>
                <a:ea typeface="NanumGothic" panose="020D0604000000000000" pitchFamily="34" charset="-127"/>
              </a:rPr>
              <a:t>– </a:t>
            </a:r>
            <a:r>
              <a:rPr lang="en-SG" sz="900" b="0" i="1" cap="all" dirty="0">
                <a:solidFill>
                  <a:schemeClr val="tx1"/>
                </a:solidFill>
                <a:effectLst/>
                <a:latin typeface="Century Gothic" panose="020B0502020202020204" pitchFamily="34" charset="0"/>
              </a:rPr>
              <a:t>UPDATED 22 APR 2023, 6:34 AM SGT</a:t>
            </a:r>
          </a:p>
          <a:p>
            <a:endParaRPr lang="en-US" sz="1050" i="1"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16294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3" name="Google Shape;2583;p125"/>
          <p:cNvSpPr txBox="1">
            <a:spLocks noGrp="1"/>
          </p:cNvSpPr>
          <p:nvPr>
            <p:ph type="title"/>
          </p:nvPr>
        </p:nvSpPr>
        <p:spPr>
          <a:xfrm>
            <a:off x="0" y="716827"/>
            <a:ext cx="902262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Existing channels to get information about COMPASS have their limitations</a:t>
            </a:r>
            <a:endParaRPr sz="2400" dirty="0"/>
          </a:p>
        </p:txBody>
      </p:sp>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6292D69-8600-DE27-ED00-2472193A8D12}"/>
              </a:ext>
            </a:extLst>
          </p:cNvPr>
          <p:cNvSpPr txBox="1"/>
          <p:nvPr/>
        </p:nvSpPr>
        <p:spPr>
          <a:xfrm>
            <a:off x="234654" y="1419424"/>
            <a:ext cx="3369387" cy="954107"/>
          </a:xfrm>
          <a:prstGeom prst="rect">
            <a:avLst/>
          </a:prstGeom>
          <a:noFill/>
        </p:spPr>
        <p:txBody>
          <a:bodyPr wrap="square" rtlCol="0">
            <a:spAutoFit/>
          </a:bodyPr>
          <a:lstStyle/>
          <a:p>
            <a:pPr algn="ctr"/>
            <a:r>
              <a:rPr lang="en-US" b="1" u="sng" dirty="0">
                <a:latin typeface="NanumGothic" panose="020D0604000000000000" pitchFamily="34" charset="-127"/>
                <a:ea typeface="NanumGothic" panose="020D0604000000000000" pitchFamily="34" charset="-127"/>
                <a:cs typeface="CordiaUPC" panose="020B0304020202020204" pitchFamily="34" charset="-34"/>
              </a:rPr>
              <a:t>Website</a:t>
            </a:r>
          </a:p>
          <a:p>
            <a:r>
              <a:rPr lang="en-US" b="1" dirty="0">
                <a:highlight>
                  <a:srgbClr val="00FF00"/>
                </a:highlight>
                <a:latin typeface="NanumGothic" panose="020D0604000000000000" pitchFamily="34" charset="-127"/>
                <a:ea typeface="NanumGothic" panose="020D0604000000000000" pitchFamily="34" charset="-127"/>
                <a:cs typeface="CordiaUPC" panose="020B0304020202020204" pitchFamily="34" charset="-34"/>
              </a:rPr>
              <a:t>Pro:</a:t>
            </a:r>
            <a:r>
              <a:rPr lang="en-US" b="1" dirty="0">
                <a:latin typeface="NanumGothic" panose="020D0604000000000000" pitchFamily="34" charset="-127"/>
                <a:ea typeface="NanumGothic" panose="020D0604000000000000" pitchFamily="34" charset="-127"/>
                <a:cs typeface="CordiaUPC" panose="020B0304020202020204" pitchFamily="34" charset="-34"/>
              </a:rPr>
              <a:t> </a:t>
            </a:r>
            <a:r>
              <a:rPr lang="en-US" dirty="0">
                <a:latin typeface="NanumGothic" panose="020D0604000000000000" pitchFamily="34" charset="-127"/>
                <a:ea typeface="NanumGothic" panose="020D0604000000000000" pitchFamily="34" charset="-127"/>
                <a:cs typeface="CordiaUPC" panose="020B0304020202020204" pitchFamily="34" charset="-34"/>
              </a:rPr>
              <a:t>Contains updated information</a:t>
            </a:r>
          </a:p>
          <a:p>
            <a:r>
              <a:rPr lang="en-US" b="1" dirty="0">
                <a:highlight>
                  <a:srgbClr val="FF0000"/>
                </a:highlight>
                <a:latin typeface="NanumGothic" panose="020D0604000000000000" pitchFamily="34" charset="-127"/>
                <a:ea typeface="NanumGothic" panose="020D0604000000000000" pitchFamily="34" charset="-127"/>
                <a:cs typeface="CordiaUPC" panose="020B0304020202020204" pitchFamily="34" charset="-34"/>
              </a:rPr>
              <a:t>Con:</a:t>
            </a:r>
            <a:r>
              <a:rPr lang="en-US" b="1" dirty="0">
                <a:latin typeface="NanumGothic" panose="020D0604000000000000" pitchFamily="34" charset="-127"/>
                <a:ea typeface="NanumGothic" panose="020D0604000000000000" pitchFamily="34" charset="-127"/>
                <a:cs typeface="CordiaUPC" panose="020B0304020202020204" pitchFamily="34" charset="-34"/>
              </a:rPr>
              <a:t> </a:t>
            </a:r>
            <a:r>
              <a:rPr lang="en-US" dirty="0">
                <a:latin typeface="NanumGothic" panose="020D0604000000000000" pitchFamily="34" charset="-127"/>
                <a:ea typeface="NanumGothic" panose="020D0604000000000000" pitchFamily="34" charset="-127"/>
                <a:cs typeface="CordiaUPC" panose="020B0304020202020204" pitchFamily="34" charset="-34"/>
              </a:rPr>
              <a:t>Requires user to navigate around to find the content</a:t>
            </a:r>
          </a:p>
        </p:txBody>
      </p:sp>
      <p:sp>
        <p:nvSpPr>
          <p:cNvPr id="10" name="Google Shape;2585;p125">
            <a:extLst>
              <a:ext uri="{FF2B5EF4-FFF2-40B4-BE49-F238E27FC236}">
                <a16:creationId xmlns:a16="http://schemas.microsoft.com/office/drawing/2014/main" id="{A6B5F2FD-D57A-5ACA-B36B-2D1D1A0A8D84}"/>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descr="A screenshot of a phone number&#10;&#10;Description automatically generated">
            <a:extLst>
              <a:ext uri="{FF2B5EF4-FFF2-40B4-BE49-F238E27FC236}">
                <a16:creationId xmlns:a16="http://schemas.microsoft.com/office/drawing/2014/main" id="{8CAC3295-6E22-D544-0EBF-BDEA8CEA5068}"/>
              </a:ext>
            </a:extLst>
          </p:cNvPr>
          <p:cNvPicPr>
            <a:picLocks noChangeAspect="1"/>
          </p:cNvPicPr>
          <p:nvPr/>
        </p:nvPicPr>
        <p:blipFill>
          <a:blip r:embed="rId3"/>
          <a:stretch>
            <a:fillRect/>
          </a:stretch>
        </p:blipFill>
        <p:spPr>
          <a:xfrm>
            <a:off x="3770948" y="2661155"/>
            <a:ext cx="2377564" cy="1765518"/>
          </a:xfrm>
          <a:prstGeom prst="rect">
            <a:avLst/>
          </a:prstGeom>
          <a:effectLst>
            <a:outerShdw blurRad="63500" sx="102000" sy="102000" algn="ctr" rotWithShape="0">
              <a:prstClr val="black">
                <a:alpha val="40000"/>
              </a:prstClr>
            </a:outerShdw>
          </a:effectLst>
        </p:spPr>
      </p:pic>
      <p:pic>
        <p:nvPicPr>
          <p:cNvPr id="14" name="Picture 13" descr="A screenshot of a search results&#10;&#10;Description automatically generated">
            <a:extLst>
              <a:ext uri="{FF2B5EF4-FFF2-40B4-BE49-F238E27FC236}">
                <a16:creationId xmlns:a16="http://schemas.microsoft.com/office/drawing/2014/main" id="{3304950C-BA72-4EA3-5DF2-D1E373809E13}"/>
              </a:ext>
            </a:extLst>
          </p:cNvPr>
          <p:cNvPicPr>
            <a:picLocks noChangeAspect="1"/>
          </p:cNvPicPr>
          <p:nvPr/>
        </p:nvPicPr>
        <p:blipFill>
          <a:blip r:embed="rId4"/>
          <a:stretch>
            <a:fillRect/>
          </a:stretch>
        </p:blipFill>
        <p:spPr>
          <a:xfrm>
            <a:off x="241874" y="2400876"/>
            <a:ext cx="3196642" cy="1377490"/>
          </a:xfrm>
          <a:prstGeom prst="rect">
            <a:avLst/>
          </a:prstGeom>
          <a:effectLst>
            <a:outerShdw blurRad="63500" sx="102000" sy="102000" algn="ctr" rotWithShape="0">
              <a:prstClr val="black">
                <a:alpha val="40000"/>
              </a:prstClr>
            </a:outerShdw>
          </a:effectLst>
        </p:spPr>
      </p:pic>
      <p:sp>
        <p:nvSpPr>
          <p:cNvPr id="16" name="TextBox 15">
            <a:extLst>
              <a:ext uri="{FF2B5EF4-FFF2-40B4-BE49-F238E27FC236}">
                <a16:creationId xmlns:a16="http://schemas.microsoft.com/office/drawing/2014/main" id="{C8E4E77C-C1A4-13AF-8C06-79A29503E403}"/>
              </a:ext>
            </a:extLst>
          </p:cNvPr>
          <p:cNvSpPr txBox="1"/>
          <p:nvPr/>
        </p:nvSpPr>
        <p:spPr>
          <a:xfrm>
            <a:off x="3780572" y="1379612"/>
            <a:ext cx="2377564" cy="954107"/>
          </a:xfrm>
          <a:prstGeom prst="rect">
            <a:avLst/>
          </a:prstGeom>
          <a:noFill/>
        </p:spPr>
        <p:txBody>
          <a:bodyPr wrap="square">
            <a:spAutoFit/>
          </a:bodyPr>
          <a:lstStyle/>
          <a:p>
            <a:pPr algn="ctr"/>
            <a:r>
              <a:rPr lang="en-US" b="1" u="sng" dirty="0">
                <a:latin typeface="NanumGothic" panose="020D0604000000000000" pitchFamily="34" charset="-127"/>
                <a:ea typeface="NanumGothic" panose="020D0604000000000000" pitchFamily="34" charset="-127"/>
              </a:rPr>
              <a:t>Hotline</a:t>
            </a:r>
          </a:p>
          <a:p>
            <a:r>
              <a:rPr lang="en-US" b="1" dirty="0">
                <a:highlight>
                  <a:srgbClr val="00FF00"/>
                </a:highlight>
                <a:latin typeface="NanumGothic" panose="020D0604000000000000" pitchFamily="34" charset="-127"/>
                <a:ea typeface="NanumGothic" panose="020D0604000000000000" pitchFamily="34" charset="-127"/>
              </a:rPr>
              <a:t>Pro:</a:t>
            </a:r>
            <a:r>
              <a:rPr lang="en-US" b="1" dirty="0">
                <a:latin typeface="NanumGothic" panose="020D0604000000000000" pitchFamily="34" charset="-127"/>
                <a:ea typeface="NanumGothic" panose="020D0604000000000000" pitchFamily="34" charset="-127"/>
              </a:rPr>
              <a:t> </a:t>
            </a:r>
            <a:r>
              <a:rPr lang="en-US" dirty="0">
                <a:latin typeface="NanumGothic" panose="020D0604000000000000" pitchFamily="34" charset="-127"/>
                <a:ea typeface="NanumGothic" panose="020D0604000000000000" pitchFamily="34" charset="-127"/>
              </a:rPr>
              <a:t>Immediate assistance</a:t>
            </a:r>
          </a:p>
          <a:p>
            <a:r>
              <a:rPr lang="en-US" b="1" dirty="0">
                <a:highlight>
                  <a:srgbClr val="FF0000"/>
                </a:highlight>
                <a:latin typeface="NanumGothic" panose="020D0604000000000000" pitchFamily="34" charset="-127"/>
                <a:ea typeface="NanumGothic" panose="020D0604000000000000" pitchFamily="34" charset="-127"/>
              </a:rPr>
              <a:t>Con:</a:t>
            </a:r>
            <a:r>
              <a:rPr lang="en-US" b="1" dirty="0">
                <a:latin typeface="NanumGothic" panose="020D0604000000000000" pitchFamily="34" charset="-127"/>
                <a:ea typeface="NanumGothic" panose="020D0604000000000000" pitchFamily="34" charset="-127"/>
              </a:rPr>
              <a:t> </a:t>
            </a:r>
            <a:r>
              <a:rPr lang="en-US" dirty="0">
                <a:latin typeface="NanumGothic" panose="020D0604000000000000" pitchFamily="34" charset="-127"/>
                <a:ea typeface="NanumGothic" panose="020D0604000000000000" pitchFamily="34" charset="-127"/>
              </a:rPr>
              <a:t>Operating hours are not 24/7</a:t>
            </a:r>
          </a:p>
        </p:txBody>
      </p:sp>
      <p:sp>
        <p:nvSpPr>
          <p:cNvPr id="19" name="TextBox 18">
            <a:extLst>
              <a:ext uri="{FF2B5EF4-FFF2-40B4-BE49-F238E27FC236}">
                <a16:creationId xmlns:a16="http://schemas.microsoft.com/office/drawing/2014/main" id="{8DDFBDF8-C320-2AE7-9AE4-CD713490A9AE}"/>
              </a:ext>
            </a:extLst>
          </p:cNvPr>
          <p:cNvSpPr txBox="1"/>
          <p:nvPr/>
        </p:nvSpPr>
        <p:spPr>
          <a:xfrm>
            <a:off x="6583446" y="1327380"/>
            <a:ext cx="2377564" cy="954107"/>
          </a:xfrm>
          <a:prstGeom prst="rect">
            <a:avLst/>
          </a:prstGeom>
          <a:noFill/>
        </p:spPr>
        <p:txBody>
          <a:bodyPr wrap="square">
            <a:spAutoFit/>
          </a:bodyPr>
          <a:lstStyle/>
          <a:p>
            <a:pPr algn="ctr"/>
            <a:r>
              <a:rPr lang="en-US" b="1" u="sng" dirty="0">
                <a:latin typeface="NanumGothic" panose="020D0604000000000000" pitchFamily="34" charset="-127"/>
                <a:ea typeface="NanumGothic" panose="020D0604000000000000" pitchFamily="34" charset="-127"/>
              </a:rPr>
              <a:t>Feedback form</a:t>
            </a:r>
          </a:p>
          <a:p>
            <a:r>
              <a:rPr lang="en-US" b="1" dirty="0">
                <a:highlight>
                  <a:srgbClr val="00FF00"/>
                </a:highlight>
                <a:latin typeface="NanumGothic" panose="020D0604000000000000" pitchFamily="34" charset="-127"/>
                <a:ea typeface="NanumGothic" panose="020D0604000000000000" pitchFamily="34" charset="-127"/>
              </a:rPr>
              <a:t>Pro:</a:t>
            </a:r>
            <a:r>
              <a:rPr lang="en-US" b="1" dirty="0">
                <a:latin typeface="NanumGothic" panose="020D0604000000000000" pitchFamily="34" charset="-127"/>
                <a:ea typeface="NanumGothic" panose="020D0604000000000000" pitchFamily="34" charset="-127"/>
              </a:rPr>
              <a:t> </a:t>
            </a:r>
            <a:r>
              <a:rPr lang="en-US" dirty="0">
                <a:latin typeface="NanumGothic" panose="020D0604000000000000" pitchFamily="34" charset="-127"/>
                <a:ea typeface="NanumGothic" panose="020D0604000000000000" pitchFamily="34" charset="-127"/>
              </a:rPr>
              <a:t>Information is comprehensive</a:t>
            </a:r>
          </a:p>
          <a:p>
            <a:r>
              <a:rPr lang="en-US" b="1" dirty="0">
                <a:highlight>
                  <a:srgbClr val="FF0000"/>
                </a:highlight>
                <a:latin typeface="NanumGothic" panose="020D0604000000000000" pitchFamily="34" charset="-127"/>
                <a:ea typeface="NanumGothic" panose="020D0604000000000000" pitchFamily="34" charset="-127"/>
              </a:rPr>
              <a:t>Con:</a:t>
            </a:r>
            <a:r>
              <a:rPr lang="en-US" b="1" dirty="0">
                <a:latin typeface="NanumGothic" panose="020D0604000000000000" pitchFamily="34" charset="-127"/>
                <a:ea typeface="NanumGothic" panose="020D0604000000000000" pitchFamily="34" charset="-127"/>
              </a:rPr>
              <a:t> </a:t>
            </a:r>
            <a:r>
              <a:rPr lang="en-US" dirty="0">
                <a:latin typeface="NanumGothic" panose="020D0604000000000000" pitchFamily="34" charset="-127"/>
                <a:ea typeface="NanumGothic" panose="020D0604000000000000" pitchFamily="34" charset="-127"/>
              </a:rPr>
              <a:t>Not real-time</a:t>
            </a:r>
          </a:p>
        </p:txBody>
      </p:sp>
      <p:pic>
        <p:nvPicPr>
          <p:cNvPr id="24" name="Picture 23" descr="A screenshot of a survey&#10;&#10;Description automatically generated">
            <a:extLst>
              <a:ext uri="{FF2B5EF4-FFF2-40B4-BE49-F238E27FC236}">
                <a16:creationId xmlns:a16="http://schemas.microsoft.com/office/drawing/2014/main" id="{FD8C3251-C9A5-0099-0524-E8129BA3F18E}"/>
              </a:ext>
            </a:extLst>
          </p:cNvPr>
          <p:cNvPicPr>
            <a:picLocks noChangeAspect="1"/>
          </p:cNvPicPr>
          <p:nvPr/>
        </p:nvPicPr>
        <p:blipFill>
          <a:blip r:embed="rId5"/>
          <a:stretch>
            <a:fillRect/>
          </a:stretch>
        </p:blipFill>
        <p:spPr>
          <a:xfrm>
            <a:off x="6500192" y="2373531"/>
            <a:ext cx="2522428" cy="211677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84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33;p83">
            <a:extLst>
              <a:ext uri="{FF2B5EF4-FFF2-40B4-BE49-F238E27FC236}">
                <a16:creationId xmlns:a16="http://schemas.microsoft.com/office/drawing/2014/main" id="{95A4691F-C84F-EFAE-84FF-33F29A6C2A21}"/>
              </a:ext>
            </a:extLst>
          </p:cNvPr>
          <p:cNvSpPr/>
          <p:nvPr/>
        </p:nvSpPr>
        <p:spPr>
          <a:xfrm rot="-1848056" flipH="1">
            <a:off x="-65965" y="3921697"/>
            <a:ext cx="1162249" cy="17711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585;p125">
            <a:extLst>
              <a:ext uri="{FF2B5EF4-FFF2-40B4-BE49-F238E27FC236}">
                <a16:creationId xmlns:a16="http://schemas.microsoft.com/office/drawing/2014/main" id="{9E0AF0EE-9FB4-B3E2-A856-611668A3EF8F}"/>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3A9702DB-C4A3-7B21-04C1-72B114A5A9DE}"/>
              </a:ext>
            </a:extLst>
          </p:cNvPr>
          <p:cNvSpPr txBox="1"/>
          <p:nvPr/>
        </p:nvSpPr>
        <p:spPr>
          <a:xfrm>
            <a:off x="515159" y="1545578"/>
            <a:ext cx="3555135" cy="307777"/>
          </a:xfrm>
          <a:prstGeom prst="rect">
            <a:avLst/>
          </a:prstGeom>
          <a:noFill/>
        </p:spPr>
        <p:txBody>
          <a:bodyPr wrap="square" rtlCol="0">
            <a:spAutoFit/>
          </a:bodyPr>
          <a:lstStyle/>
          <a:p>
            <a:r>
              <a:rPr lang="en-US" b="1" dirty="0">
                <a:latin typeface="NanumGothic" panose="020D0604000000000000" pitchFamily="34" charset="-127"/>
                <a:ea typeface="NanumGothic" panose="020D0604000000000000" pitchFamily="34" charset="-127"/>
              </a:rPr>
              <a:t>Bard</a:t>
            </a:r>
          </a:p>
        </p:txBody>
      </p:sp>
      <p:sp>
        <p:nvSpPr>
          <p:cNvPr id="11" name="TextBox 10">
            <a:extLst>
              <a:ext uri="{FF2B5EF4-FFF2-40B4-BE49-F238E27FC236}">
                <a16:creationId xmlns:a16="http://schemas.microsoft.com/office/drawing/2014/main" id="{1EAC54FC-0773-D8A6-80BC-F12CBB1499D4}"/>
              </a:ext>
            </a:extLst>
          </p:cNvPr>
          <p:cNvSpPr txBox="1"/>
          <p:nvPr/>
        </p:nvSpPr>
        <p:spPr>
          <a:xfrm>
            <a:off x="4790989" y="1502528"/>
            <a:ext cx="3555135" cy="307777"/>
          </a:xfrm>
          <a:prstGeom prst="rect">
            <a:avLst/>
          </a:prstGeom>
          <a:noFill/>
        </p:spPr>
        <p:txBody>
          <a:bodyPr wrap="square" rtlCol="0">
            <a:spAutoFit/>
          </a:bodyPr>
          <a:lstStyle/>
          <a:p>
            <a:r>
              <a:rPr lang="en-US" b="1" dirty="0" err="1">
                <a:latin typeface="NanumGothic" panose="020D0604000000000000" pitchFamily="34" charset="-127"/>
                <a:ea typeface="NanumGothic" panose="020D0604000000000000" pitchFamily="34" charset="-127"/>
              </a:rPr>
              <a:t>ChatGPT</a:t>
            </a:r>
            <a:r>
              <a:rPr lang="en-US" b="1" dirty="0">
                <a:latin typeface="NanumGothic" panose="020D0604000000000000" pitchFamily="34" charset="-127"/>
                <a:ea typeface="NanumGothic" panose="020D0604000000000000" pitchFamily="34" charset="-127"/>
              </a:rPr>
              <a:t> 3.5</a:t>
            </a:r>
          </a:p>
        </p:txBody>
      </p:sp>
      <p:sp>
        <p:nvSpPr>
          <p:cNvPr id="12" name="TextBox 11">
            <a:extLst>
              <a:ext uri="{FF2B5EF4-FFF2-40B4-BE49-F238E27FC236}">
                <a16:creationId xmlns:a16="http://schemas.microsoft.com/office/drawing/2014/main" id="{F61A4B71-0A08-31B3-B181-9B0F6182CED7}"/>
              </a:ext>
            </a:extLst>
          </p:cNvPr>
          <p:cNvSpPr txBox="1"/>
          <p:nvPr/>
        </p:nvSpPr>
        <p:spPr>
          <a:xfrm>
            <a:off x="5990400" y="1221493"/>
            <a:ext cx="3081600" cy="646331"/>
          </a:xfrm>
          <a:prstGeom prst="rect">
            <a:avLst/>
          </a:prstGeom>
          <a:solidFill>
            <a:schemeClr val="accent2">
              <a:lumMod val="75000"/>
            </a:schemeClr>
          </a:solidFill>
        </p:spPr>
        <p:txBody>
          <a:bodyPr wrap="square" rtlCol="0">
            <a:spAutoFit/>
          </a:bodyPr>
          <a:lstStyle/>
          <a:p>
            <a:r>
              <a:rPr lang="en-US" sz="1200" dirty="0">
                <a:solidFill>
                  <a:schemeClr val="tx1"/>
                </a:solidFill>
                <a:highlight>
                  <a:srgbClr val="FF0000"/>
                </a:highlight>
                <a:latin typeface="Century Gothic" panose="020B0502020202020204" pitchFamily="34" charset="0"/>
              </a:rPr>
              <a:t>Issue:</a:t>
            </a:r>
            <a:r>
              <a:rPr lang="en-US" sz="1200" dirty="0">
                <a:solidFill>
                  <a:schemeClr val="tx1"/>
                </a:solidFill>
                <a:latin typeface="Century Gothic" panose="020B0502020202020204" pitchFamily="34" charset="0"/>
              </a:rPr>
              <a:t> Wrong context</a:t>
            </a:r>
          </a:p>
          <a:p>
            <a:r>
              <a:rPr lang="en-US" sz="1200" dirty="0">
                <a:solidFill>
                  <a:schemeClr val="tx1"/>
                </a:solidFill>
                <a:latin typeface="Century Gothic" panose="020B0502020202020204" pitchFamily="34" charset="0"/>
              </a:rPr>
              <a:t>Provided information about Canada’s Express Entry system</a:t>
            </a:r>
          </a:p>
        </p:txBody>
      </p:sp>
      <p:sp>
        <p:nvSpPr>
          <p:cNvPr id="13" name="TextBox 12">
            <a:extLst>
              <a:ext uri="{FF2B5EF4-FFF2-40B4-BE49-F238E27FC236}">
                <a16:creationId xmlns:a16="http://schemas.microsoft.com/office/drawing/2014/main" id="{73CC731A-380C-4FD5-668C-05B484E08C86}"/>
              </a:ext>
            </a:extLst>
          </p:cNvPr>
          <p:cNvSpPr txBox="1"/>
          <p:nvPr/>
        </p:nvSpPr>
        <p:spPr>
          <a:xfrm>
            <a:off x="1109684" y="1301051"/>
            <a:ext cx="3081600" cy="646331"/>
          </a:xfrm>
          <a:prstGeom prst="rect">
            <a:avLst/>
          </a:prstGeom>
          <a:solidFill>
            <a:schemeClr val="accent2">
              <a:lumMod val="75000"/>
            </a:schemeClr>
          </a:solidFill>
        </p:spPr>
        <p:txBody>
          <a:bodyPr wrap="square" rtlCol="0">
            <a:spAutoFit/>
          </a:bodyPr>
          <a:lstStyle/>
          <a:p>
            <a:r>
              <a:rPr lang="en-US" sz="1200" dirty="0">
                <a:solidFill>
                  <a:schemeClr val="tx1"/>
                </a:solidFill>
                <a:highlight>
                  <a:srgbClr val="FF0000"/>
                </a:highlight>
                <a:latin typeface="Century Gothic" panose="020B0502020202020204" pitchFamily="34" charset="0"/>
              </a:rPr>
              <a:t>Issue:</a:t>
            </a:r>
            <a:r>
              <a:rPr lang="en-US" sz="1200" dirty="0">
                <a:solidFill>
                  <a:schemeClr val="tx1"/>
                </a:solidFill>
                <a:latin typeface="Century Gothic" panose="020B0502020202020204" pitchFamily="34" charset="0"/>
              </a:rPr>
              <a:t> Wrong context</a:t>
            </a:r>
          </a:p>
          <a:p>
            <a:r>
              <a:rPr lang="en-US" sz="1200" dirty="0">
                <a:solidFill>
                  <a:schemeClr val="tx1"/>
                </a:solidFill>
                <a:latin typeface="Century Gothic" panose="020B0502020202020204" pitchFamily="34" charset="0"/>
              </a:rPr>
              <a:t>Provided information about Australia’s Skilled Migration Points System</a:t>
            </a:r>
          </a:p>
        </p:txBody>
      </p:sp>
      <p:pic>
        <p:nvPicPr>
          <p:cNvPr id="15" name="Picture 14">
            <a:extLst>
              <a:ext uri="{FF2B5EF4-FFF2-40B4-BE49-F238E27FC236}">
                <a16:creationId xmlns:a16="http://schemas.microsoft.com/office/drawing/2014/main" id="{9634CDD1-984E-2F12-74ED-218725109F78}"/>
              </a:ext>
            </a:extLst>
          </p:cNvPr>
          <p:cNvPicPr>
            <a:picLocks noChangeAspect="1"/>
          </p:cNvPicPr>
          <p:nvPr/>
        </p:nvPicPr>
        <p:blipFill>
          <a:blip r:embed="rId3"/>
          <a:stretch>
            <a:fillRect/>
          </a:stretch>
        </p:blipFill>
        <p:spPr>
          <a:xfrm>
            <a:off x="5274276" y="1967137"/>
            <a:ext cx="2588559" cy="3070953"/>
          </a:xfrm>
          <a:prstGeom prst="rect">
            <a:avLst/>
          </a:prstGeom>
          <a:effectLst>
            <a:outerShdw blurRad="63500" sx="102000" sy="102000" algn="ctr" rotWithShape="0">
              <a:prstClr val="black">
                <a:alpha val="40000"/>
              </a:prstClr>
            </a:outerShdw>
          </a:effectLst>
        </p:spPr>
      </p:pic>
      <p:pic>
        <p:nvPicPr>
          <p:cNvPr id="16" name="Picture 15">
            <a:extLst>
              <a:ext uri="{FF2B5EF4-FFF2-40B4-BE49-F238E27FC236}">
                <a16:creationId xmlns:a16="http://schemas.microsoft.com/office/drawing/2014/main" id="{F9409CDA-9DED-265E-7046-E7078097CD5D}"/>
              </a:ext>
            </a:extLst>
          </p:cNvPr>
          <p:cNvPicPr>
            <a:picLocks noChangeAspect="1"/>
          </p:cNvPicPr>
          <p:nvPr/>
        </p:nvPicPr>
        <p:blipFill>
          <a:blip r:embed="rId4"/>
          <a:stretch>
            <a:fillRect/>
          </a:stretch>
        </p:blipFill>
        <p:spPr>
          <a:xfrm>
            <a:off x="289290" y="2092159"/>
            <a:ext cx="4373086" cy="2820910"/>
          </a:xfrm>
          <a:prstGeom prst="rect">
            <a:avLst/>
          </a:prstGeom>
          <a:effectLst>
            <a:outerShdw blurRad="63500" sx="102000" sy="102000" algn="ctr" rotWithShape="0">
              <a:prstClr val="black">
                <a:alpha val="40000"/>
              </a:prstClr>
            </a:outerShdw>
          </a:effectLst>
        </p:spPr>
      </p:pic>
      <p:sp>
        <p:nvSpPr>
          <p:cNvPr id="17" name="TextBox 16">
            <a:extLst>
              <a:ext uri="{FF2B5EF4-FFF2-40B4-BE49-F238E27FC236}">
                <a16:creationId xmlns:a16="http://schemas.microsoft.com/office/drawing/2014/main" id="{23546F50-A550-951E-4024-78B80657ECF6}"/>
              </a:ext>
            </a:extLst>
          </p:cNvPr>
          <p:cNvSpPr txBox="1"/>
          <p:nvPr/>
        </p:nvSpPr>
        <p:spPr>
          <a:xfrm>
            <a:off x="374914" y="685956"/>
            <a:ext cx="8394172"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anumGothic" panose="020D0604000000000000" pitchFamily="34" charset="-127"/>
                <a:ea typeface="NanumGothic" panose="020D0604000000000000" pitchFamily="34" charset="-127"/>
              </a:rPr>
              <a:t>Without including more context or providing the chatbot with a specific knowledge base, the answers generated would typically be based off some assumed context, which is incorrect</a:t>
            </a:r>
          </a:p>
        </p:txBody>
      </p:sp>
      <p:sp>
        <p:nvSpPr>
          <p:cNvPr id="2583" name="Google Shape;2583;p125"/>
          <p:cNvSpPr txBox="1">
            <a:spLocks noGrp="1"/>
          </p:cNvSpPr>
          <p:nvPr>
            <p:ph type="title"/>
          </p:nvPr>
        </p:nvSpPr>
        <p:spPr>
          <a:xfrm>
            <a:off x="97104" y="241851"/>
            <a:ext cx="8949792"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Readily available chatbots are not so helpful</a:t>
            </a:r>
            <a:endParaRPr sz="2400" dirty="0"/>
          </a:p>
        </p:txBody>
      </p:sp>
    </p:spTree>
    <p:extLst>
      <p:ext uri="{BB962C8B-B14F-4D97-AF65-F5344CB8AC3E}">
        <p14:creationId xmlns:p14="http://schemas.microsoft.com/office/powerpoint/2010/main" val="101458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7"/>
        <p:cNvGrpSpPr/>
        <p:nvPr/>
      </p:nvGrpSpPr>
      <p:grpSpPr>
        <a:xfrm>
          <a:off x="0" y="0"/>
          <a:ext cx="0" cy="0"/>
          <a:chOff x="0" y="0"/>
          <a:chExt cx="0" cy="0"/>
        </a:xfrm>
      </p:grpSpPr>
      <p:sp>
        <p:nvSpPr>
          <p:cNvPr id="2338" name="Google Shape;2338;p106"/>
          <p:cNvSpPr/>
          <p:nvPr/>
        </p:nvSpPr>
        <p:spPr>
          <a:xfrm>
            <a:off x="2798000" y="1141625"/>
            <a:ext cx="5481300" cy="283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06"/>
          <p:cNvSpPr txBox="1">
            <a:spLocks noGrp="1"/>
          </p:cNvSpPr>
          <p:nvPr>
            <p:ph type="title"/>
          </p:nvPr>
        </p:nvSpPr>
        <p:spPr>
          <a:xfrm>
            <a:off x="2882600" y="2046651"/>
            <a:ext cx="5312100" cy="178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600" dirty="0"/>
              <a:t>Objective:</a:t>
            </a:r>
            <a:br>
              <a:rPr lang="en-US" sz="2600" dirty="0"/>
            </a:br>
            <a:r>
              <a:rPr lang="en-US" sz="2600" dirty="0"/>
              <a:t>To create a customized chatbot that addresses queries from businesses about COMPASS, which is user-friendly and offers 24/7 support</a:t>
            </a:r>
            <a:endParaRPr sz="2600" dirty="0"/>
          </a:p>
        </p:txBody>
      </p:sp>
    </p:spTree>
    <p:extLst>
      <p:ext uri="{BB962C8B-B14F-4D97-AF65-F5344CB8AC3E}">
        <p14:creationId xmlns:p14="http://schemas.microsoft.com/office/powerpoint/2010/main" val="306887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99"/>
          <p:cNvSpPr txBox="1">
            <a:spLocks noGrp="1"/>
          </p:cNvSpPr>
          <p:nvPr>
            <p:ph type="title"/>
          </p:nvPr>
        </p:nvSpPr>
        <p:spPr>
          <a:xfrm>
            <a:off x="713250" y="523025"/>
            <a:ext cx="8131622"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Workflow of building a </a:t>
            </a:r>
            <a:r>
              <a:rPr lang="en-US" dirty="0" err="1"/>
              <a:t>customised</a:t>
            </a:r>
            <a:r>
              <a:rPr lang="en-US" dirty="0"/>
              <a:t> chatbot</a:t>
            </a:r>
            <a:endParaRPr dirty="0"/>
          </a:p>
        </p:txBody>
      </p:sp>
      <p:cxnSp>
        <p:nvCxnSpPr>
          <p:cNvPr id="2182" name="Google Shape;2182;p99"/>
          <p:cNvCxnSpPr/>
          <p:nvPr/>
        </p:nvCxnSpPr>
        <p:spPr>
          <a:xfrm>
            <a:off x="1654650" y="3165400"/>
            <a:ext cx="5847000" cy="0"/>
          </a:xfrm>
          <a:prstGeom prst="straightConnector1">
            <a:avLst/>
          </a:prstGeom>
          <a:noFill/>
          <a:ln w="19050" cap="flat" cmpd="sng">
            <a:solidFill>
              <a:schemeClr val="accent2"/>
            </a:solidFill>
            <a:prstDash val="solid"/>
            <a:round/>
            <a:headEnd type="none" w="med" len="med"/>
            <a:tailEnd type="none" w="med" len="med"/>
          </a:ln>
        </p:spPr>
      </p:cxnSp>
      <p:cxnSp>
        <p:nvCxnSpPr>
          <p:cNvPr id="2183" name="Google Shape;2183;p99"/>
          <p:cNvCxnSpPr>
            <a:stCxn id="2184" idx="4"/>
            <a:endCxn id="2185" idx="0"/>
          </p:cNvCxnSpPr>
          <p:nvPr/>
        </p:nvCxnSpPr>
        <p:spPr>
          <a:xfrm>
            <a:off x="1652575" y="2593888"/>
            <a:ext cx="0" cy="459000"/>
          </a:xfrm>
          <a:prstGeom prst="straightConnector1">
            <a:avLst/>
          </a:prstGeom>
          <a:noFill/>
          <a:ln w="19050" cap="flat" cmpd="sng">
            <a:solidFill>
              <a:schemeClr val="accent2"/>
            </a:solidFill>
            <a:prstDash val="solid"/>
            <a:round/>
            <a:headEnd type="none" w="med" len="med"/>
            <a:tailEnd type="none" w="med" len="med"/>
          </a:ln>
        </p:spPr>
      </p:cxnSp>
      <p:sp>
        <p:nvSpPr>
          <p:cNvPr id="2186" name="Google Shape;2186;p99"/>
          <p:cNvSpPr/>
          <p:nvPr/>
        </p:nvSpPr>
        <p:spPr>
          <a:xfrm>
            <a:off x="7698470" y="1489138"/>
            <a:ext cx="39733" cy="41601"/>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7" name="Google Shape;2187;p99"/>
          <p:cNvSpPr/>
          <p:nvPr/>
        </p:nvSpPr>
        <p:spPr>
          <a:xfrm>
            <a:off x="7551041" y="1442570"/>
            <a:ext cx="106153" cy="30606"/>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8" name="Google Shape;2188;p99"/>
          <p:cNvSpPr/>
          <p:nvPr/>
        </p:nvSpPr>
        <p:spPr>
          <a:xfrm>
            <a:off x="6899575" y="1410088"/>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99"/>
          <p:cNvSpPr/>
          <p:nvPr/>
        </p:nvSpPr>
        <p:spPr>
          <a:xfrm>
            <a:off x="6982075" y="1492588"/>
            <a:ext cx="1018800" cy="101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99"/>
          <p:cNvSpPr/>
          <p:nvPr/>
        </p:nvSpPr>
        <p:spPr>
          <a:xfrm>
            <a:off x="7382425" y="3052738"/>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99"/>
          <p:cNvSpPr/>
          <p:nvPr/>
        </p:nvSpPr>
        <p:spPr>
          <a:xfrm>
            <a:off x="4055063" y="1410088"/>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99"/>
          <p:cNvSpPr/>
          <p:nvPr/>
        </p:nvSpPr>
        <p:spPr>
          <a:xfrm>
            <a:off x="4137563" y="1492588"/>
            <a:ext cx="1018800" cy="101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99"/>
          <p:cNvSpPr/>
          <p:nvPr/>
        </p:nvSpPr>
        <p:spPr>
          <a:xfrm>
            <a:off x="4537913" y="3052738"/>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99"/>
          <p:cNvSpPr txBox="1"/>
          <p:nvPr/>
        </p:nvSpPr>
        <p:spPr>
          <a:xfrm>
            <a:off x="3711059" y="3406225"/>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1"/>
                </a:solidFill>
                <a:latin typeface="Hammersmith One"/>
                <a:ea typeface="Hammersmith One"/>
                <a:cs typeface="Hammersmith One"/>
                <a:sym typeface="Hammersmith One"/>
              </a:rPr>
              <a:t>Chatbot creation</a:t>
            </a:r>
          </a:p>
        </p:txBody>
      </p:sp>
      <p:cxnSp>
        <p:nvCxnSpPr>
          <p:cNvPr id="2198" name="Google Shape;2198;p99"/>
          <p:cNvCxnSpPr>
            <a:stCxn id="2193" idx="4"/>
            <a:endCxn id="2195" idx="0"/>
          </p:cNvCxnSpPr>
          <p:nvPr/>
        </p:nvCxnSpPr>
        <p:spPr>
          <a:xfrm>
            <a:off x="4646963" y="2593888"/>
            <a:ext cx="0" cy="459000"/>
          </a:xfrm>
          <a:prstGeom prst="straightConnector1">
            <a:avLst/>
          </a:prstGeom>
          <a:noFill/>
          <a:ln w="19050" cap="flat" cmpd="sng">
            <a:solidFill>
              <a:schemeClr val="accent2"/>
            </a:solidFill>
            <a:prstDash val="solid"/>
            <a:round/>
            <a:headEnd type="none" w="med" len="med"/>
            <a:tailEnd type="none" w="med" len="med"/>
          </a:ln>
        </p:spPr>
      </p:cxnSp>
      <p:sp>
        <p:nvSpPr>
          <p:cNvPr id="2199" name="Google Shape;2199;p99"/>
          <p:cNvSpPr/>
          <p:nvPr/>
        </p:nvSpPr>
        <p:spPr>
          <a:xfrm>
            <a:off x="1411578" y="1494147"/>
            <a:ext cx="40497" cy="59911"/>
          </a:xfrm>
          <a:custGeom>
            <a:avLst/>
            <a:gdLst/>
            <a:ahLst/>
            <a:cxnLst/>
            <a:rect l="l" t="t" r="r" b="b"/>
            <a:pathLst>
              <a:path w="2862" h="4234" extrusionOk="0">
                <a:moveTo>
                  <a:pt x="2861" y="0"/>
                </a:moveTo>
                <a:lnTo>
                  <a:pt x="0" y="2117"/>
                </a:lnTo>
                <a:lnTo>
                  <a:pt x="2861" y="4234"/>
                </a:lnTo>
                <a:lnTo>
                  <a:pt x="2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4" name="Google Shape;2184;p99"/>
          <p:cNvSpPr/>
          <p:nvPr/>
        </p:nvSpPr>
        <p:spPr>
          <a:xfrm>
            <a:off x="1060675" y="1410088"/>
            <a:ext cx="1183800" cy="11838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99"/>
          <p:cNvSpPr/>
          <p:nvPr/>
        </p:nvSpPr>
        <p:spPr>
          <a:xfrm>
            <a:off x="1143175" y="1492588"/>
            <a:ext cx="1018800" cy="101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99"/>
          <p:cNvSpPr/>
          <p:nvPr/>
        </p:nvSpPr>
        <p:spPr>
          <a:xfrm>
            <a:off x="1543525" y="3052738"/>
            <a:ext cx="218100" cy="218100"/>
          </a:xfrm>
          <a:prstGeom prst="ellipse">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99"/>
          <p:cNvSpPr txBox="1"/>
          <p:nvPr/>
        </p:nvSpPr>
        <p:spPr>
          <a:xfrm>
            <a:off x="710275" y="33503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3"/>
                </a:solidFill>
                <a:latin typeface="Hammersmith One"/>
                <a:ea typeface="Hammersmith One"/>
                <a:cs typeface="Hammersmith One"/>
                <a:sym typeface="Hammersmith One"/>
              </a:rPr>
              <a:t>Data collection</a:t>
            </a:r>
            <a:endParaRPr sz="2200" b="1" dirty="0">
              <a:solidFill>
                <a:schemeClr val="accent3"/>
              </a:solidFill>
              <a:latin typeface="Hammersmith One"/>
              <a:ea typeface="Hammersmith One"/>
              <a:cs typeface="Hammersmith One"/>
              <a:sym typeface="Hammersmith One"/>
            </a:endParaRPr>
          </a:p>
        </p:txBody>
      </p:sp>
      <p:sp>
        <p:nvSpPr>
          <p:cNvPr id="2202" name="Google Shape;2202;p99"/>
          <p:cNvSpPr txBox="1"/>
          <p:nvPr/>
        </p:nvSpPr>
        <p:spPr>
          <a:xfrm>
            <a:off x="576649" y="3821171"/>
            <a:ext cx="2130030" cy="802500"/>
          </a:xfrm>
          <a:prstGeom prst="rect">
            <a:avLst/>
          </a:prstGeom>
          <a:noFill/>
          <a:ln>
            <a:noFill/>
          </a:ln>
        </p:spPr>
        <p:txBody>
          <a:bodyPr spcFirstLastPara="1" wrap="square" lIns="91425" tIns="91425" rIns="91425" bIns="91425" anchor="ctr" anchorCtr="0">
            <a:noAutofit/>
          </a:bodyPr>
          <a:lstStyle/>
          <a:p>
            <a:pPr marL="285750" lvl="0" indent="-285750" rtl="0">
              <a:spcBef>
                <a:spcPts val="0"/>
              </a:spcBef>
              <a:spcAft>
                <a:spcPts val="0"/>
              </a:spcAft>
              <a:buFont typeface="Arial" panose="020B0604020202020204" pitchFamily="34" charset="0"/>
              <a:buChar char="•"/>
            </a:pP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Scraping relevant URLs from MOM website</a:t>
            </a:r>
          </a:p>
          <a:p>
            <a:pPr marL="285750" lvl="0" indent="-285750" rtl="0">
              <a:spcBef>
                <a:spcPts val="0"/>
              </a:spcBef>
              <a:spcAft>
                <a:spcPts val="0"/>
              </a:spcAft>
              <a:buFont typeface="Arial" panose="020B0604020202020204" pitchFamily="34" charset="0"/>
              <a:buChar char="•"/>
            </a:pP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Storing relevant HTMLs and PDFs</a:t>
            </a:r>
            <a:endParaRPr sz="1100" dirty="0">
              <a:solidFill>
                <a:schemeClr val="accent2"/>
              </a:solidFill>
              <a:latin typeface="NanumGothic" panose="020D0604000000000000" pitchFamily="34" charset="-127"/>
              <a:ea typeface="NanumGothic" panose="020D0604000000000000" pitchFamily="34" charset="-127"/>
              <a:cs typeface="Manjari"/>
              <a:sym typeface="Manjari"/>
            </a:endParaRPr>
          </a:p>
        </p:txBody>
      </p:sp>
      <p:sp>
        <p:nvSpPr>
          <p:cNvPr id="2203" name="Google Shape;2203;p99"/>
          <p:cNvSpPr/>
          <p:nvPr/>
        </p:nvSpPr>
        <p:spPr>
          <a:xfrm>
            <a:off x="3953662" y="2354883"/>
            <a:ext cx="23998" cy="47954"/>
          </a:xfrm>
          <a:custGeom>
            <a:avLst/>
            <a:gdLst/>
            <a:ahLst/>
            <a:cxnLst/>
            <a:rect l="l" t="t" r="r" b="b"/>
            <a:pathLst>
              <a:path w="1696" h="3389" extrusionOk="0">
                <a:moveTo>
                  <a:pt x="1" y="1"/>
                </a:moveTo>
                <a:lnTo>
                  <a:pt x="1" y="3388"/>
                </a:lnTo>
                <a:lnTo>
                  <a:pt x="1696" y="1693"/>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2210" name="Google Shape;2210;p99"/>
          <p:cNvCxnSpPr/>
          <p:nvPr/>
        </p:nvCxnSpPr>
        <p:spPr>
          <a:xfrm>
            <a:off x="7491475" y="2593888"/>
            <a:ext cx="0" cy="459000"/>
          </a:xfrm>
          <a:prstGeom prst="straightConnector1">
            <a:avLst/>
          </a:prstGeom>
          <a:noFill/>
          <a:ln w="19050" cap="flat" cmpd="sng">
            <a:solidFill>
              <a:schemeClr val="accent2"/>
            </a:solidFill>
            <a:prstDash val="solid"/>
            <a:round/>
            <a:headEnd type="none" w="med" len="med"/>
            <a:tailEnd type="none" w="med" len="med"/>
          </a:ln>
        </p:spPr>
      </p:cxnSp>
      <p:grpSp>
        <p:nvGrpSpPr>
          <p:cNvPr id="2214" name="Google Shape;2214;p99"/>
          <p:cNvGrpSpPr/>
          <p:nvPr/>
        </p:nvGrpSpPr>
        <p:grpSpPr>
          <a:xfrm>
            <a:off x="4510620" y="1815122"/>
            <a:ext cx="272686" cy="373766"/>
            <a:chOff x="-38275925" y="1946600"/>
            <a:chExt cx="231600" cy="317450"/>
          </a:xfrm>
        </p:grpSpPr>
        <p:sp>
          <p:nvSpPr>
            <p:cNvPr id="2215" name="Google Shape;2215;p99"/>
            <p:cNvSpPr/>
            <p:nvPr/>
          </p:nvSpPr>
          <p:spPr>
            <a:xfrm>
              <a:off x="-38275925" y="1946600"/>
              <a:ext cx="231600" cy="317450"/>
            </a:xfrm>
            <a:custGeom>
              <a:avLst/>
              <a:gdLst/>
              <a:ahLst/>
              <a:cxnLst/>
              <a:rect l="l" t="t" r="r" b="b"/>
              <a:pathLst>
                <a:path w="9264" h="12698" extrusionOk="0">
                  <a:moveTo>
                    <a:pt x="4546" y="892"/>
                  </a:moveTo>
                  <a:cubicBezTo>
                    <a:pt x="4811" y="892"/>
                    <a:pt x="5082" y="920"/>
                    <a:pt x="5357" y="977"/>
                  </a:cubicBezTo>
                  <a:cubicBezTo>
                    <a:pt x="6964" y="1292"/>
                    <a:pt x="8287" y="2742"/>
                    <a:pt x="8287" y="4600"/>
                  </a:cubicBezTo>
                  <a:cubicBezTo>
                    <a:pt x="8287" y="5987"/>
                    <a:pt x="7531" y="7215"/>
                    <a:pt x="6396" y="7845"/>
                  </a:cubicBezTo>
                  <a:cubicBezTo>
                    <a:pt x="5987" y="8034"/>
                    <a:pt x="5798" y="8475"/>
                    <a:pt x="5798" y="8885"/>
                  </a:cubicBezTo>
                  <a:lnTo>
                    <a:pt x="5798" y="9169"/>
                  </a:lnTo>
                  <a:lnTo>
                    <a:pt x="3309" y="9169"/>
                  </a:lnTo>
                  <a:lnTo>
                    <a:pt x="3309" y="8854"/>
                  </a:lnTo>
                  <a:cubicBezTo>
                    <a:pt x="3309" y="8412"/>
                    <a:pt x="3088" y="8034"/>
                    <a:pt x="2679" y="7782"/>
                  </a:cubicBezTo>
                  <a:cubicBezTo>
                    <a:pt x="1545" y="7121"/>
                    <a:pt x="820" y="5955"/>
                    <a:pt x="820" y="4600"/>
                  </a:cubicBezTo>
                  <a:cubicBezTo>
                    <a:pt x="820" y="2536"/>
                    <a:pt x="2499" y="892"/>
                    <a:pt x="4546" y="892"/>
                  </a:cubicBezTo>
                  <a:close/>
                  <a:moveTo>
                    <a:pt x="5798" y="9956"/>
                  </a:moveTo>
                  <a:lnTo>
                    <a:pt x="5798" y="10681"/>
                  </a:lnTo>
                  <a:cubicBezTo>
                    <a:pt x="5798" y="10901"/>
                    <a:pt x="5609" y="11059"/>
                    <a:pt x="5357" y="11090"/>
                  </a:cubicBezTo>
                  <a:lnTo>
                    <a:pt x="3719" y="11090"/>
                  </a:lnTo>
                  <a:cubicBezTo>
                    <a:pt x="3467" y="11090"/>
                    <a:pt x="3309" y="10901"/>
                    <a:pt x="3277" y="10681"/>
                  </a:cubicBezTo>
                  <a:lnTo>
                    <a:pt x="3277" y="9956"/>
                  </a:lnTo>
                  <a:close/>
                  <a:moveTo>
                    <a:pt x="4443" y="1"/>
                  </a:moveTo>
                  <a:cubicBezTo>
                    <a:pt x="2049" y="32"/>
                    <a:pt x="1" y="2080"/>
                    <a:pt x="1" y="4600"/>
                  </a:cubicBezTo>
                  <a:cubicBezTo>
                    <a:pt x="1" y="6270"/>
                    <a:pt x="883" y="7719"/>
                    <a:pt x="2238" y="8539"/>
                  </a:cubicBezTo>
                  <a:cubicBezTo>
                    <a:pt x="2332" y="8570"/>
                    <a:pt x="2395" y="8696"/>
                    <a:pt x="2458" y="8759"/>
                  </a:cubicBezTo>
                  <a:lnTo>
                    <a:pt x="2458" y="10681"/>
                  </a:lnTo>
                  <a:cubicBezTo>
                    <a:pt x="2458" y="11216"/>
                    <a:pt x="2805" y="11689"/>
                    <a:pt x="3309" y="11847"/>
                  </a:cubicBezTo>
                  <a:cubicBezTo>
                    <a:pt x="3467" y="12351"/>
                    <a:pt x="3939" y="12697"/>
                    <a:pt x="4506" y="12697"/>
                  </a:cubicBezTo>
                  <a:cubicBezTo>
                    <a:pt x="5042" y="12697"/>
                    <a:pt x="5514" y="12351"/>
                    <a:pt x="5672" y="11847"/>
                  </a:cubicBezTo>
                  <a:cubicBezTo>
                    <a:pt x="6176" y="11689"/>
                    <a:pt x="6554" y="11216"/>
                    <a:pt x="6554" y="10681"/>
                  </a:cubicBezTo>
                  <a:lnTo>
                    <a:pt x="6554" y="8854"/>
                  </a:lnTo>
                  <a:cubicBezTo>
                    <a:pt x="6554" y="8728"/>
                    <a:pt x="6617" y="8570"/>
                    <a:pt x="6712" y="8507"/>
                  </a:cubicBezTo>
                  <a:cubicBezTo>
                    <a:pt x="8318" y="7593"/>
                    <a:pt x="9263" y="5735"/>
                    <a:pt x="8948" y="3750"/>
                  </a:cubicBezTo>
                  <a:cubicBezTo>
                    <a:pt x="8602" y="1702"/>
                    <a:pt x="6806" y="1"/>
                    <a:pt x="44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99"/>
            <p:cNvSpPr/>
            <p:nvPr/>
          </p:nvSpPr>
          <p:spPr>
            <a:xfrm>
              <a:off x="-38235750" y="1989125"/>
              <a:ext cx="84300" cy="83525"/>
            </a:xfrm>
            <a:custGeom>
              <a:avLst/>
              <a:gdLst/>
              <a:ahLst/>
              <a:cxnLst/>
              <a:rect l="l" t="t" r="r" b="b"/>
              <a:pathLst>
                <a:path w="3372" h="3341" extrusionOk="0">
                  <a:moveTo>
                    <a:pt x="2931" y="1"/>
                  </a:moveTo>
                  <a:cubicBezTo>
                    <a:pt x="1355" y="1"/>
                    <a:pt x="64" y="1293"/>
                    <a:pt x="1" y="2899"/>
                  </a:cubicBezTo>
                  <a:cubicBezTo>
                    <a:pt x="1" y="3120"/>
                    <a:pt x="158" y="3340"/>
                    <a:pt x="410" y="3340"/>
                  </a:cubicBezTo>
                  <a:cubicBezTo>
                    <a:pt x="631" y="3340"/>
                    <a:pt x="851" y="3120"/>
                    <a:pt x="851" y="2899"/>
                  </a:cubicBezTo>
                  <a:cubicBezTo>
                    <a:pt x="883" y="1765"/>
                    <a:pt x="1796" y="820"/>
                    <a:pt x="2931" y="820"/>
                  </a:cubicBezTo>
                  <a:cubicBezTo>
                    <a:pt x="3151" y="820"/>
                    <a:pt x="3372" y="631"/>
                    <a:pt x="3372" y="379"/>
                  </a:cubicBezTo>
                  <a:cubicBezTo>
                    <a:pt x="3372" y="190"/>
                    <a:pt x="3151" y="1"/>
                    <a:pt x="2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1085;p139">
            <a:extLst>
              <a:ext uri="{FF2B5EF4-FFF2-40B4-BE49-F238E27FC236}">
                <a16:creationId xmlns:a16="http://schemas.microsoft.com/office/drawing/2014/main" id="{680AF06A-3EAE-E8CD-AEB5-F3AADCCB4FD5}"/>
              </a:ext>
            </a:extLst>
          </p:cNvPr>
          <p:cNvSpPr/>
          <p:nvPr/>
        </p:nvSpPr>
        <p:spPr>
          <a:xfrm>
            <a:off x="7331557" y="1876143"/>
            <a:ext cx="340186" cy="318922"/>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 name="Google Shape;12891;p145">
            <a:extLst>
              <a:ext uri="{FF2B5EF4-FFF2-40B4-BE49-F238E27FC236}">
                <a16:creationId xmlns:a16="http://schemas.microsoft.com/office/drawing/2014/main" id="{AA54CB04-B5F9-E438-D5B9-7AB124A3F180}"/>
              </a:ext>
            </a:extLst>
          </p:cNvPr>
          <p:cNvGrpSpPr/>
          <p:nvPr/>
        </p:nvGrpSpPr>
        <p:grpSpPr>
          <a:xfrm>
            <a:off x="1431826" y="1826964"/>
            <a:ext cx="420796" cy="371887"/>
            <a:chOff x="-3137650" y="2787000"/>
            <a:chExt cx="291450" cy="257575"/>
          </a:xfrm>
          <a:solidFill>
            <a:schemeClr val="tx1"/>
          </a:solidFill>
        </p:grpSpPr>
        <p:sp>
          <p:nvSpPr>
            <p:cNvPr id="5" name="Google Shape;12892;p145">
              <a:extLst>
                <a:ext uri="{FF2B5EF4-FFF2-40B4-BE49-F238E27FC236}">
                  <a16:creationId xmlns:a16="http://schemas.microsoft.com/office/drawing/2014/main" id="{CC87862E-5BAC-671C-A96D-D2F6228AFD7D}"/>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893;p145">
              <a:extLst>
                <a:ext uri="{FF2B5EF4-FFF2-40B4-BE49-F238E27FC236}">
                  <a16:creationId xmlns:a16="http://schemas.microsoft.com/office/drawing/2014/main" id="{ABBF80DF-E7E4-69C4-731D-0AF0BC9E9FFE}"/>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94;p145">
              <a:extLst>
                <a:ext uri="{FF2B5EF4-FFF2-40B4-BE49-F238E27FC236}">
                  <a16:creationId xmlns:a16="http://schemas.microsoft.com/office/drawing/2014/main" id="{E7787B13-B022-7EAF-B0B1-720A8F039601}"/>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95;p145">
              <a:extLst>
                <a:ext uri="{FF2B5EF4-FFF2-40B4-BE49-F238E27FC236}">
                  <a16:creationId xmlns:a16="http://schemas.microsoft.com/office/drawing/2014/main" id="{5C1F703A-0254-C7FA-CEAC-43E56911A41D}"/>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96;p145">
              <a:extLst>
                <a:ext uri="{FF2B5EF4-FFF2-40B4-BE49-F238E27FC236}">
                  <a16:creationId xmlns:a16="http://schemas.microsoft.com/office/drawing/2014/main" id="{4AA10AF6-5E39-E1E8-FFA7-B41E7F56FB49}"/>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97;p145">
              <a:extLst>
                <a:ext uri="{FF2B5EF4-FFF2-40B4-BE49-F238E27FC236}">
                  <a16:creationId xmlns:a16="http://schemas.microsoft.com/office/drawing/2014/main" id="{8A517029-513F-9B04-818D-B8B4D03223DF}"/>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98;p145">
              <a:extLst>
                <a:ext uri="{FF2B5EF4-FFF2-40B4-BE49-F238E27FC236}">
                  <a16:creationId xmlns:a16="http://schemas.microsoft.com/office/drawing/2014/main" id="{4923417D-C709-82B6-8AED-686B2CD8103C}"/>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99;p145">
              <a:extLst>
                <a:ext uri="{FF2B5EF4-FFF2-40B4-BE49-F238E27FC236}">
                  <a16:creationId xmlns:a16="http://schemas.microsoft.com/office/drawing/2014/main" id="{7F15F7F2-9772-065B-21CE-B0FBAFA704F2}"/>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1" name="Google Shape;2191;p99"/>
          <p:cNvSpPr txBox="1"/>
          <p:nvPr/>
        </p:nvSpPr>
        <p:spPr>
          <a:xfrm>
            <a:off x="6584721" y="3262874"/>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Deployment</a:t>
            </a:r>
            <a:endParaRPr sz="2200" b="1" dirty="0">
              <a:solidFill>
                <a:schemeClr val="accent2"/>
              </a:solidFill>
              <a:latin typeface="Hammersmith One"/>
              <a:ea typeface="Hammersmith One"/>
              <a:cs typeface="Hammersmith One"/>
              <a:sym typeface="Hammersmith One"/>
            </a:endParaRPr>
          </a:p>
        </p:txBody>
      </p:sp>
      <p:sp>
        <p:nvSpPr>
          <p:cNvPr id="14" name="Google Shape;2202;p99">
            <a:extLst>
              <a:ext uri="{FF2B5EF4-FFF2-40B4-BE49-F238E27FC236}">
                <a16:creationId xmlns:a16="http://schemas.microsoft.com/office/drawing/2014/main" id="{D608A948-BD78-4943-EA7F-460982ECE542}"/>
              </a:ext>
            </a:extLst>
          </p:cNvPr>
          <p:cNvSpPr txBox="1"/>
          <p:nvPr/>
        </p:nvSpPr>
        <p:spPr>
          <a:xfrm>
            <a:off x="3673788" y="3817393"/>
            <a:ext cx="2130030" cy="8025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100" dirty="0" err="1">
                <a:solidFill>
                  <a:schemeClr val="accent2"/>
                </a:solidFill>
                <a:latin typeface="NanumGothic" panose="020D0604000000000000" pitchFamily="34" charset="-127"/>
                <a:ea typeface="NanumGothic" panose="020D0604000000000000" pitchFamily="34" charset="-127"/>
                <a:cs typeface="Manjari"/>
                <a:sym typeface="Manjari"/>
              </a:rPr>
              <a:t>Customising</a:t>
            </a: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 chatbot’s responses with collected data</a:t>
            </a:r>
          </a:p>
        </p:txBody>
      </p:sp>
      <p:sp>
        <p:nvSpPr>
          <p:cNvPr id="15" name="Google Shape;2202;p99">
            <a:extLst>
              <a:ext uri="{FF2B5EF4-FFF2-40B4-BE49-F238E27FC236}">
                <a16:creationId xmlns:a16="http://schemas.microsoft.com/office/drawing/2014/main" id="{771FEDAE-4D98-2FD2-7AAE-86CBE1444B2C}"/>
              </a:ext>
            </a:extLst>
          </p:cNvPr>
          <p:cNvSpPr txBox="1"/>
          <p:nvPr/>
        </p:nvSpPr>
        <p:spPr>
          <a:xfrm>
            <a:off x="6627448" y="3745988"/>
            <a:ext cx="2130030" cy="8025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Deploying the </a:t>
            </a:r>
            <a:r>
              <a:rPr lang="en-US" sz="1100" dirty="0" err="1">
                <a:solidFill>
                  <a:schemeClr val="accent2"/>
                </a:solidFill>
                <a:latin typeface="NanumGothic" panose="020D0604000000000000" pitchFamily="34" charset="-127"/>
                <a:ea typeface="NanumGothic" panose="020D0604000000000000" pitchFamily="34" charset="-127"/>
                <a:cs typeface="Manjari"/>
                <a:sym typeface="Manjari"/>
              </a:rPr>
              <a:t>customised</a:t>
            </a:r>
            <a:r>
              <a:rPr lang="en-US" sz="1100" dirty="0">
                <a:solidFill>
                  <a:schemeClr val="accent2"/>
                </a:solidFill>
                <a:latin typeface="NanumGothic" panose="020D0604000000000000" pitchFamily="34" charset="-127"/>
                <a:ea typeface="NanumGothic" panose="020D0604000000000000" pitchFamily="34" charset="-127"/>
                <a:cs typeface="Manjari"/>
                <a:sym typeface="Manjari"/>
              </a:rPr>
              <a:t> chatbot for businesses</a:t>
            </a:r>
          </a:p>
        </p:txBody>
      </p:sp>
    </p:spTree>
    <p:extLst>
      <p:ext uri="{BB962C8B-B14F-4D97-AF65-F5344CB8AC3E}">
        <p14:creationId xmlns:p14="http://schemas.microsoft.com/office/powerpoint/2010/main" val="214232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2"/>
        <p:cNvGrpSpPr/>
        <p:nvPr/>
      </p:nvGrpSpPr>
      <p:grpSpPr>
        <a:xfrm>
          <a:off x="0" y="0"/>
          <a:ext cx="0" cy="0"/>
          <a:chOff x="0" y="0"/>
          <a:chExt cx="0" cy="0"/>
        </a:xfrm>
      </p:grpSpPr>
      <p:sp>
        <p:nvSpPr>
          <p:cNvPr id="2584" name="Google Shape;2584;p125"/>
          <p:cNvSpPr/>
          <p:nvPr/>
        </p:nvSpPr>
        <p:spPr>
          <a:xfrm>
            <a:off x="0" y="-758781"/>
            <a:ext cx="1910281" cy="1163702"/>
          </a:xfrm>
          <a:custGeom>
            <a:avLst/>
            <a:gdLst/>
            <a:ahLst/>
            <a:cxnLst/>
            <a:rect l="l" t="t" r="r" b="b"/>
            <a:pathLst>
              <a:path w="236556" h="155844" extrusionOk="0">
                <a:moveTo>
                  <a:pt x="202559" y="1"/>
                </a:moveTo>
                <a:cubicBezTo>
                  <a:pt x="194015" y="1"/>
                  <a:pt x="185904" y="2465"/>
                  <a:pt x="178313" y="6769"/>
                </a:cubicBezTo>
                <a:cubicBezTo>
                  <a:pt x="173094" y="9713"/>
                  <a:pt x="168357" y="13407"/>
                  <a:pt x="163940" y="17448"/>
                </a:cubicBezTo>
                <a:cubicBezTo>
                  <a:pt x="157276" y="23524"/>
                  <a:pt x="150745" y="29734"/>
                  <a:pt x="144107" y="35863"/>
                </a:cubicBezTo>
                <a:cubicBezTo>
                  <a:pt x="136238" y="43117"/>
                  <a:pt x="127592" y="49246"/>
                  <a:pt x="117422" y="52940"/>
                </a:cubicBezTo>
                <a:cubicBezTo>
                  <a:pt x="105698" y="57169"/>
                  <a:pt x="93547" y="59283"/>
                  <a:pt x="81181" y="60300"/>
                </a:cubicBezTo>
                <a:cubicBezTo>
                  <a:pt x="70876" y="61157"/>
                  <a:pt x="60571" y="61745"/>
                  <a:pt x="50293" y="62789"/>
                </a:cubicBezTo>
                <a:cubicBezTo>
                  <a:pt x="40979" y="63726"/>
                  <a:pt x="31959" y="65867"/>
                  <a:pt x="23206" y="69347"/>
                </a:cubicBezTo>
                <a:cubicBezTo>
                  <a:pt x="5862" y="76199"/>
                  <a:pt x="295" y="90626"/>
                  <a:pt x="27" y="102938"/>
                </a:cubicBezTo>
                <a:cubicBezTo>
                  <a:pt x="1" y="111422"/>
                  <a:pt x="2570" y="119185"/>
                  <a:pt x="7442" y="124939"/>
                </a:cubicBezTo>
                <a:cubicBezTo>
                  <a:pt x="11911" y="130212"/>
                  <a:pt x="17398" y="134120"/>
                  <a:pt x="23822" y="136662"/>
                </a:cubicBezTo>
                <a:cubicBezTo>
                  <a:pt x="27150" y="137976"/>
                  <a:pt x="30453" y="138638"/>
                  <a:pt x="33749" y="138638"/>
                </a:cubicBezTo>
                <a:cubicBezTo>
                  <a:pt x="37239" y="138638"/>
                  <a:pt x="40721" y="137895"/>
                  <a:pt x="44218" y="136395"/>
                </a:cubicBezTo>
                <a:cubicBezTo>
                  <a:pt x="49972" y="133959"/>
                  <a:pt x="55084" y="130506"/>
                  <a:pt x="59929" y="126679"/>
                </a:cubicBezTo>
                <a:cubicBezTo>
                  <a:pt x="63355" y="123976"/>
                  <a:pt x="66594" y="121031"/>
                  <a:pt x="70020" y="118355"/>
                </a:cubicBezTo>
                <a:cubicBezTo>
                  <a:pt x="78879" y="111422"/>
                  <a:pt x="88675" y="106524"/>
                  <a:pt x="99917" y="105026"/>
                </a:cubicBezTo>
                <a:cubicBezTo>
                  <a:pt x="101299" y="104844"/>
                  <a:pt x="102650" y="104754"/>
                  <a:pt x="103971" y="104754"/>
                </a:cubicBezTo>
                <a:cubicBezTo>
                  <a:pt x="111628" y="104754"/>
                  <a:pt x="118236" y="107805"/>
                  <a:pt x="123578" y="113992"/>
                </a:cubicBezTo>
                <a:cubicBezTo>
                  <a:pt x="125077" y="115732"/>
                  <a:pt x="126361" y="117712"/>
                  <a:pt x="127646" y="119640"/>
                </a:cubicBezTo>
                <a:cubicBezTo>
                  <a:pt x="131554" y="125421"/>
                  <a:pt x="135247" y="131390"/>
                  <a:pt x="139396" y="137010"/>
                </a:cubicBezTo>
                <a:cubicBezTo>
                  <a:pt x="141832" y="140329"/>
                  <a:pt x="144776" y="143354"/>
                  <a:pt x="147827" y="146164"/>
                </a:cubicBezTo>
                <a:cubicBezTo>
                  <a:pt x="153288" y="151196"/>
                  <a:pt x="159631" y="154569"/>
                  <a:pt x="167179" y="155586"/>
                </a:cubicBezTo>
                <a:cubicBezTo>
                  <a:pt x="168469" y="155759"/>
                  <a:pt x="169741" y="155844"/>
                  <a:pt x="170988" y="155844"/>
                </a:cubicBezTo>
                <a:cubicBezTo>
                  <a:pt x="182678" y="155844"/>
                  <a:pt x="192147" y="148365"/>
                  <a:pt x="193115" y="135619"/>
                </a:cubicBezTo>
                <a:cubicBezTo>
                  <a:pt x="193570" y="129837"/>
                  <a:pt x="193061" y="124083"/>
                  <a:pt x="191991" y="118408"/>
                </a:cubicBezTo>
                <a:cubicBezTo>
                  <a:pt x="190465" y="110512"/>
                  <a:pt x="189421" y="102590"/>
                  <a:pt x="189421" y="94560"/>
                </a:cubicBezTo>
                <a:cubicBezTo>
                  <a:pt x="189394" y="86290"/>
                  <a:pt x="192151" y="79277"/>
                  <a:pt x="199137" y="74325"/>
                </a:cubicBezTo>
                <a:cubicBezTo>
                  <a:pt x="201947" y="72318"/>
                  <a:pt x="204678" y="70257"/>
                  <a:pt x="207488" y="68250"/>
                </a:cubicBezTo>
                <a:cubicBezTo>
                  <a:pt x="210379" y="66189"/>
                  <a:pt x="213376" y="64288"/>
                  <a:pt x="216187" y="62120"/>
                </a:cubicBezTo>
                <a:cubicBezTo>
                  <a:pt x="223413" y="56473"/>
                  <a:pt x="229275" y="49674"/>
                  <a:pt x="232648" y="41056"/>
                </a:cubicBezTo>
                <a:cubicBezTo>
                  <a:pt x="235967" y="32598"/>
                  <a:pt x="236555" y="24033"/>
                  <a:pt x="232193" y="15735"/>
                </a:cubicBezTo>
                <a:cubicBezTo>
                  <a:pt x="226786" y="5538"/>
                  <a:pt x="217525" y="1148"/>
                  <a:pt x="206605" y="185"/>
                </a:cubicBezTo>
                <a:cubicBezTo>
                  <a:pt x="205246" y="61"/>
                  <a:pt x="203897" y="1"/>
                  <a:pt x="20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25"/>
          <p:cNvSpPr/>
          <p:nvPr/>
        </p:nvSpPr>
        <p:spPr>
          <a:xfrm>
            <a:off x="8235231" y="2824292"/>
            <a:ext cx="1526234" cy="2319208"/>
          </a:xfrm>
          <a:custGeom>
            <a:avLst/>
            <a:gdLst/>
            <a:ahLst/>
            <a:cxnLst/>
            <a:rect l="l" t="t" r="r" b="b"/>
            <a:pathLst>
              <a:path w="69699" h="105912" extrusionOk="0">
                <a:moveTo>
                  <a:pt x="59956" y="0"/>
                </a:moveTo>
                <a:cubicBezTo>
                  <a:pt x="39935" y="11804"/>
                  <a:pt x="27757" y="33431"/>
                  <a:pt x="28024" y="56663"/>
                </a:cubicBezTo>
                <a:cubicBezTo>
                  <a:pt x="28158" y="69377"/>
                  <a:pt x="28051" y="83536"/>
                  <a:pt x="17960" y="94028"/>
                </a:cubicBezTo>
                <a:cubicBezTo>
                  <a:pt x="9717" y="102593"/>
                  <a:pt x="1" y="105912"/>
                  <a:pt x="1" y="105912"/>
                </a:cubicBezTo>
                <a:lnTo>
                  <a:pt x="69698" y="105912"/>
                </a:lnTo>
                <a:lnTo>
                  <a:pt x="696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6292D69-8600-DE27-ED00-2472193A8D12}"/>
              </a:ext>
            </a:extLst>
          </p:cNvPr>
          <p:cNvSpPr txBox="1"/>
          <p:nvPr/>
        </p:nvSpPr>
        <p:spPr>
          <a:xfrm>
            <a:off x="242341" y="1300798"/>
            <a:ext cx="3983256"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anumGothic" panose="020D0604000000000000" pitchFamily="34" charset="-127"/>
                <a:ea typeface="NanumGothic" panose="020D0604000000000000" pitchFamily="34" charset="-127"/>
                <a:cs typeface="CordiaUPC" panose="020B0304020202020204" pitchFamily="34" charset="-34"/>
              </a:rPr>
              <a:t>The sitemap of MOM website shows a hierarchy of content available</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cs typeface="CordiaUPC" panose="020B0304020202020204" pitchFamily="34" charset="-34"/>
            </a:endParaRPr>
          </a:p>
          <a:p>
            <a:pPr marL="285750" indent="-285750">
              <a:buFont typeface="Arial" panose="020B0604020202020204" pitchFamily="34" charset="0"/>
              <a:buChar char="•"/>
            </a:pPr>
            <a:r>
              <a:rPr lang="en-US" sz="1600" dirty="0">
                <a:latin typeface="NanumGothic" panose="020D0604000000000000" pitchFamily="34" charset="-127"/>
                <a:ea typeface="NanumGothic" panose="020D0604000000000000" pitchFamily="34" charset="-127"/>
                <a:cs typeface="CordiaUPC" panose="020B0304020202020204" pitchFamily="34" charset="-34"/>
              </a:rPr>
              <a:t>We narrowed down to the Eligibility segment which included the COMPASS criteria</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cs typeface="CordiaUPC" panose="020B0304020202020204" pitchFamily="34" charset="-34"/>
            </a:endParaRPr>
          </a:p>
          <a:p>
            <a:pPr marL="285750" indent="-285750">
              <a:buFont typeface="Arial" panose="020B0604020202020204" pitchFamily="34" charset="0"/>
              <a:buChar char="•"/>
            </a:pPr>
            <a:r>
              <a:rPr lang="en-US" sz="1600" dirty="0">
                <a:latin typeface="NanumGothic" panose="020D0604000000000000" pitchFamily="34" charset="-127"/>
                <a:ea typeface="NanumGothic" panose="020D0604000000000000" pitchFamily="34" charset="-127"/>
                <a:cs typeface="CordiaUPC" panose="020B0304020202020204" pitchFamily="34" charset="-34"/>
              </a:rPr>
              <a:t>Using python package and libraries, we extract all the relevant URLs, and subsequently store these documents into a folder as our knowledge base for the chatbot</a:t>
            </a:r>
          </a:p>
          <a:p>
            <a:pPr marL="285750" indent="-285750">
              <a:buFont typeface="Arial" panose="020B0604020202020204" pitchFamily="34" charset="0"/>
              <a:buChar char="•"/>
            </a:pPr>
            <a:endParaRPr lang="en-US" sz="1600" dirty="0">
              <a:latin typeface="NanumGothic" panose="020D0604000000000000" pitchFamily="34" charset="-127"/>
              <a:ea typeface="NanumGothic" panose="020D0604000000000000" pitchFamily="34" charset="-127"/>
              <a:cs typeface="CordiaUPC" panose="020B0304020202020204" pitchFamily="34" charset="-34"/>
            </a:endParaRPr>
          </a:p>
        </p:txBody>
      </p:sp>
      <p:pic>
        <p:nvPicPr>
          <p:cNvPr id="6" name="Picture 5">
            <a:extLst>
              <a:ext uri="{FF2B5EF4-FFF2-40B4-BE49-F238E27FC236}">
                <a16:creationId xmlns:a16="http://schemas.microsoft.com/office/drawing/2014/main" id="{D24E9D2C-C7E2-262F-A4C1-80C374FFCFB9}"/>
              </a:ext>
            </a:extLst>
          </p:cNvPr>
          <p:cNvPicPr>
            <a:picLocks noChangeAspect="1"/>
          </p:cNvPicPr>
          <p:nvPr/>
        </p:nvPicPr>
        <p:blipFill>
          <a:blip r:embed="rId3"/>
          <a:stretch>
            <a:fillRect/>
          </a:stretch>
        </p:blipFill>
        <p:spPr>
          <a:xfrm>
            <a:off x="4265685" y="1137576"/>
            <a:ext cx="3056853" cy="2868347"/>
          </a:xfrm>
          <a:prstGeom prst="rect">
            <a:avLst/>
          </a:prstGeom>
          <a:effectLst>
            <a:outerShdw blurRad="63500" sx="102000" sy="102000" algn="ctr" rotWithShape="0">
              <a:prstClr val="black">
                <a:alpha val="40000"/>
              </a:prstClr>
            </a:outerShdw>
          </a:effectLst>
        </p:spPr>
      </p:pic>
      <p:sp>
        <p:nvSpPr>
          <p:cNvPr id="8" name="Rectangle 7">
            <a:extLst>
              <a:ext uri="{FF2B5EF4-FFF2-40B4-BE49-F238E27FC236}">
                <a16:creationId xmlns:a16="http://schemas.microsoft.com/office/drawing/2014/main" id="{16F2FD05-5F24-B11F-6978-B6F5CD17E626}"/>
              </a:ext>
            </a:extLst>
          </p:cNvPr>
          <p:cNvSpPr/>
          <p:nvPr/>
        </p:nvSpPr>
        <p:spPr>
          <a:xfrm>
            <a:off x="4901045" y="2434014"/>
            <a:ext cx="2071561" cy="954860"/>
          </a:xfrm>
          <a:prstGeom prst="rect">
            <a:avLst/>
          </a:prstGeom>
          <a:no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Google Shape;2585;p125">
            <a:extLst>
              <a:ext uri="{FF2B5EF4-FFF2-40B4-BE49-F238E27FC236}">
                <a16:creationId xmlns:a16="http://schemas.microsoft.com/office/drawing/2014/main" id="{C7F14791-9B04-5524-2601-A08EDA5F805B}"/>
              </a:ext>
            </a:extLst>
          </p:cNvPr>
          <p:cNvSpPr/>
          <p:nvPr/>
        </p:nvSpPr>
        <p:spPr>
          <a:xfrm rot="808766">
            <a:off x="8603850" y="-229542"/>
            <a:ext cx="1080300" cy="1268925"/>
          </a:xfrm>
          <a:custGeom>
            <a:avLst/>
            <a:gdLst/>
            <a:ahLst/>
            <a:cxnLst/>
            <a:rect l="l" t="t" r="r" b="b"/>
            <a:pathLst>
              <a:path w="43212" h="50757" extrusionOk="0">
                <a:moveTo>
                  <a:pt x="8566" y="1929"/>
                </a:moveTo>
                <a:cubicBezTo>
                  <a:pt x="10493" y="3133"/>
                  <a:pt x="12634" y="4017"/>
                  <a:pt x="14615" y="5087"/>
                </a:cubicBezTo>
                <a:cubicBezTo>
                  <a:pt x="17773" y="6747"/>
                  <a:pt x="19887" y="8861"/>
                  <a:pt x="21948" y="11511"/>
                </a:cubicBezTo>
                <a:cubicBezTo>
                  <a:pt x="21012" y="10869"/>
                  <a:pt x="19941" y="10467"/>
                  <a:pt x="18924" y="9878"/>
                </a:cubicBezTo>
                <a:cubicBezTo>
                  <a:pt x="17425" y="9048"/>
                  <a:pt x="15926" y="8219"/>
                  <a:pt x="14561" y="7175"/>
                </a:cubicBezTo>
                <a:cubicBezTo>
                  <a:pt x="12741" y="5837"/>
                  <a:pt x="11055" y="4338"/>
                  <a:pt x="9395" y="2785"/>
                </a:cubicBezTo>
                <a:cubicBezTo>
                  <a:pt x="9101" y="2518"/>
                  <a:pt x="8833" y="2223"/>
                  <a:pt x="8566" y="1929"/>
                </a:cubicBezTo>
                <a:close/>
                <a:moveTo>
                  <a:pt x="7522" y="5328"/>
                </a:moveTo>
                <a:cubicBezTo>
                  <a:pt x="7522" y="7844"/>
                  <a:pt x="6585" y="10360"/>
                  <a:pt x="5702" y="12689"/>
                </a:cubicBezTo>
                <a:cubicBezTo>
                  <a:pt x="4604" y="15553"/>
                  <a:pt x="3105" y="18068"/>
                  <a:pt x="1152" y="20397"/>
                </a:cubicBezTo>
                <a:cubicBezTo>
                  <a:pt x="1339" y="17185"/>
                  <a:pt x="2570" y="13786"/>
                  <a:pt x="4069" y="11083"/>
                </a:cubicBezTo>
                <a:cubicBezTo>
                  <a:pt x="4899" y="9557"/>
                  <a:pt x="5782" y="8112"/>
                  <a:pt x="6665" y="6613"/>
                </a:cubicBezTo>
                <a:cubicBezTo>
                  <a:pt x="6906" y="6185"/>
                  <a:pt x="7254" y="5756"/>
                  <a:pt x="7522" y="5328"/>
                </a:cubicBezTo>
                <a:close/>
                <a:moveTo>
                  <a:pt x="11697" y="13866"/>
                </a:moveTo>
                <a:cubicBezTo>
                  <a:pt x="16435" y="15044"/>
                  <a:pt x="20583" y="17453"/>
                  <a:pt x="23795" y="21147"/>
                </a:cubicBezTo>
                <a:cubicBezTo>
                  <a:pt x="18870" y="20317"/>
                  <a:pt x="14909" y="17560"/>
                  <a:pt x="11697" y="13866"/>
                </a:cubicBezTo>
                <a:close/>
                <a:moveTo>
                  <a:pt x="21979" y="26157"/>
                </a:moveTo>
                <a:cubicBezTo>
                  <a:pt x="23920" y="26157"/>
                  <a:pt x="25812" y="26506"/>
                  <a:pt x="27650" y="27570"/>
                </a:cubicBezTo>
                <a:cubicBezTo>
                  <a:pt x="28854" y="28239"/>
                  <a:pt x="29978" y="29042"/>
                  <a:pt x="31129" y="29819"/>
                </a:cubicBezTo>
                <a:cubicBezTo>
                  <a:pt x="31984" y="30380"/>
                  <a:pt x="33530" y="30987"/>
                  <a:pt x="31739" y="30987"/>
                </a:cubicBezTo>
                <a:cubicBezTo>
                  <a:pt x="31567" y="30987"/>
                  <a:pt x="31365" y="30981"/>
                  <a:pt x="31129" y="30970"/>
                </a:cubicBezTo>
                <a:cubicBezTo>
                  <a:pt x="26579" y="30729"/>
                  <a:pt x="22511" y="28748"/>
                  <a:pt x="18683" y="26419"/>
                </a:cubicBezTo>
                <a:cubicBezTo>
                  <a:pt x="19796" y="26266"/>
                  <a:pt x="20895" y="26157"/>
                  <a:pt x="21979" y="26157"/>
                </a:cubicBezTo>
                <a:close/>
                <a:moveTo>
                  <a:pt x="13544" y="20799"/>
                </a:moveTo>
                <a:lnTo>
                  <a:pt x="13544" y="20799"/>
                </a:lnTo>
                <a:cubicBezTo>
                  <a:pt x="13705" y="23074"/>
                  <a:pt x="13116" y="25590"/>
                  <a:pt x="12286" y="27570"/>
                </a:cubicBezTo>
                <a:cubicBezTo>
                  <a:pt x="11751" y="28935"/>
                  <a:pt x="11162" y="30300"/>
                  <a:pt x="10386" y="31532"/>
                </a:cubicBezTo>
                <a:cubicBezTo>
                  <a:pt x="10044" y="32084"/>
                  <a:pt x="8019" y="34371"/>
                  <a:pt x="7952" y="34371"/>
                </a:cubicBezTo>
                <a:cubicBezTo>
                  <a:pt x="7951" y="34371"/>
                  <a:pt x="7950" y="34370"/>
                  <a:pt x="7950" y="34369"/>
                </a:cubicBezTo>
                <a:cubicBezTo>
                  <a:pt x="7602" y="29551"/>
                  <a:pt x="10627" y="24546"/>
                  <a:pt x="13544" y="20799"/>
                </a:cubicBezTo>
                <a:close/>
                <a:moveTo>
                  <a:pt x="32420" y="37714"/>
                </a:moveTo>
                <a:cubicBezTo>
                  <a:pt x="34620" y="37714"/>
                  <a:pt x="36514" y="38481"/>
                  <a:pt x="38409" y="39481"/>
                </a:cubicBezTo>
                <a:cubicBezTo>
                  <a:pt x="37275" y="39682"/>
                  <a:pt x="36155" y="39788"/>
                  <a:pt x="35055" y="39788"/>
                </a:cubicBezTo>
                <a:cubicBezTo>
                  <a:pt x="32780" y="39788"/>
                  <a:pt x="30589" y="39332"/>
                  <a:pt x="28533" y="38303"/>
                </a:cubicBezTo>
                <a:cubicBezTo>
                  <a:pt x="29791" y="38196"/>
                  <a:pt x="31156" y="37741"/>
                  <a:pt x="32307" y="37714"/>
                </a:cubicBezTo>
                <a:cubicBezTo>
                  <a:pt x="32344" y="37714"/>
                  <a:pt x="32382" y="37714"/>
                  <a:pt x="32420" y="37714"/>
                </a:cubicBezTo>
                <a:close/>
                <a:moveTo>
                  <a:pt x="21681" y="33084"/>
                </a:moveTo>
                <a:cubicBezTo>
                  <a:pt x="22430" y="36644"/>
                  <a:pt x="20717" y="41542"/>
                  <a:pt x="18951" y="44352"/>
                </a:cubicBezTo>
                <a:cubicBezTo>
                  <a:pt x="18848" y="44368"/>
                  <a:pt x="18753" y="44375"/>
                  <a:pt x="18667" y="44375"/>
                </a:cubicBezTo>
                <a:cubicBezTo>
                  <a:pt x="17994" y="44375"/>
                  <a:pt x="17842" y="43910"/>
                  <a:pt x="18174" y="42961"/>
                </a:cubicBezTo>
                <a:cubicBezTo>
                  <a:pt x="18201" y="42506"/>
                  <a:pt x="18228" y="42050"/>
                  <a:pt x="18308" y="41569"/>
                </a:cubicBezTo>
                <a:cubicBezTo>
                  <a:pt x="18496" y="40418"/>
                  <a:pt x="18763" y="39294"/>
                  <a:pt x="19138" y="38196"/>
                </a:cubicBezTo>
                <a:cubicBezTo>
                  <a:pt x="19673" y="36590"/>
                  <a:pt x="20450" y="34396"/>
                  <a:pt x="21681" y="33084"/>
                </a:cubicBezTo>
                <a:close/>
                <a:moveTo>
                  <a:pt x="31423" y="41890"/>
                </a:moveTo>
                <a:cubicBezTo>
                  <a:pt x="33699" y="42800"/>
                  <a:pt x="35813" y="43416"/>
                  <a:pt x="37820" y="45102"/>
                </a:cubicBezTo>
                <a:cubicBezTo>
                  <a:pt x="39212" y="46279"/>
                  <a:pt x="40229" y="47752"/>
                  <a:pt x="41327" y="49170"/>
                </a:cubicBezTo>
                <a:cubicBezTo>
                  <a:pt x="39801" y="48367"/>
                  <a:pt x="38142" y="47885"/>
                  <a:pt x="36643" y="46922"/>
                </a:cubicBezTo>
                <a:cubicBezTo>
                  <a:pt x="34582" y="45610"/>
                  <a:pt x="33136" y="43603"/>
                  <a:pt x="31423" y="41890"/>
                </a:cubicBezTo>
                <a:close/>
                <a:moveTo>
                  <a:pt x="6847" y="1"/>
                </a:moveTo>
                <a:cubicBezTo>
                  <a:pt x="6749" y="1"/>
                  <a:pt x="6645" y="87"/>
                  <a:pt x="6665" y="189"/>
                </a:cubicBezTo>
                <a:cubicBezTo>
                  <a:pt x="6585" y="296"/>
                  <a:pt x="6558" y="457"/>
                  <a:pt x="6692" y="564"/>
                </a:cubicBezTo>
                <a:lnTo>
                  <a:pt x="6719" y="564"/>
                </a:lnTo>
                <a:cubicBezTo>
                  <a:pt x="6853" y="1795"/>
                  <a:pt x="7067" y="3053"/>
                  <a:pt x="7334" y="4284"/>
                </a:cubicBezTo>
                <a:cubicBezTo>
                  <a:pt x="6478" y="4712"/>
                  <a:pt x="6023" y="5917"/>
                  <a:pt x="5595" y="6720"/>
                </a:cubicBezTo>
                <a:cubicBezTo>
                  <a:pt x="4604" y="8567"/>
                  <a:pt x="3480" y="10360"/>
                  <a:pt x="2543" y="12234"/>
                </a:cubicBezTo>
                <a:cubicBezTo>
                  <a:pt x="1205" y="14910"/>
                  <a:pt x="1" y="18497"/>
                  <a:pt x="349" y="21548"/>
                </a:cubicBezTo>
                <a:cubicBezTo>
                  <a:pt x="367" y="21729"/>
                  <a:pt x="569" y="21861"/>
                  <a:pt x="756" y="21861"/>
                </a:cubicBezTo>
                <a:cubicBezTo>
                  <a:pt x="845" y="21861"/>
                  <a:pt x="930" y="21831"/>
                  <a:pt x="991" y="21762"/>
                </a:cubicBezTo>
                <a:cubicBezTo>
                  <a:pt x="3266" y="19112"/>
                  <a:pt x="5140" y="16195"/>
                  <a:pt x="6264" y="12849"/>
                </a:cubicBezTo>
                <a:cubicBezTo>
                  <a:pt x="7013" y="10654"/>
                  <a:pt x="7789" y="8433"/>
                  <a:pt x="7789" y="6131"/>
                </a:cubicBezTo>
                <a:cubicBezTo>
                  <a:pt x="9074" y="10869"/>
                  <a:pt x="11108" y="15526"/>
                  <a:pt x="13437" y="19835"/>
                </a:cubicBezTo>
                <a:cubicBezTo>
                  <a:pt x="13410" y="19835"/>
                  <a:pt x="13410" y="19835"/>
                  <a:pt x="13383" y="19862"/>
                </a:cubicBezTo>
                <a:cubicBezTo>
                  <a:pt x="11537" y="21628"/>
                  <a:pt x="9931" y="24706"/>
                  <a:pt x="8833" y="27035"/>
                </a:cubicBezTo>
                <a:cubicBezTo>
                  <a:pt x="7629" y="29631"/>
                  <a:pt x="6826" y="32308"/>
                  <a:pt x="7415" y="35172"/>
                </a:cubicBezTo>
                <a:cubicBezTo>
                  <a:pt x="7449" y="35327"/>
                  <a:pt x="7584" y="35416"/>
                  <a:pt x="7719" y="35416"/>
                </a:cubicBezTo>
                <a:cubicBezTo>
                  <a:pt x="7793" y="35416"/>
                  <a:pt x="7866" y="35389"/>
                  <a:pt x="7923" y="35332"/>
                </a:cubicBezTo>
                <a:cubicBezTo>
                  <a:pt x="11269" y="32549"/>
                  <a:pt x="14695" y="26178"/>
                  <a:pt x="14186" y="21227"/>
                </a:cubicBezTo>
                <a:lnTo>
                  <a:pt x="14186" y="21227"/>
                </a:lnTo>
                <a:cubicBezTo>
                  <a:pt x="14722" y="22190"/>
                  <a:pt x="15284" y="23154"/>
                  <a:pt x="15846" y="24064"/>
                </a:cubicBezTo>
                <a:cubicBezTo>
                  <a:pt x="16167" y="24599"/>
                  <a:pt x="16515" y="25108"/>
                  <a:pt x="16836" y="25643"/>
                </a:cubicBezTo>
                <a:cubicBezTo>
                  <a:pt x="16836" y="25670"/>
                  <a:pt x="16836" y="25697"/>
                  <a:pt x="16863" y="25723"/>
                </a:cubicBezTo>
                <a:cubicBezTo>
                  <a:pt x="16890" y="25723"/>
                  <a:pt x="16890" y="25750"/>
                  <a:pt x="16890" y="25750"/>
                </a:cubicBezTo>
                <a:cubicBezTo>
                  <a:pt x="18308" y="27972"/>
                  <a:pt x="19807" y="30113"/>
                  <a:pt x="21440" y="32174"/>
                </a:cubicBezTo>
                <a:cubicBezTo>
                  <a:pt x="21467" y="32228"/>
                  <a:pt x="21467" y="32308"/>
                  <a:pt x="21493" y="32361"/>
                </a:cubicBezTo>
                <a:cubicBezTo>
                  <a:pt x="19834" y="33539"/>
                  <a:pt x="18656" y="36831"/>
                  <a:pt x="18201" y="38678"/>
                </a:cubicBezTo>
                <a:cubicBezTo>
                  <a:pt x="17639" y="41007"/>
                  <a:pt x="17157" y="43442"/>
                  <a:pt x="18094" y="45717"/>
                </a:cubicBezTo>
                <a:cubicBezTo>
                  <a:pt x="18134" y="45824"/>
                  <a:pt x="18228" y="45871"/>
                  <a:pt x="18325" y="45871"/>
                </a:cubicBezTo>
                <a:cubicBezTo>
                  <a:pt x="18422" y="45871"/>
                  <a:pt x="18522" y="45824"/>
                  <a:pt x="18576" y="45744"/>
                </a:cubicBezTo>
                <a:cubicBezTo>
                  <a:pt x="20503" y="42746"/>
                  <a:pt x="23394" y="37179"/>
                  <a:pt x="22243" y="33191"/>
                </a:cubicBezTo>
                <a:lnTo>
                  <a:pt x="22243" y="33191"/>
                </a:lnTo>
                <a:cubicBezTo>
                  <a:pt x="24812" y="36296"/>
                  <a:pt x="27650" y="39187"/>
                  <a:pt x="30808" y="41756"/>
                </a:cubicBezTo>
                <a:cubicBezTo>
                  <a:pt x="32307" y="43790"/>
                  <a:pt x="33993" y="46333"/>
                  <a:pt x="36241" y="47537"/>
                </a:cubicBezTo>
                <a:cubicBezTo>
                  <a:pt x="38356" y="48662"/>
                  <a:pt x="40738" y="49224"/>
                  <a:pt x="42665" y="50696"/>
                </a:cubicBezTo>
                <a:cubicBezTo>
                  <a:pt x="42713" y="50738"/>
                  <a:pt x="42765" y="50757"/>
                  <a:pt x="42816" y="50757"/>
                </a:cubicBezTo>
                <a:cubicBezTo>
                  <a:pt x="43022" y="50757"/>
                  <a:pt x="43211" y="50461"/>
                  <a:pt x="43040" y="50268"/>
                </a:cubicBezTo>
                <a:cubicBezTo>
                  <a:pt x="41032" y="48287"/>
                  <a:pt x="39721" y="45851"/>
                  <a:pt x="37473" y="44111"/>
                </a:cubicBezTo>
                <a:cubicBezTo>
                  <a:pt x="35438" y="42586"/>
                  <a:pt x="33511" y="41595"/>
                  <a:pt x="31022" y="41114"/>
                </a:cubicBezTo>
                <a:cubicBezTo>
                  <a:pt x="31004" y="41105"/>
                  <a:pt x="30989" y="41102"/>
                  <a:pt x="30976" y="41102"/>
                </a:cubicBezTo>
                <a:cubicBezTo>
                  <a:pt x="30951" y="41102"/>
                  <a:pt x="30933" y="41114"/>
                  <a:pt x="30915" y="41114"/>
                </a:cubicBezTo>
                <a:cubicBezTo>
                  <a:pt x="30165" y="40498"/>
                  <a:pt x="29470" y="39856"/>
                  <a:pt x="28774" y="39187"/>
                </a:cubicBezTo>
                <a:lnTo>
                  <a:pt x="28774" y="39187"/>
                </a:lnTo>
                <a:cubicBezTo>
                  <a:pt x="30565" y="40037"/>
                  <a:pt x="32640" y="40362"/>
                  <a:pt x="34696" y="40362"/>
                </a:cubicBezTo>
                <a:cubicBezTo>
                  <a:pt x="36266" y="40362"/>
                  <a:pt x="37825" y="40172"/>
                  <a:pt x="39239" y="39882"/>
                </a:cubicBezTo>
                <a:cubicBezTo>
                  <a:pt x="39453" y="39829"/>
                  <a:pt x="39533" y="39508"/>
                  <a:pt x="39319" y="39401"/>
                </a:cubicBezTo>
                <a:cubicBezTo>
                  <a:pt x="37606" y="38464"/>
                  <a:pt x="35679" y="37420"/>
                  <a:pt x="33672" y="37233"/>
                </a:cubicBezTo>
                <a:cubicBezTo>
                  <a:pt x="33212" y="37192"/>
                  <a:pt x="32748" y="37174"/>
                  <a:pt x="32283" y="37174"/>
                </a:cubicBezTo>
                <a:cubicBezTo>
                  <a:pt x="31531" y="37174"/>
                  <a:pt x="30776" y="37220"/>
                  <a:pt x="30032" y="37286"/>
                </a:cubicBezTo>
                <a:cubicBezTo>
                  <a:pt x="29319" y="37375"/>
                  <a:pt x="28513" y="37613"/>
                  <a:pt x="27769" y="37613"/>
                </a:cubicBezTo>
                <a:cubicBezTo>
                  <a:pt x="27619" y="37613"/>
                  <a:pt x="27472" y="37603"/>
                  <a:pt x="27328" y="37581"/>
                </a:cubicBezTo>
                <a:lnTo>
                  <a:pt x="27248" y="37581"/>
                </a:lnTo>
                <a:cubicBezTo>
                  <a:pt x="27114" y="37527"/>
                  <a:pt x="27007" y="37447"/>
                  <a:pt x="26900" y="37367"/>
                </a:cubicBezTo>
                <a:cubicBezTo>
                  <a:pt x="23902" y="34288"/>
                  <a:pt x="21172" y="30889"/>
                  <a:pt x="18790" y="27303"/>
                </a:cubicBezTo>
                <a:lnTo>
                  <a:pt x="18790" y="27303"/>
                </a:lnTo>
                <a:cubicBezTo>
                  <a:pt x="22073" y="29694"/>
                  <a:pt x="26645" y="31485"/>
                  <a:pt x="30699" y="31485"/>
                </a:cubicBezTo>
                <a:cubicBezTo>
                  <a:pt x="31636" y="31485"/>
                  <a:pt x="32545" y="31390"/>
                  <a:pt x="33404" y="31184"/>
                </a:cubicBezTo>
                <a:cubicBezTo>
                  <a:pt x="33591" y="31157"/>
                  <a:pt x="33699" y="30862"/>
                  <a:pt x="33484" y="30729"/>
                </a:cubicBezTo>
                <a:cubicBezTo>
                  <a:pt x="30915" y="29203"/>
                  <a:pt x="28613" y="26955"/>
                  <a:pt x="25669" y="26098"/>
                </a:cubicBezTo>
                <a:cubicBezTo>
                  <a:pt x="24149" y="25653"/>
                  <a:pt x="22673" y="25445"/>
                  <a:pt x="21181" y="25445"/>
                </a:cubicBezTo>
                <a:cubicBezTo>
                  <a:pt x="20071" y="25445"/>
                  <a:pt x="18952" y="25560"/>
                  <a:pt x="17800" y="25777"/>
                </a:cubicBezTo>
                <a:cubicBezTo>
                  <a:pt x="17077" y="24599"/>
                  <a:pt x="16354" y="23422"/>
                  <a:pt x="15685" y="22217"/>
                </a:cubicBezTo>
                <a:cubicBezTo>
                  <a:pt x="14454" y="19969"/>
                  <a:pt x="13330" y="17694"/>
                  <a:pt x="12313" y="15392"/>
                </a:cubicBezTo>
                <a:lnTo>
                  <a:pt x="12313" y="15392"/>
                </a:lnTo>
                <a:cubicBezTo>
                  <a:pt x="15364" y="19005"/>
                  <a:pt x="19995" y="21307"/>
                  <a:pt x="24625" y="21923"/>
                </a:cubicBezTo>
                <a:cubicBezTo>
                  <a:pt x="24644" y="21926"/>
                  <a:pt x="24663" y="21928"/>
                  <a:pt x="24681" y="21928"/>
                </a:cubicBezTo>
                <a:cubicBezTo>
                  <a:pt x="24936" y="21928"/>
                  <a:pt x="25043" y="21588"/>
                  <a:pt x="24893" y="21387"/>
                </a:cubicBezTo>
                <a:cubicBezTo>
                  <a:pt x="21440" y="17132"/>
                  <a:pt x="16595" y="14161"/>
                  <a:pt x="11269" y="12983"/>
                </a:cubicBezTo>
                <a:cubicBezTo>
                  <a:pt x="11055" y="12474"/>
                  <a:pt x="10841" y="11966"/>
                  <a:pt x="10627" y="11431"/>
                </a:cubicBezTo>
                <a:cubicBezTo>
                  <a:pt x="9342" y="8138"/>
                  <a:pt x="8539" y="4712"/>
                  <a:pt x="7415" y="1394"/>
                </a:cubicBezTo>
                <a:lnTo>
                  <a:pt x="7415" y="1394"/>
                </a:lnTo>
                <a:cubicBezTo>
                  <a:pt x="9262" y="3535"/>
                  <a:pt x="11189" y="5515"/>
                  <a:pt x="13517" y="7228"/>
                </a:cubicBezTo>
                <a:cubicBezTo>
                  <a:pt x="14882" y="8246"/>
                  <a:pt x="16301" y="9263"/>
                  <a:pt x="17827" y="9985"/>
                </a:cubicBezTo>
                <a:cubicBezTo>
                  <a:pt x="19513" y="10815"/>
                  <a:pt x="21467" y="11350"/>
                  <a:pt x="22725" y="12796"/>
                </a:cubicBezTo>
                <a:cubicBezTo>
                  <a:pt x="22774" y="12845"/>
                  <a:pt x="22824" y="12866"/>
                  <a:pt x="22871" y="12866"/>
                </a:cubicBezTo>
                <a:cubicBezTo>
                  <a:pt x="22925" y="12866"/>
                  <a:pt x="22976" y="12839"/>
                  <a:pt x="23019" y="12796"/>
                </a:cubicBezTo>
                <a:cubicBezTo>
                  <a:pt x="23046" y="12769"/>
                  <a:pt x="23073" y="12715"/>
                  <a:pt x="23073" y="12662"/>
                </a:cubicBezTo>
                <a:cubicBezTo>
                  <a:pt x="23073" y="12635"/>
                  <a:pt x="23099" y="12635"/>
                  <a:pt x="23073" y="12608"/>
                </a:cubicBezTo>
                <a:cubicBezTo>
                  <a:pt x="23073" y="12582"/>
                  <a:pt x="23046" y="12555"/>
                  <a:pt x="23046" y="12528"/>
                </a:cubicBezTo>
                <a:cubicBezTo>
                  <a:pt x="23046" y="12501"/>
                  <a:pt x="23046" y="12501"/>
                  <a:pt x="23046" y="12501"/>
                </a:cubicBezTo>
                <a:cubicBezTo>
                  <a:pt x="20342" y="5435"/>
                  <a:pt x="12473" y="4284"/>
                  <a:pt x="7093" y="82"/>
                </a:cubicBezTo>
                <a:cubicBezTo>
                  <a:pt x="7040" y="55"/>
                  <a:pt x="6986" y="28"/>
                  <a:pt x="6933" y="28"/>
                </a:cubicBezTo>
                <a:cubicBezTo>
                  <a:pt x="6907" y="9"/>
                  <a:pt x="6877" y="1"/>
                  <a:pt x="6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descr="A screenshot of a computer&#10;&#10;Description automatically generated">
            <a:extLst>
              <a:ext uri="{FF2B5EF4-FFF2-40B4-BE49-F238E27FC236}">
                <a16:creationId xmlns:a16="http://schemas.microsoft.com/office/drawing/2014/main" id="{A660E078-990D-A518-B68D-954C7BF4CE1E}"/>
              </a:ext>
            </a:extLst>
          </p:cNvPr>
          <p:cNvPicPr>
            <a:picLocks noChangeAspect="1"/>
          </p:cNvPicPr>
          <p:nvPr/>
        </p:nvPicPr>
        <p:blipFill>
          <a:blip r:embed="rId4"/>
          <a:stretch>
            <a:fillRect/>
          </a:stretch>
        </p:blipFill>
        <p:spPr>
          <a:xfrm>
            <a:off x="6468575" y="3536858"/>
            <a:ext cx="2433084" cy="1396901"/>
          </a:xfrm>
          <a:prstGeom prst="rect">
            <a:avLst/>
          </a:prstGeom>
        </p:spPr>
      </p:pic>
      <p:cxnSp>
        <p:nvCxnSpPr>
          <p:cNvPr id="11" name="Elbow Connector 10">
            <a:extLst>
              <a:ext uri="{FF2B5EF4-FFF2-40B4-BE49-F238E27FC236}">
                <a16:creationId xmlns:a16="http://schemas.microsoft.com/office/drawing/2014/main" id="{6FEA58BC-DAF2-81CE-4BAF-6E60B1EFC398}"/>
              </a:ext>
            </a:extLst>
          </p:cNvPr>
          <p:cNvCxnSpPr>
            <a:cxnSpLocks/>
          </p:cNvCxnSpPr>
          <p:nvPr/>
        </p:nvCxnSpPr>
        <p:spPr>
          <a:xfrm>
            <a:off x="7138874" y="2892565"/>
            <a:ext cx="819024" cy="546149"/>
          </a:xfrm>
          <a:prstGeom prst="bentConnector3">
            <a:avLst>
              <a:gd name="adj1" fmla="val 100389"/>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83" name="Google Shape;2583;p125"/>
          <p:cNvSpPr txBox="1">
            <a:spLocks noGrp="1"/>
          </p:cNvSpPr>
          <p:nvPr>
            <p:ph type="title"/>
          </p:nvPr>
        </p:nvSpPr>
        <p:spPr>
          <a:xfrm>
            <a:off x="0" y="523025"/>
            <a:ext cx="9079264"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Scraped data from the main URLs and all relevant URLs present in the main URLs as our knowledge base</a:t>
            </a:r>
            <a:endParaRPr sz="2400" dirty="0"/>
          </a:p>
        </p:txBody>
      </p:sp>
    </p:spTree>
    <p:extLst>
      <p:ext uri="{BB962C8B-B14F-4D97-AF65-F5344CB8AC3E}">
        <p14:creationId xmlns:p14="http://schemas.microsoft.com/office/powerpoint/2010/main" val="4068509022"/>
      </p:ext>
    </p:extLst>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F1DEDE"/>
      </a:lt1>
      <a:dk2>
        <a:srgbClr val="DB9191"/>
      </a:dk2>
      <a:lt2>
        <a:srgbClr val="FFFFFF"/>
      </a:lt2>
      <a:accent1>
        <a:srgbClr val="ACBBC0"/>
      </a:accent1>
      <a:accent2>
        <a:srgbClr val="40474B"/>
      </a:accent2>
      <a:accent3>
        <a:srgbClr val="DB9191"/>
      </a:accent3>
      <a:accent4>
        <a:srgbClr val="F1DEDE"/>
      </a:accent4>
      <a:accent5>
        <a:srgbClr val="ACBBC0"/>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9237</TotalTime>
  <Words>986</Words>
  <Application>Microsoft Macintosh PowerPoint</Application>
  <PresentationFormat>On-screen Show (16:9)</PresentationFormat>
  <Paragraphs>138</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Hammersmith One</vt:lpstr>
      <vt:lpstr>NanumGothic</vt:lpstr>
      <vt:lpstr>Century Gothic</vt:lpstr>
      <vt:lpstr>Open Sans</vt:lpstr>
      <vt:lpstr>Manjari</vt:lpstr>
      <vt:lpstr>Arial</vt:lpstr>
      <vt:lpstr>Elegant Education Pack for Students by Slidesgo</vt:lpstr>
      <vt:lpstr>Chat assistant for Complementarity Assessment Framework (COMPASS)</vt:lpstr>
      <vt:lpstr>Table of contents</vt:lpstr>
      <vt:lpstr>What is Complementarity Assessment Framework (COMPASS)?</vt:lpstr>
      <vt:lpstr>Ongoing updates and media coverage on COMPASS to prepare businesses for the new requirement</vt:lpstr>
      <vt:lpstr>Existing channels to get information about COMPASS have their limitations</vt:lpstr>
      <vt:lpstr>Readily available chatbots are not so helpful</vt:lpstr>
      <vt:lpstr>Objective: To create a customized chatbot that addresses queries from businesses about COMPASS, which is user-friendly and offers 24/7 support</vt:lpstr>
      <vt:lpstr>Workflow of building a customised chatbot</vt:lpstr>
      <vt:lpstr>Scraped data from the main URLs and all relevant URLs present in the main URLs as our knowledge base</vt:lpstr>
      <vt:lpstr>HTMLs files covering sectorial information for C1. Salary and C5. Skills Bonus were significantly longer</vt:lpstr>
      <vt:lpstr>Overview of creating a customised chatbot</vt:lpstr>
      <vt:lpstr>The chatbot with system prompt provides more context in its responses and is preferred</vt:lpstr>
      <vt:lpstr>Persona for demo</vt:lpstr>
      <vt:lpstr>Questions Tom would like to find out</vt:lpstr>
      <vt:lpstr>Next steps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assistant for employment pass</dc:title>
  <cp:lastModifiedBy>Li Cheng Lin</cp:lastModifiedBy>
  <cp:revision>12</cp:revision>
  <dcterms:modified xsi:type="dcterms:W3CDTF">2023-11-08T12:30:51Z</dcterms:modified>
</cp:coreProperties>
</file>