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f2a8a97a12f8486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8" r:id="rId2"/>
    <p:sldId id="293" r:id="rId3"/>
    <p:sldId id="289" r:id="rId4"/>
    <p:sldId id="294" r:id="rId5"/>
    <p:sldId id="295" r:id="rId6"/>
    <p:sldId id="296" r:id="rId7"/>
    <p:sldId id="290" r:id="rId8"/>
    <p:sldId id="292" r:id="rId9"/>
    <p:sldId id="297" r:id="rId10"/>
    <p:sldId id="287" r:id="rId11"/>
    <p:sldId id="298" r:id="rId12"/>
    <p:sldId id="299" r:id="rId13"/>
    <p:sldId id="301" r:id="rId14"/>
    <p:sldId id="305" r:id="rId15"/>
    <p:sldId id="302" r:id="rId16"/>
    <p:sldId id="304" r:id="rId17"/>
    <p:sldId id="306" r:id="rId18"/>
    <p:sldId id="300" r:id="rId19"/>
    <p:sldId id="303" r:id="rId20"/>
    <p:sldId id="261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4DA"/>
    <a:srgbClr val="C6C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 autoAdjust="0"/>
    <p:restoredTop sz="94660"/>
  </p:normalViewPr>
  <p:slideViewPr>
    <p:cSldViewPr>
      <p:cViewPr varScale="1">
        <p:scale>
          <a:sx n="111" d="100"/>
          <a:sy n="111" d="100"/>
        </p:scale>
        <p:origin x="62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71157-F58C-4AF6-A8E2-1BA09859731B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F704-74C8-4641-8BEF-A9D180D5F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5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istrator\Desktop\PPT-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144000" cy="5148263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41654" y="3867894"/>
            <a:ext cx="97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+mj-lt"/>
                <a:ea typeface="+mj-ea"/>
              </a:rPr>
              <a:t>Date</a:t>
            </a:r>
            <a:endParaRPr lang="zh-CN" altLang="en-US" sz="1200" dirty="0" smtClean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+mj-lt"/>
                <a:ea typeface="+mj-ea"/>
              </a:rPr>
              <a:t>2016.06.01</a:t>
            </a:r>
          </a:p>
        </p:txBody>
      </p:sp>
      <p:pic>
        <p:nvPicPr>
          <p:cNvPr id="12" name="Picture 3" descr="C:\Users\Administrator\Desktop\ppt-03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411510"/>
            <a:ext cx="1008112" cy="118714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2008" y="1275606"/>
            <a:ext cx="5756176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2427734"/>
            <a:ext cx="5112568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3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istrator\Desktop\PPT-03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62" t="90165" r="2468" b="3680"/>
          <a:stretch/>
        </p:blipFill>
        <p:spPr bwMode="auto">
          <a:xfrm>
            <a:off x="0" y="4731990"/>
            <a:ext cx="9154143" cy="411511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+mn-ea"/>
              </a:defRPr>
            </a:lvl1pPr>
            <a:lvl2pPr>
              <a:defRPr sz="2000">
                <a:latin typeface="+mn-lt"/>
                <a:ea typeface="+mn-ea"/>
              </a:defRPr>
            </a:lvl2pPr>
            <a:lvl3pPr>
              <a:defRPr sz="1800">
                <a:latin typeface="+mn-lt"/>
                <a:ea typeface="+mn-ea"/>
              </a:defRPr>
            </a:lvl3pPr>
            <a:lvl4pPr>
              <a:defRPr sz="1600">
                <a:latin typeface="+mn-lt"/>
                <a:ea typeface="+mn-ea"/>
              </a:defRPr>
            </a:lvl4pPr>
            <a:lvl5pPr>
              <a:defRPr sz="1600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627534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未标题-1-0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5458" y="159916"/>
            <a:ext cx="1299030" cy="395610"/>
          </a:xfrm>
          <a:prstGeom prst="rect">
            <a:avLst/>
          </a:prstGeom>
          <a:noFill/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79512" y="123479"/>
            <a:ext cx="722519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404702" y="4783632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</a:rPr>
              <a:t>www.JCloud.com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42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istrator\Desktop\PPT-03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62" t="90165" r="2468" b="3680"/>
          <a:stretch/>
        </p:blipFill>
        <p:spPr bwMode="auto">
          <a:xfrm>
            <a:off x="0" y="4731990"/>
            <a:ext cx="9154143" cy="411511"/>
          </a:xfrm>
          <a:prstGeom prst="rect">
            <a:avLst/>
          </a:prstGeom>
          <a:noFill/>
        </p:spPr>
      </p:pic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+mn-ea"/>
              </a:defRPr>
            </a:lvl1pPr>
            <a:lvl2pPr>
              <a:defRPr sz="2000">
                <a:latin typeface="+mn-lt"/>
                <a:ea typeface="+mn-ea"/>
              </a:defRPr>
            </a:lvl2pPr>
            <a:lvl3pPr>
              <a:defRPr sz="1800">
                <a:latin typeface="+mn-lt"/>
                <a:ea typeface="+mn-ea"/>
              </a:defRPr>
            </a:lvl3pPr>
            <a:lvl4pPr>
              <a:defRPr sz="1600">
                <a:latin typeface="+mn-lt"/>
                <a:ea typeface="+mn-ea"/>
              </a:defRPr>
            </a:lvl4pPr>
            <a:lvl5pPr>
              <a:defRPr sz="1600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179512" y="627534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Administrator\Desktop\未标题-1-0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5458" y="159916"/>
            <a:ext cx="1299030" cy="395610"/>
          </a:xfrm>
          <a:prstGeom prst="rect">
            <a:avLst/>
          </a:prstGeom>
          <a:noFill/>
        </p:spPr>
      </p:pic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179512" y="123479"/>
            <a:ext cx="7225190" cy="50405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TextBox 9"/>
          <p:cNvSpPr txBox="1"/>
          <p:nvPr userDrawn="1"/>
        </p:nvSpPr>
        <p:spPr>
          <a:xfrm>
            <a:off x="7404702" y="4783632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</a:rPr>
              <a:t>www.JCloud.com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49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istrator\Desktop\PPT-03.jp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2462" t="90165" r="2468" b="3680"/>
          <a:stretch/>
        </p:blipFill>
        <p:spPr bwMode="auto">
          <a:xfrm>
            <a:off x="0" y="4731990"/>
            <a:ext cx="9154143" cy="411511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n-lt"/>
                <a:ea typeface="+mn-ea"/>
              </a:defRPr>
            </a:lvl1pPr>
            <a:lvl2pPr>
              <a:defRPr sz="2000">
                <a:latin typeface="+mn-lt"/>
                <a:ea typeface="+mn-ea"/>
              </a:defRPr>
            </a:lvl2pPr>
            <a:lvl3pPr>
              <a:defRPr sz="1800">
                <a:latin typeface="+mn-lt"/>
                <a:ea typeface="+mn-ea"/>
              </a:defRPr>
            </a:lvl3pPr>
            <a:lvl4pPr>
              <a:defRPr sz="1600">
                <a:latin typeface="+mn-lt"/>
                <a:ea typeface="+mn-ea"/>
              </a:defRPr>
            </a:lvl4pPr>
            <a:lvl5pPr>
              <a:defRPr sz="1600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627534"/>
            <a:ext cx="878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未标题-1-0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5458" y="159916"/>
            <a:ext cx="1299030" cy="395610"/>
          </a:xfrm>
          <a:prstGeom prst="rect">
            <a:avLst/>
          </a:prstGeom>
          <a:noFill/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79512" y="123479"/>
            <a:ext cx="7225190" cy="50405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TextBox 9"/>
          <p:cNvSpPr txBox="1"/>
          <p:nvPr userDrawn="1"/>
        </p:nvSpPr>
        <p:spPr>
          <a:xfrm>
            <a:off x="7404702" y="4783632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</a:rPr>
              <a:t>www.JCloud.com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25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未标题-1-1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35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87650"/>
            <a:ext cx="8626500" cy="295650"/>
          </a:xfrm>
          <a:prstGeom prst="rect">
            <a:avLst/>
          </a:prstGeom>
        </p:spPr>
        <p:txBody>
          <a:bodyPr anchor="b"/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5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25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9050" y="1197450"/>
            <a:ext cx="8325450" cy="3855600"/>
          </a:xfrm>
          <a:prstGeom prst="rect">
            <a:avLst/>
          </a:prstGeom>
        </p:spPr>
        <p:txBody>
          <a:bodyPr anchor="t"/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1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25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61" r:id="rId3"/>
    <p:sldLayoutId id="2147483664" r:id="rId4"/>
    <p:sldLayoutId id="2147483659" r:id="rId5"/>
    <p:sldLayoutId id="214748366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4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的体系结构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51988"/>
            <a:ext cx="5703189" cy="3819989"/>
          </a:xfrm>
        </p:spPr>
      </p:pic>
    </p:spTree>
    <p:extLst>
      <p:ext uri="{BB962C8B-B14F-4D97-AF65-F5344CB8AC3E}">
        <p14:creationId xmlns:p14="http://schemas.microsoft.com/office/powerpoint/2010/main" val="13747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写数据流程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6931"/>
            <a:ext cx="7056784" cy="3621668"/>
          </a:xfrm>
        </p:spPr>
      </p:pic>
    </p:spTree>
    <p:extLst>
      <p:ext uri="{BB962C8B-B14F-4D97-AF65-F5344CB8AC3E}">
        <p14:creationId xmlns:p14="http://schemas.microsoft.com/office/powerpoint/2010/main" val="39995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的读数据流程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87325"/>
            <a:ext cx="7344816" cy="3659845"/>
          </a:xfrm>
        </p:spPr>
      </p:pic>
    </p:spTree>
    <p:extLst>
      <p:ext uri="{BB962C8B-B14F-4D97-AF65-F5344CB8AC3E}">
        <p14:creationId xmlns:p14="http://schemas.microsoft.com/office/powerpoint/2010/main" val="29706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的</a:t>
            </a:r>
            <a:r>
              <a:rPr lang="zh-CN" altLang="en-US" dirty="0"/>
              <a:t>架构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75349"/>
            <a:ext cx="7060372" cy="3779176"/>
          </a:xfrm>
        </p:spPr>
      </p:pic>
    </p:spTree>
    <p:extLst>
      <p:ext uri="{BB962C8B-B14F-4D97-AF65-F5344CB8AC3E}">
        <p14:creationId xmlns:p14="http://schemas.microsoft.com/office/powerpoint/2010/main" val="313870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9" y="1058863"/>
            <a:ext cx="7897062" cy="339566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产生的背景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85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的基本架构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06433"/>
            <a:ext cx="6055357" cy="374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0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MapReduce On YARN</a:t>
            </a:r>
            <a:endParaRPr lang="zh-CN" alt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67155"/>
            <a:ext cx="6266115" cy="378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64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3134"/>
            <a:ext cx="8229600" cy="308712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运行在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上的计算框架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25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我对这里 </a:t>
            </a:r>
            <a:r>
              <a:rPr lang="en-US" altLang="zh-CN" dirty="0"/>
              <a:t>YARN </a:t>
            </a:r>
            <a:r>
              <a:rPr lang="zh-CN" altLang="en-US" dirty="0"/>
              <a:t>和 </a:t>
            </a:r>
            <a:r>
              <a:rPr lang="en-US" altLang="zh-CN" dirty="0"/>
              <a:t>Zookeeper </a:t>
            </a:r>
            <a:r>
              <a:rPr lang="zh-CN" altLang="en-US" dirty="0"/>
              <a:t>分别所指的 「</a:t>
            </a:r>
            <a:r>
              <a:rPr lang="en-US" altLang="zh-CN" dirty="0"/>
              <a:t>Hadoop </a:t>
            </a:r>
            <a:r>
              <a:rPr lang="zh-CN" altLang="en-US" dirty="0"/>
              <a:t>资源管理器」 及 「分布式应用程序协调服务」不是很明白。分享的话，麻烦讲一讲</a:t>
            </a:r>
            <a:r>
              <a:rPr lang="en-US" altLang="zh-CN" dirty="0"/>
              <a:t>~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94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分布式锁</a:t>
            </a:r>
            <a:endParaRPr lang="en-US" altLang="zh-CN" dirty="0" smtClean="0"/>
          </a:p>
          <a:p>
            <a:r>
              <a:rPr lang="zh-CN" altLang="en-US" dirty="0" smtClean="0"/>
              <a:t>集群管理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https://www.cnblogs.com/yuyijq/p/3424473.html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Zookeeper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12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09" y="1058863"/>
            <a:ext cx="3653181" cy="339566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之父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736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38178" y="1923678"/>
            <a:ext cx="20249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</a:p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  谢  您  的  聆  听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4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Hadoop</a:t>
            </a:r>
            <a:r>
              <a:rPr lang="zh-CN" altLang="en-US" sz="1800" dirty="0"/>
              <a:t>由 </a:t>
            </a:r>
            <a:r>
              <a:rPr lang="en-US" altLang="zh-CN" sz="1800" dirty="0"/>
              <a:t>Apache Software Foundation </a:t>
            </a:r>
            <a:r>
              <a:rPr lang="zh-CN" altLang="en-US" sz="1800" dirty="0"/>
              <a:t>公司于 </a:t>
            </a:r>
            <a:r>
              <a:rPr lang="en-US" altLang="zh-CN" sz="1800" dirty="0"/>
              <a:t>2005 </a:t>
            </a:r>
            <a:r>
              <a:rPr lang="zh-CN" altLang="en-US" sz="1800" dirty="0"/>
              <a:t>年秋天作为</a:t>
            </a:r>
            <a:r>
              <a:rPr lang="en-US" altLang="zh-CN" sz="1800" dirty="0"/>
              <a:t>Lucene</a:t>
            </a:r>
            <a:r>
              <a:rPr lang="zh-CN" altLang="en-US" sz="1800" dirty="0"/>
              <a:t>的子项目</a:t>
            </a:r>
            <a:r>
              <a:rPr lang="en-US" altLang="zh-CN" sz="1800" dirty="0" err="1"/>
              <a:t>Nutch</a:t>
            </a:r>
            <a:r>
              <a:rPr lang="zh-CN" altLang="en-US" sz="1800" dirty="0"/>
              <a:t>的一部分正式引入。它受到最先由 </a:t>
            </a:r>
            <a:r>
              <a:rPr lang="en-US" altLang="zh-CN" sz="1800" dirty="0"/>
              <a:t>Google Lab </a:t>
            </a:r>
            <a:r>
              <a:rPr lang="zh-CN" altLang="en-US" sz="1800" dirty="0"/>
              <a:t>开发的 </a:t>
            </a:r>
            <a:r>
              <a:rPr lang="en-US" altLang="zh-CN" sz="1800" dirty="0"/>
              <a:t>Map/Reduce </a:t>
            </a:r>
            <a:r>
              <a:rPr lang="zh-CN" altLang="en-US" sz="1800" dirty="0"/>
              <a:t>和 </a:t>
            </a:r>
            <a:r>
              <a:rPr lang="en-US" altLang="zh-CN" sz="1800" dirty="0"/>
              <a:t>Google File System(GFS) </a:t>
            </a:r>
            <a:r>
              <a:rPr lang="zh-CN" altLang="en-US" sz="1800" dirty="0"/>
              <a:t>的启发。</a:t>
            </a:r>
          </a:p>
          <a:p>
            <a:pPr marL="0" indent="0">
              <a:buNone/>
            </a:pPr>
            <a:r>
              <a:rPr lang="en-US" altLang="zh-CN" sz="1800" dirty="0"/>
              <a:t>2006 </a:t>
            </a:r>
            <a:r>
              <a:rPr lang="zh-CN" altLang="en-US" sz="1800" dirty="0"/>
              <a:t>年 </a:t>
            </a:r>
            <a:r>
              <a:rPr lang="en-US" altLang="zh-CN" sz="1800" dirty="0"/>
              <a:t>3 </a:t>
            </a:r>
            <a:r>
              <a:rPr lang="zh-CN" altLang="en-US" sz="1800" dirty="0"/>
              <a:t>月份，</a:t>
            </a:r>
            <a:r>
              <a:rPr lang="en-US" altLang="zh-CN" sz="1800" dirty="0"/>
              <a:t>Map/Reduce 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Nutch</a:t>
            </a:r>
            <a:r>
              <a:rPr lang="en-US" altLang="zh-CN" sz="1800" dirty="0"/>
              <a:t> Distributed File System (NDFS) </a:t>
            </a:r>
            <a:r>
              <a:rPr lang="zh-CN" altLang="en-US" sz="1800" dirty="0"/>
              <a:t>分别被纳入称为 </a:t>
            </a:r>
            <a:r>
              <a:rPr lang="en-US" altLang="zh-CN" sz="1800" dirty="0"/>
              <a:t>Hadoop </a:t>
            </a:r>
            <a:r>
              <a:rPr lang="zh-CN" altLang="en-US" sz="1800" dirty="0"/>
              <a:t>的项目</a:t>
            </a:r>
            <a:r>
              <a:rPr lang="zh-CN" altLang="en-US" sz="1800" dirty="0" smtClean="0"/>
              <a:t>中。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的起源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85379" y="2387084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-冬青黑体传统中文-W3" charset="-122"/>
              </a:rPr>
              <a:t>Hadoop</a:t>
            </a: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-冬青黑体传统中文-W3" charset="-122"/>
              </a:rPr>
              <a:t>的历史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-冬青黑体传统中文-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7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全球第一个开源的全文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检索引擎工具包</a:t>
            </a:r>
            <a:endParaRPr lang="en-US" altLang="zh-CN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的查询引擎和索引引擎</a:t>
            </a:r>
            <a:endParaRPr lang="en-US" altLang="zh-CN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文本分析</a:t>
            </a:r>
            <a:r>
              <a:rPr lang="zh-CN" altLang="en-US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en-US" altLang="zh-CN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人员可在此基础建立起完整的全文检索引擎</a:t>
            </a:r>
            <a:endParaRPr lang="en-US" altLang="zh-CN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Apache Lucene</a:t>
            </a:r>
            <a:br>
              <a:rPr lang="en-US" altLang="zh-CN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620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开源的基于</a:t>
            </a:r>
            <a:r>
              <a:rPr lang="en-US" altLang="zh-CN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Lucene</a:t>
            </a: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的网页搜索引擎</a:t>
            </a:r>
            <a:r>
              <a:rPr lang="en-US" altLang="zh-CN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加入</a:t>
            </a: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网页抓取、解析等功能</a:t>
            </a:r>
            <a:endParaRPr lang="en-US" altLang="zh-CN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H-冬青黑体传统中文-W3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类似于</a:t>
            </a:r>
            <a:r>
              <a:rPr lang="en-US" altLang="zh-CN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Google</a:t>
            </a: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等商业搜索引擎</a:t>
            </a:r>
            <a:r>
              <a:rPr lang="en-US" altLang="zh-CN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 </a:t>
            </a:r>
            <a:endParaRPr lang="en-US" altLang="zh-CN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H-冬青黑体传统中文-W3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altLang="zh-CN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H-冬青黑体传统中文-W3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en-US" altLang="zh-CN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H-冬青黑体传统中文-W3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如何实现负载均衡？</a:t>
            </a:r>
            <a:endParaRPr lang="en-US" altLang="zh-CN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  <a:sym typeface="H-冬青黑体传统中文-W3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>Nutch</a:t>
            </a:r>
            <a:r>
              <a:rPr lang="en-US" altLang="zh-CN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  <a:t/>
            </a:r>
            <a:br>
              <a:rPr lang="en-US" altLang="zh-CN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-冬青黑体传统中文-W3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07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-冬青黑体传统中文-W3" charset="-122"/>
              </a:rPr>
              <a:t>Google File </a:t>
            </a:r>
            <a:r>
              <a:rPr lang="en-US" altLang="zh-CN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-冬青黑体传统中文-W3" charset="-122"/>
              </a:rPr>
              <a:t>System</a:t>
            </a:r>
            <a:endParaRPr lang="en-US" altLang="zh-CN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-冬青黑体传统中文-W3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MapReduce</a:t>
            </a:r>
            <a:r>
              <a:rPr lang="zh-CN" altLang="zh-CN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Simplified Data Processing on Large </a:t>
            </a:r>
            <a:r>
              <a:rPr lang="en-US" altLang="zh-CN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Clusters</a:t>
            </a:r>
            <a:endParaRPr lang="en-US" altLang="zh-CN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-冬青黑体传统中文-W3" charset="-122"/>
              </a:rPr>
              <a:t>Google</a:t>
            </a:r>
            <a:r>
              <a:rPr lang="zh-CN" altLang="en-US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-冬青黑体传统中文-W3" charset="-122"/>
              </a:rPr>
              <a:t>的两篇重要论文</a:t>
            </a:r>
            <a: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-冬青黑体传统中文-W3" charset="-122"/>
              </a:rPr>
              <a:t/>
            </a:r>
            <a:b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-冬青黑体传统中文-W3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69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Hadoop</a:t>
            </a:r>
            <a:r>
              <a:rPr lang="zh-CN" altLang="en-US" sz="1800" dirty="0"/>
              <a:t>是</a:t>
            </a:r>
            <a:r>
              <a:rPr lang="en-US" altLang="zh-CN" sz="1800" dirty="0"/>
              <a:t>apache</a:t>
            </a:r>
            <a:r>
              <a:rPr lang="zh-CN" altLang="en-US" sz="1800" dirty="0"/>
              <a:t>基金会的一个</a:t>
            </a:r>
            <a:r>
              <a:rPr lang="zh-CN" altLang="en-US" sz="1800" dirty="0">
                <a:solidFill>
                  <a:srgbClr val="2EAA46"/>
                </a:solidFill>
              </a:rPr>
              <a:t>项目</a:t>
            </a:r>
            <a:r>
              <a:rPr lang="zh-CN" altLang="en-US" sz="1800" dirty="0"/>
              <a:t>，目的是开发一个</a:t>
            </a:r>
            <a:r>
              <a:rPr lang="zh-CN" altLang="en-US" sz="1800" dirty="0">
                <a:solidFill>
                  <a:srgbClr val="2EAA46"/>
                </a:solidFill>
              </a:rPr>
              <a:t>开源</a:t>
            </a:r>
            <a:r>
              <a:rPr lang="zh-CN" altLang="en-US" sz="1800" dirty="0"/>
              <a:t>的软件，用于</a:t>
            </a:r>
            <a:r>
              <a:rPr lang="zh-CN" altLang="en-US" sz="1800" dirty="0">
                <a:solidFill>
                  <a:srgbClr val="2EAA46"/>
                </a:solidFill>
              </a:rPr>
              <a:t>可靠的，可扩展的，分布式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2EAA46"/>
                </a:solidFill>
              </a:rPr>
              <a:t>计算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sz="1800" dirty="0"/>
              <a:t>Hadoop</a:t>
            </a:r>
            <a:r>
              <a:rPr lang="zh-CN" altLang="en-US" sz="1800" dirty="0"/>
              <a:t>不是一个软件，而是一个</a:t>
            </a:r>
            <a:r>
              <a:rPr lang="zh-CN" altLang="en-US" sz="1800" dirty="0">
                <a:solidFill>
                  <a:srgbClr val="2EAA46"/>
                </a:solidFill>
              </a:rPr>
              <a:t>软件库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hadoop</a:t>
            </a:r>
            <a:r>
              <a:rPr lang="zh-CN" altLang="en-US" sz="1800" dirty="0"/>
              <a:t>做为一个软件库，提供了一个框架，可以以分布式的方式，在</a:t>
            </a:r>
            <a:r>
              <a:rPr lang="zh-CN" altLang="en-US" sz="1800" dirty="0">
                <a:solidFill>
                  <a:srgbClr val="2EAA46"/>
                </a:solidFill>
              </a:rPr>
              <a:t>集群的多台主机</a:t>
            </a:r>
            <a:r>
              <a:rPr lang="zh-CN" altLang="en-US" sz="1800" dirty="0"/>
              <a:t>之间，使用</a:t>
            </a:r>
            <a:r>
              <a:rPr lang="zh-CN" altLang="en-US" sz="1800" dirty="0">
                <a:solidFill>
                  <a:srgbClr val="2EAA46"/>
                </a:solidFill>
              </a:rPr>
              <a:t>简单</a:t>
            </a:r>
            <a:r>
              <a:rPr lang="zh-CN" altLang="en-US" sz="1800" dirty="0"/>
              <a:t>的编程模型来处理</a:t>
            </a:r>
            <a:r>
              <a:rPr lang="zh-CN" altLang="en-US" sz="1800" dirty="0">
                <a:solidFill>
                  <a:srgbClr val="2EAA46"/>
                </a:solidFill>
              </a:rPr>
              <a:t>大量的数据集</a:t>
            </a:r>
            <a:r>
              <a:rPr lang="zh-CN" altLang="en-US" sz="1800" dirty="0"/>
              <a:t>。</a:t>
            </a:r>
            <a:r>
              <a:rPr lang="en-US" altLang="zh-CN" sz="1800" dirty="0"/>
              <a:t>Hadoop</a:t>
            </a:r>
            <a:r>
              <a:rPr lang="zh-CN" altLang="en-US" sz="1800" dirty="0"/>
              <a:t>被设计成可以从单主机扩展到数千台主机，并且支持</a:t>
            </a:r>
            <a:r>
              <a:rPr lang="zh-CN" altLang="en-US" sz="1800" dirty="0">
                <a:solidFill>
                  <a:srgbClr val="2EAA46"/>
                </a:solidFill>
              </a:rPr>
              <a:t>本地计算和存储</a:t>
            </a:r>
            <a:r>
              <a:rPr lang="zh-CN" altLang="en-US" sz="1800" dirty="0"/>
              <a:t>。</a:t>
            </a:r>
          </a:p>
          <a:p>
            <a:r>
              <a:rPr lang="en-US" altLang="zh-CN" sz="1800" dirty="0"/>
              <a:t>Hadoop</a:t>
            </a:r>
            <a:r>
              <a:rPr lang="zh-CN" altLang="en-US" sz="1800" dirty="0"/>
              <a:t>本身被设计成可以在</a:t>
            </a:r>
            <a:r>
              <a:rPr lang="zh-CN" altLang="en-US" sz="1800" dirty="0">
                <a:solidFill>
                  <a:srgbClr val="2EAA46"/>
                </a:solidFill>
              </a:rPr>
              <a:t>应用层面</a:t>
            </a:r>
            <a:r>
              <a:rPr lang="zh-CN" altLang="en-US" sz="1800" dirty="0"/>
              <a:t>检测和处理底层的硬件故障，以实现高可用性，而</a:t>
            </a:r>
            <a:r>
              <a:rPr lang="zh-CN" altLang="en-US" sz="1800" dirty="0">
                <a:solidFill>
                  <a:srgbClr val="2EAA46"/>
                </a:solidFill>
              </a:rPr>
              <a:t>不是由底层硬件</a:t>
            </a:r>
            <a:r>
              <a:rPr lang="zh-CN" altLang="en-US" sz="1800" dirty="0"/>
              <a:t>来完成故障的检查和恢复。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Hadoop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62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 smtClean="0">
                <a:latin typeface="+mn-ea"/>
              </a:rPr>
              <a:t>扩容能力：能可靠地存储和处理</a:t>
            </a:r>
            <a:r>
              <a:rPr lang="en-US" altLang="zh-CN" sz="1800" b="1" dirty="0" smtClean="0">
                <a:latin typeface="+mn-ea"/>
              </a:rPr>
              <a:t>PB</a:t>
            </a:r>
            <a:r>
              <a:rPr lang="zh-CN" altLang="en-US" sz="1800" b="1" dirty="0" smtClean="0">
                <a:latin typeface="+mn-ea"/>
              </a:rPr>
              <a:t>级的数据</a:t>
            </a:r>
            <a:endParaRPr lang="en-US" altLang="zh-CN" sz="1800" b="1" dirty="0" smtClean="0">
              <a:latin typeface="+mn-ea"/>
            </a:endParaRPr>
          </a:p>
          <a:p>
            <a:r>
              <a:rPr lang="zh-CN" altLang="en-US" sz="1800" b="1" dirty="0" smtClean="0">
                <a:latin typeface="+mn-ea"/>
              </a:rPr>
              <a:t>成本低：可以通过普通机器组成集群来分发和处理数据，可以达到数千个节点</a:t>
            </a:r>
            <a:endParaRPr lang="en-US" altLang="zh-CN" sz="1800" b="1" dirty="0" smtClean="0">
              <a:latin typeface="+mn-ea"/>
            </a:endParaRPr>
          </a:p>
          <a:p>
            <a:r>
              <a:rPr lang="zh-CN" altLang="en-US" sz="1800" b="1" dirty="0" smtClean="0">
                <a:latin typeface="+mn-ea"/>
              </a:rPr>
              <a:t>高效率：通过分发数据，</a:t>
            </a:r>
            <a:r>
              <a:rPr lang="en-US" altLang="zh-CN" sz="1800" b="1" dirty="0" err="1" smtClean="0">
                <a:latin typeface="+mn-ea"/>
              </a:rPr>
              <a:t>hadoop</a:t>
            </a:r>
            <a:r>
              <a:rPr lang="zh-CN" altLang="en-US" sz="1800" b="1" dirty="0" smtClean="0">
                <a:latin typeface="+mn-ea"/>
              </a:rPr>
              <a:t>可以在节点上并行地处理数据，这使得处理非常的快速</a:t>
            </a:r>
            <a:endParaRPr lang="en-US" altLang="zh-CN" sz="1800" b="1" dirty="0" smtClean="0">
              <a:latin typeface="+mn-ea"/>
            </a:endParaRPr>
          </a:p>
          <a:p>
            <a:r>
              <a:rPr lang="zh-CN" altLang="en-US" sz="1800" b="1" dirty="0" smtClean="0">
                <a:latin typeface="+mn-ea"/>
              </a:rPr>
              <a:t>可靠性：</a:t>
            </a:r>
            <a:r>
              <a:rPr lang="en-US" altLang="zh-CN" sz="1800" b="1" dirty="0" err="1" smtClean="0">
                <a:latin typeface="+mn-ea"/>
              </a:rPr>
              <a:t>hadoop</a:t>
            </a:r>
            <a:r>
              <a:rPr lang="zh-CN" altLang="en-US" sz="1800" b="1" dirty="0" smtClean="0">
                <a:latin typeface="+mn-ea"/>
              </a:rPr>
              <a:t>能自动维护数据的多份复制，并且在任务失败后能自动地重新部署计算任务</a:t>
            </a:r>
            <a:endParaRPr lang="en-US" altLang="zh-CN" sz="1800" b="1" dirty="0" smtClean="0">
              <a:latin typeface="+mn-ea"/>
            </a:endParaRPr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0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 smtClean="0">
                <a:latin typeface="+mn-ea"/>
              </a:rPr>
              <a:t>NameNode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err="1" smtClean="0">
                <a:latin typeface="+mn-ea"/>
              </a:rPr>
              <a:t>NameNode</a:t>
            </a:r>
            <a:r>
              <a:rPr lang="zh-CN" altLang="en-US" sz="1600" dirty="0" smtClean="0">
                <a:latin typeface="+mn-ea"/>
              </a:rPr>
              <a:t>是一个中心服务器，负责管理文件系统的</a:t>
            </a:r>
            <a:r>
              <a:rPr lang="en-US" altLang="zh-CN" sz="1600" dirty="0" smtClean="0">
                <a:latin typeface="+mn-ea"/>
              </a:rPr>
              <a:t>namespace</a:t>
            </a:r>
            <a:r>
              <a:rPr lang="zh-CN" altLang="en-US" sz="1600" dirty="0" smtClean="0">
                <a:latin typeface="+mn-ea"/>
              </a:rPr>
              <a:t>和客户端对文件的访问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err="1" smtClean="0">
                <a:latin typeface="+mn-ea"/>
              </a:rPr>
              <a:t>DataNode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err="1">
                <a:latin typeface="+mn-ea"/>
              </a:rPr>
              <a:t>Datanode</a:t>
            </a:r>
            <a:r>
              <a:rPr lang="zh-CN" altLang="en-US" sz="1600" dirty="0">
                <a:latin typeface="+mn-ea"/>
              </a:rPr>
              <a:t>是文件系统的工作节点，他们根据客户端或者是</a:t>
            </a:r>
            <a:r>
              <a:rPr lang="en-US" altLang="zh-CN" sz="1600" dirty="0" err="1">
                <a:latin typeface="+mn-ea"/>
              </a:rPr>
              <a:t>namenode</a:t>
            </a:r>
            <a:r>
              <a:rPr lang="zh-CN" altLang="en-US" sz="1600" dirty="0">
                <a:latin typeface="+mn-ea"/>
              </a:rPr>
              <a:t>的调度存储和检索数据，并且定期向</a:t>
            </a:r>
            <a:r>
              <a:rPr lang="en-US" altLang="zh-CN" sz="1600" dirty="0" err="1">
                <a:latin typeface="+mn-ea"/>
              </a:rPr>
              <a:t>namenode</a:t>
            </a:r>
            <a:r>
              <a:rPr lang="zh-CN" altLang="en-US" sz="1600" dirty="0">
                <a:latin typeface="+mn-ea"/>
              </a:rPr>
              <a:t>发送他们所存储的块</a:t>
            </a:r>
            <a:r>
              <a:rPr lang="en-US" altLang="zh-CN" sz="1600" dirty="0">
                <a:latin typeface="+mn-ea"/>
              </a:rPr>
              <a:t>(block)</a:t>
            </a:r>
            <a:r>
              <a:rPr lang="zh-CN" altLang="en-US" sz="1600" dirty="0">
                <a:latin typeface="+mn-ea"/>
              </a:rPr>
              <a:t>的列表。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err="1" smtClean="0">
                <a:latin typeface="+mn-ea"/>
              </a:rPr>
              <a:t>SecondaryNameNode</a:t>
            </a:r>
            <a:r>
              <a:rPr lang="zh-CN" altLang="en-US" sz="1600" dirty="0" smtClean="0">
                <a:latin typeface="+mn-ea"/>
              </a:rPr>
              <a:t>：用来保存</a:t>
            </a:r>
            <a:r>
              <a:rPr lang="en-US" altLang="zh-CN" sz="1600" dirty="0" err="1" smtClean="0">
                <a:latin typeface="+mn-ea"/>
              </a:rPr>
              <a:t>namenode</a:t>
            </a:r>
            <a:r>
              <a:rPr lang="zh-CN" altLang="en-US" sz="1600" dirty="0" smtClean="0">
                <a:latin typeface="+mn-ea"/>
              </a:rPr>
              <a:t>中对</a:t>
            </a:r>
            <a:r>
              <a:rPr lang="en-US" altLang="zh-CN" sz="1600" dirty="0" smtClean="0">
                <a:latin typeface="+mn-ea"/>
              </a:rPr>
              <a:t>HDFS </a:t>
            </a:r>
            <a:r>
              <a:rPr lang="en-US" altLang="zh-CN" sz="1600" dirty="0" err="1" smtClean="0">
                <a:latin typeface="+mn-ea"/>
              </a:rPr>
              <a:t>metaData</a:t>
            </a:r>
            <a:r>
              <a:rPr lang="zh-CN" altLang="en-US" sz="1600" dirty="0" smtClean="0">
                <a:latin typeface="+mn-ea"/>
              </a:rPr>
              <a:t>的信息备份，并减少</a:t>
            </a:r>
            <a:r>
              <a:rPr lang="en-US" altLang="zh-CN" sz="1600" dirty="0" err="1" smtClean="0">
                <a:latin typeface="+mn-ea"/>
              </a:rPr>
              <a:t>namenode</a:t>
            </a:r>
            <a:r>
              <a:rPr lang="zh-CN" altLang="en-US" sz="1600" dirty="0" smtClean="0">
                <a:latin typeface="+mn-ea"/>
              </a:rPr>
              <a:t>的重启时间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err="1" smtClean="0">
                <a:latin typeface="+mn-ea"/>
              </a:rPr>
              <a:t>ResourceManager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err="1">
                <a:latin typeface="+mn-ea"/>
              </a:rPr>
              <a:t>ResourceManager</a:t>
            </a:r>
            <a:r>
              <a:rPr lang="zh-CN" altLang="en-US" sz="1600" dirty="0">
                <a:latin typeface="+mn-ea"/>
              </a:rPr>
              <a:t>负责集群中所有资源的统一管理和分配，它接收来自各个节点（</a:t>
            </a:r>
            <a:r>
              <a:rPr lang="en-US" altLang="zh-CN" sz="1600" dirty="0" err="1">
                <a:latin typeface="+mn-ea"/>
              </a:rPr>
              <a:t>NodeManager</a:t>
            </a:r>
            <a:r>
              <a:rPr lang="zh-CN" altLang="en-US" sz="1600" dirty="0">
                <a:latin typeface="+mn-ea"/>
              </a:rPr>
              <a:t>）的资源汇报信息，并把这些信息按照一定的策略分配给各个应用程序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err="1" smtClean="0">
                <a:latin typeface="+mn-ea"/>
              </a:rPr>
              <a:t>NodeManager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en-US" altLang="zh-CN" sz="1600" dirty="0" err="1">
                <a:latin typeface="+mn-ea"/>
              </a:rPr>
              <a:t>NodeManager</a:t>
            </a:r>
            <a:r>
              <a:rPr lang="zh-CN" altLang="en-US" sz="1600" dirty="0">
                <a:latin typeface="+mn-ea"/>
              </a:rPr>
              <a:t>是</a:t>
            </a:r>
            <a:r>
              <a:rPr lang="en-US" altLang="zh-CN" sz="1600" dirty="0" err="1">
                <a:latin typeface="+mn-ea"/>
              </a:rPr>
              <a:t>ResourceManager</a:t>
            </a:r>
            <a:r>
              <a:rPr lang="zh-CN" altLang="en-US" sz="1600" dirty="0">
                <a:latin typeface="+mn-ea"/>
              </a:rPr>
              <a:t>在每台机器上的代理，负责容器管理，并监控它们的资源使用情况，以及向</a:t>
            </a:r>
            <a:r>
              <a:rPr lang="en-US" altLang="zh-CN" sz="1600" dirty="0" err="1" smtClean="0">
                <a:latin typeface="+mn-ea"/>
              </a:rPr>
              <a:t>ResourceManager</a:t>
            </a:r>
            <a:r>
              <a:rPr lang="zh-CN" altLang="en-US" sz="1600" dirty="0" smtClean="0">
                <a:latin typeface="+mn-ea"/>
              </a:rPr>
              <a:t>提供</a:t>
            </a:r>
            <a:r>
              <a:rPr lang="zh-CN" altLang="en-US" sz="1600" dirty="0">
                <a:latin typeface="+mn-ea"/>
              </a:rPr>
              <a:t>资源使用报告</a:t>
            </a:r>
            <a:endParaRPr lang="en-US" altLang="zh-CN" sz="1600" dirty="0" smtClean="0">
              <a:latin typeface="+mn-ea"/>
            </a:endParaRPr>
          </a:p>
          <a:p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的术语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0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京东云">
      <a:dk1>
        <a:sysClr val="windowText" lastClr="000000"/>
      </a:dk1>
      <a:lt1>
        <a:sysClr val="window" lastClr="FFFFFF"/>
      </a:lt1>
      <a:dk2>
        <a:srgbClr val="144386"/>
      </a:dk2>
      <a:lt2>
        <a:srgbClr val="EEECE1"/>
      </a:lt2>
      <a:accent1>
        <a:srgbClr val="0D57BB"/>
      </a:accent1>
      <a:accent2>
        <a:srgbClr val="32B372"/>
      </a:accent2>
      <a:accent3>
        <a:srgbClr val="F39801"/>
      </a:accent3>
      <a:accent4>
        <a:srgbClr val="29A7E1"/>
      </a:accent4>
      <a:accent5>
        <a:srgbClr val="DADF00"/>
      </a:accent5>
      <a:accent6>
        <a:srgbClr val="F7ED11"/>
      </a:accent6>
      <a:hlink>
        <a:srgbClr val="0000FF"/>
      </a:hlink>
      <a:folHlink>
        <a:srgbClr val="800080"/>
      </a:folHlink>
    </a:clrScheme>
    <a:fontScheme name="京东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573</Words>
  <Application>Microsoft Office PowerPoint</Application>
  <PresentationFormat>全屏显示(16:9)</PresentationFormat>
  <Paragraphs>53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Gill Sans</vt:lpstr>
      <vt:lpstr>H-冬青黑体传统中文-W3</vt:lpstr>
      <vt:lpstr>Noto Sans CJK SC Light</vt:lpstr>
      <vt:lpstr>Noto Sans CJK SC Regular</vt:lpstr>
      <vt:lpstr>宋体</vt:lpstr>
      <vt:lpstr>微软雅黑</vt:lpstr>
      <vt:lpstr>Arial</vt:lpstr>
      <vt:lpstr>Calibri</vt:lpstr>
      <vt:lpstr>Times New Roman</vt:lpstr>
      <vt:lpstr>Office 主题</vt:lpstr>
      <vt:lpstr>Hadoop入门</vt:lpstr>
      <vt:lpstr>Hadoop之父</vt:lpstr>
      <vt:lpstr>Hadoop的起源</vt:lpstr>
      <vt:lpstr>Apache Lucene </vt:lpstr>
      <vt:lpstr>Nutch </vt:lpstr>
      <vt:lpstr>Google的两篇重要论文 </vt:lpstr>
      <vt:lpstr>什么是Hadoop</vt:lpstr>
      <vt:lpstr>Hadoop的特点</vt:lpstr>
      <vt:lpstr>Hadoop的术语</vt:lpstr>
      <vt:lpstr>HDFS的体系结构</vt:lpstr>
      <vt:lpstr>HDFS写数据流程</vt:lpstr>
      <vt:lpstr>HDFS的读数据流程</vt:lpstr>
      <vt:lpstr>MapReduce的架构</vt:lpstr>
      <vt:lpstr>YARN产生的背景</vt:lpstr>
      <vt:lpstr>YARN的基本架构</vt:lpstr>
      <vt:lpstr>MapReduce On YARN</vt:lpstr>
      <vt:lpstr>运行在YARN上的计算框架</vt:lpstr>
      <vt:lpstr>问题</vt:lpstr>
      <vt:lpstr>Zookeeper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潘洋</dc:creator>
  <cp:lastModifiedBy>danglanliang</cp:lastModifiedBy>
  <cp:revision>106</cp:revision>
  <dcterms:created xsi:type="dcterms:W3CDTF">2016-08-11T08:53:28Z</dcterms:created>
  <dcterms:modified xsi:type="dcterms:W3CDTF">2017-11-14T09:37:56Z</dcterms:modified>
</cp:coreProperties>
</file>