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305" r:id="rId28"/>
    <p:sldId id="306" r:id="rId29"/>
    <p:sldId id="307" r:id="rId30"/>
    <p:sldId id="308" r:id="rId31"/>
    <p:sldId id="314" r:id="rId32"/>
    <p:sldId id="315" r:id="rId33"/>
    <p:sldId id="316" r:id="rId34"/>
    <p:sldId id="317" r:id="rId35"/>
    <p:sldId id="309" r:id="rId36"/>
    <p:sldId id="310" r:id="rId37"/>
    <p:sldId id="312" r:id="rId38"/>
    <p:sldId id="313" r:id="rId39"/>
    <p:sldId id="287" r:id="rId40"/>
    <p:sldId id="288" r:id="rId41"/>
    <p:sldId id="289" r:id="rId42"/>
    <p:sldId id="290" r:id="rId43"/>
    <p:sldId id="318" r:id="rId44"/>
    <p:sldId id="291" r:id="rId45"/>
    <p:sldId id="319" r:id="rId46"/>
    <p:sldId id="320" r:id="rId47"/>
    <p:sldId id="321" r:id="rId48"/>
    <p:sldId id="292" r:id="rId49"/>
    <p:sldId id="322" r:id="rId50"/>
    <p:sldId id="323" r:id="rId51"/>
    <p:sldId id="324" r:id="rId52"/>
    <p:sldId id="325" r:id="rId53"/>
    <p:sldId id="326" r:id="rId54"/>
    <p:sldId id="293" r:id="rId55"/>
    <p:sldId id="303" r:id="rId56"/>
    <p:sldId id="327" r:id="rId57"/>
    <p:sldId id="328" r:id="rId58"/>
    <p:sldId id="329" r:id="rId59"/>
    <p:sldId id="330" r:id="rId60"/>
    <p:sldId id="334" r:id="rId61"/>
    <p:sldId id="335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70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2385" y="2468880"/>
            <a:ext cx="9439910" cy="1041400"/>
          </a:xfrm>
        </p:spPr>
        <p:txBody>
          <a:bodyPr anchor="b"/>
          <a:lstStyle>
            <a:lvl1pPr algn="ctr">
              <a:defRPr sz="6000">
                <a:latin typeface="微软雅黑" charset="0"/>
                <a:ea typeface="微软雅黑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1688465" y="3573781"/>
            <a:ext cx="8401051" cy="952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图片 6" descr="tim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2255" y="274955"/>
            <a:ext cx="1504315" cy="1249680"/>
          </a:xfrm>
          <a:prstGeom prst="rect">
            <a:avLst/>
          </a:prstGeom>
        </p:spPr>
      </p:pic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941" y="6112435"/>
            <a:ext cx="2273300" cy="596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charset="0"/>
                <a:ea typeface="微软雅黑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7" name="图片 6" descr="tim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2255" y="274955"/>
            <a:ext cx="1504315" cy="1249680"/>
          </a:xfrm>
          <a:prstGeom prst="rect">
            <a:avLst/>
          </a:prstGeom>
        </p:spPr>
      </p:pic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941" y="6112435"/>
            <a:ext cx="2273300" cy="596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865261" y="680536"/>
            <a:ext cx="4461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育知同创：</a:t>
            </a:r>
            <a:r>
              <a:rPr lang="en-US" altLang="zh-CN" sz="3200" dirty="0"/>
              <a:t>yztcedu.com</a:t>
            </a:r>
            <a:endParaRPr lang="zh-CN" altLang="en-US" sz="3200" dirty="0"/>
          </a:p>
        </p:txBody>
      </p:sp>
      <p:pic>
        <p:nvPicPr>
          <p:cNvPr id="7" name="图片 6" descr="weib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07950" y="2114175"/>
            <a:ext cx="2875462" cy="2875462"/>
          </a:xfrm>
          <a:prstGeom prst="rect">
            <a:avLst/>
          </a:prstGeom>
        </p:spPr>
      </p:pic>
      <p:pic>
        <p:nvPicPr>
          <p:cNvPr id="8" name="图片 7" descr="weixin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60352" y="2114175"/>
            <a:ext cx="2853765" cy="2853765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185587" y="5433289"/>
            <a:ext cx="445262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Java</a:t>
            </a:r>
            <a:r>
              <a:rPr lang="zh-CN" altLang="en-US" sz="3200" dirty="0" smtClean="0"/>
              <a:t>学习</a:t>
            </a:r>
            <a:r>
              <a:rPr lang="en-US" altLang="zh-CN" sz="3200" dirty="0"/>
              <a:t>QQ</a:t>
            </a:r>
            <a:r>
              <a:rPr lang="zh-CN" altLang="en-US" sz="3200" dirty="0"/>
              <a:t>群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xxxxxxxx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7" name="图片 6" descr="tim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2255" y="274955"/>
            <a:ext cx="1504315" cy="1249680"/>
          </a:xfrm>
          <a:prstGeom prst="rect">
            <a:avLst/>
          </a:prstGeom>
        </p:spPr>
      </p:pic>
      <p:pic>
        <p:nvPicPr>
          <p:cNvPr id="9" name="图片 8" descr="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941" y="6112435"/>
            <a:ext cx="2273300" cy="5969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charset="0"/>
          <a:ea typeface="微软雅黑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33195" y="1893346"/>
            <a:ext cx="83802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Spring Web MVC</a:t>
            </a:r>
            <a:endParaRPr lang="zh-CN" altLang="en-US" sz="5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96574" y="5209228"/>
            <a:ext cx="22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javaEE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大数据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-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卢冲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19256" y="2162287"/>
            <a:ext cx="7315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配置的</a:t>
            </a:r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搭建</a:t>
            </a:r>
            <a:r>
              <a:rPr lang="en-US" altLang="zh-CN" sz="3200" b="1" dirty="0" smtClean="0"/>
              <a:t>Spring Web MVC</a:t>
            </a:r>
            <a:r>
              <a:rPr lang="zh-CN" altLang="en-US" sz="3200" b="1" dirty="0" smtClean="0"/>
              <a:t>环境</a:t>
            </a:r>
            <a:endParaRPr lang="zh-CN" altLang="en-US" sz="3600" b="1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6786" y="898341"/>
            <a:ext cx="9773736" cy="46720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Spring Web MVC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开发环境的主要步骤如下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工程，导入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Spring Web MVC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相关开发包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Spring API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webmvc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等开发包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下添加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Spring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名称可以自定义，例如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spring-mvc.xml</a:t>
            </a:r>
          </a:p>
          <a:p>
            <a:pPr marL="342900" marR="0" lvl="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web.xml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中配置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DispatcherServlet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前端控制器组件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DispatcherServlet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组件在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spring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中已提供，只需要配置即可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DispatcherServlet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时，同时指定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741" y="214519"/>
            <a:ext cx="10515600" cy="581548"/>
          </a:xfrm>
        </p:spPr>
        <p:txBody>
          <a:bodyPr>
            <a:normAutofit/>
          </a:bodyPr>
          <a:lstStyle/>
          <a:p>
            <a:r>
              <a:rPr lang="en-US" altLang="zh-CN" sz="3200" b="1" dirty="0" err="1" smtClean="0"/>
              <a:t>DispatcherServlet</a:t>
            </a:r>
            <a:r>
              <a:rPr lang="zh-CN" altLang="en-US" sz="3200" b="1" dirty="0" smtClean="0"/>
              <a:t>控制器配置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528794" y="707621"/>
            <a:ext cx="974475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servlet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    &lt;</a:t>
            </a:r>
            <a:r>
              <a:rPr lang="en-US" altLang="zh-CN" sz="2400" dirty="0" err="1" smtClean="0"/>
              <a:t>servlet</a:t>
            </a:r>
            <a:r>
              <a:rPr lang="en-US" altLang="zh-CN" sz="2400" dirty="0" smtClean="0"/>
              <a:t>-name&gt;</a:t>
            </a:r>
            <a:r>
              <a:rPr lang="en-US" altLang="zh-CN" sz="2400" dirty="0" err="1" smtClean="0"/>
              <a:t>springmvc</a:t>
            </a:r>
            <a:r>
              <a:rPr lang="en-US" altLang="zh-CN" sz="2400" dirty="0" smtClean="0"/>
              <a:t>&lt;/</a:t>
            </a:r>
            <a:r>
              <a:rPr lang="en-US" altLang="zh-CN" sz="2400" dirty="0" err="1" smtClean="0"/>
              <a:t>servlet</a:t>
            </a:r>
            <a:r>
              <a:rPr lang="en-US" altLang="zh-CN" sz="2400" dirty="0" smtClean="0"/>
              <a:t>-name&gt;</a:t>
            </a:r>
          </a:p>
          <a:p>
            <a:r>
              <a:rPr lang="en-US" altLang="zh-CN" sz="2400" dirty="0" smtClean="0"/>
              <a:t>    &lt;</a:t>
            </a:r>
            <a:r>
              <a:rPr lang="en-US" altLang="zh-CN" sz="2400" dirty="0" err="1" smtClean="0"/>
              <a:t>servlet</a:t>
            </a:r>
            <a:r>
              <a:rPr lang="en-US" altLang="zh-CN" sz="2400" dirty="0" smtClean="0"/>
              <a:t>-class&gt;</a:t>
            </a:r>
          </a:p>
          <a:p>
            <a:r>
              <a:rPr lang="en-US" altLang="zh-CN" sz="2400" dirty="0" smtClean="0"/>
              <a:t>             </a:t>
            </a:r>
            <a:r>
              <a:rPr lang="en-US" altLang="zh-CN" sz="2400" dirty="0" err="1" smtClean="0"/>
              <a:t>org.springframework.web.servlet.DispatcherServlet</a:t>
            </a:r>
            <a:endParaRPr lang="en-US" altLang="zh-CN" sz="2400" dirty="0" smtClean="0"/>
          </a:p>
          <a:p>
            <a:r>
              <a:rPr lang="en-US" altLang="zh-CN" sz="2400" dirty="0" smtClean="0"/>
              <a:t>    &lt;/</a:t>
            </a:r>
            <a:r>
              <a:rPr lang="en-US" altLang="zh-CN" sz="2400" dirty="0" err="1" smtClean="0"/>
              <a:t>servlet</a:t>
            </a:r>
            <a:r>
              <a:rPr lang="en-US" altLang="zh-CN" sz="2400" dirty="0" smtClean="0"/>
              <a:t>-class&gt;</a:t>
            </a:r>
          </a:p>
          <a:p>
            <a:r>
              <a:rPr lang="en-US" altLang="zh-CN" sz="2400" dirty="0" smtClean="0"/>
              <a:t>    &lt;init-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        &lt;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-name&gt;</a:t>
            </a:r>
            <a:r>
              <a:rPr lang="en-US" altLang="zh-CN" sz="2400" dirty="0" err="1" smtClean="0"/>
              <a:t>contextConfigLocation</a:t>
            </a:r>
            <a:r>
              <a:rPr lang="en-US" altLang="zh-CN" sz="2400" dirty="0" smtClean="0"/>
              <a:t>&lt;/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-name&gt;</a:t>
            </a:r>
          </a:p>
          <a:p>
            <a:r>
              <a:rPr lang="en-US" altLang="zh-CN" sz="2400" dirty="0" smtClean="0"/>
              <a:t>        &lt;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-value&gt;</a:t>
            </a:r>
            <a:r>
              <a:rPr lang="en-US" altLang="zh-CN" sz="2400" dirty="0" err="1" smtClean="0"/>
              <a:t>classpath:spring-mvc.xml</a:t>
            </a:r>
            <a:r>
              <a:rPr lang="en-US" altLang="zh-CN" sz="2400" dirty="0" smtClean="0"/>
              <a:t>&lt;/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-value&gt;</a:t>
            </a:r>
          </a:p>
          <a:p>
            <a:r>
              <a:rPr lang="en-US" altLang="zh-CN" sz="2400" dirty="0" smtClean="0"/>
              <a:t>    &lt;/init-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    &lt;load-on-startup&gt;</a:t>
            </a:r>
            <a:r>
              <a:rPr lang="en-US" altLang="zh-CN" sz="2400" b="1" dirty="0" smtClean="0"/>
              <a:t>1</a:t>
            </a:r>
            <a:r>
              <a:rPr lang="en-US" altLang="zh-CN" sz="2400" dirty="0" smtClean="0"/>
              <a:t>&lt;/load-on-startup&gt;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 err="1" smtClean="0"/>
              <a:t>servlet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servlet</a:t>
            </a:r>
            <a:r>
              <a:rPr lang="en-US" altLang="zh-CN" sz="2400" dirty="0" smtClean="0"/>
              <a:t>-mapping&gt;</a:t>
            </a:r>
          </a:p>
          <a:p>
            <a:r>
              <a:rPr lang="en-US" altLang="zh-CN" sz="2400" dirty="0" smtClean="0"/>
              <a:t>    &lt;</a:t>
            </a:r>
            <a:r>
              <a:rPr lang="en-US" altLang="zh-CN" sz="2400" dirty="0" err="1" smtClean="0"/>
              <a:t>servlet</a:t>
            </a:r>
            <a:r>
              <a:rPr lang="en-US" altLang="zh-CN" sz="2400" dirty="0" smtClean="0"/>
              <a:t>-name&gt;</a:t>
            </a:r>
            <a:r>
              <a:rPr lang="en-US" altLang="zh-CN" sz="2400" dirty="0" err="1" smtClean="0"/>
              <a:t>springmvc</a:t>
            </a:r>
            <a:r>
              <a:rPr lang="en-US" altLang="zh-CN" sz="2400" dirty="0" smtClean="0"/>
              <a:t>&lt;/</a:t>
            </a:r>
            <a:r>
              <a:rPr lang="en-US" altLang="zh-CN" sz="2400" dirty="0" err="1" smtClean="0"/>
              <a:t>servlet</a:t>
            </a:r>
            <a:r>
              <a:rPr lang="en-US" altLang="zh-CN" sz="2400" dirty="0" smtClean="0"/>
              <a:t>-name&gt;</a:t>
            </a:r>
          </a:p>
          <a:p>
            <a:r>
              <a:rPr lang="en-US" altLang="zh-CN" sz="2400" dirty="0" smtClean="0"/>
              <a:t>    &lt;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-pattern&gt;*.form&lt;/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-pattern&gt;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 err="1" smtClean="0"/>
              <a:t>servlet</a:t>
            </a:r>
            <a:r>
              <a:rPr lang="en-US" altLang="zh-CN" sz="2400" dirty="0" smtClean="0"/>
              <a:t>-mapping&gt;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en-US" altLang="zh-CN" sz="3200" b="1" dirty="0" err="1" smtClean="0"/>
              <a:t>HandlerMapping</a:t>
            </a:r>
            <a:r>
              <a:rPr lang="zh-CN" altLang="en-US" sz="3200" b="1" dirty="0" smtClean="0"/>
              <a:t>组件</a:t>
            </a:r>
            <a:endParaRPr lang="zh-CN" altLang="en-US" sz="3600" b="1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67544" y="1274859"/>
            <a:ext cx="8352928" cy="252992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HandlerMapping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DispatcherServlet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控制器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可以将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请求映射到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SimpleUrlHandlerMapping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维护一个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请求和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映射关系列表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(map)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，根据列表对应关系调用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en-US" altLang="zh-CN" sz="3200" b="1" dirty="0" err="1" smtClean="0"/>
              <a:t>HandlerMapping</a:t>
            </a:r>
            <a:r>
              <a:rPr lang="zh-CN" altLang="en-US" sz="3200" b="1" dirty="0" smtClean="0"/>
              <a:t>组件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550310" y="1647891"/>
            <a:ext cx="82089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/>
              <a:t>&lt;bean</a:t>
            </a:r>
            <a:r>
              <a:rPr lang="en-US" altLang="zh-CN" sz="2400" dirty="0" smtClean="0"/>
              <a:t>   </a:t>
            </a:r>
            <a:r>
              <a:rPr lang="zh-CN" altLang="zh-CN" sz="2400" dirty="0" smtClean="0"/>
              <a:t>class="org.springframework.web.servlet.handler.</a:t>
            </a:r>
            <a:endParaRPr lang="en-US" altLang="zh-CN" sz="2400" dirty="0" smtClean="0"/>
          </a:p>
          <a:p>
            <a:r>
              <a:rPr lang="en-US" altLang="zh-CN" sz="2400" dirty="0" smtClean="0"/>
              <a:t>   </a:t>
            </a:r>
            <a:r>
              <a:rPr lang="zh-CN" altLang="zh-CN" sz="2400" dirty="0" smtClean="0"/>
              <a:t>SimpleUrlHandlerMapping"&gt;</a:t>
            </a:r>
            <a:endParaRPr lang="en-US" altLang="zh-CN" sz="2400" dirty="0" smtClean="0"/>
          </a:p>
          <a:p>
            <a:r>
              <a:rPr lang="en-US" altLang="zh-CN" sz="2400" dirty="0" smtClean="0"/>
              <a:t>        </a:t>
            </a:r>
            <a:r>
              <a:rPr lang="zh-CN" altLang="zh-CN" sz="2400" dirty="0" smtClean="0"/>
              <a:t> &lt;property name="mappings"&gt;</a:t>
            </a:r>
            <a:endParaRPr lang="en-US" altLang="zh-CN" sz="2400" dirty="0" smtClean="0"/>
          </a:p>
          <a:p>
            <a:r>
              <a:rPr lang="zh-CN" altLang="zh-CN" sz="2400" dirty="0" smtClean="0"/>
              <a:t> </a:t>
            </a:r>
            <a:r>
              <a:rPr lang="en-US" altLang="zh-CN" sz="2400" dirty="0" smtClean="0"/>
              <a:t>             &lt;props&gt;</a:t>
            </a:r>
          </a:p>
          <a:p>
            <a:r>
              <a:rPr lang="en-US" altLang="zh-CN" sz="2400" dirty="0" smtClean="0"/>
              <a:t>                   &lt;prop key="/</a:t>
            </a:r>
            <a:r>
              <a:rPr lang="en-US" altLang="zh-CN" sz="2400" dirty="0" err="1" smtClean="0"/>
              <a:t>login.form</a:t>
            </a:r>
            <a:r>
              <a:rPr lang="en-US" altLang="zh-CN" sz="2400" dirty="0" smtClean="0"/>
              <a:t>"&gt;</a:t>
            </a:r>
            <a:r>
              <a:rPr lang="en-US" altLang="zh-CN" sz="2400" dirty="0" err="1" smtClean="0"/>
              <a:t>loginController</a:t>
            </a:r>
            <a:r>
              <a:rPr lang="en-US" altLang="zh-CN" sz="2400" dirty="0" smtClean="0"/>
              <a:t>&lt;/prop&gt;</a:t>
            </a:r>
          </a:p>
          <a:p>
            <a:r>
              <a:rPr lang="en-US" altLang="zh-CN" sz="2400" dirty="0" smtClean="0"/>
              <a:t>                   &lt;prop key="/</a:t>
            </a:r>
            <a:r>
              <a:rPr lang="en-US" altLang="zh-CN" sz="2400" dirty="0" err="1" smtClean="0"/>
              <a:t>hello.form</a:t>
            </a:r>
            <a:r>
              <a:rPr lang="en-US" altLang="zh-CN" sz="2400" dirty="0" smtClean="0"/>
              <a:t>“&gt;</a:t>
            </a:r>
            <a:r>
              <a:rPr lang="en-US" altLang="zh-CN" sz="2400" dirty="0" err="1" smtClean="0"/>
              <a:t>helloController</a:t>
            </a:r>
            <a:r>
              <a:rPr lang="en-US" altLang="zh-CN" sz="2400" dirty="0" smtClean="0"/>
              <a:t>&lt;/prop&gt;</a:t>
            </a:r>
          </a:p>
          <a:p>
            <a:r>
              <a:rPr lang="en-US" altLang="zh-CN" sz="2400" dirty="0" smtClean="0"/>
              <a:t>              &lt;/props&gt;</a:t>
            </a:r>
          </a:p>
          <a:p>
            <a:r>
              <a:rPr lang="en-US" altLang="zh-CN" sz="2400" dirty="0" smtClean="0"/>
              <a:t>         </a:t>
            </a:r>
            <a:r>
              <a:rPr lang="zh-CN" altLang="zh-CN" sz="2400" dirty="0" smtClean="0"/>
              <a:t>&lt;/property&gt;</a:t>
            </a:r>
            <a:endParaRPr lang="en-US" altLang="zh-CN" sz="2400" dirty="0" smtClean="0"/>
          </a:p>
          <a:p>
            <a:r>
              <a:rPr lang="zh-CN" altLang="zh-CN" sz="2400" dirty="0" smtClean="0"/>
              <a:t> &lt;/bean&gt;</a:t>
            </a:r>
            <a:endParaRPr lang="en-US" altLang="zh-CN" sz="2400" dirty="0" smtClean="0"/>
          </a:p>
          <a:p>
            <a:r>
              <a:rPr lang="en-US" altLang="zh-CN" sz="2400" dirty="0" smtClean="0"/>
              <a:t>&lt;bean id="</a:t>
            </a:r>
            <a:r>
              <a:rPr lang="en-US" altLang="zh-CN" sz="2400" dirty="0" err="1" smtClean="0"/>
              <a:t>helloController</a:t>
            </a:r>
            <a:r>
              <a:rPr lang="en-US" altLang="zh-CN" sz="2400" dirty="0" smtClean="0"/>
              <a:t>" </a:t>
            </a:r>
          </a:p>
          <a:p>
            <a:r>
              <a:rPr lang="en-US" altLang="zh-CN" sz="2400" dirty="0" smtClean="0"/>
              <a:t>            class="</a:t>
            </a:r>
            <a:r>
              <a:rPr lang="zh-CN" altLang="zh-CN" sz="2400" dirty="0" smtClean="0"/>
              <a:t>org.</a:t>
            </a:r>
            <a:r>
              <a:rPr lang="en-US" altLang="zh-CN" sz="2400" dirty="0" smtClean="0"/>
              <a:t>tarena.web</a:t>
            </a:r>
            <a:r>
              <a:rPr lang="zh-CN" altLang="zh-CN" sz="2400" dirty="0" smtClean="0"/>
              <a:t>.</a:t>
            </a:r>
            <a:r>
              <a:rPr lang="en-US" altLang="zh-CN" sz="2400" dirty="0" smtClean="0"/>
              <a:t>Hello</a:t>
            </a:r>
            <a:r>
              <a:rPr lang="zh-CN" altLang="zh-CN" sz="2400" dirty="0" smtClean="0"/>
              <a:t>Controller</a:t>
            </a:r>
            <a:r>
              <a:rPr lang="en-US" altLang="zh-CN" sz="2400" dirty="0" smtClean="0"/>
              <a:t>"/&gt;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8302" y="1005918"/>
            <a:ext cx="8064896" cy="5355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SimpleUrlHandlerMapping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使用定义如下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Controller</a:t>
            </a:r>
            <a:r>
              <a:rPr lang="zh-CN" altLang="en-US" sz="3200" b="1" dirty="0" smtClean="0"/>
              <a:t>组件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528794" y="1993842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public class </a:t>
            </a:r>
            <a:r>
              <a:rPr lang="en-US" altLang="zh-CN" sz="2400" dirty="0" err="1" smtClean="0"/>
              <a:t>HelloController</a:t>
            </a:r>
            <a:r>
              <a:rPr lang="en-US" altLang="zh-CN" sz="2400" dirty="0" smtClean="0"/>
              <a:t> implements Controller{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public </a:t>
            </a:r>
            <a:r>
              <a:rPr lang="en-US" altLang="zh-CN" sz="2400" dirty="0" err="1" smtClean="0"/>
              <a:t>ModelAndView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handleRequest</a:t>
            </a:r>
            <a:r>
              <a:rPr lang="en-US" altLang="zh-CN" sz="2400" dirty="0" smtClean="0"/>
              <a:t>(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HttpServletRequest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req</a:t>
            </a:r>
            <a:r>
              <a:rPr lang="en-US" altLang="zh-CN" sz="2400" dirty="0" smtClean="0"/>
              <a:t>, 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HttpServletResponse</a:t>
            </a:r>
            <a:r>
              <a:rPr lang="en-US" altLang="zh-CN" sz="2400" dirty="0" smtClean="0"/>
              <a:t> res) throws Exception {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("Hello Spring!");</a:t>
            </a:r>
          </a:p>
          <a:p>
            <a:r>
              <a:rPr lang="en-US" altLang="zh-CN" sz="2400" dirty="0" smtClean="0"/>
              <a:t>	return new </a:t>
            </a:r>
            <a:r>
              <a:rPr lang="en-US" altLang="zh-CN" sz="2400" dirty="0" err="1" smtClean="0"/>
              <a:t>ModelAndView</a:t>
            </a:r>
            <a:r>
              <a:rPr lang="en-US" altLang="zh-CN" sz="2400" dirty="0" smtClean="0"/>
              <a:t>("hello");//</a:t>
            </a:r>
            <a:r>
              <a:rPr lang="zh-CN" altLang="en-US" sz="2400" dirty="0" smtClean="0"/>
              <a:t>下一个</a:t>
            </a:r>
            <a:r>
              <a:rPr lang="en-US" altLang="zh-CN" sz="2400" dirty="0" smtClean="0"/>
              <a:t>PPT</a:t>
            </a:r>
          </a:p>
          <a:p>
            <a:r>
              <a:rPr lang="en-US" altLang="zh-CN" sz="2400" dirty="0" smtClean="0"/>
              <a:t>     }</a:t>
            </a:r>
          </a:p>
          <a:p>
            <a:r>
              <a:rPr lang="en-US" altLang="zh-CN" sz="2400" dirty="0" smtClean="0"/>
              <a:t>}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6786" y="898341"/>
            <a:ext cx="8064896" cy="101502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latin typeface="微软雅黑" pitchFamily="34" charset="-122"/>
                <a:ea typeface="微软雅黑" pitchFamily="34" charset="-122"/>
              </a:rPr>
              <a:t>    Controller</a:t>
            </a:r>
            <a:r>
              <a:rPr lang="zh-CN" altLang="en-US" sz="2400" noProof="0" dirty="0" smtClean="0">
                <a:latin typeface="微软雅黑" pitchFamily="34" charset="-122"/>
                <a:ea typeface="微软雅黑" pitchFamily="34" charset="-122"/>
              </a:rPr>
              <a:t>组件负责执行具体的业务处理，可调用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DAO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等组件</a:t>
            </a:r>
            <a:r>
              <a:rPr lang="zh-CN" altLang="en-US" sz="2400" noProof="0" dirty="0" smtClean="0">
                <a:latin typeface="微软雅黑" pitchFamily="34" charset="-122"/>
                <a:ea typeface="微软雅黑" pitchFamily="34" charset="-122"/>
              </a:rPr>
              <a:t>，编写时需要实现</a:t>
            </a:r>
            <a:r>
              <a:rPr lang="en-US" altLang="zh-CN" sz="2400" noProof="0" dirty="0" smtClean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2400" noProof="0" dirty="0" smtClean="0">
                <a:latin typeface="微软雅黑" pitchFamily="34" charset="-122"/>
                <a:ea typeface="微软雅黑" pitchFamily="34" charset="-122"/>
              </a:rPr>
              <a:t>接口及约定方法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en-US" altLang="zh-CN" sz="3200" b="1" dirty="0" err="1" smtClean="0"/>
              <a:t>ModelAndView</a:t>
            </a:r>
            <a:r>
              <a:rPr lang="zh-CN" altLang="en-US" sz="3200" b="1" dirty="0" smtClean="0"/>
              <a:t>组件</a:t>
            </a:r>
            <a:endParaRPr lang="zh-CN" altLang="en-US" sz="3600" b="1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67543" y="995160"/>
            <a:ext cx="8138575" cy="415498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noProof="0" dirty="0" smtClean="0">
                <a:latin typeface="微软雅黑" pitchFamily="34" charset="-122"/>
                <a:ea typeface="微软雅黑" pitchFamily="34" charset="-122"/>
              </a:rPr>
              <a:t>    Controller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组件约定的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handleRequest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方法执行后返回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ModelAndView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对象，该对象可封装模型数据和视图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名响应信息。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ModelAndView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构造器如下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400" dirty="0" err="1" smtClean="0"/>
              <a:t>ModelAndView</a:t>
            </a:r>
            <a:r>
              <a:rPr lang="en-US" altLang="zh-CN" sz="2400" dirty="0" smtClean="0"/>
              <a:t>(String </a:t>
            </a:r>
            <a:r>
              <a:rPr lang="en-US" altLang="zh-CN" sz="2400" dirty="0" err="1" smtClean="0"/>
              <a:t>viewName</a:t>
            </a:r>
            <a:r>
              <a:rPr lang="en-US" altLang="zh-CN" sz="2400" dirty="0" smtClean="0"/>
              <a:t>)</a:t>
            </a:r>
          </a:p>
          <a:p>
            <a:pPr lvl="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400" dirty="0" err="1" smtClean="0"/>
              <a:t>ModelAndView</a:t>
            </a:r>
            <a:r>
              <a:rPr lang="en-US" altLang="zh-CN" sz="2400" dirty="0" smtClean="0"/>
              <a:t>(String </a:t>
            </a:r>
            <a:r>
              <a:rPr lang="en-US" altLang="zh-CN" sz="2400" dirty="0" err="1" smtClean="0"/>
              <a:t>viewName</a:t>
            </a:r>
            <a:r>
              <a:rPr lang="en-US" altLang="zh-CN" sz="2400" dirty="0" smtClean="0"/>
              <a:t>, Map model)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viewName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页面的名字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model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的数据存储到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attribute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defRPr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en-US" altLang="zh-CN" sz="3200" b="1" dirty="0" err="1" smtClean="0"/>
              <a:t>ViewResolver</a:t>
            </a:r>
            <a:r>
              <a:rPr lang="zh-CN" altLang="en-US" sz="3200" b="1" dirty="0" smtClean="0"/>
              <a:t>组件</a:t>
            </a:r>
            <a:endParaRPr lang="zh-CN" altLang="en-US" sz="3600" b="1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89060" y="980728"/>
            <a:ext cx="8352928" cy="20867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都返回一个ModelAndView实例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，封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装了视图名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。 Spr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g中的视图以名字为标识，视图解析器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ViewResolver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通过名字来解析视图。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Spring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提供了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多种视图解析器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，具体如下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3076" y="3356992"/>
          <a:ext cx="8280920" cy="25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724"/>
                <a:gridCol w="56191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ViewResolver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UrlBasedViewResolver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将视图名直接解析成对应的URL，不需要显式的映射定义。 如果你的视图名和视图资源的名字是一致的，就可使用该解析器，而无需进行映射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InternalResourceViewResolver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UrlBasedViewResolver的子类， 它支持InternalResourceView</a:t>
                      </a:r>
                      <a:r>
                        <a:rPr lang="zh-CN" altLang="zh-CN" sz="1400" dirty="0" smtClean="0"/>
                        <a:t>（对Servlet和JSP的包装）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以及其子类JstlView和TilesView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响应类型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400" dirty="0" smtClean="0"/>
                        <a:t>XmlViewResolver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支持用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文件定义具体的响应视图文件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400" dirty="0" smtClean="0"/>
                        <a:t>VelocityViewResolver / FreeMarkerViewResolver 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/>
                        <a:t>UrlBasedViewResolver的子类，它能支持Velocity和FreeMarker</a:t>
                      </a:r>
                      <a:r>
                        <a:rPr lang="zh-CN" altLang="en-US" sz="1400" dirty="0" smtClean="0"/>
                        <a:t>等视图技术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en-US" altLang="zh-CN" sz="3200" b="1" dirty="0" err="1" smtClean="0"/>
              <a:t>ViewResolver</a:t>
            </a:r>
            <a:r>
              <a:rPr lang="zh-CN" altLang="en-US" sz="3200" b="1" dirty="0" smtClean="0"/>
              <a:t>组件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571825" y="1579179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/>
              <a:t>&lt;bean id="jspViewResolver" 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</a:t>
            </a:r>
            <a:r>
              <a:rPr lang="zh-CN" altLang="zh-CN" sz="2400" dirty="0" smtClean="0"/>
              <a:t>class="org.springframework.web.servlet.view.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               </a:t>
            </a:r>
            <a:r>
              <a:rPr lang="zh-CN" altLang="zh-CN" sz="2400" dirty="0" smtClean="0"/>
              <a:t>InternalResourceViewResolver"&gt;</a:t>
            </a:r>
            <a:endParaRPr lang="en-US" altLang="zh-CN" sz="2400" dirty="0" smtClean="0"/>
          </a:p>
          <a:p>
            <a:r>
              <a:rPr lang="en-US" altLang="zh-CN" sz="2400" dirty="0" smtClean="0"/>
              <a:t>    </a:t>
            </a:r>
            <a:r>
              <a:rPr lang="zh-CN" altLang="zh-CN" sz="2400" dirty="0" smtClean="0"/>
              <a:t>&lt;property name="prefix" value="/WEB-INF/jsp/"/&gt; </a:t>
            </a:r>
            <a:endParaRPr lang="en-US" altLang="zh-CN" sz="2400" dirty="0" smtClean="0"/>
          </a:p>
          <a:p>
            <a:r>
              <a:rPr lang="en-US" altLang="zh-CN" sz="2400" dirty="0" smtClean="0"/>
              <a:t>    </a:t>
            </a:r>
            <a:r>
              <a:rPr lang="zh-CN" altLang="zh-CN" sz="2400" dirty="0" smtClean="0"/>
              <a:t>&lt;property name="suffix" value=".jsp"/&gt; </a:t>
            </a:r>
            <a:endParaRPr lang="en-US" altLang="zh-CN" sz="2400" dirty="0" smtClean="0"/>
          </a:p>
          <a:p>
            <a:r>
              <a:rPr lang="zh-CN" altLang="zh-CN" sz="2400" dirty="0" smtClean="0"/>
              <a:t>&lt;/bean&gt;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如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视图名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hello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通过以上配置可以映射到</a:t>
            </a:r>
            <a:endParaRPr lang="en-US" altLang="zh-CN" sz="2400" dirty="0" smtClean="0"/>
          </a:p>
          <a:p>
            <a:r>
              <a:rPr lang="en-US" altLang="zh-CN" sz="2400" dirty="0" smtClean="0"/>
              <a:t> /WEB-INF/</a:t>
            </a:r>
            <a:r>
              <a:rPr lang="en-US" altLang="zh-CN" sz="2400" dirty="0" err="1" smtClean="0"/>
              <a:t>jsp</a:t>
            </a:r>
            <a:r>
              <a:rPr lang="en-US" altLang="zh-CN" sz="2400" dirty="0" smtClean="0"/>
              <a:t>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hello</a:t>
            </a:r>
            <a:r>
              <a:rPr lang="en-US" altLang="zh-CN" sz="2400" dirty="0" smtClean="0"/>
              <a:t>.jsp</a:t>
            </a:r>
          </a:p>
          <a:p>
            <a:endParaRPr lang="en-US" altLang="zh-CN" sz="24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99817" y="1003115"/>
            <a:ext cx="8064896" cy="4979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InternalResourceViewResolver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使用示例如下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33391" y="2233115"/>
            <a:ext cx="78465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基于注解配置的</a:t>
            </a:r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0"/>
            <a:ext cx="10515600" cy="828973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主要内容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930358" y="1404776"/>
            <a:ext cx="3709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Spring Web MVC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950882" y="2222358"/>
            <a:ext cx="4087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基于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5" name="矩形 4"/>
          <p:cNvSpPr/>
          <p:nvPr/>
        </p:nvSpPr>
        <p:spPr>
          <a:xfrm>
            <a:off x="956155" y="3115242"/>
            <a:ext cx="4044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基于注解配置的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6" name="矩形 5"/>
          <p:cNvSpPr/>
          <p:nvPr/>
        </p:nvSpPr>
        <p:spPr>
          <a:xfrm>
            <a:off x="959246" y="3889793"/>
            <a:ext cx="17972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实战技巧</a:t>
            </a:r>
          </a:p>
        </p:txBody>
      </p:sp>
      <p:sp>
        <p:nvSpPr>
          <p:cNvPr id="7" name="矩形 6"/>
          <p:cNvSpPr/>
          <p:nvPr/>
        </p:nvSpPr>
        <p:spPr>
          <a:xfrm>
            <a:off x="980759" y="4664343"/>
            <a:ext cx="17972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文件上传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en-US" altLang="zh-CN" sz="3200" b="1" dirty="0" err="1" smtClean="0"/>
              <a:t>RequestMapping</a:t>
            </a:r>
            <a:r>
              <a:rPr lang="zh-CN" altLang="en-US" sz="3200" b="1" dirty="0" smtClean="0"/>
              <a:t>注解应用</a:t>
            </a:r>
            <a:endParaRPr lang="zh-CN" altLang="en-US" sz="3600" b="1" dirty="0"/>
          </a:p>
        </p:txBody>
      </p:sp>
      <p:sp>
        <p:nvSpPr>
          <p:cNvPr id="3" name="内容占位符 6"/>
          <p:cNvSpPr>
            <a:spLocks noGrp="1"/>
          </p:cNvSpPr>
          <p:nvPr>
            <p:ph sz="quarter" idx="4294967295"/>
          </p:nvPr>
        </p:nvSpPr>
        <p:spPr>
          <a:xfrm>
            <a:off x="478303" y="923644"/>
            <a:ext cx="8352928" cy="149579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可以用在类定义和方法定义上</a:t>
            </a:r>
            <a:endParaRPr lang="en-US" altLang="zh-CN" dirty="0" smtClean="0"/>
          </a:p>
          <a:p>
            <a:r>
              <a:rPr lang="zh-CN" altLang="zh-CN" dirty="0" smtClean="0"/>
              <a:t>@RequestMapping</a:t>
            </a:r>
            <a:r>
              <a:rPr lang="zh-CN" altLang="en-US" dirty="0" smtClean="0"/>
              <a:t>标明这个类或方法与哪一个客户请求对应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550309" y="2394576"/>
            <a:ext cx="114863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@Controller</a:t>
            </a:r>
          </a:p>
          <a:p>
            <a:r>
              <a:rPr lang="en-US" altLang="zh-CN" sz="2400" b="1" dirty="0" smtClean="0"/>
              <a:t>@</a:t>
            </a:r>
            <a:r>
              <a:rPr lang="en-US" altLang="zh-CN" sz="2400" b="1" dirty="0" err="1" smtClean="0"/>
              <a:t>RequestMapping</a:t>
            </a:r>
            <a:r>
              <a:rPr lang="en-US" altLang="zh-CN" sz="2400" dirty="0" smtClean="0"/>
              <a:t>("/day01")</a:t>
            </a:r>
          </a:p>
          <a:p>
            <a:r>
              <a:rPr lang="en-US" altLang="zh-CN" sz="2400" dirty="0" smtClean="0"/>
              <a:t>public class </a:t>
            </a:r>
            <a:r>
              <a:rPr lang="en-US" altLang="zh-CN" sz="2400" dirty="0" err="1" smtClean="0"/>
              <a:t>HelloController</a:t>
            </a:r>
            <a:r>
              <a:rPr lang="en-US" altLang="zh-CN" sz="2400" dirty="0" smtClean="0"/>
              <a:t>{</a:t>
            </a:r>
            <a:endParaRPr lang="zh-CN" altLang="en-US" sz="2400" dirty="0" smtClean="0"/>
          </a:p>
          <a:p>
            <a:r>
              <a:rPr lang="en-US" altLang="zh-CN" sz="2400" dirty="0" smtClean="0"/>
              <a:t>    </a:t>
            </a:r>
            <a:r>
              <a:rPr lang="en-US" altLang="zh-CN" sz="2400" b="1" dirty="0" smtClean="0"/>
              <a:t>@</a:t>
            </a:r>
            <a:r>
              <a:rPr lang="en-US" altLang="zh-CN" sz="2400" b="1" dirty="0" err="1" smtClean="0"/>
              <a:t>RequestMapping</a:t>
            </a:r>
            <a:r>
              <a:rPr lang="en-US" altLang="zh-CN" sz="2400" dirty="0" smtClean="0"/>
              <a:t>("/</a:t>
            </a:r>
            <a:r>
              <a:rPr lang="en-US" altLang="zh-CN" sz="2400" dirty="0" err="1" smtClean="0"/>
              <a:t>hello.form</a:t>
            </a:r>
            <a:r>
              <a:rPr lang="en-US" altLang="zh-CN" sz="2400" dirty="0" smtClean="0"/>
              <a:t>“)</a:t>
            </a:r>
          </a:p>
          <a:p>
            <a:r>
              <a:rPr lang="en-US" altLang="zh-CN" sz="2400" dirty="0" smtClean="0"/>
              <a:t>    public String execute() throws Exception </a:t>
            </a:r>
            <a:r>
              <a:rPr lang="en-US" altLang="zh-CN" sz="2400" smtClean="0"/>
              <a:t>{       </a:t>
            </a:r>
            <a:endParaRPr lang="en-US" altLang="zh-CN" sz="2400" dirty="0" smtClean="0"/>
          </a:p>
          <a:p>
            <a:r>
              <a:rPr lang="en-US" altLang="zh-CN" sz="2400" dirty="0" smtClean="0"/>
              <a:t>        return "hello";</a:t>
            </a:r>
          </a:p>
          <a:p>
            <a:r>
              <a:rPr lang="en-US" altLang="zh-CN" sz="2400" dirty="0" smtClean="0"/>
              <a:t>    }</a:t>
            </a:r>
            <a:endParaRPr lang="zh-CN" altLang="en-US" sz="2400" dirty="0" smtClean="0"/>
          </a:p>
          <a:p>
            <a:r>
              <a:rPr lang="en-US" altLang="zh-CN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en-US" altLang="zh-CN" sz="3200" b="1" dirty="0" err="1" smtClean="0"/>
              <a:t>RequestMapping</a:t>
            </a:r>
            <a:r>
              <a:rPr lang="zh-CN" altLang="en-US" sz="3200" b="1" dirty="0" smtClean="0"/>
              <a:t>注解应用</a:t>
            </a:r>
            <a:endParaRPr lang="zh-CN" altLang="en-US" sz="3600" b="1" dirty="0"/>
          </a:p>
        </p:txBody>
      </p:sp>
      <p:sp>
        <p:nvSpPr>
          <p:cNvPr id="3" name="内容占位符 6"/>
          <p:cNvSpPr>
            <a:spLocks noGrp="1"/>
          </p:cNvSpPr>
          <p:nvPr>
            <p:ph sz="quarter" idx="4294967295"/>
          </p:nvPr>
        </p:nvSpPr>
        <p:spPr>
          <a:xfrm>
            <a:off x="467545" y="1052736"/>
            <a:ext cx="8352928" cy="186512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开启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注解映射，需要在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配置文件中定义</a:t>
            </a:r>
            <a:r>
              <a:rPr lang="en-US" altLang="zh-CN" i="1" dirty="0" err="1" smtClean="0"/>
              <a:t>RequestMappingHandlerMapping</a:t>
            </a:r>
            <a:r>
              <a:rPr lang="zh-CN" altLang="en-US" i="1" dirty="0" smtClean="0"/>
              <a:t>（类定义前）和</a:t>
            </a:r>
            <a:r>
              <a:rPr lang="en-US" altLang="zh-CN" i="1" dirty="0" err="1" smtClean="0"/>
              <a:t>RequestMappingHandlerAdapter</a:t>
            </a:r>
            <a:r>
              <a:rPr lang="zh-CN" altLang="en-US" i="1" dirty="0" smtClean="0"/>
              <a:t>（方法定义前）两个</a:t>
            </a:r>
            <a:r>
              <a:rPr lang="en-US" altLang="zh-CN" i="1" dirty="0" smtClean="0"/>
              <a:t>bean</a:t>
            </a:r>
            <a:r>
              <a:rPr lang="zh-CN" altLang="en-US" i="1" dirty="0" smtClean="0"/>
              <a:t>组件</a:t>
            </a:r>
            <a:endParaRPr lang="en-US" altLang="zh-CN" dirty="0" smtClean="0"/>
          </a:p>
        </p:txBody>
      </p:sp>
      <p:sp>
        <p:nvSpPr>
          <p:cNvPr id="4" name="内容占位符 6"/>
          <p:cNvSpPr txBox="1">
            <a:spLocks/>
          </p:cNvSpPr>
          <p:nvPr/>
        </p:nvSpPr>
        <p:spPr>
          <a:xfrm>
            <a:off x="539552" y="3356992"/>
            <a:ext cx="7632848" cy="15696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提示：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Spring 3.1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版本之前需要定义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DefaultAnnotationHandlerMapping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AnnotationMethodHandlerAdapter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两个组件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 err="1" smtClean="0"/>
              <a:t>RequestMapping</a:t>
            </a:r>
            <a:r>
              <a:rPr lang="zh-CN" altLang="en-US" sz="3600" b="1" dirty="0" smtClean="0"/>
              <a:t>注解应用</a:t>
            </a:r>
            <a:endParaRPr lang="zh-CN" altLang="en-US" sz="3600" b="1" dirty="0"/>
          </a:p>
        </p:txBody>
      </p:sp>
      <p:sp>
        <p:nvSpPr>
          <p:cNvPr id="3" name="内容占位符 6"/>
          <p:cNvSpPr>
            <a:spLocks noGrp="1"/>
          </p:cNvSpPr>
          <p:nvPr>
            <p:ph sz="quarter" idx="4294967295"/>
          </p:nvPr>
        </p:nvSpPr>
        <p:spPr>
          <a:xfrm>
            <a:off x="467545" y="1052736"/>
            <a:ext cx="9139034" cy="1015021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altLang="zh-CN" i="1" dirty="0" err="1" smtClean="0"/>
              <a:t>RequestMappingHandlerMapping</a:t>
            </a:r>
            <a:r>
              <a:rPr lang="zh-CN" altLang="en-US" i="1" dirty="0" smtClean="0"/>
              <a:t>和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i="1" dirty="0" err="1" smtClean="0"/>
              <a:t>RequestMappingHandlerAdapter</a:t>
            </a:r>
            <a:r>
              <a:rPr lang="zh-CN" altLang="en-US" i="1" dirty="0" smtClean="0"/>
              <a:t>两个</a:t>
            </a:r>
            <a:r>
              <a:rPr lang="en-US" altLang="zh-CN" i="1" dirty="0" smtClean="0"/>
              <a:t>bean</a:t>
            </a:r>
            <a:r>
              <a:rPr lang="zh-CN" altLang="en-US" i="1" dirty="0" smtClean="0"/>
              <a:t>组件定义示例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539552" y="2263512"/>
            <a:ext cx="84215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&lt;bean class=</a:t>
            </a:r>
            <a:r>
              <a:rPr lang="en-US" altLang="zh-CN" sz="2400" i="1" dirty="0" smtClean="0"/>
              <a:t>"org.springframework.web.servlet.mvc.method.annotation.RequestMappingHandlerMapping"/&gt;</a:t>
            </a:r>
          </a:p>
          <a:p>
            <a:endParaRPr lang="zh-CN" altLang="en-US" sz="2400" dirty="0" smtClean="0"/>
          </a:p>
          <a:p>
            <a:r>
              <a:rPr lang="en-US" altLang="zh-CN" sz="2400" dirty="0" smtClean="0"/>
              <a:t>&lt;bean class=</a:t>
            </a:r>
            <a:r>
              <a:rPr lang="en-US" altLang="zh-CN" sz="2400" i="1" dirty="0" smtClean="0"/>
              <a:t>"org.springframework.web.servlet.mvc.method.annotation.RequestMappingHandlerAdapter"/&gt;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Autofit/>
          </a:bodyPr>
          <a:lstStyle/>
          <a:p>
            <a:r>
              <a:rPr lang="en-US" altLang="zh-CN" sz="3200" b="1" dirty="0" err="1" smtClean="0"/>
              <a:t>RequestMapping</a:t>
            </a:r>
            <a:r>
              <a:rPr lang="zh-CN" altLang="en-US" sz="3200" b="1" dirty="0" smtClean="0"/>
              <a:t>注解应用</a:t>
            </a:r>
            <a:endParaRPr lang="zh-CN" altLang="en-US" sz="3200" b="1" dirty="0"/>
          </a:p>
        </p:txBody>
      </p:sp>
      <p:sp>
        <p:nvSpPr>
          <p:cNvPr id="3" name="内容占位符 6"/>
          <p:cNvSpPr>
            <a:spLocks noGrp="1"/>
          </p:cNvSpPr>
          <p:nvPr>
            <p:ph sz="quarter" idx="4294967295"/>
          </p:nvPr>
        </p:nvSpPr>
        <p:spPr>
          <a:xfrm>
            <a:off x="467545" y="1052736"/>
            <a:ext cx="8352928" cy="156966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从</a:t>
            </a:r>
            <a:r>
              <a:rPr lang="en-US" altLang="zh-CN" dirty="0" smtClean="0"/>
              <a:t>Spring 3.2</a:t>
            </a:r>
            <a:r>
              <a:rPr lang="zh-CN" altLang="en-US" dirty="0" smtClean="0"/>
              <a:t>版本开始可以使用下面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配置简化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RequestMappingHandlerMapping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RequestMappingHandlerAdapter</a:t>
            </a:r>
            <a:r>
              <a:rPr lang="zh-CN" altLang="en-US" dirty="0" smtClean="0"/>
              <a:t>定义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539552" y="2823319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mvc:annotation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-driven/&gt;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56" y="279065"/>
            <a:ext cx="10515600" cy="667608"/>
          </a:xfrm>
        </p:spPr>
        <p:txBody>
          <a:bodyPr>
            <a:noAutofit/>
          </a:bodyPr>
          <a:lstStyle/>
          <a:p>
            <a:r>
              <a:rPr lang="en-US" altLang="zh-CN" sz="3200" b="1" dirty="0" smtClean="0"/>
              <a:t>Controller</a:t>
            </a:r>
            <a:r>
              <a:rPr lang="zh-CN" altLang="en-US" sz="3200" b="1" dirty="0" smtClean="0"/>
              <a:t>注解应用</a:t>
            </a:r>
            <a:endParaRPr lang="zh-CN" altLang="en-US" sz="3200" b="1" dirty="0"/>
          </a:p>
        </p:txBody>
      </p:sp>
      <p:sp>
        <p:nvSpPr>
          <p:cNvPr id="3" name="内容占位符 6"/>
          <p:cNvSpPr>
            <a:spLocks noGrp="1"/>
          </p:cNvSpPr>
          <p:nvPr>
            <p:ph sz="quarter" idx="4294967295"/>
          </p:nvPr>
        </p:nvSpPr>
        <p:spPr>
          <a:xfrm>
            <a:off x="467544" y="1052736"/>
            <a:ext cx="8859336" cy="156966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    推荐使用</a:t>
            </a:r>
            <a:r>
              <a:rPr lang="en-US" altLang="zh-CN" dirty="0" smtClean="0"/>
              <a:t>@Controller</a:t>
            </a:r>
            <a:r>
              <a:rPr lang="zh-CN" altLang="en-US" dirty="0" smtClean="0"/>
              <a:t>注解声明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组件，这样可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以使得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定义更加灵活，可以不用实现</a:t>
            </a:r>
            <a:r>
              <a:rPr lang="en-US" altLang="zh-CN" dirty="0" smtClean="0"/>
              <a:t>Controller</a:t>
            </a:r>
          </a:p>
          <a:p>
            <a:pPr>
              <a:buNone/>
            </a:pPr>
            <a:r>
              <a:rPr lang="zh-CN" altLang="en-US" dirty="0" smtClean="0"/>
              <a:t>接口，请求处理的方法也可以灵活定义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539551" y="2523668"/>
            <a:ext cx="88593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@Controller</a:t>
            </a:r>
          </a:p>
          <a:p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RequestMapping</a:t>
            </a:r>
            <a:r>
              <a:rPr lang="en-US" altLang="zh-CN" sz="2400" dirty="0" smtClean="0"/>
              <a:t>("/day01")</a:t>
            </a:r>
          </a:p>
          <a:p>
            <a:r>
              <a:rPr lang="en-US" altLang="zh-CN" sz="2400" dirty="0" smtClean="0"/>
              <a:t>public class </a:t>
            </a:r>
            <a:r>
              <a:rPr lang="en-US" altLang="zh-CN" sz="2400" dirty="0" err="1" smtClean="0"/>
              <a:t>HelloController</a:t>
            </a:r>
            <a:r>
              <a:rPr lang="en-US" altLang="zh-CN" sz="2400" dirty="0" smtClean="0"/>
              <a:t>{</a:t>
            </a:r>
          </a:p>
          <a:p>
            <a:endParaRPr lang="zh-CN" altLang="en-US" sz="2400" dirty="0" smtClean="0"/>
          </a:p>
          <a:p>
            <a:r>
              <a:rPr lang="en-US" altLang="zh-CN" sz="2400" dirty="0" smtClean="0"/>
              <a:t>    @</a:t>
            </a:r>
            <a:r>
              <a:rPr lang="en-US" altLang="zh-CN" sz="2400" dirty="0" err="1" smtClean="0"/>
              <a:t>RequestMapping</a:t>
            </a:r>
            <a:r>
              <a:rPr lang="en-US" altLang="zh-CN" sz="2400" dirty="0" smtClean="0"/>
              <a:t>("/</a:t>
            </a:r>
            <a:r>
              <a:rPr lang="en-US" altLang="zh-CN" sz="2400" dirty="0" err="1" smtClean="0"/>
              <a:t>hello.form</a:t>
            </a:r>
            <a:r>
              <a:rPr lang="en-US" altLang="zh-CN" sz="2400" dirty="0" smtClean="0"/>
              <a:t>")</a:t>
            </a:r>
          </a:p>
          <a:p>
            <a:r>
              <a:rPr lang="en-US" altLang="zh-CN" sz="2400" dirty="0" smtClean="0"/>
              <a:t>    public String execute() throws Exception {</a:t>
            </a:r>
          </a:p>
          <a:p>
            <a:r>
              <a:rPr lang="en-US" altLang="zh-CN" sz="2400" dirty="0" smtClean="0"/>
              <a:t>        return "hello";</a:t>
            </a:r>
          </a:p>
          <a:p>
            <a:r>
              <a:rPr lang="en-US" altLang="zh-CN" sz="2400" dirty="0" smtClean="0"/>
              <a:t>    }</a:t>
            </a:r>
            <a:endParaRPr lang="zh-CN" altLang="en-US" sz="2400" dirty="0" smtClean="0"/>
          </a:p>
          <a:p>
            <a:r>
              <a:rPr lang="en-US" altLang="zh-CN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Controller</a:t>
            </a:r>
            <a:r>
              <a:rPr lang="zh-CN" altLang="en-US" sz="3200" b="1" dirty="0" smtClean="0"/>
              <a:t>注解应用</a:t>
            </a:r>
            <a:endParaRPr lang="zh-CN" altLang="en-US" sz="3600" b="1" dirty="0"/>
          </a:p>
        </p:txBody>
      </p:sp>
      <p:sp>
        <p:nvSpPr>
          <p:cNvPr id="3" name="内容占位符 6"/>
          <p:cNvSpPr>
            <a:spLocks noGrp="1"/>
          </p:cNvSpPr>
          <p:nvPr>
            <p:ph sz="quarter" idx="4294967295"/>
          </p:nvPr>
        </p:nvSpPr>
        <p:spPr>
          <a:xfrm>
            <a:off x="402998" y="1106524"/>
            <a:ext cx="9806009" cy="1052596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    为了使</a:t>
            </a:r>
            <a:r>
              <a:rPr lang="en-US" altLang="zh-CN" dirty="0" smtClean="0"/>
              <a:t>@Controller</a:t>
            </a:r>
            <a:r>
              <a:rPr lang="zh-CN" altLang="en-US" dirty="0" smtClean="0"/>
              <a:t>注解生效，需要在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文件中开启组件扫描定义，并指定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组件所在包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63037" y="2474676"/>
            <a:ext cx="92038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&lt;</a:t>
            </a:r>
            <a:r>
              <a:rPr lang="en-US" altLang="zh-CN" sz="2800" dirty="0" err="1" smtClean="0"/>
              <a:t>context:component</a:t>
            </a:r>
            <a:r>
              <a:rPr lang="en-US" altLang="zh-CN" sz="2800" dirty="0" smtClean="0"/>
              <a:t>-scan </a:t>
            </a:r>
          </a:p>
          <a:p>
            <a:r>
              <a:rPr lang="en-US" altLang="zh-CN" sz="2800" dirty="0" smtClean="0"/>
              <a:t>           base-package=</a:t>
            </a:r>
            <a:r>
              <a:rPr lang="en-US" altLang="zh-CN" sz="2800" i="1" dirty="0" smtClean="0"/>
              <a:t>"</a:t>
            </a:r>
            <a:r>
              <a:rPr lang="en-US" altLang="zh-CN" sz="2800" i="1" dirty="0" err="1" smtClean="0"/>
              <a:t>com.yztcedu.controller</a:t>
            </a:r>
            <a:r>
              <a:rPr lang="en-US" altLang="zh-CN" sz="2800" i="1" dirty="0" smtClean="0"/>
              <a:t>"/&gt;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接收请求参数值</a:t>
            </a:r>
            <a:endParaRPr lang="zh-CN" altLang="en-US" sz="3600" b="1" dirty="0"/>
          </a:p>
        </p:txBody>
      </p:sp>
      <p:sp>
        <p:nvSpPr>
          <p:cNvPr id="5" name="内容占位符 6"/>
          <p:cNvSpPr>
            <a:spLocks noGrp="1"/>
          </p:cNvSpPr>
          <p:nvPr>
            <p:ph sz="quarter" idx="4294967295"/>
          </p:nvPr>
        </p:nvSpPr>
        <p:spPr>
          <a:xfrm>
            <a:off x="467544" y="1052736"/>
            <a:ext cx="9031457" cy="2086725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Spring MVC Web</a:t>
            </a:r>
            <a:r>
              <a:rPr lang="zh-CN" altLang="en-US" dirty="0" smtClean="0"/>
              <a:t>请求提交数据到控制器有下面几种方法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HttpServletRequest</a:t>
            </a:r>
            <a:r>
              <a:rPr lang="zh-CN" altLang="en-US" dirty="0" smtClean="0"/>
              <a:t>获取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RequestParam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r>
              <a:rPr lang="zh-CN" altLang="en-US" dirty="0" smtClean="0"/>
              <a:t>使用自动机制封装成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对象</a:t>
            </a:r>
            <a:endParaRPr lang="en-US" altLang="zh-CN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2990361"/>
            <a:ext cx="7776863" cy="364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接收请求参数值</a:t>
            </a:r>
            <a:endParaRPr lang="zh-CN" altLang="en-US" sz="3600" b="1" dirty="0"/>
          </a:p>
        </p:txBody>
      </p:sp>
      <p:sp>
        <p:nvSpPr>
          <p:cNvPr id="3" name="内容占位符 6"/>
          <p:cNvSpPr>
            <a:spLocks noGrp="1"/>
          </p:cNvSpPr>
          <p:nvPr>
            <p:ph sz="quarter" idx="4294967295"/>
          </p:nvPr>
        </p:nvSpPr>
        <p:spPr>
          <a:xfrm>
            <a:off x="467544" y="1052736"/>
            <a:ext cx="8870093" cy="156966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HttpServletRequest</a:t>
            </a:r>
            <a:r>
              <a:rPr lang="zh-CN" altLang="en-US" dirty="0" smtClean="0"/>
              <a:t>获取示例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r>
              <a:rPr lang="zh-CN" altLang="en-US" dirty="0" smtClean="0"/>
              <a:t>自动参数注入</a:t>
            </a:r>
            <a:r>
              <a:rPr lang="en-US" altLang="zh-CN" dirty="0" err="1" smtClean="0"/>
              <a:t>HttpServletRequest</a:t>
            </a:r>
            <a:endParaRPr lang="en-US" altLang="zh-CN" dirty="0" smtClean="0"/>
          </a:p>
          <a:p>
            <a:r>
              <a:rPr lang="zh-CN" altLang="en-US" dirty="0" smtClean="0"/>
              <a:t>优点直接，缺点需要自己处理数据类型转换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66333" y="2504525"/>
            <a:ext cx="88402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RequestMapping</a:t>
            </a:r>
            <a:r>
              <a:rPr lang="en-US" altLang="zh-CN" sz="2400" dirty="0" smtClean="0"/>
              <a:t>("/login-action1.form")</a:t>
            </a:r>
          </a:p>
          <a:p>
            <a:r>
              <a:rPr lang="en-US" altLang="zh-CN" sz="2400" dirty="0" smtClean="0"/>
              <a:t>public String checkLogin1(</a:t>
            </a:r>
            <a:r>
              <a:rPr lang="en-US" altLang="zh-CN" sz="2400" dirty="0" err="1" smtClean="0"/>
              <a:t>HttpServletRequest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req</a:t>
            </a:r>
            <a:r>
              <a:rPr lang="en-US" altLang="zh-CN" sz="2400" dirty="0" smtClean="0"/>
              <a:t>){</a:t>
            </a:r>
          </a:p>
          <a:p>
            <a:r>
              <a:rPr lang="zh-CN" altLang="en-US" sz="2400" dirty="0" smtClean="0"/>
              <a:t>	</a:t>
            </a:r>
            <a:r>
              <a:rPr lang="en-US" altLang="zh-CN" sz="2400" dirty="0" smtClean="0"/>
              <a:t>String name = </a:t>
            </a:r>
            <a:r>
              <a:rPr lang="en-US" altLang="zh-CN" sz="2400" dirty="0" err="1" smtClean="0"/>
              <a:t>req.getParameter</a:t>
            </a:r>
            <a:r>
              <a:rPr lang="en-US" altLang="zh-CN" sz="2400" dirty="0" smtClean="0"/>
              <a:t>("name");</a:t>
            </a:r>
          </a:p>
          <a:p>
            <a:r>
              <a:rPr lang="en-US" altLang="zh-CN" sz="2400" dirty="0" smtClean="0"/>
              <a:t>	String </a:t>
            </a:r>
            <a:r>
              <a:rPr lang="en-US" altLang="zh-CN" sz="2400" dirty="0" err="1" smtClean="0"/>
              <a:t>pwd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req.getParameter</a:t>
            </a:r>
            <a:r>
              <a:rPr lang="en-US" altLang="zh-CN" sz="2400" dirty="0" smtClean="0"/>
              <a:t>("</a:t>
            </a:r>
            <a:r>
              <a:rPr lang="en-US" altLang="zh-CN" sz="2400" dirty="0" err="1" smtClean="0"/>
              <a:t>pwd</a:t>
            </a:r>
            <a:r>
              <a:rPr lang="en-US" altLang="zh-CN" sz="2400" dirty="0" smtClean="0"/>
              <a:t>");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(name);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pwd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 smtClean="0"/>
              <a:t>	User </a:t>
            </a:r>
            <a:r>
              <a:rPr lang="en-US" altLang="zh-CN" sz="2400" dirty="0" err="1" smtClean="0"/>
              <a:t>user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userService.login</a:t>
            </a:r>
            <a:r>
              <a:rPr lang="en-US" altLang="zh-CN" sz="2400" dirty="0" smtClean="0"/>
              <a:t>(name, </a:t>
            </a:r>
            <a:r>
              <a:rPr lang="en-US" altLang="zh-CN" sz="2400" dirty="0" err="1" smtClean="0"/>
              <a:t>pwd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 smtClean="0"/>
              <a:t>	//...  </a:t>
            </a:r>
            <a:r>
              <a:rPr lang="zh-CN" altLang="en-US" sz="2400" dirty="0" smtClean="0"/>
              <a:t>省略处理过程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return "success";</a:t>
            </a:r>
          </a:p>
          <a:p>
            <a:r>
              <a:rPr lang="en-US" altLang="zh-CN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接收请求参数值</a:t>
            </a:r>
            <a:endParaRPr lang="zh-CN" altLang="en-US" sz="3600" b="1" dirty="0"/>
          </a:p>
        </p:txBody>
      </p:sp>
      <p:sp>
        <p:nvSpPr>
          <p:cNvPr id="3" name="内容占位符 6"/>
          <p:cNvSpPr>
            <a:spLocks noGrp="1"/>
          </p:cNvSpPr>
          <p:nvPr>
            <p:ph sz="quarter" idx="4294967295"/>
          </p:nvPr>
        </p:nvSpPr>
        <p:spPr>
          <a:xfrm>
            <a:off x="478302" y="934402"/>
            <a:ext cx="9827523" cy="1569660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smtClean="0"/>
              <a:t>Spring</a:t>
            </a:r>
            <a:r>
              <a:rPr lang="zh-CN" altLang="en-US" sz="2400" dirty="0" smtClean="0"/>
              <a:t>会自动将表单参数注入到方法参数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名称一致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RequestParam</a:t>
            </a:r>
            <a:r>
              <a:rPr lang="zh-CN" altLang="en-US" sz="2400" dirty="0" smtClean="0"/>
              <a:t>注解，映射不一致的名称</a:t>
            </a:r>
            <a:endParaRPr lang="en-US" altLang="zh-CN" sz="2400" dirty="0" smtClean="0"/>
          </a:p>
          <a:p>
            <a:r>
              <a:rPr lang="zh-CN" altLang="en-US" sz="2400" dirty="0" smtClean="0"/>
              <a:t>优点参数类型自动转换，但可能出现类型转换异常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755576" y="2249637"/>
            <a:ext cx="79208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RequestMapping</a:t>
            </a:r>
            <a:r>
              <a:rPr lang="en-US" altLang="zh-CN" sz="2400" dirty="0" smtClean="0"/>
              <a:t>("/login-action2.form")</a:t>
            </a:r>
          </a:p>
          <a:p>
            <a:r>
              <a:rPr lang="en-US" altLang="zh-CN" sz="2400" dirty="0" smtClean="0"/>
              <a:t>public String checkLogin2(</a:t>
            </a:r>
          </a:p>
          <a:p>
            <a:r>
              <a:rPr lang="en-US" altLang="zh-CN" sz="2400" dirty="0" smtClean="0"/>
              <a:t>		String name,</a:t>
            </a:r>
          </a:p>
          <a:p>
            <a:r>
              <a:rPr lang="en-US" altLang="zh-CN" sz="2400" dirty="0" smtClean="0"/>
              <a:t>		@</a:t>
            </a:r>
            <a:r>
              <a:rPr lang="en-US" altLang="zh-CN" sz="2400" dirty="0" err="1" smtClean="0"/>
              <a:t>RequestParam</a:t>
            </a:r>
            <a:r>
              <a:rPr lang="en-US" altLang="zh-CN" sz="2400" dirty="0" smtClean="0"/>
              <a:t>("</a:t>
            </a:r>
            <a:r>
              <a:rPr lang="en-US" altLang="zh-CN" sz="2400" dirty="0" err="1" smtClean="0"/>
              <a:t>pwd</a:t>
            </a:r>
            <a:r>
              <a:rPr lang="en-US" altLang="zh-CN" sz="2400" dirty="0" smtClean="0"/>
              <a:t>")String password, </a:t>
            </a:r>
            <a:endParaRPr lang="zh-CN" altLang="en-US" sz="2400" dirty="0" smtClean="0"/>
          </a:p>
          <a:p>
            <a:r>
              <a:rPr lang="zh-CN" altLang="en-US" sz="2400" dirty="0" smtClean="0"/>
              <a:t>		</a:t>
            </a:r>
            <a:r>
              <a:rPr lang="en-US" altLang="zh-CN" sz="2400" dirty="0" err="1" smtClean="0"/>
              <a:t>HttpServletRequest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req</a:t>
            </a:r>
            <a:r>
              <a:rPr lang="en-US" altLang="zh-CN" sz="2400" dirty="0" smtClean="0"/>
              <a:t>){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(name);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(password);</a:t>
            </a:r>
          </a:p>
          <a:p>
            <a:r>
              <a:rPr lang="en-US" altLang="zh-CN" sz="2400" dirty="0" smtClean="0"/>
              <a:t>	User </a:t>
            </a:r>
            <a:r>
              <a:rPr lang="en-US" altLang="zh-CN" sz="2400" dirty="0" err="1" smtClean="0"/>
              <a:t>user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userService.login</a:t>
            </a:r>
            <a:r>
              <a:rPr lang="en-US" altLang="zh-CN" sz="2400" dirty="0" smtClean="0"/>
              <a:t>(name, password);</a:t>
            </a:r>
          </a:p>
          <a:p>
            <a:r>
              <a:rPr lang="en-US" altLang="zh-CN" sz="2400" dirty="0" smtClean="0"/>
              <a:t>	//... </a:t>
            </a:r>
            <a:r>
              <a:rPr lang="zh-CN" altLang="en-US" sz="2400" dirty="0" smtClean="0"/>
              <a:t>省略处理过程</a:t>
            </a:r>
            <a:endParaRPr lang="en-US" altLang="zh-CN" sz="2400" dirty="0" smtClean="0"/>
          </a:p>
          <a:p>
            <a:r>
              <a:rPr lang="en-US" altLang="zh-CN" sz="2400" dirty="0" smtClean="0"/>
              <a:t>	return "success“;}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接收请求参数值</a:t>
            </a:r>
            <a:endParaRPr lang="zh-CN" altLang="en-US" sz="3600" b="1" dirty="0"/>
          </a:p>
        </p:txBody>
      </p:sp>
      <p:sp>
        <p:nvSpPr>
          <p:cNvPr id="3" name="内容占位符 6"/>
          <p:cNvSpPr>
            <a:spLocks noGrp="1"/>
          </p:cNvSpPr>
          <p:nvPr>
            <p:ph sz="quarter" idx="4294967295"/>
          </p:nvPr>
        </p:nvSpPr>
        <p:spPr>
          <a:xfrm>
            <a:off x="467545" y="1052736"/>
            <a:ext cx="8999184" cy="1052596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使用自动机制封装成</a:t>
            </a:r>
            <a:r>
              <a:rPr lang="en-US" altLang="zh-CN" sz="2400" dirty="0" smtClean="0"/>
              <a:t>Bean</a:t>
            </a:r>
            <a:r>
              <a:rPr lang="zh-CN" altLang="en-US" sz="2400" dirty="0" smtClean="0"/>
              <a:t>属性示例</a:t>
            </a:r>
            <a:endParaRPr lang="en-US" altLang="zh-CN" sz="2400" dirty="0" smtClean="0"/>
          </a:p>
          <a:p>
            <a:r>
              <a:rPr lang="zh-CN" altLang="en-US" sz="2400" dirty="0" smtClean="0"/>
              <a:t>定义</a:t>
            </a:r>
            <a:r>
              <a:rPr lang="en-US" altLang="zh-CN" sz="2400" dirty="0" smtClean="0"/>
              <a:t>User</a:t>
            </a:r>
            <a:r>
              <a:rPr lang="zh-CN" altLang="en-US" sz="2400" dirty="0" smtClean="0"/>
              <a:t>实体，属性名与</a:t>
            </a:r>
            <a:r>
              <a:rPr lang="en-US" altLang="zh-CN" sz="2400" dirty="0" smtClean="0"/>
              <a:t>&lt;form&gt;</a:t>
            </a:r>
            <a:r>
              <a:rPr lang="zh-CN" altLang="en-US" sz="2400" dirty="0" smtClean="0"/>
              <a:t>表单组件的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相同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683568" y="1933498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&lt;form action=</a:t>
            </a:r>
            <a:r>
              <a:rPr lang="en-US" altLang="zh-CN" sz="2400" i="1" dirty="0" smtClean="0"/>
              <a:t>"login-action3.form"&gt;</a:t>
            </a:r>
          </a:p>
          <a:p>
            <a:r>
              <a:rPr lang="zh-CN" altLang="en-US" sz="2400" dirty="0" smtClean="0"/>
              <a:t>    用户名：</a:t>
            </a:r>
            <a:r>
              <a:rPr lang="en-US" altLang="zh-CN" sz="2400" dirty="0" smtClean="0"/>
              <a:t>&lt;input type=</a:t>
            </a:r>
            <a:r>
              <a:rPr lang="en-US" altLang="zh-CN" sz="2400" i="1" dirty="0" smtClean="0"/>
              <a:t>"text" name="name"&gt;&lt;</a:t>
            </a:r>
            <a:r>
              <a:rPr lang="en-US" altLang="zh-CN" sz="2400" i="1" dirty="0" err="1" smtClean="0"/>
              <a:t>br</a:t>
            </a:r>
            <a:r>
              <a:rPr lang="en-US" altLang="zh-CN" sz="2400" i="1" dirty="0" smtClean="0"/>
              <a:t>/&gt;</a:t>
            </a:r>
          </a:p>
          <a:p>
            <a:r>
              <a:rPr lang="zh-CN" altLang="en-US" sz="2400" dirty="0" smtClean="0"/>
              <a:t>    密码：</a:t>
            </a:r>
            <a:r>
              <a:rPr lang="en-US" altLang="zh-CN" sz="2400" dirty="0" smtClean="0"/>
              <a:t>&lt;input type=</a:t>
            </a:r>
            <a:r>
              <a:rPr lang="en-US" altLang="zh-CN" sz="2400" i="1" dirty="0" smtClean="0"/>
              <a:t>"password" name="</a:t>
            </a:r>
            <a:r>
              <a:rPr lang="en-US" altLang="zh-CN" sz="2400" i="1" dirty="0" err="1" smtClean="0"/>
              <a:t>pwd</a:t>
            </a:r>
            <a:r>
              <a:rPr lang="en-US" altLang="zh-CN" sz="2400" i="1" dirty="0" smtClean="0"/>
              <a:t>"&gt;&lt;</a:t>
            </a:r>
            <a:r>
              <a:rPr lang="en-US" altLang="zh-CN" sz="2400" i="1" dirty="0" err="1" smtClean="0"/>
              <a:t>br</a:t>
            </a:r>
            <a:r>
              <a:rPr lang="en-US" altLang="zh-CN" sz="2400" i="1" dirty="0" smtClean="0"/>
              <a:t>/&gt;</a:t>
            </a:r>
          </a:p>
          <a:p>
            <a:r>
              <a:rPr lang="en-US" altLang="zh-CN" sz="2400" dirty="0" smtClean="0"/>
              <a:t>    &lt;input type=</a:t>
            </a:r>
            <a:r>
              <a:rPr lang="en-US" altLang="zh-CN" sz="2400" i="1" dirty="0" smtClean="0"/>
              <a:t>"submit" value="</a:t>
            </a:r>
            <a:r>
              <a:rPr lang="zh-CN" altLang="en-US" sz="2400" i="1" dirty="0" smtClean="0"/>
              <a:t>登录</a:t>
            </a:r>
            <a:r>
              <a:rPr lang="en-US" altLang="zh-CN" sz="2400" i="1" dirty="0" smtClean="0"/>
              <a:t>"&gt;</a:t>
            </a:r>
          </a:p>
          <a:p>
            <a:r>
              <a:rPr lang="en-US" altLang="zh-CN" sz="2400" dirty="0" smtClean="0"/>
              <a:t> &lt;/form&gt;</a:t>
            </a:r>
          </a:p>
        </p:txBody>
      </p:sp>
      <p:sp>
        <p:nvSpPr>
          <p:cNvPr id="5" name="矩形 4"/>
          <p:cNvSpPr/>
          <p:nvPr/>
        </p:nvSpPr>
        <p:spPr>
          <a:xfrm>
            <a:off x="657191" y="3874645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public class User {</a:t>
            </a:r>
          </a:p>
          <a:p>
            <a:pPr lvl="1"/>
            <a:r>
              <a:rPr lang="en-US" altLang="zh-CN" sz="2400" dirty="0" smtClean="0"/>
              <a:t>private String name;</a:t>
            </a:r>
          </a:p>
          <a:p>
            <a:pPr lvl="1"/>
            <a:r>
              <a:rPr lang="en-US" altLang="zh-CN" sz="2400" dirty="0" smtClean="0"/>
              <a:t>private String </a:t>
            </a:r>
            <a:r>
              <a:rPr lang="en-US" altLang="zh-CN" sz="2400" dirty="0" err="1" smtClean="0"/>
              <a:t>pwd</a:t>
            </a:r>
            <a:r>
              <a:rPr lang="en-US" altLang="zh-CN" sz="2400" dirty="0" smtClean="0"/>
              <a:t>;</a:t>
            </a:r>
          </a:p>
          <a:p>
            <a:pPr lvl="1"/>
            <a:r>
              <a:rPr lang="en-US" altLang="zh-CN" sz="2400" dirty="0" smtClean="0"/>
              <a:t>//</a:t>
            </a:r>
            <a:r>
              <a:rPr lang="zh-CN" altLang="en-US" sz="2400" dirty="0" smtClean="0"/>
              <a:t>省略</a:t>
            </a:r>
            <a:r>
              <a:rPr lang="en-US" altLang="zh-CN" sz="2400" dirty="0" smtClean="0"/>
              <a:t>setter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getter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</a:p>
        </p:txBody>
      </p:sp>
      <p:cxnSp>
        <p:nvCxnSpPr>
          <p:cNvPr id="6" name="肘形连接符 5"/>
          <p:cNvCxnSpPr/>
          <p:nvPr/>
        </p:nvCxnSpPr>
        <p:spPr>
          <a:xfrm flipV="1">
            <a:off x="3851920" y="2365546"/>
            <a:ext cx="2232248" cy="2160240"/>
          </a:xfrm>
          <a:prstGeom prst="bentConnector3">
            <a:avLst>
              <a:gd name="adj1" fmla="val 185691"/>
            </a:avLst>
          </a:prstGeom>
          <a:ln w="28575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/>
          <p:nvPr/>
        </p:nvCxnSpPr>
        <p:spPr>
          <a:xfrm flipV="1">
            <a:off x="3635896" y="3157634"/>
            <a:ext cx="2592288" cy="1728192"/>
          </a:xfrm>
          <a:prstGeom prst="bentConnector3">
            <a:avLst>
              <a:gd name="adj1" fmla="val 99236"/>
            </a:avLst>
          </a:prstGeom>
          <a:ln w="28575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43394" y="2265389"/>
            <a:ext cx="70771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</a:rPr>
              <a:t>Spring Web MVC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接收请求参数值</a:t>
            </a:r>
            <a:endParaRPr lang="zh-CN" altLang="en-US" sz="3600" b="1" dirty="0"/>
          </a:p>
        </p:txBody>
      </p:sp>
      <p:sp>
        <p:nvSpPr>
          <p:cNvPr id="3" name="内容占位符 6"/>
          <p:cNvSpPr>
            <a:spLocks noGrp="1"/>
          </p:cNvSpPr>
          <p:nvPr>
            <p:ph sz="quarter" idx="4294967295"/>
          </p:nvPr>
        </p:nvSpPr>
        <p:spPr>
          <a:xfrm>
            <a:off x="467545" y="1052736"/>
            <a:ext cx="8064896" cy="1052596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使用自动机制封装成实体参数示例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组件处理方法定义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类型参数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83568" y="2204864"/>
            <a:ext cx="7920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RequestMapping</a:t>
            </a:r>
            <a:r>
              <a:rPr lang="en-US" altLang="zh-CN" sz="2400" dirty="0" smtClean="0"/>
              <a:t>("/login-action3.form")</a:t>
            </a:r>
          </a:p>
          <a:p>
            <a:r>
              <a:rPr lang="en-US" altLang="zh-CN" sz="2400" b="1" dirty="0" smtClean="0"/>
              <a:t>public String checkLogin3(User </a:t>
            </a:r>
            <a:r>
              <a:rPr lang="en-US" altLang="zh-CN" sz="2400" b="1" dirty="0" err="1" smtClean="0"/>
              <a:t>user</a:t>
            </a:r>
            <a:r>
              <a:rPr lang="en-US" altLang="zh-CN" sz="2400" b="1" dirty="0" smtClean="0"/>
              <a:t>){</a:t>
            </a:r>
          </a:p>
          <a:p>
            <a:pPr lvl="1"/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user.getName</a:t>
            </a:r>
            <a:r>
              <a:rPr lang="en-US" altLang="zh-CN" sz="2400" dirty="0" smtClean="0"/>
              <a:t>());</a:t>
            </a:r>
          </a:p>
          <a:p>
            <a:pPr lvl="1"/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user.getPwd</a:t>
            </a:r>
            <a:r>
              <a:rPr lang="en-US" altLang="zh-CN" sz="2400" dirty="0" smtClean="0"/>
              <a:t>());</a:t>
            </a:r>
          </a:p>
          <a:p>
            <a:pPr lvl="1"/>
            <a:r>
              <a:rPr lang="en-US" altLang="zh-CN" sz="2400" dirty="0" smtClean="0"/>
              <a:t>User u = </a:t>
            </a:r>
            <a:r>
              <a:rPr lang="en-US" altLang="zh-CN" sz="2400" dirty="0" err="1" smtClean="0"/>
              <a:t>userService.login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user.getName</a:t>
            </a:r>
            <a:r>
              <a:rPr lang="en-US" altLang="zh-CN" sz="2400" dirty="0" smtClean="0"/>
              <a:t>(), </a:t>
            </a:r>
            <a:r>
              <a:rPr lang="en-US" altLang="zh-CN" sz="2400" dirty="0" err="1" smtClean="0"/>
              <a:t>user.getPwd</a:t>
            </a:r>
            <a:r>
              <a:rPr lang="en-US" altLang="zh-CN" sz="2400" dirty="0" smtClean="0"/>
              <a:t>());</a:t>
            </a:r>
          </a:p>
          <a:p>
            <a:pPr lvl="1"/>
            <a:r>
              <a:rPr lang="en-US" altLang="zh-CN" sz="2400" dirty="0" smtClean="0"/>
              <a:t>//... </a:t>
            </a:r>
            <a:r>
              <a:rPr lang="zh-CN" altLang="en-US" sz="2400" dirty="0" smtClean="0"/>
              <a:t>省略处理过程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return "success";</a:t>
            </a:r>
          </a:p>
          <a:p>
            <a:r>
              <a:rPr lang="en-US" altLang="zh-CN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向页面传值</a:t>
            </a:r>
            <a:endParaRPr lang="zh-CN" altLang="en-US" sz="3600" b="1" dirty="0"/>
          </a:p>
        </p:txBody>
      </p:sp>
      <p:sp>
        <p:nvSpPr>
          <p:cNvPr id="3" name="内容占位符 6"/>
          <p:cNvSpPr>
            <a:spLocks noGrp="1"/>
          </p:cNvSpPr>
          <p:nvPr>
            <p:ph sz="quarter" idx="4294967295"/>
          </p:nvPr>
        </p:nvSpPr>
        <p:spPr>
          <a:xfrm>
            <a:off x="467544" y="908720"/>
            <a:ext cx="8676455" cy="22863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    </a:t>
            </a:r>
            <a:r>
              <a:rPr lang="zh-CN" altLang="en-US" sz="2400" dirty="0" smtClean="0"/>
              <a:t>当</a:t>
            </a:r>
            <a:r>
              <a:rPr lang="en-US" altLang="zh-CN" sz="2400" dirty="0" smtClean="0"/>
              <a:t>Controller</a:t>
            </a:r>
            <a:r>
              <a:rPr lang="zh-CN" altLang="en-US" sz="2400" dirty="0" smtClean="0"/>
              <a:t>组件处理后，需要向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传值时，用下面方法</a:t>
            </a:r>
            <a:endParaRPr lang="en-US" altLang="zh-CN" sz="2400" dirty="0" smtClean="0"/>
          </a:p>
          <a:p>
            <a:r>
              <a:rPr lang="zh-CN" altLang="en-US" sz="2400" dirty="0" smtClean="0"/>
              <a:t>直接使用</a:t>
            </a:r>
            <a:r>
              <a:rPr lang="en-US" altLang="zh-CN" sz="2400" dirty="0" err="1" smtClean="0"/>
              <a:t>HttpServletRequest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Session</a:t>
            </a:r>
          </a:p>
          <a:p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ModeAndView</a:t>
            </a:r>
            <a:r>
              <a:rPr lang="zh-CN" altLang="en-US" sz="2400" dirty="0" smtClean="0"/>
              <a:t>对象</a:t>
            </a:r>
            <a:endParaRPr lang="en-US" altLang="zh-CN" sz="2400" dirty="0" smtClean="0"/>
          </a:p>
          <a:p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ModelMap</a:t>
            </a:r>
            <a:r>
              <a:rPr lang="zh-CN" altLang="en-US" sz="2400" dirty="0" smtClean="0"/>
              <a:t>参数对象</a:t>
            </a:r>
          </a:p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ModelAttribute</a:t>
            </a:r>
            <a:r>
              <a:rPr lang="zh-CN" altLang="en-US" sz="2400" dirty="0" smtClean="0"/>
              <a:t>注解</a:t>
            </a:r>
            <a:endParaRPr lang="en-US" altLang="zh-C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2777" y="3184264"/>
            <a:ext cx="7416824" cy="3399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向页面传值</a:t>
            </a:r>
            <a:endParaRPr lang="zh-CN" altLang="en-US" sz="3600" b="1" dirty="0"/>
          </a:p>
        </p:txBody>
      </p:sp>
      <p:sp>
        <p:nvSpPr>
          <p:cNvPr id="3" name="内容占位符 6"/>
          <p:cNvSpPr>
            <a:spLocks noGrp="1"/>
          </p:cNvSpPr>
          <p:nvPr>
            <p:ph sz="quarter" idx="4294967295"/>
          </p:nvPr>
        </p:nvSpPr>
        <p:spPr>
          <a:xfrm>
            <a:off x="467545" y="1052736"/>
            <a:ext cx="8064896" cy="1495794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ModeAndView</a:t>
            </a:r>
            <a:r>
              <a:rPr lang="zh-CN" altLang="en-US" sz="2400" dirty="0" smtClean="0"/>
              <a:t>对象示例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Controller</a:t>
            </a:r>
            <a:r>
              <a:rPr lang="zh-CN" altLang="en-US" sz="2400" dirty="0" smtClean="0"/>
              <a:t>处理方法完成后返回一个</a:t>
            </a:r>
            <a:r>
              <a:rPr lang="en-US" altLang="zh-CN" sz="2400" dirty="0" err="1" smtClean="0"/>
              <a:t>ModelAndView</a:t>
            </a:r>
            <a:r>
              <a:rPr lang="zh-CN" altLang="en-US" sz="2400" dirty="0" smtClean="0"/>
              <a:t>对象， 包含显示视图名和模型数据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62053" y="2293360"/>
            <a:ext cx="79208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RequestMapping</a:t>
            </a:r>
            <a:r>
              <a:rPr lang="en-US" altLang="zh-CN" sz="2400" dirty="0" smtClean="0"/>
              <a:t>("/login-</a:t>
            </a:r>
            <a:r>
              <a:rPr lang="en-US" altLang="zh-CN" sz="2400" dirty="0" err="1" smtClean="0"/>
              <a:t>action.form</a:t>
            </a:r>
            <a:r>
              <a:rPr lang="en-US" altLang="zh-CN" sz="2400" dirty="0" smtClean="0"/>
              <a:t>")</a:t>
            </a:r>
          </a:p>
          <a:p>
            <a:r>
              <a:rPr lang="en-US" altLang="zh-CN" sz="2400" dirty="0" smtClean="0"/>
              <a:t>public </a:t>
            </a:r>
            <a:r>
              <a:rPr lang="en-US" altLang="zh-CN" sz="2400" dirty="0" err="1" smtClean="0"/>
              <a:t>ModelAndView</a:t>
            </a:r>
            <a:r>
              <a:rPr lang="en-US" altLang="zh-CN" sz="2400" dirty="0" smtClean="0"/>
              <a:t> checkLogin4(String name, String </a:t>
            </a:r>
            <a:r>
              <a:rPr lang="en-US" altLang="zh-CN" sz="2400" dirty="0" err="1" smtClean="0"/>
              <a:t>pwd</a:t>
            </a:r>
            <a:r>
              <a:rPr lang="en-US" altLang="zh-CN" sz="2400" dirty="0" smtClean="0"/>
              <a:t>){</a:t>
            </a:r>
          </a:p>
          <a:p>
            <a:r>
              <a:rPr lang="en-US" altLang="zh-CN" sz="2400" dirty="0" smtClean="0"/>
              <a:t>    User </a:t>
            </a:r>
            <a:r>
              <a:rPr lang="en-US" altLang="zh-CN" sz="2400" dirty="0" err="1" smtClean="0"/>
              <a:t>user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userService.login</a:t>
            </a:r>
            <a:r>
              <a:rPr lang="en-US" altLang="zh-CN" sz="2400" dirty="0" smtClean="0"/>
              <a:t>(name, </a:t>
            </a:r>
            <a:r>
              <a:rPr lang="en-US" altLang="zh-CN" sz="2400" dirty="0" err="1" smtClean="0"/>
              <a:t>pwd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 smtClean="0"/>
              <a:t>    Map&lt;String, Object&gt; data = new </a:t>
            </a:r>
            <a:r>
              <a:rPr lang="en-US" altLang="zh-CN" sz="2400" dirty="0" err="1" smtClean="0"/>
              <a:t>HashMap</a:t>
            </a:r>
            <a:r>
              <a:rPr lang="en-US" altLang="zh-CN" sz="2400" dirty="0" smtClean="0"/>
              <a:t>&lt;String, Object&gt;();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data.put</a:t>
            </a:r>
            <a:r>
              <a:rPr lang="en-US" altLang="zh-CN" sz="2400" dirty="0" smtClean="0"/>
              <a:t>("user", user);</a:t>
            </a:r>
          </a:p>
          <a:p>
            <a:r>
              <a:rPr lang="en-US" altLang="zh-CN" sz="2400" dirty="0" smtClean="0"/>
              <a:t>    return new </a:t>
            </a:r>
            <a:r>
              <a:rPr lang="en-US" altLang="zh-CN" sz="2400" dirty="0" err="1" smtClean="0"/>
              <a:t>ModelAndView</a:t>
            </a:r>
            <a:r>
              <a:rPr lang="en-US" altLang="zh-CN" sz="2400" dirty="0" smtClean="0"/>
              <a:t>("</a:t>
            </a:r>
            <a:r>
              <a:rPr lang="en-US" altLang="zh-CN" sz="2400" dirty="0" err="1" smtClean="0"/>
              <a:t>success",data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 smtClean="0"/>
              <a:t>}</a:t>
            </a:r>
          </a:p>
        </p:txBody>
      </p:sp>
      <p:sp>
        <p:nvSpPr>
          <p:cNvPr id="5" name="内容占位符 6"/>
          <p:cNvSpPr txBox="1">
            <a:spLocks/>
          </p:cNvSpPr>
          <p:nvPr/>
        </p:nvSpPr>
        <p:spPr>
          <a:xfrm>
            <a:off x="395536" y="4899879"/>
            <a:ext cx="8064896" cy="94115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Model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数据会利用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HttpServletRequest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Attribute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传递到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页面中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向页面传值</a:t>
            </a:r>
            <a:endParaRPr lang="zh-CN" altLang="en-US" sz="3600" b="1" dirty="0"/>
          </a:p>
        </p:txBody>
      </p:sp>
      <p:sp>
        <p:nvSpPr>
          <p:cNvPr id="3" name="内容占位符 6"/>
          <p:cNvSpPr>
            <a:spLocks noGrp="1"/>
          </p:cNvSpPr>
          <p:nvPr>
            <p:ph sz="quarter" idx="4294967295"/>
          </p:nvPr>
        </p:nvSpPr>
        <p:spPr>
          <a:xfrm>
            <a:off x="467545" y="1052736"/>
            <a:ext cx="8064896" cy="1052596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ModelMap</a:t>
            </a:r>
            <a:r>
              <a:rPr lang="zh-CN" altLang="en-US" sz="2400" dirty="0" smtClean="0"/>
              <a:t>参数对象示例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Controller</a:t>
            </a:r>
            <a:r>
              <a:rPr lang="zh-CN" altLang="en-US" sz="2400" dirty="0" smtClean="0"/>
              <a:t>处理方法中追加一个</a:t>
            </a:r>
            <a:r>
              <a:rPr lang="en-US" altLang="zh-CN" sz="2400" dirty="0" err="1" smtClean="0"/>
              <a:t>ModelMap</a:t>
            </a:r>
            <a:r>
              <a:rPr lang="zh-CN" altLang="en-US" sz="2400" dirty="0" smtClean="0"/>
              <a:t>类型参数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662053" y="1917703"/>
            <a:ext cx="79208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RequestMapping</a:t>
            </a:r>
            <a:r>
              <a:rPr lang="en-US" altLang="zh-CN" sz="2400" dirty="0" smtClean="0"/>
              <a:t>("/login-action5.form")</a:t>
            </a:r>
          </a:p>
          <a:p>
            <a:r>
              <a:rPr lang="en-US" altLang="zh-CN" sz="2400" dirty="0" smtClean="0"/>
              <a:t>public String checkLogin5(String name, String </a:t>
            </a:r>
            <a:r>
              <a:rPr lang="en-US" altLang="zh-CN" sz="2400" dirty="0" err="1" smtClean="0"/>
              <a:t>pwd</a:t>
            </a:r>
            <a:r>
              <a:rPr lang="en-US" altLang="zh-CN" sz="2400" dirty="0" smtClean="0"/>
              <a:t>,</a:t>
            </a:r>
          </a:p>
          <a:p>
            <a:pPr lvl="1"/>
            <a:r>
              <a:rPr lang="en-US" altLang="zh-CN" sz="2400" dirty="0" err="1" smtClean="0"/>
              <a:t>ModelMap</a:t>
            </a:r>
            <a:r>
              <a:rPr lang="en-US" altLang="zh-CN" sz="2400" dirty="0" smtClean="0"/>
              <a:t> model){</a:t>
            </a:r>
          </a:p>
          <a:p>
            <a:pPr lvl="1"/>
            <a:r>
              <a:rPr lang="en-US" altLang="zh-CN" sz="2400" dirty="0" smtClean="0"/>
              <a:t>User </a:t>
            </a:r>
            <a:r>
              <a:rPr lang="en-US" altLang="zh-CN" sz="2400" dirty="0" err="1" smtClean="0"/>
              <a:t>user</a:t>
            </a:r>
            <a:r>
              <a:rPr lang="en-US" altLang="zh-CN" sz="2400" dirty="0" smtClean="0"/>
              <a:t>  = </a:t>
            </a:r>
            <a:r>
              <a:rPr lang="en-US" altLang="zh-CN" sz="2400" dirty="0" err="1" smtClean="0"/>
              <a:t>userService.login</a:t>
            </a:r>
            <a:r>
              <a:rPr lang="en-US" altLang="zh-CN" sz="2400" dirty="0" smtClean="0"/>
              <a:t>(name, </a:t>
            </a:r>
            <a:r>
              <a:rPr lang="en-US" altLang="zh-CN" sz="2400" dirty="0" err="1" smtClean="0"/>
              <a:t>pwd</a:t>
            </a:r>
            <a:r>
              <a:rPr lang="en-US" altLang="zh-CN" sz="2400" dirty="0" smtClean="0"/>
              <a:t>);</a:t>
            </a:r>
          </a:p>
          <a:p>
            <a:pPr lvl="1"/>
            <a:r>
              <a:rPr lang="en-US" altLang="zh-CN" sz="2400" dirty="0" err="1" smtClean="0"/>
              <a:t>model.addAttribute</a:t>
            </a:r>
            <a:r>
              <a:rPr lang="en-US" altLang="zh-CN" sz="2400" dirty="0" smtClean="0"/>
              <a:t>("user", user);</a:t>
            </a:r>
          </a:p>
          <a:p>
            <a:pPr lvl="1"/>
            <a:r>
              <a:rPr lang="en-US" altLang="zh-CN" sz="2400" dirty="0" smtClean="0"/>
              <a:t>return "success";</a:t>
            </a:r>
          </a:p>
          <a:p>
            <a:r>
              <a:rPr lang="en-US" altLang="zh-CN" sz="2400" dirty="0" smtClean="0"/>
              <a:t>}</a:t>
            </a:r>
          </a:p>
        </p:txBody>
      </p:sp>
      <p:sp>
        <p:nvSpPr>
          <p:cNvPr id="5" name="内容占位符 6"/>
          <p:cNvSpPr txBox="1">
            <a:spLocks/>
          </p:cNvSpPr>
          <p:nvPr/>
        </p:nvSpPr>
        <p:spPr>
          <a:xfrm>
            <a:off x="374020" y="4618439"/>
            <a:ext cx="8280920" cy="94115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ModelMap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数据会利用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HttpServletRequest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Attribute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传递到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页面中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向页面传值</a:t>
            </a:r>
            <a:endParaRPr lang="zh-CN" altLang="en-US" sz="3600" b="1" dirty="0"/>
          </a:p>
        </p:txBody>
      </p:sp>
      <p:sp>
        <p:nvSpPr>
          <p:cNvPr id="3" name="内容占位符 6"/>
          <p:cNvSpPr>
            <a:spLocks noGrp="1"/>
          </p:cNvSpPr>
          <p:nvPr>
            <p:ph sz="quarter" idx="4294967295"/>
          </p:nvPr>
        </p:nvSpPr>
        <p:spPr>
          <a:xfrm>
            <a:off x="467545" y="1052736"/>
            <a:ext cx="8064896" cy="1052596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ModelAttribute</a:t>
            </a:r>
            <a:r>
              <a:rPr lang="zh-CN" altLang="en-US" sz="2400" dirty="0" smtClean="0"/>
              <a:t>示例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Controller</a:t>
            </a:r>
            <a:r>
              <a:rPr lang="zh-CN" altLang="en-US" sz="2400" dirty="0" smtClean="0"/>
              <a:t>方法的参数部分或</a:t>
            </a:r>
            <a:r>
              <a:rPr lang="en-US" altLang="zh-CN" sz="2400" dirty="0" smtClean="0"/>
              <a:t>Bean</a:t>
            </a:r>
            <a:r>
              <a:rPr lang="zh-CN" altLang="en-US" sz="2400" dirty="0" smtClean="0"/>
              <a:t>属性方法上使用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672810" y="1982249"/>
            <a:ext cx="96437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RequestMapping</a:t>
            </a:r>
            <a:r>
              <a:rPr lang="en-US" altLang="zh-CN" sz="2400" dirty="0" smtClean="0"/>
              <a:t>("/login-action6.from")</a:t>
            </a:r>
          </a:p>
          <a:p>
            <a:r>
              <a:rPr lang="en-US" altLang="zh-CN" sz="2400" dirty="0" smtClean="0"/>
              <a:t>public String checkLogin6(</a:t>
            </a:r>
          </a:p>
          <a:p>
            <a:r>
              <a:rPr lang="en-US" altLang="zh-CN" sz="2400" dirty="0" smtClean="0"/>
              <a:t>    @</a:t>
            </a:r>
            <a:r>
              <a:rPr lang="en-US" altLang="zh-CN" sz="2400" dirty="0" err="1" smtClean="0"/>
              <a:t>ModelAttribute</a:t>
            </a:r>
            <a:r>
              <a:rPr lang="en-US" altLang="zh-CN" sz="2400" dirty="0" smtClean="0"/>
              <a:t>("user") User </a:t>
            </a:r>
            <a:r>
              <a:rPr lang="en-US" altLang="zh-CN" sz="2400" dirty="0" err="1" smtClean="0"/>
              <a:t>user</a:t>
            </a:r>
            <a:r>
              <a:rPr lang="en-US" altLang="zh-CN" sz="2400" dirty="0" smtClean="0"/>
              <a:t>){</a:t>
            </a:r>
          </a:p>
          <a:p>
            <a:r>
              <a:rPr lang="en-US" altLang="zh-CN" sz="2400" dirty="0" smtClean="0"/>
              <a:t>     //TODO</a:t>
            </a:r>
          </a:p>
          <a:p>
            <a:r>
              <a:rPr lang="en-US" altLang="zh-CN" sz="2400" dirty="0" smtClean="0"/>
              <a:t>     return "success";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ModelAttribute</a:t>
            </a:r>
            <a:r>
              <a:rPr lang="en-US" altLang="zh-CN" sz="2400" dirty="0" smtClean="0"/>
              <a:t>("name")</a:t>
            </a:r>
          </a:p>
          <a:p>
            <a:r>
              <a:rPr lang="en-US" altLang="zh-CN" sz="2400" dirty="0" smtClean="0"/>
              <a:t>public  String </a:t>
            </a:r>
            <a:r>
              <a:rPr lang="en-US" altLang="zh-CN" sz="2400" dirty="0" err="1" smtClean="0"/>
              <a:t>getName</a:t>
            </a:r>
            <a:r>
              <a:rPr lang="en-US" altLang="zh-CN" sz="2400" dirty="0" smtClean="0"/>
              <a:t>(){</a:t>
            </a:r>
          </a:p>
          <a:p>
            <a:r>
              <a:rPr lang="en-US" altLang="zh-CN" sz="2400" dirty="0" smtClean="0"/>
              <a:t>    return name;</a:t>
            </a:r>
          </a:p>
          <a:p>
            <a:r>
              <a:rPr lang="en-US" altLang="zh-CN" sz="2400" dirty="0" smtClean="0"/>
              <a:t>}</a:t>
            </a:r>
          </a:p>
        </p:txBody>
      </p:sp>
      <p:sp>
        <p:nvSpPr>
          <p:cNvPr id="5" name="内容占位符 6"/>
          <p:cNvSpPr txBox="1">
            <a:spLocks/>
          </p:cNvSpPr>
          <p:nvPr/>
        </p:nvSpPr>
        <p:spPr>
          <a:xfrm>
            <a:off x="4507454" y="4312869"/>
            <a:ext cx="4176464" cy="14219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kumimoji="0" lang="zh-CN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</a:t>
            </a: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ModelAttribute</a:t>
            </a:r>
            <a:r>
              <a:rPr lang="zh-CN" altLang="en-US" sz="2400" dirty="0" smtClean="0"/>
              <a:t>数据会利用</a:t>
            </a:r>
            <a:r>
              <a:rPr lang="en-US" altLang="zh-CN" sz="2400" dirty="0" err="1" smtClean="0"/>
              <a:t>HttpServletRequest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Attribute</a:t>
            </a:r>
            <a:r>
              <a:rPr lang="zh-CN" altLang="en-US" sz="2400" dirty="0" smtClean="0"/>
              <a:t>传递到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页面中。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Session</a:t>
            </a:r>
            <a:r>
              <a:rPr lang="zh-CN" altLang="en-US" sz="3200" b="1" dirty="0" smtClean="0"/>
              <a:t>存储</a:t>
            </a:r>
            <a:endParaRPr lang="zh-CN" altLang="en-US" sz="3600" b="1" dirty="0"/>
          </a:p>
        </p:txBody>
      </p:sp>
      <p:sp>
        <p:nvSpPr>
          <p:cNvPr id="3" name="内容占位符 6"/>
          <p:cNvSpPr>
            <a:spLocks noGrp="1"/>
          </p:cNvSpPr>
          <p:nvPr>
            <p:ph sz="quarter" idx="4294967295"/>
          </p:nvPr>
        </p:nvSpPr>
        <p:spPr>
          <a:xfrm>
            <a:off x="467545" y="1052736"/>
            <a:ext cx="8064896" cy="535531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可以利用</a:t>
            </a:r>
            <a:r>
              <a:rPr lang="en-US" altLang="zh-CN" dirty="0" err="1" smtClean="0"/>
              <a:t>HttpServletRequest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getSession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方法访问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62053" y="1573459"/>
            <a:ext cx="7920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RequestMapping</a:t>
            </a:r>
            <a:r>
              <a:rPr lang="en-US" altLang="zh-CN" sz="2400" dirty="0" smtClean="0"/>
              <a:t>("/login-action5.form")</a:t>
            </a:r>
          </a:p>
          <a:p>
            <a:r>
              <a:rPr lang="en-US" altLang="zh-CN" sz="2400" dirty="0" smtClean="0"/>
              <a:t>public String checkLogin5(String name, String </a:t>
            </a:r>
            <a:r>
              <a:rPr lang="en-US" altLang="zh-CN" sz="2400" dirty="0" err="1" smtClean="0"/>
              <a:t>pwd</a:t>
            </a:r>
            <a:r>
              <a:rPr lang="en-US" altLang="zh-CN" sz="2400" dirty="0" smtClean="0"/>
              <a:t>,</a:t>
            </a:r>
          </a:p>
          <a:p>
            <a:pPr lvl="1"/>
            <a:r>
              <a:rPr lang="en-US" altLang="zh-CN" sz="2400" dirty="0" err="1" smtClean="0"/>
              <a:t>ModelMap</a:t>
            </a:r>
            <a:r>
              <a:rPr lang="en-US" altLang="zh-CN" sz="2400" dirty="0" smtClean="0"/>
              <a:t> model,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HttpServletRequest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req</a:t>
            </a:r>
            <a:r>
              <a:rPr lang="en-US" altLang="zh-CN" sz="2400" dirty="0" smtClean="0"/>
              <a:t>){</a:t>
            </a:r>
          </a:p>
          <a:p>
            <a:pPr lvl="1"/>
            <a:r>
              <a:rPr lang="en-US" altLang="zh-CN" sz="2400" dirty="0" smtClean="0"/>
              <a:t>User </a:t>
            </a:r>
            <a:r>
              <a:rPr lang="en-US" altLang="zh-CN" sz="2400" dirty="0" err="1" smtClean="0"/>
              <a:t>user</a:t>
            </a:r>
            <a:r>
              <a:rPr lang="en-US" altLang="zh-CN" sz="2400" dirty="0" smtClean="0"/>
              <a:t>  = </a:t>
            </a:r>
            <a:r>
              <a:rPr lang="en-US" altLang="zh-CN" sz="2400" dirty="0" err="1" smtClean="0"/>
              <a:t>userService.login</a:t>
            </a:r>
            <a:r>
              <a:rPr lang="en-US" altLang="zh-CN" sz="2400" dirty="0" smtClean="0"/>
              <a:t>(name, </a:t>
            </a:r>
            <a:r>
              <a:rPr lang="en-US" altLang="zh-CN" sz="2400" dirty="0" err="1" smtClean="0"/>
              <a:t>pwd</a:t>
            </a:r>
            <a:r>
              <a:rPr lang="en-US" altLang="zh-CN" sz="2400" dirty="0" smtClean="0"/>
              <a:t>);</a:t>
            </a:r>
          </a:p>
          <a:p>
            <a:pPr lvl="1"/>
            <a:r>
              <a:rPr lang="en-US" altLang="zh-CN" sz="2400" dirty="0" err="1" smtClean="0">
                <a:solidFill>
                  <a:srgbClr val="FF0000"/>
                </a:solidFill>
              </a:rPr>
              <a:t>req.getSession</a:t>
            </a:r>
            <a:r>
              <a:rPr lang="en-US" altLang="zh-CN" sz="2400" dirty="0" smtClean="0">
                <a:solidFill>
                  <a:srgbClr val="FF0000"/>
                </a:solidFill>
              </a:rPr>
              <a:t>().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setAttribute</a:t>
            </a:r>
            <a:r>
              <a:rPr lang="en-US" altLang="zh-CN" sz="2400" dirty="0" smtClean="0">
                <a:solidFill>
                  <a:srgbClr val="FF0000"/>
                </a:solidFill>
              </a:rPr>
              <a:t>("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loginUser</a:t>
            </a:r>
            <a:r>
              <a:rPr lang="en-US" altLang="zh-CN" sz="2400" dirty="0" smtClean="0">
                <a:solidFill>
                  <a:srgbClr val="FF0000"/>
                </a:solidFill>
              </a:rPr>
              <a:t>", user);</a:t>
            </a:r>
          </a:p>
          <a:p>
            <a:pPr lvl="1"/>
            <a:r>
              <a:rPr lang="en-US" altLang="zh-CN" sz="2400" dirty="0" err="1" smtClean="0"/>
              <a:t>model.addAttribute</a:t>
            </a:r>
            <a:r>
              <a:rPr lang="en-US" altLang="zh-CN" sz="2400" dirty="0" smtClean="0"/>
              <a:t>("user", user);</a:t>
            </a:r>
          </a:p>
          <a:p>
            <a:pPr lvl="1"/>
            <a:r>
              <a:rPr lang="en-US" altLang="zh-CN" sz="2400" dirty="0" smtClean="0"/>
              <a:t>return "success";</a:t>
            </a:r>
          </a:p>
          <a:p>
            <a:r>
              <a:rPr lang="en-US" altLang="zh-CN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重定向视图</a:t>
            </a:r>
            <a:endParaRPr lang="zh-CN" altLang="en-US" sz="3600" b="1" dirty="0"/>
          </a:p>
        </p:txBody>
      </p:sp>
      <p:sp>
        <p:nvSpPr>
          <p:cNvPr id="3" name="内容占位符 6"/>
          <p:cNvSpPr>
            <a:spLocks noGrp="1"/>
          </p:cNvSpPr>
          <p:nvPr>
            <p:ph sz="quarter" idx="4294967295"/>
          </p:nvPr>
        </p:nvSpPr>
        <p:spPr>
          <a:xfrm>
            <a:off x="467545" y="1052736"/>
            <a:ext cx="8064896" cy="2012859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sz="2400" dirty="0" smtClean="0"/>
              <a:t>Spring MVC</a:t>
            </a:r>
            <a:r>
              <a:rPr lang="zh-CN" altLang="en-US" sz="2400" dirty="0" smtClean="0"/>
              <a:t>默认采用转发方式定位视图，如果需要重定向方式可采用下面几种方法</a:t>
            </a:r>
            <a:endParaRPr lang="en-US" altLang="zh-CN" sz="2400" dirty="0" smtClean="0"/>
          </a:p>
          <a:p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RedirectView</a:t>
            </a:r>
            <a:endParaRPr lang="en-US" altLang="zh-CN" sz="2400" dirty="0" smtClean="0"/>
          </a:p>
          <a:p>
            <a:r>
              <a:rPr lang="zh-CN" altLang="en-US" sz="2400" dirty="0" smtClean="0"/>
              <a:t>使用</a:t>
            </a:r>
            <a:r>
              <a:rPr lang="zh-CN" altLang="zh-CN" sz="2400" dirty="0" smtClean="0"/>
              <a:t>redirect:前缀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重定向视图</a:t>
            </a:r>
            <a:endParaRPr lang="zh-CN" altLang="en-US" sz="3600" b="1" dirty="0"/>
          </a:p>
        </p:txBody>
      </p:sp>
      <p:sp>
        <p:nvSpPr>
          <p:cNvPr id="3" name="内容占位符 6"/>
          <p:cNvSpPr>
            <a:spLocks noGrp="1"/>
          </p:cNvSpPr>
          <p:nvPr>
            <p:ph sz="quarter" idx="4294967295"/>
          </p:nvPr>
        </p:nvSpPr>
        <p:spPr>
          <a:xfrm>
            <a:off x="467545" y="1052736"/>
            <a:ext cx="8064896" cy="1052596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sz="2400" dirty="0" smtClean="0"/>
              <a:t>如果</a:t>
            </a:r>
            <a:r>
              <a:rPr lang="en-US" altLang="zh-CN" sz="2400" dirty="0" smtClean="0"/>
              <a:t>Controller</a:t>
            </a:r>
            <a:r>
              <a:rPr lang="zh-CN" altLang="en-US" sz="2400" dirty="0" smtClean="0"/>
              <a:t>的请求处理方法返回的是</a:t>
            </a:r>
            <a:r>
              <a:rPr lang="en-US" altLang="zh-CN" sz="2400" dirty="0" err="1" smtClean="0"/>
              <a:t>ModelAndView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对象，可以使用</a:t>
            </a:r>
            <a:r>
              <a:rPr lang="en-US" altLang="zh-CN" sz="2400" dirty="0" err="1" smtClean="0"/>
              <a:t>RedirectView</a:t>
            </a:r>
            <a:r>
              <a:rPr lang="zh-CN" altLang="en-US" sz="2400" dirty="0" smtClean="0"/>
              <a:t>方法重定向，示例代码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683568" y="2210088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public </a:t>
            </a:r>
            <a:r>
              <a:rPr lang="en-US" altLang="zh-CN" sz="2400" dirty="0" err="1" smtClean="0"/>
              <a:t>ModelAndView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checkLogin</a:t>
            </a:r>
            <a:r>
              <a:rPr lang="en-US" altLang="zh-CN" sz="2400" dirty="0" smtClean="0"/>
              <a:t>(){</a:t>
            </a:r>
          </a:p>
          <a:p>
            <a:r>
              <a:rPr lang="en-US" altLang="zh-CN" sz="2400" dirty="0" smtClean="0"/>
              <a:t>    //TODO 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b="1" dirty="0" err="1" smtClean="0"/>
              <a:t>RedirectView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view = </a:t>
            </a:r>
            <a:r>
              <a:rPr lang="en-US" altLang="zh-CN" sz="2400" b="1" dirty="0" smtClean="0"/>
              <a:t>new </a:t>
            </a:r>
            <a:r>
              <a:rPr lang="en-US" altLang="zh-CN" sz="2400" b="1" dirty="0" err="1" smtClean="0"/>
              <a:t>RedirectView</a:t>
            </a:r>
            <a:r>
              <a:rPr lang="en-US" altLang="zh-CN" sz="2400" b="1" dirty="0" smtClean="0"/>
              <a:t>("</a:t>
            </a:r>
            <a:r>
              <a:rPr lang="en-US" altLang="zh-CN" sz="2400" b="1" dirty="0" err="1" smtClean="0"/>
              <a:t>login.form</a:t>
            </a:r>
            <a:r>
              <a:rPr lang="en-US" altLang="zh-CN" sz="2400" b="1" dirty="0" smtClean="0"/>
              <a:t>");</a:t>
            </a:r>
          </a:p>
          <a:p>
            <a:r>
              <a:rPr lang="en-US" altLang="zh-CN" sz="2400" b="1" dirty="0" smtClean="0"/>
              <a:t>    return new </a:t>
            </a:r>
            <a:r>
              <a:rPr lang="en-US" altLang="zh-CN" sz="2400" b="1" dirty="0" err="1" smtClean="0"/>
              <a:t>ModelAndView</a:t>
            </a:r>
            <a:r>
              <a:rPr lang="en-US" altLang="zh-CN" sz="2400" b="1" dirty="0" smtClean="0"/>
              <a:t>(view);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重定向视图</a:t>
            </a:r>
            <a:endParaRPr lang="zh-CN" altLang="en-US" sz="3600" b="1" dirty="0"/>
          </a:p>
        </p:txBody>
      </p:sp>
      <p:sp>
        <p:nvSpPr>
          <p:cNvPr id="3" name="内容占位符 6"/>
          <p:cNvSpPr>
            <a:spLocks noGrp="1"/>
          </p:cNvSpPr>
          <p:nvPr>
            <p:ph sz="quarter" idx="4294967295"/>
          </p:nvPr>
        </p:nvSpPr>
        <p:spPr>
          <a:xfrm>
            <a:off x="467545" y="1052736"/>
            <a:ext cx="8064896" cy="978729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sz="2400" dirty="0" smtClean="0"/>
              <a:t>如果</a:t>
            </a:r>
            <a:r>
              <a:rPr lang="en-US" altLang="zh-CN" sz="2400" dirty="0" smtClean="0"/>
              <a:t>Controller</a:t>
            </a:r>
            <a:r>
              <a:rPr lang="zh-CN" altLang="en-US" sz="2400" dirty="0" smtClean="0"/>
              <a:t>的请求处理方法返回的是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类型，可以使用</a:t>
            </a:r>
            <a:r>
              <a:rPr lang="en-US" altLang="zh-CN" sz="2400" b="1" dirty="0" smtClean="0"/>
              <a:t>“</a:t>
            </a:r>
            <a:r>
              <a:rPr lang="zh-CN" altLang="zh-CN" sz="2400" dirty="0" smtClean="0"/>
              <a:t>redirect:前缀</a:t>
            </a:r>
            <a:r>
              <a:rPr lang="en-US" altLang="zh-CN" sz="2400" b="1" dirty="0" smtClean="0"/>
              <a:t>”</a:t>
            </a:r>
            <a:r>
              <a:rPr lang="zh-CN" altLang="en-US" sz="2400" dirty="0" smtClean="0"/>
              <a:t>方法重定向，示例代码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683568" y="2210088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public String </a:t>
            </a:r>
            <a:r>
              <a:rPr lang="en-US" altLang="zh-CN" sz="2400" dirty="0" err="1" smtClean="0"/>
              <a:t>checkLogin</a:t>
            </a:r>
            <a:r>
              <a:rPr lang="en-US" altLang="zh-CN" sz="2400" dirty="0" smtClean="0"/>
              <a:t>(){</a:t>
            </a:r>
          </a:p>
          <a:p>
            <a:r>
              <a:rPr lang="en-US" altLang="zh-CN" sz="2400" dirty="0" smtClean="0"/>
              <a:t>    //TODO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return "</a:t>
            </a:r>
            <a:r>
              <a:rPr lang="en-US" altLang="zh-CN" sz="2400" b="1" dirty="0" err="1" smtClean="0"/>
              <a:t>redirect:login.form</a:t>
            </a:r>
            <a:r>
              <a:rPr lang="en-US" altLang="zh-CN" sz="2400" b="1" dirty="0" smtClean="0"/>
              <a:t>";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37146" y="2405237"/>
            <a:ext cx="35589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实战技巧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 smtClean="0"/>
              <a:t>MVC</a:t>
            </a:r>
            <a:r>
              <a:rPr lang="zh-CN" altLang="en-US" sz="3600" b="1" dirty="0" smtClean="0"/>
              <a:t>模式简介</a:t>
            </a:r>
            <a:endParaRPr lang="zh-CN" altLang="en-US" sz="3600" b="1" dirty="0"/>
          </a:p>
        </p:txBody>
      </p:sp>
      <p:sp>
        <p:nvSpPr>
          <p:cNvPr id="3" name="内容占位符 6"/>
          <p:cNvSpPr>
            <a:spLocks noGrp="1"/>
          </p:cNvSpPr>
          <p:nvPr>
            <p:ph sz="quarter" idx="4294967295"/>
          </p:nvPr>
        </p:nvSpPr>
        <p:spPr>
          <a:xfrm>
            <a:off x="467544" y="1052736"/>
            <a:ext cx="9762977" cy="48209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b="1" dirty="0" smtClean="0"/>
              <a:t>M-Model </a:t>
            </a:r>
            <a:r>
              <a:rPr lang="zh-CN" altLang="zh-CN" b="1" dirty="0" smtClean="0"/>
              <a:t>模型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模型（</a:t>
            </a:r>
            <a:r>
              <a:rPr lang="en-US" altLang="zh-CN" dirty="0" smtClean="0"/>
              <a:t>Model</a:t>
            </a:r>
            <a:r>
              <a:rPr lang="zh-CN" altLang="zh-CN" dirty="0" smtClean="0"/>
              <a:t>）的职责是负责业务逻辑。包含两</a:t>
            </a:r>
            <a:r>
              <a:rPr lang="zh-CN" altLang="en-US" dirty="0" smtClean="0"/>
              <a:t>层</a:t>
            </a:r>
            <a:r>
              <a:rPr lang="zh-CN" altLang="zh-CN" dirty="0" smtClean="0"/>
              <a:t>：业务数据和业务处理逻辑。比如实体类、</a:t>
            </a:r>
            <a:r>
              <a:rPr lang="en-US" altLang="zh-CN" dirty="0" smtClean="0"/>
              <a:t>DAO</a:t>
            </a:r>
            <a:r>
              <a:rPr lang="zh-CN" altLang="zh-CN" dirty="0" smtClean="0"/>
              <a:t>、</a:t>
            </a:r>
            <a:r>
              <a:rPr lang="en-US" altLang="zh-CN" dirty="0" smtClean="0"/>
              <a:t>Service</a:t>
            </a:r>
            <a:r>
              <a:rPr lang="zh-CN" altLang="zh-CN" dirty="0" smtClean="0"/>
              <a:t>都属于模型层。</a:t>
            </a:r>
          </a:p>
          <a:p>
            <a:pPr lvl="0"/>
            <a:r>
              <a:rPr lang="en-US" altLang="zh-CN" b="1" dirty="0" smtClean="0"/>
              <a:t>V-View </a:t>
            </a:r>
            <a:r>
              <a:rPr lang="zh-CN" altLang="zh-CN" b="1" dirty="0" smtClean="0"/>
              <a:t>视图</a:t>
            </a:r>
            <a:endParaRPr lang="en-US" altLang="zh-CN" b="1" dirty="0" smtClean="0"/>
          </a:p>
          <a:p>
            <a:pPr lvl="0">
              <a:buNone/>
            </a:pPr>
            <a:r>
              <a:rPr lang="en-US" altLang="zh-CN" b="1" dirty="0" smtClean="0"/>
              <a:t>	</a:t>
            </a:r>
            <a:r>
              <a:rPr lang="zh-CN" altLang="zh-CN" dirty="0" smtClean="0"/>
              <a:t>视图（</a:t>
            </a:r>
            <a:r>
              <a:rPr lang="en-US" altLang="zh-CN" dirty="0" smtClean="0"/>
              <a:t>View</a:t>
            </a:r>
            <a:r>
              <a:rPr lang="zh-CN" altLang="zh-CN" dirty="0" smtClean="0"/>
              <a:t>）的职责是负责显示界面和用户交互（收集用户信息）。属于视图的</a:t>
            </a:r>
            <a:r>
              <a:rPr lang="zh-CN" altLang="en-US" dirty="0" smtClean="0"/>
              <a:t>组件</a:t>
            </a:r>
            <a:r>
              <a:rPr lang="zh-CN" altLang="zh-CN" dirty="0" smtClean="0"/>
              <a:t>是不包含业务逻辑和控制逻辑的</a:t>
            </a:r>
            <a:r>
              <a:rPr lang="en-US" altLang="zh-CN" dirty="0" smtClean="0"/>
              <a:t>JSP</a:t>
            </a:r>
            <a:r>
              <a:rPr lang="zh-CN" altLang="en-US" dirty="0" smtClean="0"/>
              <a:t>。 </a:t>
            </a:r>
            <a:endParaRPr lang="zh-CN" altLang="zh-CN" dirty="0" smtClean="0"/>
          </a:p>
          <a:p>
            <a:pPr lvl="0"/>
            <a:r>
              <a:rPr lang="en-US" altLang="zh-CN" b="1" dirty="0" smtClean="0"/>
              <a:t>C-Controller </a:t>
            </a:r>
            <a:r>
              <a:rPr lang="zh-CN" altLang="zh-CN" b="1" dirty="0" smtClean="0"/>
              <a:t>控制器</a:t>
            </a:r>
            <a:endParaRPr lang="en-US" altLang="zh-CN" b="1" dirty="0" smtClean="0"/>
          </a:p>
          <a:p>
            <a:pPr lvl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控制器是模型层</a:t>
            </a:r>
            <a:r>
              <a:rPr lang="en-US" altLang="zh-CN" dirty="0" smtClean="0"/>
              <a:t>M</a:t>
            </a:r>
            <a:r>
              <a:rPr lang="zh-CN" altLang="zh-CN" dirty="0" smtClean="0"/>
              <a:t>和视图层</a:t>
            </a:r>
            <a:r>
              <a:rPr lang="en-US" altLang="zh-CN" dirty="0" smtClean="0"/>
              <a:t>V</a:t>
            </a:r>
            <a:r>
              <a:rPr lang="zh-CN" altLang="zh-CN" dirty="0" smtClean="0"/>
              <a:t>之间的桥梁，用于控制流程比如</a:t>
            </a:r>
            <a:r>
              <a:rPr lang="zh-CN" altLang="en-US" dirty="0" smtClean="0"/>
              <a:t>：在</a:t>
            </a:r>
            <a:r>
              <a:rPr lang="en-US" altLang="zh-CN" dirty="0" err="1" smtClean="0"/>
              <a:t>Servlet</a:t>
            </a:r>
            <a:r>
              <a:rPr lang="zh-CN" altLang="zh-CN" dirty="0" smtClean="0"/>
              <a:t>项目中</a:t>
            </a:r>
            <a:r>
              <a:rPr lang="zh-CN" altLang="en-US" dirty="0" smtClean="0"/>
              <a:t>的单一控制器</a:t>
            </a:r>
            <a:r>
              <a:rPr lang="en-US" altLang="zh-CN" dirty="0" err="1" smtClean="0"/>
              <a:t>ActionServlet</a:t>
            </a:r>
            <a:r>
              <a:rPr lang="zh-CN" altLang="zh-CN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中文乱码解决方案</a:t>
            </a:r>
            <a:endParaRPr lang="zh-CN" altLang="en-US" sz="3600" b="1" dirty="0"/>
          </a:p>
        </p:txBody>
      </p:sp>
      <p:sp>
        <p:nvSpPr>
          <p:cNvPr id="3" name="内容占位符 6"/>
          <p:cNvSpPr>
            <a:spLocks noGrp="1"/>
          </p:cNvSpPr>
          <p:nvPr>
            <p:ph sz="quarter" idx="4294967295"/>
          </p:nvPr>
        </p:nvSpPr>
        <p:spPr>
          <a:xfrm>
            <a:off x="467545" y="1052736"/>
            <a:ext cx="8064896" cy="4672048"/>
          </a:xfrm>
          <a:prstGeom prst="rect">
            <a:avLst/>
          </a:prstGeom>
        </p:spPr>
        <p:txBody>
          <a:bodyPr/>
          <a:lstStyle/>
          <a:p>
            <a:pPr lvl="0">
              <a:buNone/>
            </a:pPr>
            <a:r>
              <a:rPr lang="en-US" altLang="zh-CN" b="1" dirty="0" smtClean="0"/>
              <a:t>	</a:t>
            </a:r>
            <a:r>
              <a:rPr lang="zh-CN" altLang="en-US" sz="2400" dirty="0" smtClean="0"/>
              <a:t>在表单提交时，如果遇到中文字符会出现乱码现象，</a:t>
            </a:r>
            <a:endParaRPr lang="en-US" altLang="zh-CN" sz="2400" dirty="0" smtClean="0"/>
          </a:p>
          <a:p>
            <a:pPr lvl="0">
              <a:buNone/>
            </a:pPr>
            <a:r>
              <a:rPr lang="en-US" altLang="zh-CN" sz="2400" dirty="0" smtClean="0"/>
              <a:t>Spring</a:t>
            </a:r>
            <a:r>
              <a:rPr lang="zh-CN" altLang="en-US" sz="2400" dirty="0" smtClean="0"/>
              <a:t>提供了一个</a:t>
            </a:r>
            <a:r>
              <a:rPr lang="en-US" altLang="zh-CN" sz="2400" dirty="0" err="1" smtClean="0"/>
              <a:t>CharacterEncodingFilter</a:t>
            </a:r>
            <a:r>
              <a:rPr lang="zh-CN" altLang="en-US" sz="2400" dirty="0" smtClean="0"/>
              <a:t>过滤器，可用</a:t>
            </a:r>
            <a:endParaRPr lang="en-US" altLang="zh-CN" sz="2400" dirty="0" smtClean="0"/>
          </a:p>
          <a:p>
            <a:pPr lvl="0">
              <a:buNone/>
            </a:pPr>
            <a:r>
              <a:rPr lang="zh-CN" altLang="en-US" sz="2400" dirty="0" smtClean="0"/>
              <a:t>于解决乱码问题。</a:t>
            </a:r>
            <a:endParaRPr lang="en-US" altLang="zh-CN" sz="2400" dirty="0" smtClean="0"/>
          </a:p>
          <a:p>
            <a:pPr lvl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CharacterEncodingFilter</a:t>
            </a:r>
            <a:r>
              <a:rPr lang="zh-CN" altLang="en-US" sz="2400" dirty="0" smtClean="0"/>
              <a:t>使用时需要注意以下问题</a:t>
            </a:r>
            <a:endParaRPr lang="en-US" altLang="zh-CN" sz="2400" dirty="0" smtClean="0"/>
          </a:p>
          <a:p>
            <a:pPr lvl="0">
              <a:defRPr/>
            </a:pPr>
            <a:r>
              <a:rPr lang="zh-CN" altLang="en-US" sz="2400" dirty="0" smtClean="0"/>
              <a:t>表单数据以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方式提交</a:t>
            </a:r>
            <a:endParaRPr lang="en-US" altLang="zh-CN" sz="2400" dirty="0" smtClean="0"/>
          </a:p>
          <a:p>
            <a:pPr lvl="0">
              <a:defRPr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web.xml</a:t>
            </a:r>
            <a:r>
              <a:rPr lang="zh-CN" altLang="en-US" sz="2400" dirty="0" smtClean="0"/>
              <a:t>中配置</a:t>
            </a:r>
            <a:r>
              <a:rPr lang="en-US" altLang="zh-CN" sz="2400" dirty="0" err="1" smtClean="0"/>
              <a:t>CharacterEncodingFilter</a:t>
            </a:r>
            <a:r>
              <a:rPr lang="zh-CN" altLang="en-US" sz="2400" dirty="0" smtClean="0"/>
              <a:t>过滤器</a:t>
            </a:r>
            <a:endParaRPr lang="en-US" altLang="zh-CN" sz="2400" dirty="0" smtClean="0"/>
          </a:p>
          <a:p>
            <a:pPr lvl="0">
              <a:defRPr/>
            </a:pPr>
            <a:r>
              <a:rPr lang="zh-CN" altLang="en-US" sz="2400" dirty="0" smtClean="0"/>
              <a:t>页面编码和过滤器指定编码要保持一致</a:t>
            </a:r>
            <a:endParaRPr lang="en-US" altLang="zh-CN" sz="2400" dirty="0" smtClean="0"/>
          </a:p>
          <a:p>
            <a:pPr lvl="0">
              <a:buNone/>
            </a:pP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 smtClean="0"/>
              <a:t>中文乱码解决方案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446030" y="934402"/>
            <a:ext cx="8064896" cy="497957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altLang="zh-CN" sz="2400" dirty="0" err="1" smtClean="0"/>
              <a:t>CharacterEncodingFilter</a:t>
            </a:r>
            <a:r>
              <a:rPr lang="zh-CN" altLang="en-US" sz="2400" dirty="0" smtClean="0"/>
              <a:t>配置示例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539552" y="1280388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&lt;filter&gt;</a:t>
            </a:r>
          </a:p>
          <a:p>
            <a:r>
              <a:rPr lang="en-US" altLang="zh-CN" sz="2400" dirty="0" smtClean="0"/>
              <a:t>    &lt;filter-name&gt;</a:t>
            </a:r>
            <a:r>
              <a:rPr lang="en-US" altLang="zh-CN" sz="2400" dirty="0" err="1" smtClean="0"/>
              <a:t>encodingFilter</a:t>
            </a:r>
            <a:r>
              <a:rPr lang="en-US" altLang="zh-CN" sz="2400" dirty="0" smtClean="0"/>
              <a:t>&lt;/filter-name&gt;</a:t>
            </a:r>
          </a:p>
          <a:p>
            <a:r>
              <a:rPr lang="en-US" altLang="zh-CN" sz="2400" dirty="0" smtClean="0"/>
              <a:t>    &lt;filter-class&gt;</a:t>
            </a:r>
          </a:p>
          <a:p>
            <a:r>
              <a:rPr lang="en-US" altLang="zh-CN" sz="2400" dirty="0" smtClean="0"/>
              <a:t>           </a:t>
            </a:r>
            <a:r>
              <a:rPr lang="en-US" altLang="zh-CN" sz="2400" dirty="0" err="1" smtClean="0"/>
              <a:t>org.springframework.web.filter.CharacterEncodingFilter</a:t>
            </a:r>
            <a:endParaRPr lang="en-US" altLang="zh-CN" sz="2400" dirty="0" smtClean="0"/>
          </a:p>
          <a:p>
            <a:r>
              <a:rPr lang="en-US" altLang="zh-CN" sz="2400" dirty="0" smtClean="0"/>
              <a:t>    &lt;/filter-class&gt;</a:t>
            </a:r>
          </a:p>
          <a:p>
            <a:r>
              <a:rPr lang="en-US" altLang="zh-CN" sz="2400" dirty="0" smtClean="0"/>
              <a:t>    &lt;init-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        &lt;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-name&gt;encoding&lt;/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-name&gt;</a:t>
            </a:r>
          </a:p>
          <a:p>
            <a:r>
              <a:rPr lang="en-US" altLang="zh-CN" sz="2400" dirty="0" smtClean="0"/>
              <a:t>        &lt;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-value&gt;UTF-8&lt;/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-value&gt;</a:t>
            </a:r>
          </a:p>
          <a:p>
            <a:r>
              <a:rPr lang="en-US" altLang="zh-CN" sz="2400" dirty="0" smtClean="0"/>
              <a:t>    &lt;/init-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&lt;/filter&gt;</a:t>
            </a:r>
          </a:p>
          <a:p>
            <a:r>
              <a:rPr lang="en-US" altLang="zh-CN" sz="2400" dirty="0" smtClean="0"/>
              <a:t>&lt;filter-mapping&gt;</a:t>
            </a:r>
          </a:p>
          <a:p>
            <a:r>
              <a:rPr lang="en-US" altLang="zh-CN" sz="2400" dirty="0" smtClean="0"/>
              <a:t>    &lt;filter-name&gt;</a:t>
            </a:r>
            <a:r>
              <a:rPr lang="en-US" altLang="zh-CN" sz="2400" dirty="0" err="1" smtClean="0"/>
              <a:t>encodingFilter</a:t>
            </a:r>
            <a:r>
              <a:rPr lang="en-US" altLang="zh-CN" sz="2400" dirty="0" smtClean="0"/>
              <a:t>&lt;/filter-name&gt;</a:t>
            </a:r>
          </a:p>
          <a:p>
            <a:r>
              <a:rPr lang="en-US" altLang="zh-CN" sz="2400" dirty="0" smtClean="0"/>
              <a:t>    &lt;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-pattern&gt;/*&lt;/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-pattern&gt;</a:t>
            </a:r>
          </a:p>
          <a:p>
            <a:r>
              <a:rPr lang="en-US" altLang="zh-CN" sz="2400" dirty="0" smtClean="0"/>
              <a:t>&lt;/filter-mapping&gt;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使用拦截器实现登录检查</a:t>
            </a:r>
            <a:endParaRPr lang="zh-CN" altLang="en-US" sz="3600" b="1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67544" y="1196752"/>
            <a:ext cx="8064896" cy="14582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Spring的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HandlerMapping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处理器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支持拦截器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。当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要为某些请求提供特殊功能时，例如对用户进行身份认证，就非常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适用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使用拦截器实现登录检查</a:t>
            </a:r>
            <a:endParaRPr lang="zh-CN" altLang="en-US" sz="3600" b="1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78301" y="992356"/>
            <a:ext cx="9547826" cy="400725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拦截器必须实现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HandlerInterceptor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接口，这个接口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有以下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个方法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preHandle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(..)</a:t>
            </a: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处理器执行前被调用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。方法返回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表示会继续调用其他拦截器和处理器；返回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表示中断流程，不会执行后续拦截器和处理器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postHandle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(..)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 smtClean="0"/>
              <a:t> 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处理器执行后、视图处理前调用。此时可以通过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modelAndView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对象对模型数据进行处理或对视图进行处理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 smtClean="0"/>
              <a:t>使用拦截器实现登录检查</a:t>
            </a:r>
            <a:endParaRPr lang="zh-CN" altLang="en-US" sz="3600" b="1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67544" y="1196752"/>
            <a:ext cx="8064896" cy="238219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afterCompletion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(..)</a:t>
            </a: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整个请求处理完毕后调用，如性能监控中我们可以在此记录结束时间并输出消耗时间，还可以进行一些资源清理。只有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preHandle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时才会执行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afterCompletion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 smtClean="0"/>
              <a:t>使用拦截器实现登录检查</a:t>
            </a:r>
            <a:endParaRPr lang="zh-CN" altLang="en-US" sz="36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980728"/>
            <a:ext cx="8064896" cy="4979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自定义拦截器的示例代码如下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1484784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public class </a:t>
            </a:r>
            <a:r>
              <a:rPr lang="en-US" altLang="zh-CN" sz="2400" dirty="0" err="1" smtClean="0"/>
              <a:t>SomeInterceptor</a:t>
            </a:r>
            <a:r>
              <a:rPr lang="en-US" altLang="zh-CN" sz="2400" dirty="0" smtClean="0"/>
              <a:t> implements </a:t>
            </a:r>
            <a:r>
              <a:rPr lang="en-US" altLang="zh-CN" sz="2400" dirty="0" err="1" smtClean="0"/>
              <a:t>HandlerInterceptor</a:t>
            </a:r>
            <a:r>
              <a:rPr lang="en-US" altLang="zh-CN" sz="2400" dirty="0" smtClean="0"/>
              <a:t>{</a:t>
            </a:r>
          </a:p>
          <a:p>
            <a:pPr lvl="1"/>
            <a:r>
              <a:rPr lang="en-US" altLang="zh-CN" sz="2400" dirty="0" smtClean="0"/>
              <a:t>public </a:t>
            </a:r>
            <a:r>
              <a:rPr lang="en-US" altLang="zh-CN" sz="2400" dirty="0" err="1" smtClean="0"/>
              <a:t>boolean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preHandle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HttpServletRequest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req</a:t>
            </a:r>
            <a:r>
              <a:rPr lang="en-US" altLang="zh-CN" sz="2400" dirty="0" smtClean="0"/>
              <a:t>, 	</a:t>
            </a:r>
            <a:r>
              <a:rPr lang="en-US" altLang="zh-CN" sz="2400" dirty="0" err="1" smtClean="0"/>
              <a:t>HttpServletResponse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res,Object</a:t>
            </a:r>
            <a:r>
              <a:rPr lang="en-US" altLang="zh-CN" sz="2400" dirty="0" smtClean="0"/>
              <a:t> handler)</a:t>
            </a:r>
          </a:p>
          <a:p>
            <a:pPr lvl="1"/>
            <a:r>
              <a:rPr lang="en-US" altLang="zh-CN" sz="2400" dirty="0" smtClean="0"/>
              <a:t>   throws Exception {</a:t>
            </a:r>
          </a:p>
          <a:p>
            <a:pPr lvl="1"/>
            <a:r>
              <a:rPr lang="en-US" altLang="zh-CN" sz="2400" dirty="0" smtClean="0"/>
              <a:t>	// TODO </a:t>
            </a:r>
            <a:r>
              <a:rPr lang="zh-CN" altLang="en-US" sz="2400" dirty="0" smtClean="0"/>
              <a:t>处理器执行前调用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	return true;</a:t>
            </a:r>
          </a:p>
          <a:p>
            <a:pPr lvl="1"/>
            <a:r>
              <a:rPr lang="en-US" altLang="zh-CN" sz="2400" dirty="0" smtClean="0"/>
              <a:t>}</a:t>
            </a:r>
          </a:p>
          <a:p>
            <a:pPr lvl="1"/>
            <a:r>
              <a:rPr lang="en-US" altLang="zh-CN" sz="2400" dirty="0" smtClean="0"/>
              <a:t>public void </a:t>
            </a:r>
            <a:r>
              <a:rPr lang="en-US" altLang="zh-CN" sz="2400" dirty="0" err="1" smtClean="0"/>
              <a:t>postHandle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HttpServletRequest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req</a:t>
            </a:r>
            <a:r>
              <a:rPr lang="en-US" altLang="zh-CN" sz="2400" dirty="0" smtClean="0"/>
              <a:t>, 	</a:t>
            </a:r>
            <a:r>
              <a:rPr lang="en-US" altLang="zh-CN" sz="2400" dirty="0" err="1" smtClean="0"/>
              <a:t>HttpServletResponse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res,Object</a:t>
            </a:r>
            <a:r>
              <a:rPr lang="en-US" altLang="zh-CN" sz="2400" dirty="0" smtClean="0"/>
              <a:t> handler,</a:t>
            </a:r>
          </a:p>
          <a:p>
            <a:pPr lvl="1"/>
            <a:r>
              <a:rPr lang="en-US" altLang="zh-CN" sz="2400" dirty="0" smtClean="0"/>
              <a:t>	 </a:t>
            </a:r>
            <a:r>
              <a:rPr lang="en-US" altLang="zh-CN" sz="2400" dirty="0" err="1" smtClean="0"/>
              <a:t>ModelAndView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mv</a:t>
            </a:r>
            <a:r>
              <a:rPr lang="en-US" altLang="zh-CN" sz="2400" dirty="0" smtClean="0"/>
              <a:t>) throws Exception{</a:t>
            </a:r>
          </a:p>
          <a:p>
            <a:pPr lvl="1"/>
            <a:r>
              <a:rPr lang="en-US" altLang="zh-CN" sz="2400" dirty="0" smtClean="0"/>
              <a:t>	// TODO </a:t>
            </a:r>
            <a:r>
              <a:rPr lang="zh-CN" altLang="en-US" sz="2400" dirty="0" smtClean="0"/>
              <a:t>处理器执行后调用</a:t>
            </a:r>
          </a:p>
          <a:p>
            <a:pPr lvl="1"/>
            <a:r>
              <a:rPr lang="en-US" altLang="zh-CN" sz="2400" dirty="0" smtClean="0"/>
              <a:t>}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 smtClean="0"/>
              <a:t>使用拦截器实现登录检查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539552" y="107252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dirty="0" smtClean="0"/>
              <a:t>public void </a:t>
            </a:r>
            <a:r>
              <a:rPr lang="en-US" altLang="zh-CN" sz="2400" dirty="0" err="1" smtClean="0"/>
              <a:t>afterCompletion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HttpServletRequest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req</a:t>
            </a:r>
            <a:r>
              <a:rPr lang="en-US" altLang="zh-CN" sz="2400" dirty="0" smtClean="0"/>
              <a:t>,</a:t>
            </a:r>
          </a:p>
          <a:p>
            <a:pPr lvl="1"/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HttpServletResponse</a:t>
            </a:r>
            <a:r>
              <a:rPr lang="en-US" altLang="zh-CN" sz="2400" dirty="0" smtClean="0"/>
              <a:t> res, Object handler, Exception e)</a:t>
            </a:r>
          </a:p>
          <a:p>
            <a:pPr lvl="1"/>
            <a:r>
              <a:rPr lang="en-US" altLang="zh-CN" sz="2400" dirty="0" smtClean="0"/>
              <a:t>	throws Exception{</a:t>
            </a:r>
          </a:p>
          <a:p>
            <a:pPr lvl="1"/>
            <a:r>
              <a:rPr lang="en-US" altLang="zh-CN" sz="2400" dirty="0" smtClean="0"/>
              <a:t>	// TODO </a:t>
            </a:r>
            <a:r>
              <a:rPr lang="zh-CN" altLang="en-US" sz="2400" dirty="0" smtClean="0"/>
              <a:t>请求完成处理后调用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23414" y="3527940"/>
            <a:ext cx="8064896" cy="14219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提示：自定义拦截器时，实现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HandlerInterceptor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接口需要实现接口定义的所有方法，如果只需要某一个方法可以继承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HandlerInterceptorAdapter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 smtClean="0"/>
              <a:t>使用拦截器实现登录检查</a:t>
            </a:r>
            <a:endParaRPr lang="zh-CN" altLang="en-US" sz="3600" b="1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67544" y="980728"/>
            <a:ext cx="8064896" cy="5355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自定义拦截器的配置如下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484784"/>
            <a:ext cx="82089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mvc:interceptors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    &lt;</a:t>
            </a:r>
            <a:r>
              <a:rPr lang="en-US" altLang="zh-CN" sz="2400" dirty="0" err="1" smtClean="0"/>
              <a:t>mvc:interceptor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        &lt;</a:t>
            </a:r>
            <a:r>
              <a:rPr lang="en-US" altLang="zh-CN" sz="2400" dirty="0" err="1" smtClean="0"/>
              <a:t>mvc:mapping</a:t>
            </a:r>
            <a:r>
              <a:rPr lang="en-US" altLang="zh-CN" sz="2400" dirty="0" smtClean="0"/>
              <a:t> path=</a:t>
            </a:r>
            <a:r>
              <a:rPr lang="en-US" altLang="zh-CN" sz="2400" i="1" dirty="0" smtClean="0"/>
              <a:t>"/*/*"/&gt;</a:t>
            </a:r>
          </a:p>
          <a:p>
            <a:r>
              <a:rPr lang="en-US" altLang="zh-CN" sz="2400" dirty="0" smtClean="0"/>
              <a:t>        &lt;</a:t>
            </a:r>
            <a:r>
              <a:rPr lang="en-US" altLang="zh-CN" sz="2400" dirty="0" err="1" smtClean="0"/>
              <a:t>mvc:exclude</a:t>
            </a:r>
            <a:r>
              <a:rPr lang="en-US" altLang="zh-CN" sz="2400" dirty="0" smtClean="0"/>
              <a:t>-mapping path=</a:t>
            </a:r>
            <a:r>
              <a:rPr lang="en-US" altLang="zh-CN" sz="2400" i="1" dirty="0" smtClean="0"/>
              <a:t>"/login/*"/&gt;</a:t>
            </a:r>
          </a:p>
          <a:p>
            <a:r>
              <a:rPr lang="en-US" altLang="zh-CN" sz="2400" dirty="0" smtClean="0"/>
              <a:t>        &lt;bean class=</a:t>
            </a:r>
            <a:r>
              <a:rPr lang="en-US" altLang="zh-CN" sz="2400" i="1" dirty="0" smtClean="0"/>
              <a:t>"</a:t>
            </a:r>
            <a:r>
              <a:rPr lang="en-US" altLang="zh-CN" sz="2400" i="1" dirty="0" err="1" smtClean="0"/>
              <a:t>com.yztc.interceptor.SomeInterceptor</a:t>
            </a:r>
            <a:r>
              <a:rPr lang="en-US" altLang="zh-CN" sz="2400" i="1" dirty="0" smtClean="0"/>
              <a:t>"/&gt;</a:t>
            </a:r>
          </a:p>
          <a:p>
            <a:r>
              <a:rPr lang="en-US" altLang="zh-CN" sz="2400" dirty="0" smtClean="0"/>
              <a:t>    &lt;/</a:t>
            </a:r>
            <a:r>
              <a:rPr lang="en-US" altLang="zh-CN" sz="2400" dirty="0" err="1" smtClean="0"/>
              <a:t>mvc:interceptor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 err="1" smtClean="0"/>
              <a:t>mvc:interceptors</a:t>
            </a:r>
            <a:r>
              <a:rPr lang="en-US" altLang="zh-CN" sz="240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 smtClean="0"/>
              <a:t>异常处理</a:t>
            </a:r>
            <a:endParaRPr lang="zh-CN" altLang="en-US" sz="3600" b="1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67544" y="1196752"/>
            <a:ext cx="8064896" cy="252992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Spring MVC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处理异常方式有以下三种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err="1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Spring MVC</a:t>
            </a:r>
            <a:r>
              <a:rPr lang="zh-CN" altLang="en-US" sz="2400" dirty="0" err="1" smtClean="0">
                <a:latin typeface="微软雅黑" pitchFamily="34" charset="-122"/>
                <a:ea typeface="微软雅黑" pitchFamily="34" charset="-122"/>
              </a:rPr>
              <a:t>提供的简单异常处理器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SimpleMappingExceptionResolver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HandlerExceptionResolver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接口自定义异常处理器</a:t>
            </a:r>
            <a:endParaRPr lang="en-US" altLang="zh-CN" sz="2400" dirty="0" err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ExceptionHandler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注解实现异常处理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789040"/>
            <a:ext cx="3816424" cy="275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 smtClean="0"/>
              <a:t>异常处理</a:t>
            </a:r>
            <a:endParaRPr lang="zh-CN" altLang="en-US" sz="3600" b="1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67544" y="917055"/>
            <a:ext cx="8064896" cy="105259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SimpleMappingExceptionResolver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使用时，只需要在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配置文件中定义下就可以了，定义示例如下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59" y="1925166"/>
            <a:ext cx="91241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&lt;bean class="</a:t>
            </a:r>
            <a:r>
              <a:rPr lang="en-US" altLang="zh-CN" sz="2400" dirty="0" err="1" smtClean="0"/>
              <a:t>org.springframework.web.servlet.handler</a:t>
            </a:r>
            <a:endParaRPr lang="en-US" altLang="zh-CN" sz="2400" dirty="0" smtClean="0"/>
          </a:p>
          <a:p>
            <a:r>
              <a:rPr lang="en-US" altLang="zh-CN" sz="2400" dirty="0" smtClean="0"/>
              <a:t> .</a:t>
            </a:r>
            <a:r>
              <a:rPr lang="en-US" altLang="zh-CN" sz="2400" dirty="0" err="1" smtClean="0"/>
              <a:t>SimpleMappingExceptionResolver</a:t>
            </a:r>
            <a:r>
              <a:rPr lang="en-US" altLang="zh-CN" sz="2400" dirty="0" smtClean="0"/>
              <a:t>"&gt;</a:t>
            </a:r>
          </a:p>
          <a:p>
            <a:r>
              <a:rPr lang="en-US" altLang="zh-CN" sz="2400" dirty="0" smtClean="0"/>
              <a:t>&lt;property name="</a:t>
            </a:r>
            <a:r>
              <a:rPr lang="en-US" altLang="zh-CN" sz="2400" dirty="0" err="1" smtClean="0"/>
              <a:t>exceptionMappings</a:t>
            </a:r>
            <a:r>
              <a:rPr lang="en-US" altLang="zh-CN" sz="2400" dirty="0" smtClean="0"/>
              <a:t>"&gt;</a:t>
            </a:r>
          </a:p>
          <a:p>
            <a:r>
              <a:rPr lang="en-US" altLang="zh-CN" sz="2400" dirty="0" smtClean="0"/>
              <a:t>        &lt;props&gt;		</a:t>
            </a:r>
          </a:p>
          <a:p>
            <a:r>
              <a:rPr lang="en-US" altLang="zh-CN" sz="2400" dirty="0" smtClean="0"/>
              <a:t>             &lt;prop key="</a:t>
            </a:r>
            <a:r>
              <a:rPr lang="en-US" altLang="zh-CN" sz="2400" dirty="0" err="1" smtClean="0"/>
              <a:t>java.lang.Exception</a:t>
            </a:r>
            <a:r>
              <a:rPr lang="en-US" altLang="zh-CN" sz="2400" dirty="0" smtClean="0"/>
              <a:t>"&gt;error&lt;/prop&gt;</a:t>
            </a:r>
          </a:p>
          <a:p>
            <a:r>
              <a:rPr lang="en-US" altLang="zh-CN" sz="2400" dirty="0" smtClean="0"/>
              <a:t>             &lt;prop key="</a:t>
            </a:r>
            <a:r>
              <a:rPr lang="en-US" altLang="zh-CN" sz="2400" dirty="0" err="1" smtClean="0"/>
              <a:t>com.yztcedu.TimeoutException</a:t>
            </a:r>
            <a:r>
              <a:rPr lang="en-US" altLang="zh-CN" sz="2400" dirty="0" smtClean="0"/>
              <a:t>"&gt;login&lt;/prop&gt;</a:t>
            </a:r>
          </a:p>
          <a:p>
            <a:r>
              <a:rPr lang="en-US" altLang="zh-CN" sz="2400" dirty="0" smtClean="0"/>
              <a:t>        &lt;/props&gt;</a:t>
            </a:r>
          </a:p>
          <a:p>
            <a:r>
              <a:rPr lang="en-US" altLang="zh-CN" sz="2400" dirty="0" smtClean="0"/>
              <a:t>    &lt;/property&gt;</a:t>
            </a:r>
          </a:p>
          <a:p>
            <a:r>
              <a:rPr lang="en-US" altLang="zh-CN" sz="2400" dirty="0" smtClean="0"/>
              <a:t>&lt;/bean&gt;</a:t>
            </a:r>
          </a:p>
        </p:txBody>
      </p:sp>
      <p:sp>
        <p:nvSpPr>
          <p:cNvPr id="5" name="矩形 4"/>
          <p:cNvSpPr/>
          <p:nvPr/>
        </p:nvSpPr>
        <p:spPr>
          <a:xfrm>
            <a:off x="2322026" y="5251514"/>
            <a:ext cx="57031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异常处理页面获取异常对象名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exception</a:t>
            </a: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适合全局处理简单异常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08132" y="4417339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异常类型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视图页面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730069" y="4103625"/>
            <a:ext cx="72008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7161298" y="4103625"/>
            <a:ext cx="72008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 smtClean="0"/>
              <a:t>MVC</a:t>
            </a:r>
            <a:r>
              <a:rPr lang="zh-CN" altLang="en-US" sz="3600" b="1" dirty="0" smtClean="0"/>
              <a:t>模式简介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467545" y="1052736"/>
            <a:ext cx="8064896" cy="497957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三部分关系如下图所示</a:t>
            </a:r>
            <a:endParaRPr lang="en-US" altLang="zh-CN" dirty="0" smtClean="0"/>
          </a:p>
        </p:txBody>
      </p:sp>
      <p:pic>
        <p:nvPicPr>
          <p:cNvPr id="4" name="图片 3" descr="bk_bf3d6d02569807fa3e6df7de1838dd26_ZG997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9953" y="1493118"/>
            <a:ext cx="4949288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 smtClean="0"/>
              <a:t>异常处理</a:t>
            </a:r>
            <a:endParaRPr lang="zh-CN" altLang="en-US" sz="3600" b="1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67544" y="844727"/>
            <a:ext cx="8064896" cy="101502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实现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HandlerExceptionResolver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接口自定义异常处理器，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定义示例如下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790637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public class </a:t>
            </a:r>
            <a:r>
              <a:rPr lang="en-US" altLang="zh-CN" sz="2400" dirty="0" err="1" smtClean="0"/>
              <a:t>MyMappingExceptionResolver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 smtClean="0"/>
              <a:t>                      implements </a:t>
            </a:r>
            <a:r>
              <a:rPr lang="en-US" altLang="zh-CN" sz="2400" dirty="0" err="1" smtClean="0"/>
              <a:t>HandlerExceptionResolver</a:t>
            </a:r>
            <a:r>
              <a:rPr lang="en-US" altLang="zh-CN" sz="2400" dirty="0" smtClean="0"/>
              <a:t>{</a:t>
            </a:r>
            <a:endParaRPr lang="zh-CN" altLang="en-US" sz="2400" dirty="0" smtClean="0"/>
          </a:p>
          <a:p>
            <a:r>
              <a:rPr lang="en-US" altLang="zh-CN" sz="2400" dirty="0" smtClean="0"/>
              <a:t>    public </a:t>
            </a:r>
            <a:r>
              <a:rPr lang="en-US" altLang="zh-CN" sz="2400" dirty="0" err="1" smtClean="0"/>
              <a:t>ModelAndView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resolveException</a:t>
            </a:r>
            <a:r>
              <a:rPr lang="en-US" altLang="zh-CN" sz="2400" dirty="0" smtClean="0"/>
              <a:t>(</a:t>
            </a:r>
          </a:p>
          <a:p>
            <a:r>
              <a:rPr lang="en-US" altLang="zh-CN" sz="2400" dirty="0" smtClean="0"/>
              <a:t>           </a:t>
            </a:r>
            <a:r>
              <a:rPr lang="en-US" altLang="zh-CN" sz="2400" dirty="0" err="1" smtClean="0"/>
              <a:t>HttpServletRequest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req</a:t>
            </a:r>
            <a:r>
              <a:rPr lang="en-US" altLang="zh-CN" sz="2400" dirty="0" smtClean="0"/>
              <a:t>,</a:t>
            </a:r>
            <a:r>
              <a:rPr lang="fr-FR" altLang="zh-CN" sz="2400" dirty="0" smtClean="0"/>
              <a:t>HttpServletResponse res,</a:t>
            </a:r>
          </a:p>
          <a:p>
            <a:r>
              <a:rPr lang="fr-FR" altLang="zh-CN" sz="2400" dirty="0" smtClean="0"/>
              <a:t>          Object handler, Exception ex) {</a:t>
            </a:r>
          </a:p>
          <a:p>
            <a:r>
              <a:rPr lang="en-US" altLang="zh-CN" sz="2400" dirty="0" smtClean="0"/>
              <a:t>        Map&lt;String, Object&gt; model = </a:t>
            </a:r>
          </a:p>
          <a:p>
            <a:r>
              <a:rPr lang="en-US" altLang="zh-CN" sz="2400" dirty="0" smtClean="0"/>
              <a:t>                    new </a:t>
            </a:r>
            <a:r>
              <a:rPr lang="en-US" altLang="zh-CN" sz="2400" dirty="0" err="1" smtClean="0"/>
              <a:t>HashMap</a:t>
            </a:r>
            <a:r>
              <a:rPr lang="en-US" altLang="zh-CN" sz="2400" dirty="0" smtClean="0"/>
              <a:t>&lt;String, Object&gt;();  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model.put</a:t>
            </a:r>
            <a:r>
              <a:rPr lang="en-US" altLang="zh-CN" sz="2400" dirty="0" smtClean="0"/>
              <a:t>("ex", ex);  </a:t>
            </a:r>
          </a:p>
          <a:p>
            <a:r>
              <a:rPr lang="zh-CN" altLang="en-US" sz="2400" dirty="0" smtClean="0"/>
              <a:t>       </a:t>
            </a:r>
            <a:r>
              <a:rPr lang="en-US" altLang="zh-CN" sz="2400" dirty="0" smtClean="0"/>
              <a:t>//TODO</a:t>
            </a:r>
            <a:r>
              <a:rPr lang="zh-CN" altLang="en-US" sz="2400" dirty="0" smtClean="0"/>
              <a:t> 根据不同异常类型返回不同视图</a:t>
            </a:r>
          </a:p>
          <a:p>
            <a:r>
              <a:rPr lang="en-US" altLang="zh-CN" sz="2400" dirty="0" smtClean="0"/>
              <a:t>        return new </a:t>
            </a:r>
            <a:r>
              <a:rPr lang="en-US" altLang="zh-CN" sz="2400" dirty="0" err="1" smtClean="0"/>
              <a:t>ModelAndView</a:t>
            </a:r>
            <a:r>
              <a:rPr lang="en-US" altLang="zh-CN" sz="2400" dirty="0" smtClean="0"/>
              <a:t>("error", model);  </a:t>
            </a:r>
          </a:p>
          <a:p>
            <a:r>
              <a:rPr lang="en-US" altLang="zh-CN" sz="2400" dirty="0" smtClean="0"/>
              <a:t>    }</a:t>
            </a:r>
            <a:endParaRPr lang="zh-CN" altLang="en-US" sz="2400" dirty="0" smtClean="0"/>
          </a:p>
          <a:p>
            <a:r>
              <a:rPr lang="en-US" altLang="zh-CN" sz="2400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2605137" y="5548890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适合全局处理有“处理过程”的异常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 smtClean="0"/>
              <a:t>异常处理</a:t>
            </a:r>
            <a:endParaRPr lang="zh-CN" altLang="en-US" sz="3600" b="1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67544" y="973819"/>
            <a:ext cx="8064896" cy="101502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自定义的异常处理器需要在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配置文件中定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义下才可应用，定义示例如下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2165955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&lt;bean id=</a:t>
            </a:r>
            <a:r>
              <a:rPr lang="en-US" altLang="zh-CN" sz="2400" i="1" dirty="0" smtClean="0"/>
              <a:t>"</a:t>
            </a:r>
            <a:r>
              <a:rPr lang="en-US" altLang="zh-CN" sz="2400" i="1" dirty="0" err="1" smtClean="0"/>
              <a:t>exceptionHandler</a:t>
            </a:r>
            <a:r>
              <a:rPr lang="en-US" altLang="zh-CN" sz="2400" i="1" dirty="0" smtClean="0"/>
              <a:t>" </a:t>
            </a:r>
          </a:p>
          <a:p>
            <a:r>
              <a:rPr lang="en-US" altLang="zh-CN" sz="2400" i="1" dirty="0" smtClean="0"/>
              <a:t> class="</a:t>
            </a:r>
            <a:r>
              <a:rPr lang="en-US" altLang="zh-CN" sz="2400" i="1" dirty="0" err="1" smtClean="0"/>
              <a:t>com.tarena.interceptor.MyMappingExceptionResolver</a:t>
            </a:r>
            <a:r>
              <a:rPr lang="en-US" altLang="zh-CN" sz="2400" i="1" dirty="0" smtClean="0"/>
              <a:t>"/&gt;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 smtClean="0"/>
              <a:t>异常处理</a:t>
            </a:r>
            <a:endParaRPr lang="zh-CN" altLang="en-US" sz="3600" b="1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67544" y="973819"/>
            <a:ext cx="8064896" cy="105259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ExceptionHandler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注解实现异常处理，使用方法如下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err="1" smtClean="0">
                <a:latin typeface="微软雅黑" pitchFamily="34" charset="-122"/>
                <a:ea typeface="微软雅黑" pitchFamily="34" charset="-122"/>
              </a:rPr>
              <a:t>首先编写一个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BaseController</a:t>
            </a:r>
            <a:r>
              <a:rPr lang="zh-CN" altLang="en-US" sz="2400" dirty="0" err="1" smtClean="0">
                <a:latin typeface="微软雅黑" pitchFamily="34" charset="-122"/>
                <a:ea typeface="微软雅黑" pitchFamily="34" charset="-122"/>
              </a:rPr>
              <a:t>类，定义如下</a:t>
            </a:r>
            <a:endParaRPr lang="en-US" altLang="zh-CN" sz="2400" dirty="0" err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2060848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public class </a:t>
            </a:r>
            <a:r>
              <a:rPr lang="en-US" altLang="zh-CN" sz="2400" dirty="0" err="1" smtClean="0"/>
              <a:t>BaseController</a:t>
            </a:r>
            <a:r>
              <a:rPr lang="en-US" altLang="zh-CN" sz="2400" dirty="0" smtClean="0"/>
              <a:t> {</a:t>
            </a:r>
          </a:p>
          <a:p>
            <a:pPr lvl="1"/>
            <a:r>
              <a:rPr lang="en-US" altLang="zh-CN" sz="2400" b="1" dirty="0" smtClean="0"/>
              <a:t>@</a:t>
            </a:r>
            <a:r>
              <a:rPr lang="en-US" altLang="zh-CN" sz="2400" b="1" dirty="0" err="1" smtClean="0"/>
              <a:t>ExceptionHandler</a:t>
            </a:r>
            <a:endParaRPr lang="en-US" altLang="zh-CN" sz="2400" b="1" dirty="0" smtClean="0"/>
          </a:p>
          <a:p>
            <a:pPr lvl="1"/>
            <a:r>
              <a:rPr lang="en-US" altLang="zh-CN" sz="2400" dirty="0" smtClean="0"/>
              <a:t>public String execute(</a:t>
            </a:r>
          </a:p>
          <a:p>
            <a:r>
              <a:rPr lang="en-US" altLang="zh-CN" sz="2400" dirty="0" smtClean="0"/>
              <a:t>             </a:t>
            </a:r>
            <a:r>
              <a:rPr lang="en-US" altLang="zh-CN" sz="2400" dirty="0" err="1" smtClean="0"/>
              <a:t>HttpServletRequest</a:t>
            </a:r>
            <a:r>
              <a:rPr lang="en-US" altLang="zh-CN" sz="2400" dirty="0" smtClean="0"/>
              <a:t> request, Exception ex){</a:t>
            </a:r>
          </a:p>
          <a:p>
            <a:r>
              <a:rPr lang="en-US" altLang="zh-CN" sz="2400" dirty="0" smtClean="0"/>
              <a:t>             </a:t>
            </a:r>
            <a:r>
              <a:rPr lang="en-US" altLang="zh-CN" sz="2400" dirty="0" err="1" smtClean="0"/>
              <a:t>request.setAttribute</a:t>
            </a:r>
            <a:r>
              <a:rPr lang="en-US" altLang="zh-CN" sz="2400" dirty="0" smtClean="0"/>
              <a:t>("ex", ex);</a:t>
            </a:r>
          </a:p>
          <a:p>
            <a:r>
              <a:rPr lang="en-US" altLang="zh-CN" sz="2400" dirty="0" smtClean="0"/>
              <a:t>            //TODO </a:t>
            </a:r>
            <a:r>
              <a:rPr lang="zh-CN" altLang="en-US" sz="2400" dirty="0" smtClean="0"/>
              <a:t>可根据异常类型不同返回不同视图名</a:t>
            </a:r>
          </a:p>
          <a:p>
            <a:r>
              <a:rPr lang="en-US" altLang="zh-CN" sz="2400" dirty="0" smtClean="0"/>
              <a:t>            return "error";</a:t>
            </a:r>
          </a:p>
          <a:p>
            <a:r>
              <a:rPr lang="en-US" altLang="zh-CN" sz="2400" dirty="0" smtClean="0"/>
              <a:t>       }</a:t>
            </a:r>
          </a:p>
          <a:p>
            <a:r>
              <a:rPr lang="en-US" altLang="zh-CN" sz="2400" dirty="0" smtClean="0"/>
              <a:t>}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89059" y="5310412"/>
            <a:ext cx="8064896" cy="5355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然后其他的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BaseController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类即可</a:t>
            </a:r>
            <a:endParaRPr lang="en-US" altLang="zh-CN" sz="2400" dirty="0" err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10542" y="4737644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适合局部处理有“处理过程”的异常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 smtClean="0"/>
              <a:t>异常处理</a:t>
            </a:r>
            <a:endParaRPr lang="zh-CN" altLang="en-US" sz="3600" b="1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67544" y="973819"/>
            <a:ext cx="8064896" cy="15696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对于框架内部异常或代码无法捕获的异常，可以在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web.xml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中通过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&lt;error-page&gt;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定义，目前绝大多数服务器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都支持此配置。配置示例如下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3983" y="2491395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&lt;error-page&gt;</a:t>
            </a:r>
          </a:p>
          <a:p>
            <a:pPr lvl="1"/>
            <a:r>
              <a:rPr lang="en-US" altLang="zh-CN" sz="2400" dirty="0" smtClean="0"/>
              <a:t>&lt;exception-type&gt;</a:t>
            </a:r>
            <a:r>
              <a:rPr lang="en-US" altLang="zh-CN" sz="2400" dirty="0" err="1" smtClean="0"/>
              <a:t>java.lang.Throwable</a:t>
            </a:r>
            <a:r>
              <a:rPr lang="en-US" altLang="zh-CN" sz="2400" dirty="0" smtClean="0"/>
              <a:t>&lt;/exception-type&gt;</a:t>
            </a:r>
          </a:p>
          <a:p>
            <a:pPr lvl="1"/>
            <a:r>
              <a:rPr lang="en-US" altLang="zh-CN" sz="2400" dirty="0" smtClean="0"/>
              <a:t>&lt;location&gt;/WEB-INF/views/error/500.jsp&lt;/location&gt;</a:t>
            </a:r>
          </a:p>
          <a:p>
            <a:r>
              <a:rPr lang="en-US" altLang="zh-CN" sz="2400" dirty="0" smtClean="0"/>
              <a:t>&lt;/error-page&gt;</a:t>
            </a:r>
          </a:p>
          <a:p>
            <a:r>
              <a:rPr lang="en-US" altLang="zh-CN" sz="2400" dirty="0" smtClean="0"/>
              <a:t>&lt;error-page&gt;</a:t>
            </a:r>
          </a:p>
          <a:p>
            <a:pPr lvl="1"/>
            <a:r>
              <a:rPr lang="en-US" altLang="zh-CN" sz="2400" dirty="0" smtClean="0"/>
              <a:t>&lt;error-code&gt;404&lt;/error-code&gt;</a:t>
            </a:r>
          </a:p>
          <a:p>
            <a:pPr lvl="1"/>
            <a:r>
              <a:rPr lang="en-US" altLang="zh-CN" sz="2400" dirty="0" smtClean="0"/>
              <a:t>&lt;location&gt;/WEB-INF/views/error/404.jsp&lt;/location&gt;</a:t>
            </a:r>
          </a:p>
          <a:p>
            <a:r>
              <a:rPr lang="en-US" altLang="zh-CN" sz="2400" dirty="0" smtClean="0"/>
              <a:t>&lt;/error-page&gt;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23207" y="2372965"/>
            <a:ext cx="3064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文件上传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en-US" altLang="zh-CN" sz="3200" b="1" dirty="0" err="1" smtClean="0"/>
              <a:t>SpringMVC</a:t>
            </a:r>
            <a:r>
              <a:rPr lang="zh-CN" altLang="en-US" sz="3200" b="1" dirty="0" smtClean="0"/>
              <a:t>文件上传简介</a:t>
            </a:r>
            <a:endParaRPr lang="zh-CN" altLang="en-US" sz="3600" b="1" dirty="0"/>
          </a:p>
        </p:txBody>
      </p:sp>
      <p:sp>
        <p:nvSpPr>
          <p:cNvPr id="3" name="内容占位符 6"/>
          <p:cNvSpPr>
            <a:spLocks noGrp="1"/>
          </p:cNvSpPr>
          <p:nvPr>
            <p:ph sz="quarter" idx="4294967295"/>
          </p:nvPr>
        </p:nvSpPr>
        <p:spPr>
          <a:xfrm>
            <a:off x="467545" y="1052736"/>
            <a:ext cx="8064896" cy="282538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在</a:t>
            </a:r>
            <a:r>
              <a:rPr lang="zh-CN" altLang="zh-CN" dirty="0" smtClean="0"/>
              <a:t>Spring</a:t>
            </a:r>
            <a:r>
              <a:rPr lang="en-US" altLang="zh-CN" dirty="0" smtClean="0"/>
              <a:t>MVC</a:t>
            </a:r>
            <a:r>
              <a:rPr lang="zh-CN" altLang="en-US" dirty="0" smtClean="0"/>
              <a:t>中，</a:t>
            </a:r>
            <a:r>
              <a:rPr lang="zh-CN" altLang="zh-CN" dirty="0" smtClean="0"/>
              <a:t>文件上传</a:t>
            </a:r>
            <a:r>
              <a:rPr lang="zh-CN" altLang="en-US" dirty="0" smtClean="0"/>
              <a:t>功能可以</a:t>
            </a:r>
            <a:r>
              <a:rPr lang="zh-CN" altLang="zh-CN" dirty="0" smtClean="0"/>
              <a:t>由即插即用的</a:t>
            </a:r>
            <a:r>
              <a:rPr lang="en-US" altLang="zh-CN" dirty="0" err="1" smtClean="0"/>
              <a:t>CommonsMultipartResolver</a:t>
            </a:r>
            <a:r>
              <a:rPr lang="zh-CN" altLang="en-US" dirty="0" smtClean="0"/>
              <a:t>解析器组件</a:t>
            </a:r>
            <a:r>
              <a:rPr lang="zh-CN" altLang="zh-CN" dirty="0" smtClean="0"/>
              <a:t>实现</a:t>
            </a:r>
            <a:r>
              <a:rPr lang="zh-CN" altLang="en-US" dirty="0" smtClean="0"/>
              <a:t>，它</a:t>
            </a:r>
            <a:r>
              <a:rPr lang="zh-CN" altLang="zh-CN" dirty="0" smtClean="0"/>
              <a:t>定义在org.springframework.web.multipart包里。Spring提供的</a:t>
            </a:r>
            <a:r>
              <a:rPr lang="en-US" altLang="zh-CN" dirty="0" err="1" smtClean="0"/>
              <a:t>CommonsMultipartResolver</a:t>
            </a:r>
            <a:r>
              <a:rPr lang="zh-CN" altLang="en-US" dirty="0" smtClean="0"/>
              <a:t>解析器</a:t>
            </a:r>
            <a:r>
              <a:rPr lang="zh-CN" altLang="zh-CN" dirty="0" smtClean="0"/>
              <a:t>可以支持</a:t>
            </a:r>
            <a:r>
              <a:rPr lang="zh-CN" altLang="zh-CN" i="1" dirty="0" smtClean="0"/>
              <a:t>Commons FileUpload</a:t>
            </a:r>
            <a:r>
              <a:rPr lang="zh-CN" altLang="zh-CN" dirty="0" smtClean="0"/>
              <a:t>和</a:t>
            </a:r>
            <a:r>
              <a:rPr lang="zh-CN" altLang="zh-CN" i="1" dirty="0" smtClean="0"/>
              <a:t>COS FileUpload</a:t>
            </a:r>
            <a:r>
              <a:rPr lang="zh-CN" altLang="en-US" dirty="0" smtClean="0"/>
              <a:t>两种上传组件。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en-US" altLang="zh-CN" sz="3200" b="1" dirty="0" err="1" smtClean="0"/>
              <a:t>CommonsMultipartResolver</a:t>
            </a:r>
            <a:r>
              <a:rPr lang="zh-CN" altLang="en-US" sz="3200" b="1" dirty="0" smtClean="0"/>
              <a:t>组件</a:t>
            </a:r>
            <a:endParaRPr lang="zh-CN" altLang="en-US" sz="3600" b="1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4294967295"/>
          </p:nvPr>
        </p:nvSpPr>
        <p:spPr>
          <a:xfrm>
            <a:off x="467545" y="1052736"/>
            <a:ext cx="8064896" cy="2899255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2400" dirty="0" err="1" smtClean="0"/>
              <a:t>CommonsMultipartResolver</a:t>
            </a:r>
            <a:r>
              <a:rPr lang="zh-CN" altLang="en-US" sz="2400" dirty="0" smtClean="0"/>
              <a:t>解析器组件可以调用</a:t>
            </a:r>
            <a:r>
              <a:rPr lang="en-US" altLang="zh-CN" sz="2400" dirty="0" smtClean="0"/>
              <a:t>common-fileupload.jar</a:t>
            </a:r>
            <a:r>
              <a:rPr lang="zh-CN" altLang="en-US" sz="2400" dirty="0" smtClean="0"/>
              <a:t>的功能，将请求提交的文件信息解析出来，该组件使用步骤如下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引入</a:t>
            </a:r>
            <a:r>
              <a:rPr lang="en-US" altLang="zh-CN" sz="2400" dirty="0" smtClean="0"/>
              <a:t>common-fileupload.jar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common-io.jar</a:t>
            </a:r>
            <a:r>
              <a:rPr lang="zh-CN" altLang="en-US" sz="2400" dirty="0" smtClean="0"/>
              <a:t>开发包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配置文件中添加</a:t>
            </a:r>
            <a:r>
              <a:rPr lang="en-US" altLang="zh-CN" sz="2400" dirty="0" err="1" smtClean="0"/>
              <a:t>CommonsMultipartResolver</a:t>
            </a:r>
            <a:r>
              <a:rPr lang="zh-CN" altLang="en-US" sz="2400" dirty="0" smtClean="0"/>
              <a:t>组件的</a:t>
            </a:r>
            <a:r>
              <a:rPr lang="en-US" altLang="zh-CN" sz="2400" dirty="0" smtClean="0"/>
              <a:t>bean</a:t>
            </a:r>
            <a:r>
              <a:rPr lang="zh-CN" altLang="en-US" sz="2400" dirty="0" smtClean="0"/>
              <a:t>定义</a:t>
            </a:r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467544" y="3603736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&lt;bean id=</a:t>
            </a:r>
            <a:r>
              <a:rPr lang="en-US" altLang="zh-CN" sz="2400" i="1" dirty="0" smtClean="0"/>
              <a:t>"</a:t>
            </a:r>
            <a:r>
              <a:rPr lang="en-US" altLang="zh-CN" sz="2400" i="1" dirty="0" err="1" smtClean="0"/>
              <a:t>multipartResolver</a:t>
            </a:r>
            <a:r>
              <a:rPr lang="en-US" altLang="zh-CN" sz="2400" i="1" dirty="0" smtClean="0"/>
              <a:t>" class="</a:t>
            </a:r>
            <a:r>
              <a:rPr lang="en-US" altLang="zh-CN" sz="2400" i="1" dirty="0" err="1" smtClean="0"/>
              <a:t>org.springframework.web</a:t>
            </a:r>
            <a:endParaRPr lang="en-US" altLang="zh-CN" sz="2400" i="1" dirty="0" smtClean="0"/>
          </a:p>
          <a:p>
            <a:r>
              <a:rPr lang="en-US" altLang="zh-CN" sz="2400" i="1" dirty="0" smtClean="0"/>
              <a:t>.</a:t>
            </a:r>
            <a:r>
              <a:rPr lang="en-US" altLang="zh-CN" sz="2400" i="1" dirty="0" err="1" smtClean="0"/>
              <a:t>multipart.commons.CommonsMultipartResolver</a:t>
            </a:r>
            <a:r>
              <a:rPr lang="en-US" altLang="zh-CN" sz="2400" i="1" dirty="0" smtClean="0"/>
              <a:t>"/&gt;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视图表单实现</a:t>
            </a:r>
            <a:endParaRPr lang="zh-CN" altLang="en-US" sz="3600" b="1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78301" y="981599"/>
            <a:ext cx="8064896" cy="282538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视图表单中，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&lt;form&gt;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标记必须追加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enctype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multipart/form-data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设置，指定表单数据的提交格式。默认情况，提交格式是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application/x-www-form-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urlencoded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，不能用于文件上传；必须使用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multipart/form-data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设置才可以。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method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属性也必须设置为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方式提交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7849" y="3831575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&lt;form action=</a:t>
            </a:r>
            <a:r>
              <a:rPr lang="en-US" altLang="zh-CN" sz="2400" i="1" dirty="0" smtClean="0"/>
              <a:t>"</a:t>
            </a:r>
            <a:r>
              <a:rPr lang="en-US" altLang="zh-CN" sz="2400" i="1" dirty="0" err="1" smtClean="0"/>
              <a:t>upload.from</a:t>
            </a:r>
            <a:r>
              <a:rPr lang="en-US" altLang="zh-CN" sz="2400" i="1" dirty="0" smtClean="0"/>
              <a:t>" method="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post</a:t>
            </a:r>
            <a:r>
              <a:rPr lang="en-US" altLang="zh-CN" sz="2400" i="1" dirty="0" smtClean="0"/>
              <a:t>" </a:t>
            </a:r>
          </a:p>
          <a:p>
            <a:r>
              <a:rPr lang="en-US" altLang="zh-CN" sz="2400" i="1" dirty="0" smtClean="0"/>
              <a:t>            </a:t>
            </a:r>
            <a:r>
              <a:rPr lang="en-US" altLang="zh-CN" sz="2400" i="1" dirty="0" err="1" smtClean="0"/>
              <a:t>enctype</a:t>
            </a:r>
            <a:r>
              <a:rPr lang="en-US" altLang="zh-CN" sz="2400" i="1" dirty="0" smtClean="0"/>
              <a:t>="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multipart/form-data</a:t>
            </a:r>
            <a:r>
              <a:rPr lang="en-US" altLang="zh-CN" sz="2400" i="1" dirty="0" smtClean="0"/>
              <a:t>"&gt;  </a:t>
            </a:r>
          </a:p>
          <a:p>
            <a:r>
              <a:rPr lang="en-US" altLang="zh-CN" sz="2400" dirty="0" smtClean="0"/>
              <a:t>&lt;input type=</a:t>
            </a:r>
            <a:r>
              <a:rPr lang="en-US" altLang="zh-CN" sz="2400" i="1" dirty="0" smtClean="0"/>
              <a:t>"file" name="file" /&gt;</a:t>
            </a:r>
          </a:p>
          <a:p>
            <a:r>
              <a:rPr lang="en-US" altLang="zh-CN" sz="2400" i="1" dirty="0" smtClean="0"/>
              <a:t> &lt;input type="submit" value="Submit" /&gt;</a:t>
            </a:r>
          </a:p>
          <a:p>
            <a:r>
              <a:rPr lang="en-US" altLang="zh-CN" sz="2400" dirty="0" smtClean="0"/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Controller</a:t>
            </a:r>
            <a:r>
              <a:rPr lang="zh-CN" altLang="en-US" sz="3200" b="1" dirty="0" smtClean="0"/>
              <a:t>实现</a:t>
            </a:r>
            <a:endParaRPr lang="zh-CN" altLang="en-US" sz="3600" b="1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67544" y="1196752"/>
            <a:ext cx="8064896" cy="120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处理方法中，可以使用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RequestParam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注解将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CommonsMultipartResolver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解析出的文件赋值给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MultipartFile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参数对象，该对象包含了上传的文件信息。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2498120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RequestMapping</a:t>
            </a:r>
            <a:r>
              <a:rPr lang="en-US" altLang="zh-CN" sz="2000" dirty="0" smtClean="0"/>
              <a:t>(value = "/</a:t>
            </a:r>
            <a:r>
              <a:rPr lang="en-US" altLang="zh-CN" sz="2000" dirty="0" err="1" smtClean="0"/>
              <a:t>upload.from</a:t>
            </a:r>
            <a:r>
              <a:rPr lang="en-US" altLang="zh-CN" sz="2000" dirty="0" smtClean="0"/>
              <a:t>")  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b="1" dirty="0" smtClean="0"/>
              <a:t>public String upload(</a:t>
            </a:r>
          </a:p>
          <a:p>
            <a:r>
              <a:rPr lang="en-US" altLang="zh-CN" sz="2000" b="1" dirty="0" smtClean="0"/>
              <a:t>        @</a:t>
            </a:r>
            <a:r>
              <a:rPr lang="en-US" altLang="zh-CN" sz="2000" b="1" dirty="0" err="1" smtClean="0"/>
              <a:t>RequestParam</a:t>
            </a:r>
            <a:r>
              <a:rPr lang="en-US" altLang="zh-CN" sz="2000" b="1" dirty="0" smtClean="0"/>
              <a:t>(value = "file", required = false)</a:t>
            </a:r>
            <a:r>
              <a:rPr lang="en-US" altLang="zh-CN" sz="2000" b="1" dirty="0" err="1" smtClean="0"/>
              <a:t>MultipartFile</a:t>
            </a:r>
            <a:r>
              <a:rPr lang="en-US" altLang="zh-CN" sz="2000" b="1" dirty="0" smtClean="0"/>
              <a:t> file, </a:t>
            </a:r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HttpServletRequest</a:t>
            </a:r>
            <a:r>
              <a:rPr lang="en-US" altLang="zh-CN" sz="2000" dirty="0" smtClean="0"/>
              <a:t> request, </a:t>
            </a:r>
            <a:r>
              <a:rPr lang="en-US" altLang="zh-CN" sz="2000" dirty="0" err="1" smtClean="0"/>
              <a:t>ModelMap</a:t>
            </a:r>
            <a:r>
              <a:rPr lang="en-US" altLang="zh-CN" sz="2000" dirty="0" smtClean="0"/>
              <a:t> model) </a:t>
            </a:r>
            <a:r>
              <a:rPr lang="en-US" altLang="zh-CN" sz="2000" dirty="0" smtClean="0"/>
              <a:t>{</a:t>
            </a:r>
            <a:endParaRPr lang="en-US" altLang="zh-CN" sz="2000" dirty="0" smtClean="0"/>
          </a:p>
          <a:p>
            <a:r>
              <a:rPr lang="en-US" altLang="zh-CN" sz="2000" dirty="0" smtClean="0"/>
              <a:t>        //TODO 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file</a:t>
            </a:r>
            <a:r>
              <a:rPr lang="zh-CN" altLang="en-US" sz="2000" dirty="0" smtClean="0"/>
              <a:t>文件对象保存到指定目录</a:t>
            </a:r>
            <a:r>
              <a:rPr lang="zh-CN" altLang="en-US" sz="2000" dirty="0" smtClean="0"/>
              <a:t>下</a:t>
            </a:r>
            <a:endParaRPr lang="en-US" altLang="zh-CN" sz="2000" dirty="0" smtClean="0"/>
          </a:p>
          <a:p>
            <a:r>
              <a:rPr lang="en-US" altLang="zh-C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限制上传文件大小</a:t>
            </a:r>
            <a:endParaRPr lang="zh-CN" altLang="en-US" sz="3600" b="1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67544" y="980728"/>
            <a:ext cx="8064896" cy="9787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CommonsMultipartResolver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解析器可以设置对上传文件大小的限定，配置示例如下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2056780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&lt;bean id=</a:t>
            </a:r>
            <a:r>
              <a:rPr lang="en-US" altLang="zh-CN" sz="2400" i="1" dirty="0" smtClean="0"/>
              <a:t>"</a:t>
            </a:r>
            <a:r>
              <a:rPr lang="en-US" altLang="zh-CN" sz="2400" i="1" dirty="0" err="1" smtClean="0"/>
              <a:t>multipartResolver</a:t>
            </a:r>
            <a:r>
              <a:rPr lang="en-US" altLang="zh-CN" sz="2400" i="1" dirty="0" smtClean="0"/>
              <a:t>" class="</a:t>
            </a:r>
            <a:r>
              <a:rPr lang="en-US" altLang="zh-CN" sz="2400" i="1" dirty="0" err="1" smtClean="0"/>
              <a:t>org.springframework.web.multipart.commons</a:t>
            </a:r>
            <a:endParaRPr lang="en-US" altLang="zh-CN" sz="2400" i="1" dirty="0" smtClean="0"/>
          </a:p>
          <a:p>
            <a:r>
              <a:rPr lang="en-US" altLang="zh-CN" sz="2400" i="1" dirty="0" smtClean="0"/>
              <a:t>.CommonsMultipartResolver"&gt;</a:t>
            </a:r>
          </a:p>
          <a:p>
            <a:pPr lvl="1"/>
            <a:r>
              <a:rPr lang="en-US" altLang="zh-CN" sz="2400" dirty="0" smtClean="0"/>
              <a:t>&lt;property name=</a:t>
            </a:r>
            <a:r>
              <a:rPr lang="en-US" altLang="zh-CN" sz="2400" i="1" dirty="0" smtClean="0"/>
              <a:t>"</a:t>
            </a:r>
            <a:r>
              <a:rPr lang="en-US" altLang="zh-CN" sz="2400" i="1" dirty="0" err="1" smtClean="0"/>
              <a:t>maxUploadSize</a:t>
            </a:r>
            <a:r>
              <a:rPr lang="en-US" altLang="zh-CN" sz="2400" i="1" dirty="0" smtClean="0"/>
              <a:t>" value</a:t>
            </a:r>
            <a:r>
              <a:rPr lang="en-US" altLang="zh-CN" sz="2400" i="1" smtClean="0"/>
              <a:t>="</a:t>
            </a:r>
            <a:r>
              <a:rPr lang="en-US" altLang="zh-CN" sz="2400" i="1" smtClean="0"/>
              <a:t>102400"/&gt;</a:t>
            </a:r>
            <a:endParaRPr lang="en-US" altLang="zh-CN" sz="2400" i="1" dirty="0" smtClean="0"/>
          </a:p>
          <a:p>
            <a:r>
              <a:rPr lang="en-US" altLang="zh-CN" sz="2400" dirty="0" smtClean="0"/>
              <a:t>&lt;/bean&gt;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2"/>
            <a:ext cx="10515600" cy="721396"/>
          </a:xfrm>
        </p:spPr>
        <p:txBody>
          <a:bodyPr>
            <a:noAutofit/>
          </a:bodyPr>
          <a:lstStyle/>
          <a:p>
            <a:r>
              <a:rPr lang="zh-CN" altLang="en-US" sz="3200" b="1" dirty="0" smtClean="0"/>
              <a:t>什么是</a:t>
            </a:r>
            <a:r>
              <a:rPr lang="en-US" altLang="zh-CN" sz="3200" b="1" dirty="0" smtClean="0"/>
              <a:t>Spring Web MVC</a:t>
            </a:r>
            <a:endParaRPr lang="zh-CN" altLang="en-US" sz="3200" b="1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67544" y="1196752"/>
            <a:ext cx="8064896" cy="18651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   Spring web MVC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框架一个非常重要的功能模块。实现了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结构，便于简单、快速开发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结构的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程序。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Spring web MVC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封装了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开发中常用的功能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简化了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过程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" name="Picture 2" descr="Z:\RobinLiu\JavaWEB\mv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5472" y="2986195"/>
            <a:ext cx="5832648" cy="37401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限制上传文件大小</a:t>
            </a:r>
            <a:endParaRPr lang="zh-CN" altLang="en-US" sz="36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980728"/>
            <a:ext cx="8064896" cy="260379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当设置了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maxUploadSize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大小限制后，如果上传文件大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于指定大小，会抛出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MaxUploadSizeExceededException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异常，可以采用异常处理给客户显示友好提示。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在处理上传的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组件中定义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ExceptionHandler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异常处理方法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限制上传文件大小</a:t>
            </a:r>
            <a:endParaRPr lang="zh-CN" altLang="en-US" sz="36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905424"/>
            <a:ext cx="8064896" cy="5355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@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ExceptionHandler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异常处理示例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409480"/>
            <a:ext cx="82089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@</a:t>
            </a:r>
            <a:r>
              <a:rPr lang="en-US" altLang="zh-CN" sz="2000" b="1" dirty="0" err="1" smtClean="0"/>
              <a:t>ExceptionHandler</a:t>
            </a:r>
            <a:endParaRPr lang="en-US" altLang="zh-CN" sz="2000" b="1" dirty="0" smtClean="0"/>
          </a:p>
          <a:p>
            <a:r>
              <a:rPr lang="en-US" altLang="zh-CN" sz="2000" dirty="0" smtClean="0"/>
              <a:t>public </a:t>
            </a:r>
            <a:r>
              <a:rPr lang="en-US" altLang="zh-CN" sz="2000" dirty="0" err="1" smtClean="0"/>
              <a:t>ModelAndView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doException</a:t>
            </a:r>
            <a:r>
              <a:rPr lang="en-US" altLang="zh-CN" sz="2000" dirty="0" smtClean="0"/>
              <a:t>(Exception ex){</a:t>
            </a:r>
          </a:p>
          <a:p>
            <a:r>
              <a:rPr lang="en-US" altLang="zh-CN" sz="2000" dirty="0" smtClean="0"/>
              <a:t>    Map&lt;String, Object&gt; model = new </a:t>
            </a:r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&lt;String, Object&gt;();  </a:t>
            </a:r>
          </a:p>
          <a:p>
            <a:r>
              <a:rPr lang="en-US" altLang="zh-CN" sz="2000" dirty="0" smtClean="0"/>
              <a:t>        if (ex </a:t>
            </a:r>
            <a:r>
              <a:rPr lang="en-US" altLang="zh-CN" sz="2000" dirty="0" err="1" smtClean="0"/>
              <a:t>instanceof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MaxUploadSizeExceededException</a:t>
            </a:r>
            <a:r>
              <a:rPr lang="en-US" altLang="zh-CN" sz="2000" dirty="0" smtClean="0"/>
              <a:t>){</a:t>
            </a:r>
          </a:p>
          <a:p>
            <a:r>
              <a:rPr lang="en-US" altLang="zh-CN" sz="2000" dirty="0" smtClean="0"/>
              <a:t>        long size = ((</a:t>
            </a:r>
            <a:r>
              <a:rPr lang="en-US" altLang="zh-CN" sz="2000" dirty="0" err="1" smtClean="0"/>
              <a:t>MaxUploadSizeExceededException</a:t>
            </a:r>
            <a:r>
              <a:rPr lang="en-US" altLang="zh-CN" sz="2000" dirty="0" smtClean="0"/>
              <a:t>)ex).</a:t>
            </a:r>
            <a:r>
              <a:rPr lang="en-US" altLang="zh-CN" sz="2000" dirty="0" err="1" smtClean="0"/>
              <a:t>getMaxUploadSize</a:t>
            </a:r>
            <a:r>
              <a:rPr lang="en-US" altLang="zh-CN" sz="2000" dirty="0" smtClean="0"/>
              <a:t>();</a:t>
            </a:r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model.put</a:t>
            </a:r>
            <a:r>
              <a:rPr lang="en-US" altLang="zh-CN" sz="2000" dirty="0" smtClean="0"/>
              <a:t>("errors", "</a:t>
            </a:r>
            <a:r>
              <a:rPr lang="zh-CN" altLang="en-US" sz="2000" dirty="0" smtClean="0"/>
              <a:t>文件应小于 </a:t>
            </a:r>
            <a:r>
              <a:rPr lang="en-US" altLang="zh-CN" sz="2000" dirty="0" smtClean="0"/>
              <a:t>"+ size +"</a:t>
            </a:r>
            <a:r>
              <a:rPr lang="zh-CN" altLang="en-US" sz="2000" dirty="0" smtClean="0"/>
              <a:t>字节</a:t>
            </a:r>
            <a:r>
              <a:rPr lang="en-US" altLang="zh-CN" sz="2000" dirty="0" smtClean="0"/>
              <a:t>");</a:t>
            </a:r>
          </a:p>
          <a:p>
            <a:r>
              <a:rPr lang="en-US" altLang="zh-CN" sz="2000" dirty="0" smtClean="0"/>
              <a:t>        } else{</a:t>
            </a:r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model.put</a:t>
            </a:r>
            <a:r>
              <a:rPr lang="en-US" altLang="zh-CN" sz="2000" dirty="0" smtClean="0"/>
              <a:t>("errors", "</a:t>
            </a:r>
            <a:r>
              <a:rPr lang="zh-CN" altLang="en-US" sz="2000" dirty="0" smtClean="0"/>
              <a:t>未知错误</a:t>
            </a:r>
            <a:r>
              <a:rPr lang="en-US" altLang="zh-CN" sz="2000" dirty="0" smtClean="0"/>
              <a:t>: "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+ </a:t>
            </a:r>
            <a:r>
              <a:rPr lang="en-US" altLang="zh-CN" sz="2000" dirty="0" err="1" smtClean="0"/>
              <a:t>ex.getMessage</a:t>
            </a:r>
            <a:r>
              <a:rPr lang="en-US" altLang="zh-CN" sz="2000" dirty="0" smtClean="0"/>
              <a:t>());  </a:t>
            </a:r>
          </a:p>
          <a:p>
            <a:r>
              <a:rPr lang="zh-CN" altLang="en-US" sz="2000" dirty="0" smtClean="0"/>
              <a:t>        </a:t>
            </a:r>
            <a:r>
              <a:rPr lang="en-US" altLang="zh-CN" sz="2000" dirty="0" smtClean="0"/>
              <a:t>}  </a:t>
            </a:r>
          </a:p>
          <a:p>
            <a:r>
              <a:rPr lang="en-US" altLang="zh-CN" sz="2000" dirty="0" smtClean="0"/>
              <a:t>        return new </a:t>
            </a:r>
            <a:r>
              <a:rPr lang="en-US" altLang="zh-CN" sz="2000" dirty="0" err="1" smtClean="0"/>
              <a:t>ModelAndView</a:t>
            </a:r>
            <a:r>
              <a:rPr lang="en-US" altLang="zh-CN" sz="2000" dirty="0" smtClean="0"/>
              <a:t>("upload", model);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 err="1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7544" y="4877493"/>
            <a:ext cx="8064896" cy="105259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提示：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CommonsMultipartResolver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resolveLazily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指定为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，将文件解析延迟，才能触发上面的异常处理。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Spring Web MVC</a:t>
            </a:r>
            <a:r>
              <a:rPr lang="zh-CN" altLang="en-US" sz="3200" b="1" dirty="0" smtClean="0"/>
              <a:t>的核心组件</a:t>
            </a:r>
            <a:endParaRPr lang="zh-CN" altLang="en-US" sz="3600" b="1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67544" y="1196752"/>
            <a:ext cx="8064896" cy="415498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Spring Web MVC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提供了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相关的主要实现组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件，具体如下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DispatcherServlet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（控制器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请求入口）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HandlerMapping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（控制器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请求派发）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Controller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（控制器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请求处理流程）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ModelAndView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（模型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封装业务处理结果和视图）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ViewResolver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（视图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视图显示处理器）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Spring Web MVC</a:t>
            </a:r>
            <a:r>
              <a:rPr lang="zh-CN" altLang="en-US" sz="3200" b="1" dirty="0" smtClean="0"/>
              <a:t>的处理流程</a:t>
            </a:r>
            <a:endParaRPr lang="zh-CN" altLang="en-US" sz="3600" b="1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67544" y="1196752"/>
            <a:ext cx="8064896" cy="4979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Spring Web MVC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的主要处理流程如下</a:t>
            </a:r>
          </a:p>
        </p:txBody>
      </p:sp>
      <p:pic>
        <p:nvPicPr>
          <p:cNvPr id="4" name="图片 3" descr="spring-mv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972" y="2029395"/>
            <a:ext cx="8150500" cy="3775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8" y="343611"/>
            <a:ext cx="10515600" cy="581548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Spring Web MVC</a:t>
            </a:r>
            <a:r>
              <a:rPr lang="zh-CN" altLang="en-US" sz="3200" b="1" dirty="0" smtClean="0"/>
              <a:t>的处理流程</a:t>
            </a:r>
            <a:endParaRPr lang="zh-CN" altLang="en-US" sz="3600" b="1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67542" y="1196752"/>
            <a:ext cx="9311159" cy="430271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浏览器向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发出请求，请求交给前端控制器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DispatcherServlet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处理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控制器通过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HandlerMapping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找到相应的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组件处理请求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组件约定方法处理请求，在约定方法调用模型组件完成业务处理。约定方法可以返回一个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ModelAndView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对象，封装了处理结果数据和视图名称信息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控制器接收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ModelAndView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之后，调用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ViewResolver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组件，定位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View(JSP)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并传递数据信息，生成响应界面结果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FF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2931</Words>
  <Application>Kingsoft Office WPP</Application>
  <PresentationFormat>自定义</PresentationFormat>
  <Paragraphs>487</Paragraphs>
  <Slides>61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Office 主题</vt:lpstr>
      <vt:lpstr>幻灯片 1</vt:lpstr>
      <vt:lpstr>主要内容</vt:lpstr>
      <vt:lpstr>幻灯片 3</vt:lpstr>
      <vt:lpstr>MVC模式简介</vt:lpstr>
      <vt:lpstr>MVC模式简介</vt:lpstr>
      <vt:lpstr>什么是Spring Web MVC</vt:lpstr>
      <vt:lpstr>Spring Web MVC的核心组件</vt:lpstr>
      <vt:lpstr>Spring Web MVC的处理流程</vt:lpstr>
      <vt:lpstr>Spring Web MVC的处理流程</vt:lpstr>
      <vt:lpstr>幻灯片 10</vt:lpstr>
      <vt:lpstr>搭建Spring Web MVC环境</vt:lpstr>
      <vt:lpstr>DispatcherServlet控制器配置</vt:lpstr>
      <vt:lpstr>HandlerMapping组件</vt:lpstr>
      <vt:lpstr>HandlerMapping组件</vt:lpstr>
      <vt:lpstr>Controller组件</vt:lpstr>
      <vt:lpstr>ModelAndView组件</vt:lpstr>
      <vt:lpstr>ViewResolver组件</vt:lpstr>
      <vt:lpstr>ViewResolver组件</vt:lpstr>
      <vt:lpstr>幻灯片 19</vt:lpstr>
      <vt:lpstr>RequestMapping注解应用</vt:lpstr>
      <vt:lpstr>RequestMapping注解应用</vt:lpstr>
      <vt:lpstr>RequestMapping注解应用</vt:lpstr>
      <vt:lpstr>RequestMapping注解应用</vt:lpstr>
      <vt:lpstr>Controller注解应用</vt:lpstr>
      <vt:lpstr>Controller注解应用</vt:lpstr>
      <vt:lpstr>接收请求参数值</vt:lpstr>
      <vt:lpstr>接收请求参数值</vt:lpstr>
      <vt:lpstr>接收请求参数值</vt:lpstr>
      <vt:lpstr>接收请求参数值</vt:lpstr>
      <vt:lpstr>接收请求参数值</vt:lpstr>
      <vt:lpstr>向页面传值</vt:lpstr>
      <vt:lpstr>向页面传值</vt:lpstr>
      <vt:lpstr>向页面传值</vt:lpstr>
      <vt:lpstr>向页面传值</vt:lpstr>
      <vt:lpstr>Session存储</vt:lpstr>
      <vt:lpstr>重定向视图</vt:lpstr>
      <vt:lpstr>重定向视图</vt:lpstr>
      <vt:lpstr>重定向视图</vt:lpstr>
      <vt:lpstr>幻灯片 39</vt:lpstr>
      <vt:lpstr>中文乱码解决方案</vt:lpstr>
      <vt:lpstr>中文乱码解决方案</vt:lpstr>
      <vt:lpstr>使用拦截器实现登录检查</vt:lpstr>
      <vt:lpstr>使用拦截器实现登录检查</vt:lpstr>
      <vt:lpstr>使用拦截器实现登录检查</vt:lpstr>
      <vt:lpstr>使用拦截器实现登录检查</vt:lpstr>
      <vt:lpstr>使用拦截器实现登录检查</vt:lpstr>
      <vt:lpstr>使用拦截器实现登录检查</vt:lpstr>
      <vt:lpstr>异常处理</vt:lpstr>
      <vt:lpstr>异常处理</vt:lpstr>
      <vt:lpstr>异常处理</vt:lpstr>
      <vt:lpstr>异常处理</vt:lpstr>
      <vt:lpstr>异常处理</vt:lpstr>
      <vt:lpstr>异常处理</vt:lpstr>
      <vt:lpstr>幻灯片 54</vt:lpstr>
      <vt:lpstr>SpringMVC文件上传简介</vt:lpstr>
      <vt:lpstr>CommonsMultipartResolver组件</vt:lpstr>
      <vt:lpstr>视图表单实现</vt:lpstr>
      <vt:lpstr>Controller实现</vt:lpstr>
      <vt:lpstr>限制上传文件大小</vt:lpstr>
      <vt:lpstr>限制上传文件大小</vt:lpstr>
      <vt:lpstr>限制上传文件大小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ljy</dc:creator>
  <cp:lastModifiedBy>luchong</cp:lastModifiedBy>
  <cp:revision>62</cp:revision>
  <dcterms:created xsi:type="dcterms:W3CDTF">2016-09-29T08:41:00Z</dcterms:created>
  <dcterms:modified xsi:type="dcterms:W3CDTF">2017-07-05T08:08:02Z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