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handoutMasterIdLst>
    <p:handoutMasterId r:id="rId18"/>
  </p:handoutMasterIdLst>
  <p:sldIdLst>
    <p:sldId id="684" r:id="rId2"/>
    <p:sldId id="720" r:id="rId3"/>
    <p:sldId id="759" r:id="rId4"/>
    <p:sldId id="733" r:id="rId5"/>
    <p:sldId id="748" r:id="rId6"/>
    <p:sldId id="749" r:id="rId7"/>
    <p:sldId id="750" r:id="rId8"/>
    <p:sldId id="760" r:id="rId9"/>
    <p:sldId id="752" r:id="rId10"/>
    <p:sldId id="754" r:id="rId11"/>
    <p:sldId id="734" r:id="rId12"/>
    <p:sldId id="755" r:id="rId13"/>
    <p:sldId id="762" r:id="rId14"/>
    <p:sldId id="756" r:id="rId15"/>
    <p:sldId id="75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泽" initials="徐泽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1F26"/>
    <a:srgbClr val="009A46"/>
    <a:srgbClr val="0070C0"/>
    <a:srgbClr val="231F20"/>
    <a:srgbClr val="F9FAFB"/>
    <a:srgbClr val="B4DD93"/>
    <a:srgbClr val="C5D8A0"/>
    <a:srgbClr val="82794A"/>
    <a:srgbClr val="AC328C"/>
    <a:srgbClr val="007E3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88" autoAdjust="0"/>
    <p:restoredTop sz="87346" autoAdjust="0"/>
  </p:normalViewPr>
  <p:slideViewPr>
    <p:cSldViewPr>
      <p:cViewPr varScale="1">
        <p:scale>
          <a:sx n="75" d="100"/>
          <a:sy n="75" d="100"/>
        </p:scale>
        <p:origin x="-177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相关概念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83332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使用方法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83332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使用方法简介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7140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配置的应用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7140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配置的应用（续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7140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基于注解方式的应用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7140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基于注解方式的应用（续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7140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概念及优点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7140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概念及优点（续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7140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什么是方面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7140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什么是目标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7140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什么是切入点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7140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什么是通知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7140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什么是通知（续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7140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实现原理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714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6879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603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68500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7" name="十字形 16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十字形 17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2060848"/>
            <a:ext cx="7776864" cy="1047757"/>
          </a:xfrm>
        </p:spPr>
        <p:txBody>
          <a:bodyPr/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相关概念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237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2060848"/>
            <a:ext cx="7776864" cy="1047757"/>
          </a:xfrm>
        </p:spPr>
        <p:txBody>
          <a:bodyPr/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使用方法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237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使用方法简介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474524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在进行</a:t>
            </a:r>
            <a:r>
              <a:rPr lang="en-US" altLang="zh-CN" sz="2400" dirty="0" smtClean="0"/>
              <a:t>AOP</a:t>
            </a:r>
            <a:r>
              <a:rPr lang="zh-CN" altLang="en-US" sz="2400" dirty="0" smtClean="0"/>
              <a:t>编程时，需要找出以下关键点：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找出目标对象，定义切入点表达式；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找出方面，编写方面处理组件；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找出方面和目标对象作用时机，选择通知。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完成上述任务后，可以利用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或注解配置启用</a:t>
            </a:r>
            <a:r>
              <a:rPr lang="en-US" altLang="zh-CN" sz="2400" dirty="0" smtClean="0"/>
              <a:t>AOP</a:t>
            </a:r>
          </a:p>
        </p:txBody>
      </p:sp>
    </p:spTree>
    <p:extLst>
      <p:ext uri="{BB962C8B-B14F-4D97-AF65-F5344CB8AC3E}">
        <p14:creationId xmlns:p14="http://schemas.microsoft.com/office/powerpoint/2010/main" xmlns="" val="3762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配置的应用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基于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配置</a:t>
            </a:r>
            <a:r>
              <a:rPr lang="en-US" altLang="zh-CN" sz="2400" dirty="0" smtClean="0"/>
              <a:t>AOP</a:t>
            </a:r>
            <a:r>
              <a:rPr lang="zh-CN" altLang="en-US" sz="2400" dirty="0" smtClean="0"/>
              <a:t>的应用示例如下：</a:t>
            </a: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611560" y="1700808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&lt;bean id=</a:t>
            </a:r>
            <a:r>
              <a:rPr lang="en-US" altLang="zh-CN" sz="2400" i="1" dirty="0" smtClean="0"/>
              <a:t>"</a:t>
            </a:r>
            <a:r>
              <a:rPr lang="en-US" altLang="zh-CN" sz="2400" i="1" dirty="0" err="1" smtClean="0"/>
              <a:t>optLogger</a:t>
            </a:r>
            <a:r>
              <a:rPr lang="en-US" altLang="zh-CN" sz="2400" i="1" dirty="0" smtClean="0"/>
              <a:t>" class="</a:t>
            </a:r>
            <a:r>
              <a:rPr lang="en-US" altLang="zh-CN" sz="2400" i="1" dirty="0" err="1" smtClean="0"/>
              <a:t>org.yztc.aspect.OptLogger</a:t>
            </a:r>
            <a:r>
              <a:rPr lang="en-US" altLang="zh-CN" sz="2400" i="1" dirty="0" smtClean="0"/>
              <a:t>"&gt;</a:t>
            </a:r>
          </a:p>
          <a:p>
            <a:r>
              <a:rPr lang="en-US" altLang="zh-CN" sz="2400" dirty="0" smtClean="0"/>
              <a:t>&lt;/bean&gt;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aop:config</a:t>
            </a:r>
            <a:r>
              <a:rPr lang="en-US" altLang="zh-CN" sz="2400" smtClean="0"/>
              <a:t>&gt;</a:t>
            </a:r>
            <a:r>
              <a:rPr lang="en-US" altLang="zh-CN" sz="2400" dirty="0" smtClean="0"/>
              <a:t>	</a:t>
            </a:r>
          </a:p>
          <a:p>
            <a:pPr lvl="1"/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aop:aspect</a:t>
            </a:r>
            <a:r>
              <a:rPr lang="en-US" altLang="zh-CN" sz="2400" dirty="0" smtClean="0"/>
              <a:t> ref=</a:t>
            </a:r>
            <a:r>
              <a:rPr lang="en-US" altLang="zh-CN" sz="2400" i="1" dirty="0" smtClean="0"/>
              <a:t>"</a:t>
            </a:r>
            <a:r>
              <a:rPr lang="en-US" altLang="zh-CN" sz="2400" i="1" dirty="0" err="1" smtClean="0"/>
              <a:t>optLogger</a:t>
            </a:r>
            <a:r>
              <a:rPr lang="en-US" altLang="zh-CN" sz="2400" i="1" dirty="0" smtClean="0"/>
              <a:t>"&gt;</a:t>
            </a:r>
          </a:p>
          <a:p>
            <a:pPr lvl="1"/>
            <a:r>
              <a:rPr lang="en-US" altLang="zh-CN" sz="2400" dirty="0" smtClean="0"/>
              <a:t>	&lt;</a:t>
            </a:r>
            <a:r>
              <a:rPr lang="en-US" altLang="zh-CN" sz="2400" dirty="0" err="1" smtClean="0"/>
              <a:t>aop:before</a:t>
            </a:r>
            <a:r>
              <a:rPr lang="en-US" altLang="zh-CN" sz="2400" dirty="0" smtClean="0"/>
              <a:t> method=</a:t>
            </a:r>
            <a:r>
              <a:rPr lang="en-US" altLang="zh-CN" sz="2400" i="1" dirty="0" smtClean="0"/>
              <a:t>"</a:t>
            </a:r>
            <a:r>
              <a:rPr lang="en-US" altLang="zh-CN" sz="2400" i="1" dirty="0" err="1" smtClean="0"/>
              <a:t>mybefore</a:t>
            </a:r>
            <a:r>
              <a:rPr lang="en-US" altLang="zh-CN" sz="2400" i="1" dirty="0" smtClean="0"/>
              <a:t>" </a:t>
            </a:r>
          </a:p>
          <a:p>
            <a:pPr lvl="1"/>
            <a:r>
              <a:rPr lang="en-US" altLang="zh-CN" sz="2400" i="1" dirty="0" smtClean="0"/>
              <a:t>                       </a:t>
            </a:r>
            <a:r>
              <a:rPr lang="en-US" altLang="zh-CN" sz="2400" i="1" dirty="0" err="1" smtClean="0"/>
              <a:t>pointcut</a:t>
            </a:r>
            <a:r>
              <a:rPr lang="en-US" altLang="zh-CN" sz="2400" i="1" dirty="0" smtClean="0"/>
              <a:t>="within(</a:t>
            </a:r>
            <a:r>
              <a:rPr lang="en-US" altLang="zh-CN" sz="2400" i="1" dirty="0" err="1" smtClean="0"/>
              <a:t>org.yztc.dao</a:t>
            </a:r>
            <a:r>
              <a:rPr lang="en-US" altLang="zh-CN" sz="2400" i="1" dirty="0" smtClean="0"/>
              <a:t>..*)"/&gt;</a:t>
            </a:r>
          </a:p>
          <a:p>
            <a:pPr lvl="1"/>
            <a:r>
              <a:rPr lang="en-US" altLang="zh-CN" sz="2400" dirty="0" smtClean="0"/>
              <a:t>&lt;/</a:t>
            </a:r>
            <a:r>
              <a:rPr lang="en-US" altLang="zh-CN" sz="2400" dirty="0" err="1" smtClean="0"/>
              <a:t>aop:aspect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 smtClean="0"/>
              <a:t>&lt;/</a:t>
            </a:r>
            <a:r>
              <a:rPr lang="en-US" altLang="zh-CN" sz="2400" dirty="0" err="1" smtClean="0"/>
              <a:t>aop:config</a:t>
            </a:r>
            <a:r>
              <a:rPr lang="en-US" altLang="zh-CN" sz="2400" dirty="0" smtClean="0"/>
              <a:t>&gt;</a:t>
            </a:r>
            <a:endParaRPr lang="zh-CN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762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配置的应用（续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800" dirty="0" smtClean="0"/>
              <a:t>为每个</a:t>
            </a:r>
            <a:r>
              <a:rPr lang="en-US" altLang="zh-CN" sz="2800" dirty="0" smtClean="0"/>
              <a:t>DAO</a:t>
            </a:r>
            <a:r>
              <a:rPr lang="zh-CN" altLang="en-US" sz="2800" dirty="0" smtClean="0"/>
              <a:t>方法</a:t>
            </a:r>
            <a:r>
              <a:rPr lang="zh-CN" altLang="en-US" sz="2800" smtClean="0"/>
              <a:t>执行前添加记录</a:t>
            </a:r>
            <a:r>
              <a:rPr lang="zh-CN" altLang="en-US" sz="2800" dirty="0" smtClean="0"/>
              <a:t>用户操作信息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762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基于注解方式的应用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447645"/>
          </a:xfrm>
        </p:spPr>
        <p:txBody>
          <a:bodyPr/>
          <a:lstStyle/>
          <a:p>
            <a:pPr marL="342900" lvl="1" indent="-342900">
              <a:buNone/>
            </a:pPr>
            <a:r>
              <a:rPr lang="zh-CN" altLang="en-US" sz="2400" dirty="0" smtClean="0"/>
              <a:t>基于注解方式的</a:t>
            </a:r>
            <a:r>
              <a:rPr lang="en-US" altLang="zh-CN" sz="2400" dirty="0" smtClean="0"/>
              <a:t>AOP</a:t>
            </a:r>
            <a:r>
              <a:rPr lang="zh-CN" altLang="en-US" sz="2400" dirty="0" smtClean="0"/>
              <a:t>应用，使用方法如下：</a:t>
            </a:r>
            <a:endParaRPr lang="en-US" altLang="zh-CN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applicationContext.xml</a:t>
            </a:r>
            <a:r>
              <a:rPr lang="zh-CN" altLang="en-US" sz="2400" dirty="0" smtClean="0"/>
              <a:t>中开启</a:t>
            </a:r>
            <a:r>
              <a:rPr lang="en-US" altLang="zh-CN" sz="2400" dirty="0" smtClean="0"/>
              <a:t>AOP</a:t>
            </a:r>
            <a:r>
              <a:rPr lang="zh-CN" altLang="en-US" sz="2400" dirty="0" smtClean="0"/>
              <a:t>注解解析器</a:t>
            </a:r>
            <a:endParaRPr lang="en-US" altLang="zh-CN" sz="2400" dirty="0" smtClean="0"/>
          </a:p>
          <a:p>
            <a:pPr marL="342900" lvl="1" indent="-342900">
              <a:buNone/>
            </a:pPr>
            <a:endParaRPr lang="en-US" altLang="zh-CN" sz="2400" dirty="0" smtClean="0"/>
          </a:p>
          <a:p>
            <a:pPr marL="342900" lvl="1" indent="-342900">
              <a:buNone/>
            </a:pPr>
            <a:endParaRPr lang="en-US" altLang="zh-CN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在方面组件中使用下面几个注解标记</a:t>
            </a:r>
            <a:endParaRPr lang="en-US" altLang="zh-CN" sz="2400" dirty="0" smtClean="0"/>
          </a:p>
          <a:p>
            <a:pPr lvl="1"/>
            <a:r>
              <a:rPr lang="en-US" altLang="zh-CN" dirty="0" smtClean="0"/>
              <a:t>@Aspect  : </a:t>
            </a:r>
            <a:r>
              <a:rPr lang="zh-CN" altLang="en-US" dirty="0" smtClean="0"/>
              <a:t>用于指定方面组件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@Before </a:t>
            </a:r>
            <a:r>
              <a:rPr lang="zh-CN" altLang="en-US" dirty="0" smtClean="0"/>
              <a:t>：用于指定前置通知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@Around </a:t>
            </a:r>
            <a:r>
              <a:rPr lang="zh-CN" altLang="en-US" dirty="0" smtClean="0"/>
              <a:t>：用于指定环绕通知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@After </a:t>
            </a:r>
            <a:r>
              <a:rPr lang="zh-CN" altLang="en-US" dirty="0" smtClean="0"/>
              <a:t>：用于指定后置</a:t>
            </a:r>
            <a:r>
              <a:rPr lang="zh-CN" altLang="en-US" dirty="0" smtClean="0"/>
              <a:t>通知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@</a:t>
            </a:r>
            <a:r>
              <a:rPr lang="en-US" altLang="zh-CN" dirty="0" err="1" smtClean="0"/>
              <a:t>AfterReturning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：用于指定</a:t>
            </a:r>
            <a:r>
              <a:rPr lang="zh-CN" altLang="en-US" smtClean="0"/>
              <a:t>最终</a:t>
            </a:r>
            <a:r>
              <a:rPr lang="zh-CN" altLang="en-US" smtClean="0"/>
              <a:t>通知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@</a:t>
            </a:r>
            <a:r>
              <a:rPr lang="en-US" altLang="zh-CN" dirty="0" err="1" smtClean="0"/>
              <a:t>AfterThrowing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 用于指定异常通知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571472" y="2285992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&lt;</a:t>
            </a:r>
            <a:r>
              <a:rPr lang="en-US" altLang="zh-CN" sz="2800" dirty="0" err="1" smtClean="0"/>
              <a:t>aop:aspectj-autoproxy</a:t>
            </a:r>
            <a:r>
              <a:rPr lang="en-US" altLang="zh-CN" sz="2800" dirty="0" smtClean="0"/>
              <a:t>/&gt;</a:t>
            </a:r>
            <a:endParaRPr lang="en-US" altLang="zh-CN" sz="2800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3762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基于注解方式的应用（续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35531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基于注解方式的</a:t>
            </a:r>
            <a:r>
              <a:rPr lang="en-US" altLang="zh-CN" sz="2400" dirty="0" smtClean="0"/>
              <a:t>AOP</a:t>
            </a:r>
            <a:r>
              <a:rPr lang="zh-CN" altLang="en-US" sz="2400" dirty="0" smtClean="0"/>
              <a:t>配置示例如下：</a:t>
            </a: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611560" y="2003356"/>
            <a:ext cx="83529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@Aspect</a:t>
            </a:r>
          </a:p>
          <a:p>
            <a:r>
              <a:rPr lang="en-US" altLang="zh-CN" sz="2400" b="1" dirty="0" smtClean="0"/>
              <a:t>public class </a:t>
            </a:r>
            <a:r>
              <a:rPr lang="en-US" altLang="zh-CN" sz="2400" b="1" dirty="0" err="1" smtClean="0"/>
              <a:t>OptLogger</a:t>
            </a:r>
            <a:r>
              <a:rPr lang="en-US" altLang="zh-CN" sz="2400" b="1" dirty="0" smtClean="0"/>
              <a:t> {</a:t>
            </a:r>
          </a:p>
          <a:p>
            <a:pPr lvl="1"/>
            <a:r>
              <a:rPr lang="en-US" altLang="zh-CN" sz="2400" dirty="0" smtClean="0"/>
              <a:t>@Before("within(</a:t>
            </a:r>
            <a:r>
              <a:rPr lang="en-US" altLang="zh-CN" sz="2400" dirty="0" err="1" smtClean="0"/>
              <a:t>org.yztc.dao</a:t>
            </a:r>
            <a:r>
              <a:rPr lang="en-US" altLang="zh-CN" sz="2400" dirty="0" smtClean="0"/>
              <a:t>..*)")</a:t>
            </a:r>
          </a:p>
          <a:p>
            <a:pPr lvl="1"/>
            <a:r>
              <a:rPr lang="en-US" altLang="zh-CN" sz="2400" b="1" dirty="0" smtClean="0"/>
              <a:t>public void </a:t>
            </a:r>
            <a:r>
              <a:rPr lang="en-US" altLang="zh-CN" sz="2400" b="1" dirty="0" err="1" smtClean="0"/>
              <a:t>mybefore</a:t>
            </a:r>
            <a:r>
              <a:rPr lang="en-US" altLang="zh-CN" sz="2400" b="1" dirty="0" smtClean="0"/>
              <a:t>(){</a:t>
            </a:r>
          </a:p>
          <a:p>
            <a:pPr lvl="1"/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System.</a:t>
            </a:r>
            <a:r>
              <a:rPr lang="en-US" altLang="zh-CN" sz="2400" i="1" dirty="0" err="1" smtClean="0"/>
              <a:t>out.println</a:t>
            </a:r>
            <a:r>
              <a:rPr lang="en-US" altLang="zh-CN" sz="2400" i="1" dirty="0" smtClean="0"/>
              <a:t>("</a:t>
            </a:r>
            <a:r>
              <a:rPr lang="zh-CN" altLang="en-US" sz="2400" i="1" dirty="0" smtClean="0"/>
              <a:t>记录用户操作信息</a:t>
            </a:r>
            <a:r>
              <a:rPr lang="en-US" altLang="zh-CN" sz="2400" i="1" dirty="0" smtClean="0"/>
              <a:t>");</a:t>
            </a:r>
          </a:p>
          <a:p>
            <a:pPr lvl="1"/>
            <a:r>
              <a:rPr lang="en-US" altLang="zh-CN" sz="2400" dirty="0" smtClean="0"/>
              <a:t>}</a:t>
            </a:r>
          </a:p>
          <a:p>
            <a:r>
              <a:rPr lang="en-US" altLang="zh-CN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762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概念及优点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228850"/>
          </a:xfrm>
        </p:spPr>
        <p:txBody>
          <a:bodyPr/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Aspect Oriented Programming</a:t>
            </a:r>
            <a:r>
              <a:rPr lang="zh-CN" altLang="en-US" dirty="0" smtClean="0"/>
              <a:t>的缩写，被称为面向切面编程。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 smtClean="0"/>
              <a:t>AOP</a:t>
            </a:r>
            <a:r>
              <a:rPr lang="zh-CN" altLang="en-US" sz="2400" dirty="0" smtClean="0"/>
              <a:t>主要用于处理共通逻辑，例如日志记录，性能统计，安全控制，事务处理，异常处理等等。</a:t>
            </a:r>
            <a:r>
              <a:rPr lang="en-US" altLang="zh-CN" sz="2400" dirty="0" smtClean="0"/>
              <a:t>AOP</a:t>
            </a:r>
            <a:r>
              <a:rPr lang="zh-CN" altLang="en-US" sz="2400" dirty="0" smtClean="0"/>
              <a:t>可以将这些共通逻辑从普通业务逻辑代码中分离出来，这样在日后修改这些逻辑的时候就不会影响普通业务逻辑的代码。</a:t>
            </a:r>
            <a:endParaRPr lang="en-US" altLang="zh-CN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利用</a:t>
            </a:r>
            <a:r>
              <a:rPr lang="en-US" altLang="zh-CN" sz="2400" dirty="0" smtClean="0"/>
              <a:t>AOP</a:t>
            </a:r>
            <a:r>
              <a:rPr lang="zh-CN" altLang="en-US" sz="2400" dirty="0" smtClean="0"/>
              <a:t>可以对业务逻辑的各个部分进行隔离，从而使得业务逻辑各部分之间的耦合度降低，提高程序的可重用性，同时提高了开发的效率。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762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概念及优点（续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302716"/>
          </a:xfrm>
        </p:spPr>
        <p:txBody>
          <a:bodyPr/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OOP</a:t>
            </a:r>
            <a:r>
              <a:rPr lang="zh-CN" altLang="en-US" dirty="0" smtClean="0"/>
              <a:t>在字面上虽然非常类似，但却是面向不同领域的两种设计思想。</a:t>
            </a:r>
            <a:endParaRPr lang="en-US" altLang="zh-CN" dirty="0" smtClean="0"/>
          </a:p>
          <a:p>
            <a:r>
              <a:rPr lang="en-US" altLang="zh-CN" dirty="0" smtClean="0"/>
              <a:t>OOP</a:t>
            </a:r>
            <a:r>
              <a:rPr lang="zh-CN" altLang="en-US" dirty="0" smtClean="0"/>
              <a:t>（面向对象编程）针对业务处理过程的实体及其属性和行为进行抽象封装，以获得更加清晰高效的逻辑单元划分。</a:t>
            </a:r>
          </a:p>
          <a:p>
            <a:r>
              <a:rPr lang="en-US" altLang="zh-CN" dirty="0" smtClean="0"/>
              <a:t>AOP</a:t>
            </a:r>
            <a:r>
              <a:rPr lang="zh-CN" altLang="en-US" dirty="0" smtClean="0"/>
              <a:t>则是针对业务处理过程中的切面进行提取，它所面对的是处理过程中的某个步骤或阶段，以获得逻辑过程中各部分之间低耦合性的隔离效果。</a:t>
            </a:r>
            <a:endParaRPr lang="en-US" altLang="zh-CN" dirty="0" smtClean="0"/>
          </a:p>
          <a:p>
            <a:r>
              <a:rPr lang="en-US" altLang="zh-CN" dirty="0" smtClean="0"/>
              <a:t>AOP</a:t>
            </a:r>
            <a:r>
              <a:rPr lang="zh-CN" altLang="en-US" dirty="0" smtClean="0"/>
              <a:t>需要以</a:t>
            </a:r>
            <a:r>
              <a:rPr lang="en-US" altLang="zh-CN" dirty="0" smtClean="0"/>
              <a:t>OOP</a:t>
            </a:r>
            <a:r>
              <a:rPr lang="zh-CN" altLang="en-US" dirty="0" smtClean="0"/>
              <a:t>为前提和基础。</a:t>
            </a:r>
          </a:p>
        </p:txBody>
      </p:sp>
    </p:spTree>
    <p:extLst>
      <p:ext uri="{BB962C8B-B14F-4D97-AF65-F5344CB8AC3E}">
        <p14:creationId xmlns:p14="http://schemas.microsoft.com/office/powerpoint/2010/main" xmlns="" val="3762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什么是方面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82669"/>
          </a:xfrm>
        </p:spPr>
        <p:txBody>
          <a:bodyPr/>
          <a:lstStyle/>
          <a:p>
            <a:r>
              <a:rPr lang="zh-CN" altLang="en-US" sz="2800" dirty="0" smtClean="0"/>
              <a:t>方面是指封装共通处理的组件，该组件被作用到其他目标组件方法上。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762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什么是目标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609398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800" dirty="0" smtClean="0"/>
              <a:t>目标是指</a:t>
            </a:r>
            <a:r>
              <a:rPr lang="zh-CN" altLang="zh-CN" sz="2800" dirty="0" smtClean="0"/>
              <a:t>被一个或多个切面所</a:t>
            </a:r>
            <a:r>
              <a:rPr lang="zh-CN" altLang="en-US" sz="2800" dirty="0" smtClean="0"/>
              <a:t>作用</a:t>
            </a:r>
            <a:r>
              <a:rPr lang="zh-CN" altLang="zh-CN" sz="2800" dirty="0" smtClean="0"/>
              <a:t>的对象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762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什么是切入点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496944" cy="4339650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切入点是用于指定哪些组件和方法使用方面功能，在</a:t>
            </a:r>
            <a:r>
              <a:rPr lang="en-US" altLang="zh-CN" sz="2400" dirty="0" smtClean="0"/>
              <a:t>Spring</a:t>
            </a:r>
            <a:r>
              <a:rPr lang="zh-CN" altLang="en-US" sz="2400" dirty="0" smtClean="0"/>
              <a:t>中利用一个表达式指定切入目标。</a:t>
            </a:r>
            <a:endParaRPr lang="en-US" altLang="zh-CN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 smtClean="0"/>
              <a:t>Spring</a:t>
            </a:r>
            <a:r>
              <a:rPr lang="zh-CN" altLang="en-US" sz="2400" dirty="0" smtClean="0"/>
              <a:t>提供了以下常用的切入点表达式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方法限定表达式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execution(</a:t>
            </a:r>
            <a:r>
              <a:rPr lang="zh-CN" altLang="en-US" dirty="0" smtClean="0"/>
              <a:t>修饰符</a:t>
            </a:r>
            <a:r>
              <a:rPr lang="en-US" altLang="zh-CN" dirty="0" smtClean="0"/>
              <a:t>? </a:t>
            </a:r>
            <a:r>
              <a:rPr lang="zh-CN" altLang="en-US" dirty="0" smtClean="0"/>
              <a:t>返回类型  方法名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) throws </a:t>
            </a:r>
            <a:r>
              <a:rPr lang="zh-CN" altLang="en-US" dirty="0" smtClean="0"/>
              <a:t>异常类型</a:t>
            </a:r>
            <a:r>
              <a:rPr lang="en-US" altLang="zh-CN" dirty="0" smtClean="0"/>
              <a:t>?)</a:t>
            </a:r>
          </a:p>
          <a:p>
            <a:pPr lvl="1"/>
            <a:r>
              <a:rPr lang="zh-CN" altLang="en-US" dirty="0" smtClean="0"/>
              <a:t>类型限定表达式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within(</a:t>
            </a:r>
            <a:r>
              <a:rPr lang="zh-CN" altLang="en-US" dirty="0" smtClean="0"/>
              <a:t>包名</a:t>
            </a:r>
            <a:r>
              <a:rPr lang="en-US" altLang="zh-CN" dirty="0" smtClean="0"/>
              <a:t>.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Bean</a:t>
            </a:r>
            <a:r>
              <a:rPr lang="zh-CN" altLang="en-US" dirty="0" smtClean="0"/>
              <a:t>名称限定表达式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bean("Bean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或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属性值</a:t>
            </a:r>
            <a:r>
              <a:rPr lang="en-US" altLang="zh-CN" dirty="0" smtClean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xmlns="" val="3762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什么是通知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496944" cy="5084469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通知是用于指定方面组件和目标组件作用的时机。例如方面功能在目标方法之前或之后执行等时机。</a:t>
            </a:r>
            <a:endParaRPr lang="en-US" altLang="zh-CN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 smtClean="0"/>
              <a:t>Spring</a:t>
            </a:r>
            <a:r>
              <a:rPr lang="zh-CN" altLang="en-US" sz="2400" dirty="0" smtClean="0"/>
              <a:t>框架提供以下几种类型的通知：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前置通知 ：先执行方面功能再执行目标功能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后置通知 ：先执行目标功能再执行方面功能（目标无异常才执行方面）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最终通知：先执行目标功能再执行方面功能（目标有无异常都执行方面）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异常通知：先执行目标，抛出后执行方面</a:t>
            </a:r>
          </a:p>
          <a:p>
            <a:pPr lvl="1"/>
            <a:r>
              <a:rPr lang="zh-CN" altLang="en-US" dirty="0" smtClean="0"/>
              <a:t>环绕通知：先执行方面前置部分，然后执行目标，最后再执行方面后置部分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762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什么是通知（续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496944" cy="941155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 smtClean="0"/>
              <a:t>Spring</a:t>
            </a:r>
            <a:r>
              <a:rPr lang="zh-CN" altLang="en-US" sz="2400" dirty="0" smtClean="0"/>
              <a:t>框架提供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种通知，可以按下面</a:t>
            </a:r>
            <a:r>
              <a:rPr lang="en-US" altLang="zh-CN" sz="2400" dirty="0" smtClean="0"/>
              <a:t>try-catch-finally</a:t>
            </a:r>
            <a:r>
              <a:rPr lang="zh-CN" altLang="en-US" sz="2400" dirty="0" smtClean="0"/>
              <a:t>结构理解。</a:t>
            </a: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2555776" y="1919729"/>
            <a:ext cx="61926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try{</a:t>
            </a:r>
          </a:p>
          <a:p>
            <a:r>
              <a:rPr lang="en-US" altLang="zh-CN" sz="2400" dirty="0" smtClean="0"/>
              <a:t>    //</a:t>
            </a:r>
            <a:r>
              <a:rPr lang="zh-CN" altLang="en-US" sz="2400" dirty="0" smtClean="0"/>
              <a:t>前置通知</a:t>
            </a:r>
            <a:r>
              <a:rPr lang="en-US" altLang="zh-CN" sz="2400" dirty="0" smtClean="0"/>
              <a:t>--</a:t>
            </a:r>
            <a:r>
              <a:rPr lang="zh-CN" altLang="en-US" sz="2400" dirty="0" smtClean="0"/>
              <a:t>执行方面</a:t>
            </a:r>
            <a:endParaRPr lang="en-US" altLang="zh-CN" sz="2400" dirty="0" smtClean="0"/>
          </a:p>
          <a:p>
            <a:r>
              <a:rPr lang="en-US" altLang="zh-CN" sz="2400" dirty="0" smtClean="0"/>
              <a:t>    //</a:t>
            </a:r>
            <a:r>
              <a:rPr lang="zh-CN" altLang="en-US" sz="2400" dirty="0" smtClean="0"/>
              <a:t>环绕通知前置部分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r>
              <a:rPr lang="zh-CN" altLang="en-US" sz="2400" dirty="0" smtClean="0"/>
              <a:t>    </a:t>
            </a:r>
            <a:r>
              <a:rPr lang="en-US" altLang="zh-CN" sz="2400" dirty="0" smtClean="0"/>
              <a:t>//</a:t>
            </a:r>
            <a:r>
              <a:rPr lang="zh-CN" altLang="en-US" sz="2400" b="1" dirty="0" smtClean="0"/>
              <a:t>执行目标组件方法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    </a:t>
            </a:r>
            <a:r>
              <a:rPr lang="en-US" altLang="zh-CN" sz="2400" dirty="0" smtClean="0"/>
              <a:t>//</a:t>
            </a:r>
            <a:r>
              <a:rPr lang="zh-CN" altLang="en-US" sz="2400" dirty="0" smtClean="0"/>
              <a:t>环绕通知后置部分</a:t>
            </a:r>
          </a:p>
          <a:p>
            <a:r>
              <a:rPr lang="zh-CN" altLang="en-US" sz="2400" dirty="0" smtClean="0"/>
              <a:t>    </a:t>
            </a:r>
            <a:r>
              <a:rPr lang="en-US" altLang="zh-CN" sz="2400" dirty="0" smtClean="0"/>
              <a:t>//</a:t>
            </a:r>
            <a:r>
              <a:rPr lang="zh-CN" altLang="en-US" sz="2400" dirty="0" smtClean="0"/>
              <a:t>后置通知</a:t>
            </a:r>
            <a:r>
              <a:rPr lang="en-US" altLang="zh-CN" sz="2400" dirty="0" smtClean="0"/>
              <a:t>--</a:t>
            </a:r>
            <a:r>
              <a:rPr lang="zh-CN" altLang="en-US" sz="2400" dirty="0" smtClean="0"/>
              <a:t>执行方面</a:t>
            </a:r>
          </a:p>
          <a:p>
            <a:r>
              <a:rPr lang="en-US" altLang="zh-CN" sz="2400" dirty="0" smtClean="0"/>
              <a:t>}catch(){</a:t>
            </a:r>
          </a:p>
          <a:p>
            <a:r>
              <a:rPr lang="en-US" altLang="zh-CN" sz="2400" dirty="0" smtClean="0"/>
              <a:t>    //</a:t>
            </a:r>
            <a:r>
              <a:rPr lang="zh-CN" altLang="en-US" sz="2400" dirty="0" smtClean="0"/>
              <a:t>异常通知</a:t>
            </a:r>
            <a:r>
              <a:rPr lang="en-US" altLang="zh-CN" sz="2400" dirty="0" smtClean="0"/>
              <a:t>--</a:t>
            </a:r>
            <a:r>
              <a:rPr lang="zh-CN" altLang="en-US" sz="2400" dirty="0" smtClean="0"/>
              <a:t>执行方面</a:t>
            </a:r>
          </a:p>
          <a:p>
            <a:r>
              <a:rPr lang="en-US" altLang="zh-CN" sz="2400" dirty="0" smtClean="0"/>
              <a:t>}finally{</a:t>
            </a:r>
          </a:p>
          <a:p>
            <a:r>
              <a:rPr lang="en-US" altLang="zh-CN" sz="2400" dirty="0" smtClean="0"/>
              <a:t>    //</a:t>
            </a:r>
            <a:r>
              <a:rPr lang="zh-CN" altLang="en-US" sz="2400" dirty="0" smtClean="0"/>
              <a:t>最终通知</a:t>
            </a:r>
            <a:r>
              <a:rPr lang="en-US" altLang="zh-CN" sz="2400" dirty="0" smtClean="0"/>
              <a:t>--</a:t>
            </a:r>
            <a:r>
              <a:rPr lang="zh-CN" altLang="en-US" sz="2400" dirty="0" smtClean="0"/>
              <a:t>执行方面</a:t>
            </a:r>
          </a:p>
          <a:p>
            <a:r>
              <a:rPr lang="en-US" altLang="zh-CN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762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实现原理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496944" cy="553382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 smtClean="0"/>
              <a:t>Spring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AOP</a:t>
            </a:r>
            <a:r>
              <a:rPr lang="zh-CN" altLang="en-US" sz="2400" dirty="0" smtClean="0"/>
              <a:t>实现主要是基于动态代理技术。当</a:t>
            </a:r>
            <a:r>
              <a:rPr lang="en-US" altLang="zh-CN" sz="2400" dirty="0" smtClean="0"/>
              <a:t>Spring</a:t>
            </a:r>
            <a:r>
              <a:rPr lang="zh-CN" altLang="en-US" sz="2400" dirty="0" smtClean="0"/>
              <a:t>采用</a:t>
            </a:r>
            <a:r>
              <a:rPr lang="en-US" altLang="zh-CN" sz="2400" dirty="0" smtClean="0"/>
              <a:t>AOP</a:t>
            </a:r>
            <a:r>
              <a:rPr lang="zh-CN" altLang="en-US" sz="2400" dirty="0" smtClean="0"/>
              <a:t>配置后</a:t>
            </a:r>
            <a:r>
              <a:rPr lang="en-US" altLang="zh-CN" sz="2400" dirty="0" smtClean="0"/>
              <a:t>,Spring</a:t>
            </a:r>
            <a:r>
              <a:rPr lang="zh-CN" altLang="en-US" sz="2400" dirty="0" smtClean="0"/>
              <a:t>容器返回的目标对象，实质上是</a:t>
            </a:r>
            <a:r>
              <a:rPr lang="en-US" altLang="zh-CN" sz="2400" dirty="0" smtClean="0"/>
              <a:t>Spring</a:t>
            </a:r>
            <a:r>
              <a:rPr lang="zh-CN" altLang="en-US" sz="2400" dirty="0" smtClean="0"/>
              <a:t>利用动态代理技术生成一个代理类型。代理类重写了原目标组件方法的功能，在代理类中调用方面对象功能和目标对象功能。</a:t>
            </a:r>
            <a:endParaRPr lang="en-US" altLang="zh-CN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 smtClean="0"/>
              <a:t>Spring</a:t>
            </a:r>
            <a:r>
              <a:rPr lang="zh-CN" altLang="en-US" sz="2400" dirty="0" smtClean="0"/>
              <a:t>框架采用了两种动态代理实现：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err="1" smtClean="0"/>
              <a:t>cglib</a:t>
            </a:r>
            <a:r>
              <a:rPr lang="zh-CN" altLang="en-US" dirty="0" smtClean="0"/>
              <a:t>工具包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目标没有接口时采用此方法，代理类是利用继承方法生成一个目标子类。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JDK Proxy API</a:t>
            </a:r>
            <a:endParaRPr lang="zh-CN" altLang="en-US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目标有接口时采用此方法，代理类是采用实现目标接口方法生成一个类。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762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16001</TotalTime>
  <Words>923</Words>
  <Application>Microsoft Office PowerPoint</Application>
  <PresentationFormat>全屏显示(4:3)</PresentationFormat>
  <Paragraphs>125</Paragraphs>
  <Slides>15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AOP相关概念</vt:lpstr>
      <vt:lpstr>AOP概念及优点</vt:lpstr>
      <vt:lpstr>AOP概念及优点（续1）</vt:lpstr>
      <vt:lpstr>什么是方面</vt:lpstr>
      <vt:lpstr>什么是目标</vt:lpstr>
      <vt:lpstr>什么是切入点</vt:lpstr>
      <vt:lpstr>什么是通知</vt:lpstr>
      <vt:lpstr>什么是通知（续1）</vt:lpstr>
      <vt:lpstr>AOP实现原理</vt:lpstr>
      <vt:lpstr>AOP使用方法</vt:lpstr>
      <vt:lpstr>使用方法简介</vt:lpstr>
      <vt:lpstr>基于XML配置的应用</vt:lpstr>
      <vt:lpstr>基于XML配置的应用（续1）</vt:lpstr>
      <vt:lpstr>基于注解方式的应用</vt:lpstr>
      <vt:lpstr>基于注解方式的应用（续1）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JAVA面向对象02</dc:title>
  <cp:lastModifiedBy>luchong</cp:lastModifiedBy>
  <cp:revision>3318</cp:revision>
  <dcterms:modified xsi:type="dcterms:W3CDTF">2017-05-25T02:36:14Z</dcterms:modified>
</cp:coreProperties>
</file>