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4" r:id="rId8"/>
    <p:sldId id="261"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E0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2" autoAdjust="0"/>
    <p:restoredTop sz="94660"/>
  </p:normalViewPr>
  <p:slideViewPr>
    <p:cSldViewPr snapToGrid="0">
      <p:cViewPr varScale="1">
        <p:scale>
          <a:sx n="148" d="100"/>
          <a:sy n="148" d="100"/>
        </p:scale>
        <p:origin x="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5512-6532-3BE4-08B7-54BDDEEC1E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40B20D-4735-25EB-56F3-9069B1B8F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69C01-4CCA-5BB5-9010-B15606875630}"/>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5" name="Footer Placeholder 4">
            <a:extLst>
              <a:ext uri="{FF2B5EF4-FFF2-40B4-BE49-F238E27FC236}">
                <a16:creationId xmlns:a16="http://schemas.microsoft.com/office/drawing/2014/main" id="{07CF6B27-C2FC-4FD9-F3E7-E3082A651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2F261-AF4C-9664-12DA-9C03C4D5CF91}"/>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238875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8944-B88C-D15B-B09F-353B4A9F9D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15FA43-1ADA-CB7E-4750-4FA43F0737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59584-E927-E500-8142-274F0F524EBD}"/>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5" name="Footer Placeholder 4">
            <a:extLst>
              <a:ext uri="{FF2B5EF4-FFF2-40B4-BE49-F238E27FC236}">
                <a16:creationId xmlns:a16="http://schemas.microsoft.com/office/drawing/2014/main" id="{6D0DACA5-982C-ADF3-DB0F-D49426A3F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7DA0D-2F5F-CDC5-D55E-2455B4ABEFDD}"/>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221972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7169F7-67FA-A886-EF18-6383B0A68B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4F733A-2D85-4978-C345-75FE2D6C8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DF45C-C8F9-204E-AC2E-46F4CB27CE53}"/>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5" name="Footer Placeholder 4">
            <a:extLst>
              <a:ext uri="{FF2B5EF4-FFF2-40B4-BE49-F238E27FC236}">
                <a16:creationId xmlns:a16="http://schemas.microsoft.com/office/drawing/2014/main" id="{F624C390-2A25-3F0D-5DBA-888BB52E3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FE821-7FE1-FF35-DF21-4E2191B20CDE}"/>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392214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A641-C0C1-8D32-99B7-5557B174E4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CACC6C-5B32-FC11-35EB-1779194E3B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DCB9A9-0C12-B281-52C7-567BF667C62E}"/>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5" name="Footer Placeholder 4">
            <a:extLst>
              <a:ext uri="{FF2B5EF4-FFF2-40B4-BE49-F238E27FC236}">
                <a16:creationId xmlns:a16="http://schemas.microsoft.com/office/drawing/2014/main" id="{AF798132-B9EB-51B5-E3BA-9FBB35078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CD7F6-5846-A98C-5DC2-A0A7CDB66F62}"/>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217571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52BA4-B0FB-B395-E5BC-0AFC68B0D5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A25D29-F5C0-C5CF-40A0-89C60576D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B3B8B-70C1-1526-ED07-0EB735E6EDEA}"/>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5" name="Footer Placeholder 4">
            <a:extLst>
              <a:ext uri="{FF2B5EF4-FFF2-40B4-BE49-F238E27FC236}">
                <a16:creationId xmlns:a16="http://schemas.microsoft.com/office/drawing/2014/main" id="{C42C9B3A-B167-8B48-5736-1B5B843FF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BA788-B9A2-CD6F-A093-BE3907C7DF61}"/>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83408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6ADD-147F-4A73-9B8B-8677ACF9D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3AF7A-CB72-9082-A3BF-18DC75DB9E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B8E3E2-1B44-571C-B1C2-01366A79AF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1742D3-420D-E931-6FF2-3C085DF42188}"/>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6" name="Footer Placeholder 5">
            <a:extLst>
              <a:ext uri="{FF2B5EF4-FFF2-40B4-BE49-F238E27FC236}">
                <a16:creationId xmlns:a16="http://schemas.microsoft.com/office/drawing/2014/main" id="{B5A95B07-8D23-7EE4-BA0F-BE7C185B1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EA74E-E733-44C7-3392-299180F28958}"/>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164034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5A2B-0257-C082-C6B3-D11B4631B7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478AD4-EC9E-264B-CD0E-EE33B0296F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DC24AE-B413-7A29-FD9B-8CF5BF7A1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02AAA2-E1C5-CD2F-48F4-855911FB9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8883A-E696-2E6A-A189-C0D1A6560F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3A4475-8026-304C-4778-DEE515DE1968}"/>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8" name="Footer Placeholder 7">
            <a:extLst>
              <a:ext uri="{FF2B5EF4-FFF2-40B4-BE49-F238E27FC236}">
                <a16:creationId xmlns:a16="http://schemas.microsoft.com/office/drawing/2014/main" id="{4379A17E-EEB7-A65D-79D4-51FAA8BCB4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4A7081-383B-15B0-268C-CA22719E2AD9}"/>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379391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865D-4948-226E-18FA-656DC336BB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41C0BA-8812-958C-C8E9-A1CB2754EC52}"/>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4" name="Footer Placeholder 3">
            <a:extLst>
              <a:ext uri="{FF2B5EF4-FFF2-40B4-BE49-F238E27FC236}">
                <a16:creationId xmlns:a16="http://schemas.microsoft.com/office/drawing/2014/main" id="{F8948AF4-AD8B-EB9B-C8C7-BC3F33C3D3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5EF7D-0F24-D95C-CBBC-86498BC54BBE}"/>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399524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5C627-BC4F-8728-EEB7-993E99EFCD38}"/>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3" name="Footer Placeholder 2">
            <a:extLst>
              <a:ext uri="{FF2B5EF4-FFF2-40B4-BE49-F238E27FC236}">
                <a16:creationId xmlns:a16="http://schemas.microsoft.com/office/drawing/2014/main" id="{4CAA147A-A760-669E-68DC-B1CD07CAB2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1DAA53-4CCA-9DD4-6851-805CE0F9438F}"/>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90068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CFD6-BC36-132E-9067-BFD42990F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01FA84-35B3-A698-F640-102F0B6820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9F2DC4-3CC0-91E4-BBAB-679EB854C1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03F41-1500-4D2D-10FE-0D0988A6EB2E}"/>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6" name="Footer Placeholder 5">
            <a:extLst>
              <a:ext uri="{FF2B5EF4-FFF2-40B4-BE49-F238E27FC236}">
                <a16:creationId xmlns:a16="http://schemas.microsoft.com/office/drawing/2014/main" id="{CBBD1EE1-CE23-3340-79B9-6ADAAC411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9961A-F6F0-A229-84FE-92C173878B81}"/>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397350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938D-C52F-24A5-7CA7-1C7CF6BBB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D2D4C-C255-7395-2817-BF385D84F8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33A0AA-7AA9-550F-A188-C0AEAB1F44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669D0-75E6-14EA-FD07-99A757D7735C}"/>
              </a:ext>
            </a:extLst>
          </p:cNvPr>
          <p:cNvSpPr>
            <a:spLocks noGrp="1"/>
          </p:cNvSpPr>
          <p:nvPr>
            <p:ph type="dt" sz="half" idx="10"/>
          </p:nvPr>
        </p:nvSpPr>
        <p:spPr/>
        <p:txBody>
          <a:bodyPr/>
          <a:lstStyle/>
          <a:p>
            <a:fld id="{86A803ED-89F6-429D-AD03-1C640A6D7740}" type="datetimeFigureOut">
              <a:rPr lang="en-US" smtClean="0"/>
              <a:t>2/4/24</a:t>
            </a:fld>
            <a:endParaRPr lang="en-US"/>
          </a:p>
        </p:txBody>
      </p:sp>
      <p:sp>
        <p:nvSpPr>
          <p:cNvPr id="6" name="Footer Placeholder 5">
            <a:extLst>
              <a:ext uri="{FF2B5EF4-FFF2-40B4-BE49-F238E27FC236}">
                <a16:creationId xmlns:a16="http://schemas.microsoft.com/office/drawing/2014/main" id="{A6CD6445-B739-6F14-C0A2-85E5238BC8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B7461-3DB9-A7E5-DE02-1A1FE7103424}"/>
              </a:ext>
            </a:extLst>
          </p:cNvPr>
          <p:cNvSpPr>
            <a:spLocks noGrp="1"/>
          </p:cNvSpPr>
          <p:nvPr>
            <p:ph type="sldNum" sz="quarter" idx="12"/>
          </p:nvPr>
        </p:nvSpPr>
        <p:spPr/>
        <p:txBody>
          <a:bodyPr/>
          <a:lstStyle/>
          <a:p>
            <a:fld id="{13F8BDBB-BF38-4A7C-AAFE-EBBB775B58EB}" type="slidenum">
              <a:rPr lang="en-US" smtClean="0"/>
              <a:t>‹Nº›</a:t>
            </a:fld>
            <a:endParaRPr lang="en-US"/>
          </a:p>
        </p:txBody>
      </p:sp>
    </p:spTree>
    <p:extLst>
      <p:ext uri="{BB962C8B-B14F-4D97-AF65-F5344CB8AC3E}">
        <p14:creationId xmlns:p14="http://schemas.microsoft.com/office/powerpoint/2010/main" val="3651817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6C614-BCE5-1759-CDA2-A2332744F2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889FB3-23AE-39C2-0726-AAD6D1A32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3AF89-2B03-F360-17E9-C8A679264A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803ED-89F6-429D-AD03-1C640A6D7740}" type="datetimeFigureOut">
              <a:rPr lang="en-US" smtClean="0"/>
              <a:t>2/4/24</a:t>
            </a:fld>
            <a:endParaRPr lang="en-US"/>
          </a:p>
        </p:txBody>
      </p:sp>
      <p:sp>
        <p:nvSpPr>
          <p:cNvPr id="5" name="Footer Placeholder 4">
            <a:extLst>
              <a:ext uri="{FF2B5EF4-FFF2-40B4-BE49-F238E27FC236}">
                <a16:creationId xmlns:a16="http://schemas.microsoft.com/office/drawing/2014/main" id="{5F4DEC43-21E7-660B-94E7-E98FF0858F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23C542-0221-D5CA-18F2-861B5CEA5B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8BDBB-BF38-4A7C-AAFE-EBBB775B58EB}" type="slidenum">
              <a:rPr lang="en-US" smtClean="0"/>
              <a:t>‹Nº›</a:t>
            </a:fld>
            <a:endParaRPr lang="en-US"/>
          </a:p>
        </p:txBody>
      </p:sp>
    </p:spTree>
    <p:extLst>
      <p:ext uri="{BB962C8B-B14F-4D97-AF65-F5344CB8AC3E}">
        <p14:creationId xmlns:p14="http://schemas.microsoft.com/office/powerpoint/2010/main" val="3696680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5FBC49F-161E-1B82-FF86-6CBC4DC888F9}"/>
              </a:ext>
            </a:extLst>
          </p:cNvPr>
          <p:cNvPicPr>
            <a:picLocks noChangeAspect="1"/>
          </p:cNvPicPr>
          <p:nvPr/>
        </p:nvPicPr>
        <p:blipFill>
          <a:blip r:embed="rId2"/>
          <a:stretch>
            <a:fillRect/>
          </a:stretch>
        </p:blipFill>
        <p:spPr>
          <a:xfrm>
            <a:off x="929639" y="2466770"/>
            <a:ext cx="10895215" cy="4353130"/>
          </a:xfrm>
          <a:prstGeom prst="rect">
            <a:avLst/>
          </a:prstGeom>
        </p:spPr>
      </p:pic>
      <p:sp>
        <p:nvSpPr>
          <p:cNvPr id="6" name="Title 1">
            <a:extLst>
              <a:ext uri="{FF2B5EF4-FFF2-40B4-BE49-F238E27FC236}">
                <a16:creationId xmlns:a16="http://schemas.microsoft.com/office/drawing/2014/main" id="{C9123256-D1D7-73F8-D23B-3ECA519E3281}"/>
              </a:ext>
            </a:extLst>
          </p:cNvPr>
          <p:cNvSpPr txBox="1">
            <a:spLocks/>
          </p:cNvSpPr>
          <p:nvPr/>
        </p:nvSpPr>
        <p:spPr>
          <a:xfrm>
            <a:off x="838200" y="365126"/>
            <a:ext cx="10515600" cy="557588"/>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AR" b="1" dirty="0">
                <a:solidFill>
                  <a:srgbClr val="1F1F1F"/>
                </a:solidFill>
                <a:latin typeface="Source Sans Pro" panose="020B0503030403020204" pitchFamily="34" charset="0"/>
              </a:rPr>
              <a:t>Base de datos</a:t>
            </a:r>
            <a:endParaRPr lang="es-AR" dirty="0"/>
          </a:p>
        </p:txBody>
      </p:sp>
      <p:sp>
        <p:nvSpPr>
          <p:cNvPr id="7" name="Content Placeholder 2">
            <a:extLst>
              <a:ext uri="{FF2B5EF4-FFF2-40B4-BE49-F238E27FC236}">
                <a16:creationId xmlns:a16="http://schemas.microsoft.com/office/drawing/2014/main" id="{FAB9F2FB-DC93-D0B1-F2B5-F1BF132E55FA}"/>
              </a:ext>
            </a:extLst>
          </p:cNvPr>
          <p:cNvSpPr txBox="1">
            <a:spLocks/>
          </p:cNvSpPr>
          <p:nvPr/>
        </p:nvSpPr>
        <p:spPr>
          <a:xfrm>
            <a:off x="929639" y="922714"/>
            <a:ext cx="5509261" cy="457199"/>
          </a:xfrm>
          <a:prstGeom prst="rect">
            <a:avLst/>
          </a:prstGeom>
          <a:solidFill>
            <a:schemeClr val="bg1">
              <a:lumMod val="85000"/>
            </a:schemeClr>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 b="1" dirty="0">
                <a:solidFill>
                  <a:srgbClr val="1F1F1F"/>
                </a:solidFill>
                <a:latin typeface="unset"/>
              </a:rPr>
              <a:t>twitch</a:t>
            </a:r>
            <a:endParaRPr lang="en-US" dirty="0"/>
          </a:p>
        </p:txBody>
      </p:sp>
      <p:pic>
        <p:nvPicPr>
          <p:cNvPr id="11" name="Picture 10">
            <a:extLst>
              <a:ext uri="{FF2B5EF4-FFF2-40B4-BE49-F238E27FC236}">
                <a16:creationId xmlns:a16="http://schemas.microsoft.com/office/drawing/2014/main" id="{799EF7C4-9988-8352-D4DB-DE9C162F8032}"/>
              </a:ext>
            </a:extLst>
          </p:cNvPr>
          <p:cNvPicPr>
            <a:picLocks noChangeAspect="1"/>
          </p:cNvPicPr>
          <p:nvPr/>
        </p:nvPicPr>
        <p:blipFill>
          <a:blip r:embed="rId3"/>
          <a:stretch>
            <a:fillRect/>
          </a:stretch>
        </p:blipFill>
        <p:spPr>
          <a:xfrm>
            <a:off x="7002616" y="98426"/>
            <a:ext cx="4442623" cy="2901499"/>
          </a:xfrm>
          <a:prstGeom prst="rect">
            <a:avLst/>
          </a:prstGeom>
        </p:spPr>
      </p:pic>
    </p:spTree>
    <p:extLst>
      <p:ext uri="{BB962C8B-B14F-4D97-AF65-F5344CB8AC3E}">
        <p14:creationId xmlns:p14="http://schemas.microsoft.com/office/powerpoint/2010/main" val="2934512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1A607-9CD7-AE67-5887-0ABC0A2B5A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A242E-8BDB-EBE2-2860-653725934A4A}"/>
              </a:ext>
            </a:extLst>
          </p:cNvPr>
          <p:cNvSpPr>
            <a:spLocks noGrp="1"/>
          </p:cNvSpPr>
          <p:nvPr>
            <p:ph idx="1"/>
          </p:nvPr>
        </p:nvSpPr>
        <p:spPr>
          <a:xfrm>
            <a:off x="929640" y="922715"/>
            <a:ext cx="10577998" cy="825328"/>
          </a:xfrm>
          <a:solidFill>
            <a:schemeClr val="bg1">
              <a:lumMod val="85000"/>
            </a:schemeClr>
          </a:solidFill>
        </p:spPr>
        <p:txBody>
          <a:bodyPr>
            <a:noAutofit/>
          </a:bodyPr>
          <a:lstStyle/>
          <a:p>
            <a:pPr marL="0" indent="0">
              <a:buNone/>
            </a:pPr>
            <a:r>
              <a:rPr lang="en-US" sz="1600" dirty="0">
                <a:latin typeface="Source Sans Pro" panose="020B0503030403020204" pitchFamily="34" charset="0"/>
                <a:ea typeface="Source Sans Pro" panose="020B0503030403020204" pitchFamily="34" charset="0"/>
              </a:rPr>
              <a:t>3. </a:t>
            </a:r>
            <a:r>
              <a:rPr lang="es-CL" sz="1600" b="0" i="0" dirty="0">
                <a:solidFill>
                  <a:srgbClr val="1F1F1F"/>
                </a:solidFill>
                <a:effectLst/>
                <a:latin typeface="Source Sans Pro" panose="020B0503030403020204" pitchFamily="34" charset="0"/>
                <a:ea typeface="Source Sans Pro" panose="020B0503030403020204" pitchFamily="34" charset="0"/>
              </a:rPr>
              <a:t>¿Cuál es tu opinión acerca de la relación entre la cantidad total de vistas y el PageRank en un grafo? Para responder de manera precisa, puedes utilizar las consultas proporcionadas en el documento "Guía para la tarea </a:t>
            </a:r>
            <a:r>
              <a:rPr lang="es-CL" sz="1600" b="0" i="0" dirty="0" err="1">
                <a:solidFill>
                  <a:srgbClr val="1F1F1F"/>
                </a:solidFill>
                <a:effectLst/>
                <a:latin typeface="Source Sans Pro" panose="020B0503030403020204" pitchFamily="34" charset="0"/>
                <a:ea typeface="Source Sans Pro" panose="020B0503030403020204" pitchFamily="34" charset="0"/>
              </a:rPr>
              <a:t>Final.docx</a:t>
            </a:r>
            <a:r>
              <a:rPr lang="es-CL" sz="1600" b="0" i="0" dirty="0">
                <a:solidFill>
                  <a:srgbClr val="1F1F1F"/>
                </a:solidFill>
                <a:effectLst/>
                <a:latin typeface="Source Sans Pro" panose="020B0503030403020204" pitchFamily="34" charset="0"/>
                <a:ea typeface="Source Sans Pro" panose="020B0503030403020204" pitchFamily="34" charset="0"/>
              </a:rPr>
              <a:t>" ahí puedes observar los datos de un nodo en particular.</a:t>
            </a:r>
          </a:p>
        </p:txBody>
      </p:sp>
      <p:sp>
        <p:nvSpPr>
          <p:cNvPr id="2" name="Title 1">
            <a:extLst>
              <a:ext uri="{FF2B5EF4-FFF2-40B4-BE49-F238E27FC236}">
                <a16:creationId xmlns:a16="http://schemas.microsoft.com/office/drawing/2014/main" id="{B5FDEF7F-4600-6156-CF9F-9D984C29A51E}"/>
              </a:ext>
            </a:extLst>
          </p:cNvPr>
          <p:cNvSpPr>
            <a:spLocks noGrp="1"/>
          </p:cNvSpPr>
          <p:nvPr>
            <p:ph type="title"/>
          </p:nvPr>
        </p:nvSpPr>
        <p:spPr>
          <a:xfrm>
            <a:off x="838200" y="365126"/>
            <a:ext cx="10515600" cy="557588"/>
          </a:xfrm>
        </p:spPr>
        <p:txBody>
          <a:bodyPr>
            <a:noAutofit/>
          </a:bodyPr>
          <a:lstStyle/>
          <a:p>
            <a:r>
              <a:rPr lang="es-ES" sz="3200" b="1" i="0" dirty="0">
                <a:solidFill>
                  <a:srgbClr val="1F1F1F"/>
                </a:solidFill>
                <a:effectLst/>
                <a:latin typeface="Source Sans Pro" panose="020B0503030403020204" pitchFamily="34" charset="0"/>
              </a:rPr>
              <a:t>Parte 3: Responder las preguntas</a:t>
            </a:r>
            <a:endParaRPr lang="es-AR" sz="3200" dirty="0"/>
          </a:p>
        </p:txBody>
      </p:sp>
      <p:sp>
        <p:nvSpPr>
          <p:cNvPr id="5" name="CuadroTexto 4">
            <a:extLst>
              <a:ext uri="{FF2B5EF4-FFF2-40B4-BE49-F238E27FC236}">
                <a16:creationId xmlns:a16="http://schemas.microsoft.com/office/drawing/2014/main" id="{16D38832-1745-8EBF-56FE-2215508D0571}"/>
              </a:ext>
            </a:extLst>
          </p:cNvPr>
          <p:cNvSpPr txBox="1"/>
          <p:nvPr/>
        </p:nvSpPr>
        <p:spPr>
          <a:xfrm>
            <a:off x="929640" y="1834307"/>
            <a:ext cx="10110158" cy="4247317"/>
          </a:xfrm>
          <a:prstGeom prst="rect">
            <a:avLst/>
          </a:prstGeom>
          <a:noFill/>
        </p:spPr>
        <p:txBody>
          <a:bodyPr wrap="square" rtlCol="0">
            <a:spAutoFit/>
          </a:bodyPr>
          <a:lstStyle/>
          <a:p>
            <a:r>
              <a:rPr lang="es-CL" b="1" dirty="0">
                <a:latin typeface="Source Sans Pro" panose="020B0503030403020204" pitchFamily="34" charset="0"/>
                <a:ea typeface="Source Sans Pro" panose="020B0503030403020204" pitchFamily="34" charset="0"/>
              </a:rPr>
              <a:t>R: </a:t>
            </a:r>
            <a:r>
              <a:rPr lang="es-CL" dirty="0">
                <a:latin typeface="Source Sans Pro" panose="020B0503030403020204" pitchFamily="34" charset="0"/>
                <a:ea typeface="Source Sans Pro" panose="020B0503030403020204" pitchFamily="34" charset="0"/>
              </a:rPr>
              <a:t>Observando las </a:t>
            </a:r>
            <a:r>
              <a:rPr lang="es-CL" dirty="0" err="1">
                <a:latin typeface="Source Sans Pro" panose="020B0503030403020204" pitchFamily="34" charset="0"/>
                <a:ea typeface="Source Sans Pro" panose="020B0503030403020204" pitchFamily="34" charset="0"/>
              </a:rPr>
              <a:t>queries</a:t>
            </a:r>
            <a:r>
              <a:rPr lang="es-CL" dirty="0">
                <a:latin typeface="Source Sans Pro" panose="020B0503030403020204" pitchFamily="34" charset="0"/>
                <a:ea typeface="Source Sans Pro" panose="020B0503030403020204" pitchFamily="34" charset="0"/>
              </a:rPr>
              <a:t> ya ejecutadas respecto a cantidad total de vistas y </a:t>
            </a:r>
            <a:r>
              <a:rPr lang="es-CL" dirty="0" err="1">
                <a:latin typeface="Source Sans Pro" panose="020B0503030403020204" pitchFamily="34" charset="0"/>
                <a:ea typeface="Source Sans Pro" panose="020B0503030403020204" pitchFamily="34" charset="0"/>
              </a:rPr>
              <a:t>Pagerank</a:t>
            </a:r>
            <a:r>
              <a:rPr lang="es-CL" dirty="0">
                <a:latin typeface="Source Sans Pro" panose="020B0503030403020204" pitchFamily="34" charset="0"/>
                <a:ea typeface="Source Sans Pro" panose="020B0503030403020204" pitchFamily="34" charset="0"/>
              </a:rPr>
              <a:t>, vemos que efectivamente hay varios nodos que se repiten en dichos rankings, pero al mismo tiempo hay otros nodos que no coinciden en ranking de </a:t>
            </a:r>
            <a:r>
              <a:rPr lang="es-CL" dirty="0" err="1">
                <a:latin typeface="Source Sans Pro" panose="020B0503030403020204" pitchFamily="34" charset="0"/>
                <a:ea typeface="Source Sans Pro" panose="020B0503030403020204" pitchFamily="34" charset="0"/>
              </a:rPr>
              <a:t>Pagerank</a:t>
            </a:r>
            <a:r>
              <a:rPr lang="es-CL" dirty="0">
                <a:latin typeface="Source Sans Pro" panose="020B0503030403020204" pitchFamily="34" charset="0"/>
                <a:ea typeface="Source Sans Pro" panose="020B0503030403020204" pitchFamily="34" charset="0"/>
              </a:rPr>
              <a:t> vs ranking total de vistas. Dado la construcción del algoritmo y del grafo de </a:t>
            </a:r>
            <a:r>
              <a:rPr lang="es-CL" dirty="0" err="1">
                <a:latin typeface="Source Sans Pro" panose="020B0503030403020204" pitchFamily="34" charset="0"/>
                <a:ea typeface="Source Sans Pro" panose="020B0503030403020204" pitchFamily="34" charset="0"/>
              </a:rPr>
              <a:t>Twitch</a:t>
            </a:r>
            <a:r>
              <a:rPr lang="es-CL" dirty="0">
                <a:latin typeface="Source Sans Pro" panose="020B0503030403020204" pitchFamily="34" charset="0"/>
                <a:ea typeface="Source Sans Pro" panose="020B0503030403020204" pitchFamily="34" charset="0"/>
              </a:rPr>
              <a:t>, podemos afirmar empíricamente que efectivamente puede existir una alta influencia en la cantidad total de vistas de un sitio para aumentar el </a:t>
            </a:r>
            <a:r>
              <a:rPr lang="es-CL" dirty="0" err="1">
                <a:latin typeface="Source Sans Pro" panose="020B0503030403020204" pitchFamily="34" charset="0"/>
                <a:ea typeface="Source Sans Pro" panose="020B0503030403020204" pitchFamily="34" charset="0"/>
              </a:rPr>
              <a:t>Pagerank</a:t>
            </a:r>
            <a:r>
              <a:rPr lang="es-CL" dirty="0">
                <a:latin typeface="Source Sans Pro" panose="020B0503030403020204" pitchFamily="34" charset="0"/>
                <a:ea typeface="Source Sans Pro" panose="020B0503030403020204" pitchFamily="34" charset="0"/>
              </a:rPr>
              <a:t>, que recordemos estima el grado de importancia de un sitio. Sin embargo, también existe la posibilidad de que se haya caído en los casos de que el sitio no fue accedido por </a:t>
            </a:r>
            <a:r>
              <a:rPr lang="es-CL" dirty="0" err="1">
                <a:latin typeface="Source Sans Pro" panose="020B0503030403020204" pitchFamily="34" charset="0"/>
                <a:ea typeface="Source Sans Pro" panose="020B0503030403020204" pitchFamily="34" charset="0"/>
              </a:rPr>
              <a:t>clicks</a:t>
            </a:r>
            <a:r>
              <a:rPr lang="es-CL" dirty="0">
                <a:latin typeface="Source Sans Pro" panose="020B0503030403020204" pitchFamily="34" charset="0"/>
                <a:ea typeface="Source Sans Pro" panose="020B0503030403020204" pitchFamily="34" charset="0"/>
              </a:rPr>
              <a:t>, por lo que la cantidad de aristas entrantes es baja y por ende el </a:t>
            </a:r>
            <a:r>
              <a:rPr lang="es-CL" dirty="0" err="1">
                <a:latin typeface="Source Sans Pro" panose="020B0503030403020204" pitchFamily="34" charset="0"/>
                <a:ea typeface="Source Sans Pro" panose="020B0503030403020204" pitchFamily="34" charset="0"/>
              </a:rPr>
              <a:t>Pagerank</a:t>
            </a:r>
            <a:r>
              <a:rPr lang="es-CL" dirty="0">
                <a:latin typeface="Source Sans Pro" panose="020B0503030403020204" pitchFamily="34" charset="0"/>
                <a:ea typeface="Source Sans Pro" panose="020B0503030403020204" pitchFamily="34" charset="0"/>
              </a:rPr>
              <a:t> puede ser bajo o hasta nulo, pero con alta cantidad de vistas. El </a:t>
            </a:r>
            <a:r>
              <a:rPr lang="es-CL" i="1" dirty="0" err="1">
                <a:latin typeface="Source Sans Pro" panose="020B0503030403020204" pitchFamily="34" charset="0"/>
                <a:ea typeface="Source Sans Pro" panose="020B0503030403020204" pitchFamily="34" charset="0"/>
              </a:rPr>
              <a:t>damping</a:t>
            </a:r>
            <a:r>
              <a:rPr lang="es-CL" dirty="0">
                <a:latin typeface="Source Sans Pro" panose="020B0503030403020204" pitchFamily="34" charset="0"/>
                <a:ea typeface="Source Sans Pro" panose="020B0503030403020204" pitchFamily="34" charset="0"/>
              </a:rPr>
              <a:t> </a:t>
            </a:r>
            <a:r>
              <a:rPr lang="es-CL" i="1" dirty="0">
                <a:latin typeface="Source Sans Pro" panose="020B0503030403020204" pitchFamily="34" charset="0"/>
                <a:ea typeface="Source Sans Pro" panose="020B0503030403020204" pitchFamily="34" charset="0"/>
              </a:rPr>
              <a:t>factor </a:t>
            </a:r>
            <a:r>
              <a:rPr lang="es-CL" dirty="0">
                <a:latin typeface="Source Sans Pro" panose="020B0503030403020204" pitchFamily="34" charset="0"/>
                <a:ea typeface="Source Sans Pro" panose="020B0503030403020204" pitchFamily="34" charset="0"/>
              </a:rPr>
              <a:t>podría ser el factor que explica lo anterior. En este caso, quizás se podría concluir que el PageRank podría no ser tan alto para sitios bien específicos que los usuarios acceden no por medio de </a:t>
            </a:r>
            <a:r>
              <a:rPr lang="es-CL" dirty="0" err="1">
                <a:latin typeface="Source Sans Pro" panose="020B0503030403020204" pitchFamily="34" charset="0"/>
                <a:ea typeface="Source Sans Pro" panose="020B0503030403020204" pitchFamily="34" charset="0"/>
              </a:rPr>
              <a:t>clicks</a:t>
            </a:r>
            <a:r>
              <a:rPr lang="es-CL" dirty="0">
                <a:latin typeface="Source Sans Pro" panose="020B0503030403020204" pitchFamily="34" charset="0"/>
                <a:ea typeface="Source Sans Pro" panose="020B0503030403020204" pitchFamily="34" charset="0"/>
              </a:rPr>
              <a:t>, sino que directamente, más asociado a un nicho específico. En este caso, se podría incluso realizar </a:t>
            </a:r>
            <a:r>
              <a:rPr lang="es-CL" dirty="0" err="1">
                <a:latin typeface="Source Sans Pro" panose="020B0503030403020204" pitchFamily="34" charset="0"/>
                <a:ea typeface="Source Sans Pro" panose="020B0503030403020204" pitchFamily="34" charset="0"/>
              </a:rPr>
              <a:t>clustering</a:t>
            </a:r>
            <a:r>
              <a:rPr lang="es-CL" dirty="0">
                <a:latin typeface="Source Sans Pro" panose="020B0503030403020204" pitchFamily="34" charset="0"/>
                <a:ea typeface="Source Sans Pro" panose="020B0503030403020204" pitchFamily="34" charset="0"/>
              </a:rPr>
              <a:t> y quizás ahí podríamos determinar otra relación considerable, en el que aquellos sitios con alta cantidad de vistas y PageRank bajo, dadas ciertas condiciones, podrían formar </a:t>
            </a:r>
            <a:r>
              <a:rPr lang="es-CL" dirty="0" err="1">
                <a:latin typeface="Source Sans Pro" panose="020B0503030403020204" pitchFamily="34" charset="0"/>
                <a:ea typeface="Source Sans Pro" panose="020B0503030403020204" pitchFamily="34" charset="0"/>
              </a:rPr>
              <a:t>clusters</a:t>
            </a:r>
            <a:r>
              <a:rPr lang="es-CL" dirty="0">
                <a:latin typeface="Source Sans Pro" panose="020B0503030403020204" pitchFamily="34" charset="0"/>
                <a:ea typeface="Source Sans Pro" panose="020B0503030403020204" pitchFamily="34" charset="0"/>
              </a:rPr>
              <a:t>. Es importante entonces analizar el problema bajo varias perspectivas, complementando PageRank con métricas y </a:t>
            </a:r>
            <a:r>
              <a:rPr lang="es-CL" dirty="0" err="1">
                <a:latin typeface="Source Sans Pro" panose="020B0503030403020204" pitchFamily="34" charset="0"/>
                <a:ea typeface="Source Sans Pro" panose="020B0503030403020204" pitchFamily="34" charset="0"/>
              </a:rPr>
              <a:t>clustering</a:t>
            </a:r>
            <a:r>
              <a:rPr lang="es-CL" dirty="0">
                <a:latin typeface="Source Sans Pro" panose="020B0503030403020204" pitchFamily="34" charset="0"/>
                <a:ea typeface="Source Sans Pro" panose="020B0503030403020204" pitchFamily="34" charset="0"/>
              </a:rPr>
              <a:t>, para luego llegar a conclusiones más efectivas sobre los datos.</a:t>
            </a:r>
            <a:endParaRPr lang="es-CL" b="1" i="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1675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208E-83D4-D5E5-DF82-F088ACFE4191}"/>
              </a:ext>
            </a:extLst>
          </p:cNvPr>
          <p:cNvSpPr>
            <a:spLocks noGrp="1"/>
          </p:cNvSpPr>
          <p:nvPr>
            <p:ph type="title"/>
          </p:nvPr>
        </p:nvSpPr>
        <p:spPr>
          <a:xfrm>
            <a:off x="838200" y="365126"/>
            <a:ext cx="10515600" cy="557588"/>
          </a:xfrm>
        </p:spPr>
        <p:txBody>
          <a:bodyPr>
            <a:normAutofit fontScale="90000"/>
          </a:bodyPr>
          <a:lstStyle/>
          <a:p>
            <a:r>
              <a:rPr lang="es-AR" b="1" i="0" dirty="0">
                <a:solidFill>
                  <a:srgbClr val="1F1F1F"/>
                </a:solidFill>
                <a:effectLst/>
                <a:latin typeface="Source Sans Pro" panose="020B0503030403020204" pitchFamily="34" charset="0"/>
              </a:rPr>
              <a:t>Parte 1: Escribir consultas </a:t>
            </a:r>
            <a:endParaRPr lang="es-AR" dirty="0"/>
          </a:p>
        </p:txBody>
      </p:sp>
      <p:sp>
        <p:nvSpPr>
          <p:cNvPr id="3" name="Content Placeholder 2">
            <a:extLst>
              <a:ext uri="{FF2B5EF4-FFF2-40B4-BE49-F238E27FC236}">
                <a16:creationId xmlns:a16="http://schemas.microsoft.com/office/drawing/2014/main" id="{A472C217-40A6-6CD1-08F5-09CB752AC0E5}"/>
              </a:ext>
            </a:extLst>
          </p:cNvPr>
          <p:cNvSpPr>
            <a:spLocks noGrp="1"/>
          </p:cNvSpPr>
          <p:nvPr>
            <p:ph idx="1"/>
          </p:nvPr>
        </p:nvSpPr>
        <p:spPr>
          <a:xfrm>
            <a:off x="929640" y="922714"/>
            <a:ext cx="10515600" cy="942513"/>
          </a:xfrm>
          <a:solidFill>
            <a:schemeClr val="bg1">
              <a:lumMod val="85000"/>
            </a:schemeClr>
          </a:solidFill>
        </p:spPr>
        <p:txBody>
          <a:bodyPr>
            <a:normAutofit fontScale="70000" lnSpcReduction="20000"/>
          </a:bodyPr>
          <a:lstStyle/>
          <a:p>
            <a:pPr marL="0" indent="0">
              <a:buNone/>
            </a:pPr>
            <a:r>
              <a:rPr lang="es-ES" b="0" i="0" dirty="0">
                <a:solidFill>
                  <a:srgbClr val="1F1F1F"/>
                </a:solidFill>
                <a:effectLst/>
                <a:latin typeface="var(--cds-font-family-source-sans-pro)"/>
              </a:rPr>
              <a:t>1. Escribe una consulta en Neo4j para obtener las 30 personas </a:t>
            </a:r>
            <a:r>
              <a:rPr lang="es-ES" b="1" i="0" dirty="0">
                <a:solidFill>
                  <a:srgbClr val="1F1F1F"/>
                </a:solidFill>
                <a:effectLst/>
                <a:latin typeface="unset"/>
              </a:rPr>
              <a:t>con mayor cantidad de vistas totales en el grafo de twitch</a:t>
            </a:r>
            <a:r>
              <a:rPr lang="es-ES" b="0" i="0" u="sng" dirty="0">
                <a:solidFill>
                  <a:srgbClr val="1F1F1F"/>
                </a:solidFill>
                <a:effectLst/>
                <a:latin typeface="var(--cds-font-family-source-sans-pro)"/>
              </a:rPr>
              <a:t>.</a:t>
            </a:r>
            <a:r>
              <a:rPr lang="es-ES" b="0" i="0" dirty="0">
                <a:solidFill>
                  <a:srgbClr val="1F1F1F"/>
                </a:solidFill>
                <a:effectLst/>
                <a:latin typeface="var(--cds-font-family-source-sans-pro)"/>
              </a:rPr>
              <a:t> El resultado debe incluir: el nombre de la persona, la cantidad de vistas y el ID del nodo correspondiente. Asegúrate de descargar los resultados en formato CSV.</a:t>
            </a:r>
          </a:p>
          <a:p>
            <a:endParaRPr lang="en-US" dirty="0"/>
          </a:p>
        </p:txBody>
      </p:sp>
      <p:sp>
        <p:nvSpPr>
          <p:cNvPr id="6" name="TextBox 5">
            <a:extLst>
              <a:ext uri="{FF2B5EF4-FFF2-40B4-BE49-F238E27FC236}">
                <a16:creationId xmlns:a16="http://schemas.microsoft.com/office/drawing/2014/main" id="{A9C5193A-2B7C-7A49-A015-8380F3564822}"/>
              </a:ext>
            </a:extLst>
          </p:cNvPr>
          <p:cNvSpPr txBox="1"/>
          <p:nvPr/>
        </p:nvSpPr>
        <p:spPr>
          <a:xfrm>
            <a:off x="6894222" y="1982450"/>
            <a:ext cx="4566258" cy="1446550"/>
          </a:xfrm>
          <a:prstGeom prst="rect">
            <a:avLst/>
          </a:prstGeom>
          <a:solidFill>
            <a:schemeClr val="tx1">
              <a:lumMod val="95000"/>
              <a:lumOff val="5000"/>
            </a:schemeClr>
          </a:solidFill>
        </p:spPr>
        <p:txBody>
          <a:bodyPr wrap="square" rtlCol="0">
            <a:spAutoFit/>
          </a:bodyPr>
          <a:lstStyle/>
          <a:p>
            <a:r>
              <a:rPr lang="en-US" sz="1100" dirty="0">
                <a:solidFill>
                  <a:srgbClr val="FDF6E3"/>
                </a:solidFill>
                <a:effectLst/>
              </a:rPr>
              <a:t>//1) Query usado:</a:t>
            </a:r>
            <a:endParaRPr lang="en-US" sz="1100" dirty="0">
              <a:solidFill>
                <a:srgbClr val="D4D4D4"/>
              </a:solidFill>
              <a:effectLst/>
            </a:endParaRPr>
          </a:p>
          <a:p>
            <a:r>
              <a:rPr lang="en-US" sz="1100" dirty="0">
                <a:solidFill>
                  <a:srgbClr val="859900"/>
                </a:solidFill>
                <a:effectLst/>
              </a:rPr>
              <a:t>MATCH</a:t>
            </a:r>
            <a:r>
              <a:rPr lang="en-US" sz="1100" dirty="0">
                <a:solidFill>
                  <a:srgbClr val="FDF6E3"/>
                </a:solidFill>
                <a:effectLst/>
              </a:rPr>
              <a:t> </a:t>
            </a:r>
            <a:r>
              <a:rPr lang="en-US" sz="1100" dirty="0">
                <a:solidFill>
                  <a:srgbClr val="93A1A1"/>
                </a:solidFill>
                <a:effectLst/>
              </a:rPr>
              <a:t>(</a:t>
            </a:r>
            <a:r>
              <a:rPr lang="en-US" sz="1100" dirty="0">
                <a:solidFill>
                  <a:srgbClr val="FDF6E3"/>
                </a:solidFill>
                <a:effectLst/>
              </a:rPr>
              <a:t>s</a:t>
            </a:r>
            <a:r>
              <a:rPr lang="en-US" sz="1100" dirty="0">
                <a:solidFill>
                  <a:srgbClr val="93A1A1"/>
                </a:solidFill>
                <a:effectLst/>
              </a:rPr>
              <a:t>:</a:t>
            </a:r>
            <a:r>
              <a:rPr lang="en-US" sz="1100" dirty="0">
                <a:solidFill>
                  <a:srgbClr val="FDF6E3"/>
                </a:solidFill>
                <a:effectLst/>
              </a:rPr>
              <a:t>Stream</a:t>
            </a:r>
            <a:r>
              <a:rPr lang="en-US" sz="1100" dirty="0">
                <a:solidFill>
                  <a:srgbClr val="93A1A1"/>
                </a:solidFill>
                <a:effectLst/>
              </a:rPr>
              <a:t>)</a:t>
            </a:r>
            <a:endParaRPr lang="en-US" sz="1100" dirty="0">
              <a:solidFill>
                <a:srgbClr val="D4D4D4"/>
              </a:solidFill>
              <a:effectLst/>
            </a:endParaRPr>
          </a:p>
          <a:p>
            <a:r>
              <a:rPr lang="en-US" sz="1100" dirty="0">
                <a:solidFill>
                  <a:srgbClr val="859900"/>
                </a:solidFill>
                <a:effectLst/>
              </a:rPr>
              <a:t>WHERE</a:t>
            </a:r>
            <a:r>
              <a:rPr lang="en-US" sz="1100" dirty="0">
                <a:solidFill>
                  <a:srgbClr val="FDF6E3"/>
                </a:solidFill>
                <a:effectLst/>
              </a:rPr>
              <a:t> s</a:t>
            </a:r>
            <a:r>
              <a:rPr lang="en-US" sz="1100" dirty="0">
                <a:solidFill>
                  <a:srgbClr val="93A1A1"/>
                </a:solidFill>
                <a:effectLst/>
              </a:rPr>
              <a:t>.</a:t>
            </a:r>
            <a:r>
              <a:rPr lang="en-US" sz="1100" dirty="0">
                <a:solidFill>
                  <a:srgbClr val="FDF6E3"/>
                </a:solidFill>
                <a:effectLst/>
              </a:rPr>
              <a:t>total_view_count </a:t>
            </a:r>
            <a:r>
              <a:rPr lang="en-US" sz="1100" dirty="0">
                <a:solidFill>
                  <a:srgbClr val="859900"/>
                </a:solidFill>
                <a:effectLst/>
              </a:rPr>
              <a:t>IS</a:t>
            </a:r>
            <a:r>
              <a:rPr lang="en-US" sz="1100" dirty="0">
                <a:solidFill>
                  <a:srgbClr val="FDF6E3"/>
                </a:solidFill>
                <a:effectLst/>
              </a:rPr>
              <a:t> </a:t>
            </a:r>
            <a:r>
              <a:rPr lang="en-US" sz="1100" dirty="0">
                <a:solidFill>
                  <a:srgbClr val="859900"/>
                </a:solidFill>
                <a:effectLst/>
              </a:rPr>
              <a:t>NOT</a:t>
            </a:r>
            <a:r>
              <a:rPr lang="en-US" sz="1100" dirty="0">
                <a:solidFill>
                  <a:srgbClr val="FDF6E3"/>
                </a:solidFill>
                <a:effectLst/>
              </a:rPr>
              <a:t> </a:t>
            </a:r>
            <a:r>
              <a:rPr lang="en-US" sz="1100" dirty="0">
                <a:solidFill>
                  <a:srgbClr val="859900"/>
                </a:solidFill>
                <a:effectLst/>
              </a:rPr>
              <a:t>NULL</a:t>
            </a:r>
            <a:endParaRPr lang="en-US" sz="1100" dirty="0">
              <a:solidFill>
                <a:srgbClr val="D4D4D4"/>
              </a:solidFill>
              <a:effectLst/>
            </a:endParaRPr>
          </a:p>
          <a:p>
            <a:r>
              <a:rPr lang="en-US" sz="1100" dirty="0">
                <a:solidFill>
                  <a:srgbClr val="859900"/>
                </a:solidFill>
                <a:effectLst/>
              </a:rPr>
              <a:t>RETURN</a:t>
            </a:r>
            <a:r>
              <a:rPr lang="en-US" sz="1100" dirty="0">
                <a:solidFill>
                  <a:srgbClr val="FDF6E3"/>
                </a:solidFill>
                <a:effectLst/>
              </a:rPr>
              <a:t> s</a:t>
            </a:r>
            <a:r>
              <a:rPr lang="en-US" sz="1100" dirty="0">
                <a:solidFill>
                  <a:srgbClr val="93A1A1"/>
                </a:solidFill>
                <a:effectLst/>
              </a:rPr>
              <a:t>.</a:t>
            </a:r>
            <a:r>
              <a:rPr lang="en-US" sz="1100" dirty="0">
                <a:solidFill>
                  <a:srgbClr val="859900"/>
                </a:solidFill>
                <a:effectLst/>
              </a:rPr>
              <a:t>name</a:t>
            </a:r>
            <a:r>
              <a:rPr lang="en-US" sz="1100" dirty="0">
                <a:solidFill>
                  <a:srgbClr val="FDF6E3"/>
                </a:solidFill>
                <a:effectLst/>
              </a:rPr>
              <a:t> </a:t>
            </a:r>
            <a:r>
              <a:rPr lang="en-US" sz="1100" dirty="0">
                <a:solidFill>
                  <a:srgbClr val="859900"/>
                </a:solidFill>
                <a:effectLst/>
              </a:rPr>
              <a:t>as</a:t>
            </a:r>
            <a:r>
              <a:rPr lang="en-US" sz="1100" dirty="0">
                <a:solidFill>
                  <a:srgbClr val="FDF6E3"/>
                </a:solidFill>
                <a:effectLst/>
              </a:rPr>
              <a:t> Nombre</a:t>
            </a:r>
            <a:r>
              <a:rPr lang="en-US" sz="1100" dirty="0">
                <a:solidFill>
                  <a:srgbClr val="93A1A1"/>
                </a:solidFill>
                <a:effectLst/>
              </a:rPr>
              <a:t>,</a:t>
            </a:r>
            <a:endParaRPr lang="en-US" sz="1100" dirty="0">
              <a:solidFill>
                <a:srgbClr val="D4D4D4"/>
              </a:solidFill>
              <a:effectLst/>
            </a:endParaRPr>
          </a:p>
          <a:p>
            <a:r>
              <a:rPr lang="en-US" sz="1100" dirty="0">
                <a:solidFill>
                  <a:srgbClr val="FDF6E3"/>
                </a:solidFill>
                <a:effectLst/>
              </a:rPr>
              <a:t>       s</a:t>
            </a:r>
            <a:r>
              <a:rPr lang="en-US" sz="1100" dirty="0">
                <a:solidFill>
                  <a:srgbClr val="93A1A1"/>
                </a:solidFill>
                <a:effectLst/>
              </a:rPr>
              <a:t>.</a:t>
            </a:r>
            <a:r>
              <a:rPr lang="en-US" sz="1100" dirty="0">
                <a:solidFill>
                  <a:srgbClr val="FDF6E3"/>
                </a:solidFill>
                <a:effectLst/>
              </a:rPr>
              <a:t>total_view_count </a:t>
            </a:r>
            <a:r>
              <a:rPr lang="en-US" sz="1100" dirty="0">
                <a:solidFill>
                  <a:srgbClr val="859900"/>
                </a:solidFill>
                <a:effectLst/>
              </a:rPr>
              <a:t>as</a:t>
            </a:r>
            <a:r>
              <a:rPr lang="en-US" sz="1100" dirty="0">
                <a:solidFill>
                  <a:srgbClr val="FDF6E3"/>
                </a:solidFill>
                <a:effectLst/>
              </a:rPr>
              <a:t> Num_vistas</a:t>
            </a:r>
            <a:endParaRPr lang="en-US" sz="1100" dirty="0">
              <a:solidFill>
                <a:srgbClr val="D4D4D4"/>
              </a:solidFill>
              <a:effectLst/>
            </a:endParaRPr>
          </a:p>
          <a:p>
            <a:r>
              <a:rPr lang="en-US" sz="1100" dirty="0">
                <a:solidFill>
                  <a:srgbClr val="FDF6E3"/>
                </a:solidFill>
                <a:effectLst/>
              </a:rPr>
              <a:t>       </a:t>
            </a:r>
            <a:r>
              <a:rPr lang="en-US" sz="1100" dirty="0">
                <a:solidFill>
                  <a:srgbClr val="93A1A1"/>
                </a:solidFill>
                <a:effectLst/>
              </a:rPr>
              <a:t>,</a:t>
            </a:r>
            <a:r>
              <a:rPr lang="en-US" sz="1100" dirty="0">
                <a:solidFill>
                  <a:srgbClr val="FDF6E3"/>
                </a:solidFill>
                <a:effectLst/>
              </a:rPr>
              <a:t>s</a:t>
            </a:r>
            <a:r>
              <a:rPr lang="en-US" sz="1100" dirty="0">
                <a:solidFill>
                  <a:srgbClr val="93A1A1"/>
                </a:solidFill>
                <a:effectLst/>
              </a:rPr>
              <a:t>.</a:t>
            </a:r>
            <a:r>
              <a:rPr lang="en-US" sz="1100" dirty="0">
                <a:solidFill>
                  <a:srgbClr val="FDF6E3"/>
                </a:solidFill>
                <a:effectLst/>
              </a:rPr>
              <a:t>id </a:t>
            </a:r>
            <a:r>
              <a:rPr lang="en-US" sz="1100" dirty="0">
                <a:solidFill>
                  <a:srgbClr val="859900"/>
                </a:solidFill>
                <a:effectLst/>
              </a:rPr>
              <a:t>as</a:t>
            </a:r>
            <a:r>
              <a:rPr lang="en-US" sz="1100" dirty="0">
                <a:solidFill>
                  <a:srgbClr val="FDF6E3"/>
                </a:solidFill>
                <a:effectLst/>
              </a:rPr>
              <a:t> ID_del_Nodo</a:t>
            </a:r>
            <a:endParaRPr lang="en-US" sz="1100" dirty="0">
              <a:solidFill>
                <a:srgbClr val="D4D4D4"/>
              </a:solidFill>
              <a:effectLst/>
            </a:endParaRPr>
          </a:p>
          <a:p>
            <a:r>
              <a:rPr lang="en-US" sz="1100" dirty="0">
                <a:solidFill>
                  <a:srgbClr val="859900"/>
                </a:solidFill>
                <a:effectLst/>
              </a:rPr>
              <a:t>ORDER</a:t>
            </a:r>
            <a:r>
              <a:rPr lang="en-US" sz="1100" dirty="0">
                <a:solidFill>
                  <a:srgbClr val="FDF6E3"/>
                </a:solidFill>
                <a:effectLst/>
              </a:rPr>
              <a:t> </a:t>
            </a:r>
            <a:r>
              <a:rPr lang="en-US" sz="1100" dirty="0">
                <a:solidFill>
                  <a:srgbClr val="859900"/>
                </a:solidFill>
                <a:effectLst/>
              </a:rPr>
              <a:t>BY</a:t>
            </a:r>
            <a:r>
              <a:rPr lang="en-US" sz="1100" dirty="0">
                <a:solidFill>
                  <a:srgbClr val="FDF6E3"/>
                </a:solidFill>
                <a:effectLst/>
              </a:rPr>
              <a:t> s</a:t>
            </a:r>
            <a:r>
              <a:rPr lang="en-US" sz="1100" dirty="0">
                <a:solidFill>
                  <a:srgbClr val="93A1A1"/>
                </a:solidFill>
                <a:effectLst/>
              </a:rPr>
              <a:t>.</a:t>
            </a:r>
            <a:r>
              <a:rPr lang="en-US" sz="1100" dirty="0">
                <a:solidFill>
                  <a:srgbClr val="FDF6E3"/>
                </a:solidFill>
                <a:effectLst/>
              </a:rPr>
              <a:t>total_view_count </a:t>
            </a:r>
            <a:r>
              <a:rPr lang="en-US" sz="1100" dirty="0">
                <a:solidFill>
                  <a:srgbClr val="859900"/>
                </a:solidFill>
                <a:effectLst/>
              </a:rPr>
              <a:t>DESC</a:t>
            </a:r>
            <a:endParaRPr lang="en-US" sz="1100" dirty="0">
              <a:solidFill>
                <a:srgbClr val="D4D4D4"/>
              </a:solidFill>
              <a:effectLst/>
            </a:endParaRPr>
          </a:p>
          <a:p>
            <a:r>
              <a:rPr lang="en-US" sz="1100" dirty="0">
                <a:solidFill>
                  <a:srgbClr val="859900"/>
                </a:solidFill>
                <a:effectLst/>
              </a:rPr>
              <a:t>LIMIT</a:t>
            </a:r>
            <a:r>
              <a:rPr lang="en-US" sz="1100" dirty="0">
                <a:solidFill>
                  <a:srgbClr val="FDF6E3"/>
                </a:solidFill>
                <a:effectLst/>
              </a:rPr>
              <a:t> </a:t>
            </a:r>
            <a:r>
              <a:rPr lang="en-US" sz="1100" dirty="0">
                <a:solidFill>
                  <a:srgbClr val="2AA198"/>
                </a:solidFill>
                <a:effectLst/>
              </a:rPr>
              <a:t>30</a:t>
            </a:r>
            <a:endParaRPr lang="en-US" sz="1100" dirty="0">
              <a:solidFill>
                <a:srgbClr val="D4D4D4"/>
              </a:solidFill>
              <a:effectLst/>
            </a:endParaRPr>
          </a:p>
        </p:txBody>
      </p:sp>
      <p:sp>
        <p:nvSpPr>
          <p:cNvPr id="15" name="TextBox 14">
            <a:extLst>
              <a:ext uri="{FF2B5EF4-FFF2-40B4-BE49-F238E27FC236}">
                <a16:creationId xmlns:a16="http://schemas.microsoft.com/office/drawing/2014/main" id="{D7F31297-181E-C453-D652-4A5E1B2DC3C0}"/>
              </a:ext>
            </a:extLst>
          </p:cNvPr>
          <p:cNvSpPr txBox="1"/>
          <p:nvPr/>
        </p:nvSpPr>
        <p:spPr>
          <a:xfrm>
            <a:off x="472658" y="1865227"/>
            <a:ext cx="3966338" cy="369332"/>
          </a:xfrm>
          <a:prstGeom prst="rect">
            <a:avLst/>
          </a:prstGeom>
          <a:noFill/>
        </p:spPr>
        <p:txBody>
          <a:bodyPr wrap="square" rtlCol="0">
            <a:spAutoFit/>
          </a:bodyPr>
          <a:lstStyle/>
          <a:p>
            <a:r>
              <a:rPr lang="es-AR" dirty="0"/>
              <a:t>Primeros resultados de la lista de 30:</a:t>
            </a:r>
          </a:p>
        </p:txBody>
      </p:sp>
      <p:sp>
        <p:nvSpPr>
          <p:cNvPr id="16" name="TextBox 15">
            <a:extLst>
              <a:ext uri="{FF2B5EF4-FFF2-40B4-BE49-F238E27FC236}">
                <a16:creationId xmlns:a16="http://schemas.microsoft.com/office/drawing/2014/main" id="{309321F3-88C3-8520-5392-AB69CBF635DE}"/>
              </a:ext>
            </a:extLst>
          </p:cNvPr>
          <p:cNvSpPr txBox="1"/>
          <p:nvPr/>
        </p:nvSpPr>
        <p:spPr>
          <a:xfrm>
            <a:off x="7071560" y="3448577"/>
            <a:ext cx="3966338" cy="369332"/>
          </a:xfrm>
          <a:prstGeom prst="rect">
            <a:avLst/>
          </a:prstGeom>
          <a:noFill/>
        </p:spPr>
        <p:txBody>
          <a:bodyPr wrap="square" rtlCol="0">
            <a:spAutoFit/>
          </a:bodyPr>
          <a:lstStyle/>
          <a:p>
            <a:r>
              <a:rPr lang="es-AR" dirty="0"/>
              <a:t>Últimos resultados de la lista:</a:t>
            </a:r>
          </a:p>
        </p:txBody>
      </p:sp>
      <p:pic>
        <p:nvPicPr>
          <p:cNvPr id="18" name="Picture 17">
            <a:extLst>
              <a:ext uri="{FF2B5EF4-FFF2-40B4-BE49-F238E27FC236}">
                <a16:creationId xmlns:a16="http://schemas.microsoft.com/office/drawing/2014/main" id="{82DD315C-7A60-A434-7AD8-32B347C1DE11}"/>
              </a:ext>
            </a:extLst>
          </p:cNvPr>
          <p:cNvPicPr>
            <a:picLocks noChangeAspect="1"/>
          </p:cNvPicPr>
          <p:nvPr/>
        </p:nvPicPr>
        <p:blipFill>
          <a:blip r:embed="rId2"/>
          <a:stretch>
            <a:fillRect/>
          </a:stretch>
        </p:blipFill>
        <p:spPr>
          <a:xfrm>
            <a:off x="554182" y="2322868"/>
            <a:ext cx="5672138" cy="4216188"/>
          </a:xfrm>
          <a:prstGeom prst="rect">
            <a:avLst/>
          </a:prstGeom>
        </p:spPr>
      </p:pic>
      <p:pic>
        <p:nvPicPr>
          <p:cNvPr id="20" name="Picture 19">
            <a:extLst>
              <a:ext uri="{FF2B5EF4-FFF2-40B4-BE49-F238E27FC236}">
                <a16:creationId xmlns:a16="http://schemas.microsoft.com/office/drawing/2014/main" id="{E0E0A252-6A78-B091-91A5-C1DED2D8CED5}"/>
              </a:ext>
            </a:extLst>
          </p:cNvPr>
          <p:cNvPicPr>
            <a:picLocks noChangeAspect="1"/>
          </p:cNvPicPr>
          <p:nvPr/>
        </p:nvPicPr>
        <p:blipFill>
          <a:blip r:embed="rId3"/>
          <a:stretch>
            <a:fillRect/>
          </a:stretch>
        </p:blipFill>
        <p:spPr>
          <a:xfrm>
            <a:off x="6673001" y="3822648"/>
            <a:ext cx="5114446" cy="2872652"/>
          </a:xfrm>
          <a:prstGeom prst="rect">
            <a:avLst/>
          </a:prstGeom>
        </p:spPr>
      </p:pic>
    </p:spTree>
    <p:extLst>
      <p:ext uri="{BB962C8B-B14F-4D97-AF65-F5344CB8AC3E}">
        <p14:creationId xmlns:p14="http://schemas.microsoft.com/office/powerpoint/2010/main" val="287203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2C217-40A6-6CD1-08F5-09CB752AC0E5}"/>
              </a:ext>
            </a:extLst>
          </p:cNvPr>
          <p:cNvSpPr>
            <a:spLocks noGrp="1"/>
          </p:cNvSpPr>
          <p:nvPr>
            <p:ph idx="1"/>
          </p:nvPr>
        </p:nvSpPr>
        <p:spPr>
          <a:xfrm>
            <a:off x="929640" y="922714"/>
            <a:ext cx="10515600" cy="942513"/>
          </a:xfrm>
          <a:solidFill>
            <a:schemeClr val="bg1">
              <a:lumMod val="85000"/>
            </a:schemeClr>
          </a:solidFill>
        </p:spPr>
        <p:txBody>
          <a:bodyPr>
            <a:normAutofit fontScale="70000" lnSpcReduction="20000"/>
          </a:bodyPr>
          <a:lstStyle/>
          <a:p>
            <a:pPr marL="0" indent="0">
              <a:buNone/>
            </a:pPr>
            <a:r>
              <a:rPr lang="es-ES" b="0" i="0" dirty="0">
                <a:solidFill>
                  <a:srgbClr val="1F1F1F"/>
                </a:solidFill>
                <a:effectLst/>
                <a:latin typeface="var(--cds-font-family-source-sans-pro)"/>
              </a:rPr>
              <a:t>2. E</a:t>
            </a:r>
            <a:r>
              <a:rPr lang="es-ES" b="0" i="0" dirty="0">
                <a:solidFill>
                  <a:srgbClr val="1F1F1F"/>
                </a:solidFill>
                <a:effectLst/>
                <a:latin typeface="Source Sans Pro" panose="020B0503030403020204" pitchFamily="34" charset="0"/>
              </a:rPr>
              <a:t>scribe una consulta en Neo4j para obtener las 30 personas </a:t>
            </a:r>
            <a:r>
              <a:rPr lang="es-ES" b="1" i="0" dirty="0">
                <a:solidFill>
                  <a:srgbClr val="1F1F1F"/>
                </a:solidFill>
                <a:effectLst/>
                <a:latin typeface="unset"/>
              </a:rPr>
              <a:t>con mayor cantidad de aristas entrantes en el grafo de twitch</a:t>
            </a:r>
            <a:r>
              <a:rPr lang="es-ES" b="0" i="0" dirty="0">
                <a:solidFill>
                  <a:srgbClr val="1F1F1F"/>
                </a:solidFill>
                <a:effectLst/>
                <a:latin typeface="Source Sans Pro" panose="020B0503030403020204" pitchFamily="34" charset="0"/>
              </a:rPr>
              <a:t> (mayor indegree). El resultado debe incluir: nombre, cantidad de aristas, ID del nodo. Asegúrate de descargar los resultados en formato CSV.</a:t>
            </a:r>
            <a:endParaRPr lang="en-US" dirty="0"/>
          </a:p>
        </p:txBody>
      </p:sp>
      <p:sp>
        <p:nvSpPr>
          <p:cNvPr id="6" name="Title 1">
            <a:extLst>
              <a:ext uri="{FF2B5EF4-FFF2-40B4-BE49-F238E27FC236}">
                <a16:creationId xmlns:a16="http://schemas.microsoft.com/office/drawing/2014/main" id="{3E25F970-CE5B-C1A3-08B8-5C32080E12DF}"/>
              </a:ext>
            </a:extLst>
          </p:cNvPr>
          <p:cNvSpPr>
            <a:spLocks noGrp="1"/>
          </p:cNvSpPr>
          <p:nvPr>
            <p:ph type="title"/>
          </p:nvPr>
        </p:nvSpPr>
        <p:spPr>
          <a:xfrm>
            <a:off x="838200" y="365126"/>
            <a:ext cx="10515600" cy="557588"/>
          </a:xfrm>
        </p:spPr>
        <p:txBody>
          <a:bodyPr>
            <a:normAutofit fontScale="90000"/>
          </a:bodyPr>
          <a:lstStyle/>
          <a:p>
            <a:r>
              <a:rPr lang="es-AR" b="1" i="0" dirty="0">
                <a:solidFill>
                  <a:srgbClr val="1F1F1F"/>
                </a:solidFill>
                <a:effectLst/>
                <a:latin typeface="Source Sans Pro" panose="020B0503030403020204" pitchFamily="34" charset="0"/>
              </a:rPr>
              <a:t>Parte 1: Escribir consultas </a:t>
            </a:r>
            <a:endParaRPr lang="es-AR" dirty="0"/>
          </a:p>
        </p:txBody>
      </p:sp>
      <p:sp>
        <p:nvSpPr>
          <p:cNvPr id="7" name="TextBox 6">
            <a:extLst>
              <a:ext uri="{FF2B5EF4-FFF2-40B4-BE49-F238E27FC236}">
                <a16:creationId xmlns:a16="http://schemas.microsoft.com/office/drawing/2014/main" id="{33AEA631-2413-8EEA-F26D-7E90289520D4}"/>
              </a:ext>
            </a:extLst>
          </p:cNvPr>
          <p:cNvSpPr txBox="1"/>
          <p:nvPr/>
        </p:nvSpPr>
        <p:spPr>
          <a:xfrm>
            <a:off x="3812871" y="1918505"/>
            <a:ext cx="4566258" cy="1107996"/>
          </a:xfrm>
          <a:prstGeom prst="rect">
            <a:avLst/>
          </a:prstGeom>
          <a:solidFill>
            <a:schemeClr val="tx1">
              <a:lumMod val="95000"/>
              <a:lumOff val="5000"/>
            </a:schemeClr>
          </a:solidFill>
        </p:spPr>
        <p:txBody>
          <a:bodyPr wrap="square" rtlCol="0">
            <a:spAutoFit/>
          </a:bodyPr>
          <a:lstStyle/>
          <a:p>
            <a:r>
              <a:rPr lang="en-US" sz="1100" dirty="0">
                <a:solidFill>
                  <a:srgbClr val="FDF6E3"/>
                </a:solidFill>
                <a:effectLst/>
              </a:rPr>
              <a:t>//2) Query usado:</a:t>
            </a:r>
            <a:endParaRPr lang="en-US" sz="1100" dirty="0">
              <a:solidFill>
                <a:srgbClr val="D4D4D4"/>
              </a:solidFill>
              <a:effectLst/>
            </a:endParaRPr>
          </a:p>
          <a:p>
            <a:r>
              <a:rPr lang="pt-BR" sz="1100" dirty="0">
                <a:solidFill>
                  <a:srgbClr val="859900"/>
                </a:solidFill>
                <a:effectLst/>
              </a:rPr>
              <a:t>MATCH</a:t>
            </a:r>
            <a:r>
              <a:rPr lang="pt-BR" sz="1100" dirty="0">
                <a:solidFill>
                  <a:srgbClr val="FDF6E3"/>
                </a:solidFill>
                <a:effectLst/>
              </a:rPr>
              <a:t> </a:t>
            </a:r>
            <a:r>
              <a:rPr lang="pt-BR" sz="1100" dirty="0">
                <a:solidFill>
                  <a:srgbClr val="93A1A1"/>
                </a:solidFill>
                <a:effectLst/>
              </a:rPr>
              <a:t>(</a:t>
            </a:r>
            <a:r>
              <a:rPr lang="pt-BR" sz="1100" dirty="0">
                <a:solidFill>
                  <a:srgbClr val="FDF6E3"/>
                </a:solidFill>
                <a:effectLst/>
              </a:rPr>
              <a:t>u</a:t>
            </a:r>
            <a:r>
              <a:rPr lang="pt-BR" sz="1100" dirty="0">
                <a:solidFill>
                  <a:srgbClr val="93A1A1"/>
                </a:solidFill>
                <a:effectLst/>
              </a:rPr>
              <a:t>:</a:t>
            </a:r>
            <a:r>
              <a:rPr lang="pt-BR" sz="1100" dirty="0">
                <a:solidFill>
                  <a:srgbClr val="859900"/>
                </a:solidFill>
                <a:effectLst/>
              </a:rPr>
              <a:t>User</a:t>
            </a:r>
            <a:r>
              <a:rPr lang="pt-BR" sz="1100" dirty="0">
                <a:solidFill>
                  <a:srgbClr val="93A1A1"/>
                </a:solidFill>
                <a:effectLst/>
              </a:rPr>
              <a:t>)&lt;-[</a:t>
            </a:r>
            <a:r>
              <a:rPr lang="pt-BR" sz="1100" dirty="0">
                <a:solidFill>
                  <a:srgbClr val="FDF6E3"/>
                </a:solidFill>
                <a:effectLst/>
              </a:rPr>
              <a:t>r</a:t>
            </a:r>
            <a:r>
              <a:rPr lang="pt-BR" sz="1100" dirty="0">
                <a:solidFill>
                  <a:srgbClr val="93A1A1"/>
                </a:solidFill>
                <a:effectLst/>
              </a:rPr>
              <a:t>]-()</a:t>
            </a:r>
            <a:endParaRPr lang="pt-BR" sz="1100" dirty="0">
              <a:solidFill>
                <a:srgbClr val="D4D4D4"/>
              </a:solidFill>
              <a:effectLst/>
            </a:endParaRPr>
          </a:p>
          <a:p>
            <a:r>
              <a:rPr lang="pt-BR" sz="1100" dirty="0">
                <a:solidFill>
                  <a:srgbClr val="859900"/>
                </a:solidFill>
                <a:effectLst/>
              </a:rPr>
              <a:t>RETURN</a:t>
            </a:r>
            <a:r>
              <a:rPr lang="pt-BR" sz="1100" dirty="0">
                <a:solidFill>
                  <a:srgbClr val="FDF6E3"/>
                </a:solidFill>
                <a:effectLst/>
              </a:rPr>
              <a:t> u</a:t>
            </a:r>
            <a:r>
              <a:rPr lang="pt-BR" sz="1100" dirty="0">
                <a:solidFill>
                  <a:srgbClr val="93A1A1"/>
                </a:solidFill>
                <a:effectLst/>
              </a:rPr>
              <a:t>.</a:t>
            </a:r>
            <a:r>
              <a:rPr lang="pt-BR" sz="1100" dirty="0">
                <a:solidFill>
                  <a:srgbClr val="859900"/>
                </a:solidFill>
                <a:effectLst/>
              </a:rPr>
              <a:t>name</a:t>
            </a:r>
            <a:r>
              <a:rPr lang="pt-BR" sz="1100" dirty="0">
                <a:solidFill>
                  <a:srgbClr val="FDF6E3"/>
                </a:solidFill>
                <a:effectLst/>
              </a:rPr>
              <a:t> </a:t>
            </a:r>
            <a:r>
              <a:rPr lang="pt-BR" sz="1100" dirty="0">
                <a:solidFill>
                  <a:srgbClr val="859900"/>
                </a:solidFill>
                <a:effectLst/>
              </a:rPr>
              <a:t>as</a:t>
            </a:r>
            <a:r>
              <a:rPr lang="pt-BR" sz="1100" dirty="0">
                <a:solidFill>
                  <a:srgbClr val="FDF6E3"/>
                </a:solidFill>
                <a:effectLst/>
              </a:rPr>
              <a:t> Nombre</a:t>
            </a:r>
            <a:r>
              <a:rPr lang="pt-BR" sz="1100" dirty="0">
                <a:solidFill>
                  <a:srgbClr val="93A1A1"/>
                </a:solidFill>
                <a:effectLst/>
              </a:rPr>
              <a:t>,</a:t>
            </a:r>
            <a:r>
              <a:rPr lang="pt-BR" sz="1100" dirty="0">
                <a:solidFill>
                  <a:srgbClr val="FDF6E3"/>
                </a:solidFill>
                <a:effectLst/>
              </a:rPr>
              <a:t> </a:t>
            </a:r>
            <a:endParaRPr lang="pt-BR" sz="1100" dirty="0">
              <a:solidFill>
                <a:srgbClr val="D4D4D4"/>
              </a:solidFill>
              <a:effectLst/>
            </a:endParaRPr>
          </a:p>
          <a:p>
            <a:r>
              <a:rPr lang="pt-BR" sz="1100" dirty="0">
                <a:solidFill>
                  <a:srgbClr val="859900"/>
                </a:solidFill>
                <a:effectLst/>
              </a:rPr>
              <a:t>COUNT</a:t>
            </a:r>
            <a:r>
              <a:rPr lang="pt-BR" sz="1100" dirty="0">
                <a:solidFill>
                  <a:srgbClr val="93A1A1"/>
                </a:solidFill>
                <a:effectLst/>
              </a:rPr>
              <a:t>(</a:t>
            </a:r>
            <a:r>
              <a:rPr lang="pt-BR" sz="1100" dirty="0">
                <a:solidFill>
                  <a:srgbClr val="FDF6E3"/>
                </a:solidFill>
                <a:effectLst/>
              </a:rPr>
              <a:t>r</a:t>
            </a:r>
            <a:r>
              <a:rPr lang="pt-BR" sz="1100" dirty="0">
                <a:solidFill>
                  <a:srgbClr val="93A1A1"/>
                </a:solidFill>
                <a:effectLst/>
              </a:rPr>
              <a:t>)</a:t>
            </a:r>
            <a:r>
              <a:rPr lang="pt-BR" sz="1100" dirty="0">
                <a:solidFill>
                  <a:srgbClr val="FDF6E3"/>
                </a:solidFill>
                <a:effectLst/>
              </a:rPr>
              <a:t> </a:t>
            </a:r>
            <a:r>
              <a:rPr lang="pt-BR" sz="1100" dirty="0">
                <a:solidFill>
                  <a:srgbClr val="859900"/>
                </a:solidFill>
                <a:effectLst/>
              </a:rPr>
              <a:t>AS</a:t>
            </a:r>
            <a:r>
              <a:rPr lang="pt-BR" sz="1100" dirty="0">
                <a:solidFill>
                  <a:srgbClr val="FDF6E3"/>
                </a:solidFill>
                <a:effectLst/>
              </a:rPr>
              <a:t> Cantidad_de_Aristas</a:t>
            </a:r>
            <a:r>
              <a:rPr lang="pt-BR" sz="1100" dirty="0">
                <a:solidFill>
                  <a:srgbClr val="93A1A1"/>
                </a:solidFill>
                <a:effectLst/>
              </a:rPr>
              <a:t>,</a:t>
            </a:r>
            <a:endParaRPr lang="pt-BR" sz="1100" dirty="0">
              <a:solidFill>
                <a:srgbClr val="D4D4D4"/>
              </a:solidFill>
              <a:effectLst/>
            </a:endParaRPr>
          </a:p>
          <a:p>
            <a:r>
              <a:rPr lang="pt-BR" sz="1100" dirty="0">
                <a:solidFill>
                  <a:srgbClr val="FDF6E3"/>
                </a:solidFill>
                <a:effectLst/>
              </a:rPr>
              <a:t>u</a:t>
            </a:r>
            <a:r>
              <a:rPr lang="pt-BR" sz="1100" dirty="0">
                <a:solidFill>
                  <a:srgbClr val="93A1A1"/>
                </a:solidFill>
                <a:effectLst/>
              </a:rPr>
              <a:t>.</a:t>
            </a:r>
            <a:r>
              <a:rPr lang="pt-BR" sz="1100" dirty="0">
                <a:solidFill>
                  <a:srgbClr val="FDF6E3"/>
                </a:solidFill>
                <a:effectLst/>
              </a:rPr>
              <a:t>id </a:t>
            </a:r>
            <a:r>
              <a:rPr lang="pt-BR" sz="1100" dirty="0">
                <a:solidFill>
                  <a:srgbClr val="859900"/>
                </a:solidFill>
                <a:effectLst/>
              </a:rPr>
              <a:t>as</a:t>
            </a:r>
            <a:r>
              <a:rPr lang="pt-BR" sz="1100" dirty="0">
                <a:solidFill>
                  <a:srgbClr val="FDF6E3"/>
                </a:solidFill>
                <a:effectLst/>
              </a:rPr>
              <a:t> ID_del_Nodo </a:t>
            </a:r>
            <a:endParaRPr lang="pt-BR" sz="1100" dirty="0">
              <a:solidFill>
                <a:srgbClr val="D4D4D4"/>
              </a:solidFill>
              <a:effectLst/>
            </a:endParaRPr>
          </a:p>
          <a:p>
            <a:r>
              <a:rPr lang="pt-BR" sz="1100" dirty="0">
                <a:solidFill>
                  <a:srgbClr val="859900"/>
                </a:solidFill>
                <a:effectLst/>
              </a:rPr>
              <a:t>ORDER</a:t>
            </a:r>
            <a:r>
              <a:rPr lang="pt-BR" sz="1100" dirty="0">
                <a:solidFill>
                  <a:srgbClr val="FDF6E3"/>
                </a:solidFill>
                <a:effectLst/>
              </a:rPr>
              <a:t> </a:t>
            </a:r>
            <a:r>
              <a:rPr lang="pt-BR" sz="1100" dirty="0">
                <a:solidFill>
                  <a:srgbClr val="859900"/>
                </a:solidFill>
                <a:effectLst/>
              </a:rPr>
              <a:t>BY</a:t>
            </a:r>
            <a:r>
              <a:rPr lang="pt-BR" sz="1100" dirty="0">
                <a:solidFill>
                  <a:srgbClr val="FDF6E3"/>
                </a:solidFill>
                <a:effectLst/>
              </a:rPr>
              <a:t> Cantidad_de_Aristas </a:t>
            </a:r>
            <a:r>
              <a:rPr lang="pt-BR" sz="1100" dirty="0">
                <a:solidFill>
                  <a:srgbClr val="859900"/>
                </a:solidFill>
                <a:effectLst/>
              </a:rPr>
              <a:t>DESC</a:t>
            </a:r>
            <a:r>
              <a:rPr lang="pt-BR" sz="1100" dirty="0">
                <a:solidFill>
                  <a:srgbClr val="FDF6E3"/>
                </a:solidFill>
                <a:effectLst/>
              </a:rPr>
              <a:t> </a:t>
            </a:r>
            <a:r>
              <a:rPr lang="pt-BR" sz="1100" dirty="0">
                <a:solidFill>
                  <a:srgbClr val="859900"/>
                </a:solidFill>
                <a:effectLst/>
              </a:rPr>
              <a:t>LIMIT</a:t>
            </a:r>
            <a:r>
              <a:rPr lang="pt-BR" sz="1100" dirty="0">
                <a:solidFill>
                  <a:srgbClr val="FDF6E3"/>
                </a:solidFill>
                <a:effectLst/>
              </a:rPr>
              <a:t> </a:t>
            </a:r>
            <a:r>
              <a:rPr lang="pt-BR" sz="1100" dirty="0">
                <a:solidFill>
                  <a:srgbClr val="2AA198"/>
                </a:solidFill>
                <a:effectLst/>
              </a:rPr>
              <a:t>30</a:t>
            </a:r>
            <a:endParaRPr lang="pt-BR" sz="1100" dirty="0">
              <a:solidFill>
                <a:srgbClr val="D4D4D4"/>
              </a:solidFill>
              <a:effectLst/>
            </a:endParaRPr>
          </a:p>
        </p:txBody>
      </p:sp>
      <p:pic>
        <p:nvPicPr>
          <p:cNvPr id="13" name="Picture 12">
            <a:extLst>
              <a:ext uri="{FF2B5EF4-FFF2-40B4-BE49-F238E27FC236}">
                <a16:creationId xmlns:a16="http://schemas.microsoft.com/office/drawing/2014/main" id="{31C6E7C8-85BE-1283-D42E-791553B82FB6}"/>
              </a:ext>
            </a:extLst>
          </p:cNvPr>
          <p:cNvPicPr>
            <a:picLocks noChangeAspect="1"/>
          </p:cNvPicPr>
          <p:nvPr/>
        </p:nvPicPr>
        <p:blipFill>
          <a:blip r:embed="rId2"/>
          <a:stretch>
            <a:fillRect/>
          </a:stretch>
        </p:blipFill>
        <p:spPr>
          <a:xfrm>
            <a:off x="239077" y="3426357"/>
            <a:ext cx="5563207" cy="2868459"/>
          </a:xfrm>
          <a:prstGeom prst="rect">
            <a:avLst/>
          </a:prstGeom>
        </p:spPr>
      </p:pic>
      <p:pic>
        <p:nvPicPr>
          <p:cNvPr id="15" name="Picture 14">
            <a:extLst>
              <a:ext uri="{FF2B5EF4-FFF2-40B4-BE49-F238E27FC236}">
                <a16:creationId xmlns:a16="http://schemas.microsoft.com/office/drawing/2014/main" id="{43CB3217-CF1E-1FCE-1A7D-30A7F6744273}"/>
              </a:ext>
            </a:extLst>
          </p:cNvPr>
          <p:cNvPicPr>
            <a:picLocks noChangeAspect="1"/>
          </p:cNvPicPr>
          <p:nvPr/>
        </p:nvPicPr>
        <p:blipFill>
          <a:blip r:embed="rId3"/>
          <a:stretch>
            <a:fillRect/>
          </a:stretch>
        </p:blipFill>
        <p:spPr>
          <a:xfrm>
            <a:off x="5996437" y="3429000"/>
            <a:ext cx="6047926" cy="2865816"/>
          </a:xfrm>
          <a:prstGeom prst="rect">
            <a:avLst/>
          </a:prstGeom>
        </p:spPr>
      </p:pic>
      <p:sp>
        <p:nvSpPr>
          <p:cNvPr id="16" name="TextBox 15">
            <a:extLst>
              <a:ext uri="{FF2B5EF4-FFF2-40B4-BE49-F238E27FC236}">
                <a16:creationId xmlns:a16="http://schemas.microsoft.com/office/drawing/2014/main" id="{3F455AEA-6603-0FE0-BCF0-C708540B8BAB}"/>
              </a:ext>
            </a:extLst>
          </p:cNvPr>
          <p:cNvSpPr txBox="1"/>
          <p:nvPr/>
        </p:nvSpPr>
        <p:spPr>
          <a:xfrm>
            <a:off x="239077" y="3026501"/>
            <a:ext cx="3966338" cy="369332"/>
          </a:xfrm>
          <a:prstGeom prst="rect">
            <a:avLst/>
          </a:prstGeom>
          <a:noFill/>
        </p:spPr>
        <p:txBody>
          <a:bodyPr wrap="square" rtlCol="0">
            <a:spAutoFit/>
          </a:bodyPr>
          <a:lstStyle/>
          <a:p>
            <a:r>
              <a:rPr lang="es-AR" dirty="0"/>
              <a:t>Primeros resultados de la lista de 30:</a:t>
            </a:r>
          </a:p>
        </p:txBody>
      </p:sp>
      <p:sp>
        <p:nvSpPr>
          <p:cNvPr id="17" name="TextBox 16">
            <a:extLst>
              <a:ext uri="{FF2B5EF4-FFF2-40B4-BE49-F238E27FC236}">
                <a16:creationId xmlns:a16="http://schemas.microsoft.com/office/drawing/2014/main" id="{427B8D2F-E22B-711D-6B22-A820DFA5B98C}"/>
              </a:ext>
            </a:extLst>
          </p:cNvPr>
          <p:cNvSpPr txBox="1"/>
          <p:nvPr/>
        </p:nvSpPr>
        <p:spPr>
          <a:xfrm>
            <a:off x="5969279" y="3031094"/>
            <a:ext cx="3966338" cy="369332"/>
          </a:xfrm>
          <a:prstGeom prst="rect">
            <a:avLst/>
          </a:prstGeom>
          <a:noFill/>
        </p:spPr>
        <p:txBody>
          <a:bodyPr wrap="square" rtlCol="0">
            <a:spAutoFit/>
          </a:bodyPr>
          <a:lstStyle/>
          <a:p>
            <a:r>
              <a:rPr lang="es-AR" dirty="0"/>
              <a:t>últimos resultados de la lista de 30:</a:t>
            </a:r>
          </a:p>
        </p:txBody>
      </p:sp>
    </p:spTree>
    <p:extLst>
      <p:ext uri="{BB962C8B-B14F-4D97-AF65-F5344CB8AC3E}">
        <p14:creationId xmlns:p14="http://schemas.microsoft.com/office/powerpoint/2010/main" val="201329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2C217-40A6-6CD1-08F5-09CB752AC0E5}"/>
              </a:ext>
            </a:extLst>
          </p:cNvPr>
          <p:cNvSpPr>
            <a:spLocks noGrp="1"/>
          </p:cNvSpPr>
          <p:nvPr>
            <p:ph idx="1"/>
          </p:nvPr>
        </p:nvSpPr>
        <p:spPr>
          <a:xfrm>
            <a:off x="929640" y="922714"/>
            <a:ext cx="10515600" cy="942513"/>
          </a:xfrm>
          <a:solidFill>
            <a:schemeClr val="bg1">
              <a:lumMod val="85000"/>
            </a:schemeClr>
          </a:solidFill>
        </p:spPr>
        <p:txBody>
          <a:bodyPr>
            <a:normAutofit fontScale="85000" lnSpcReduction="20000"/>
          </a:bodyPr>
          <a:lstStyle/>
          <a:p>
            <a:pPr marL="0" indent="0">
              <a:buNone/>
            </a:pPr>
            <a:r>
              <a:rPr lang="es-ES" dirty="0">
                <a:solidFill>
                  <a:srgbClr val="1F1F1F"/>
                </a:solidFill>
                <a:latin typeface="var(--cds-font-family-source-sans-pro)"/>
              </a:rPr>
              <a:t>3</a:t>
            </a:r>
            <a:r>
              <a:rPr lang="es-ES" b="0" i="0" dirty="0">
                <a:solidFill>
                  <a:srgbClr val="1F1F1F"/>
                </a:solidFill>
                <a:effectLst/>
                <a:latin typeface="var(--cds-font-family-source-sans-pro)"/>
              </a:rPr>
              <a:t>. Escribe una consulta en Neo4j para obtener las 30 personas </a:t>
            </a:r>
            <a:r>
              <a:rPr lang="es-ES" b="1" i="0" dirty="0">
                <a:solidFill>
                  <a:srgbClr val="1F1F1F"/>
                </a:solidFill>
                <a:effectLst/>
                <a:latin typeface="unset"/>
              </a:rPr>
              <a:t>con mayor </a:t>
            </a:r>
            <a:r>
              <a:rPr lang="es-ES" b="1" i="0" dirty="0" err="1">
                <a:solidFill>
                  <a:srgbClr val="1F1F1F"/>
                </a:solidFill>
                <a:effectLst/>
                <a:latin typeface="unset"/>
              </a:rPr>
              <a:t>pagerank</a:t>
            </a:r>
            <a:r>
              <a:rPr lang="es-ES" b="1" i="0" dirty="0">
                <a:solidFill>
                  <a:srgbClr val="1F1F1F"/>
                </a:solidFill>
                <a:effectLst/>
                <a:latin typeface="unset"/>
              </a:rPr>
              <a:t> en el grafo de twitch</a:t>
            </a:r>
            <a:r>
              <a:rPr lang="es-ES" b="0" i="0" dirty="0">
                <a:solidFill>
                  <a:srgbClr val="1F1F1F"/>
                </a:solidFill>
                <a:effectLst/>
                <a:latin typeface="var(--cds-font-family-source-sans-pro)"/>
              </a:rPr>
              <a:t>(mayor indegree). El resultado debe incluir: nombre, </a:t>
            </a:r>
            <a:r>
              <a:rPr lang="es-ES" b="0" i="0" dirty="0" err="1">
                <a:solidFill>
                  <a:srgbClr val="1F1F1F"/>
                </a:solidFill>
                <a:effectLst/>
                <a:latin typeface="var(--cds-font-family-source-sans-pro)"/>
              </a:rPr>
              <a:t>pagerank</a:t>
            </a:r>
            <a:r>
              <a:rPr lang="es-ES" b="0" i="0" dirty="0">
                <a:solidFill>
                  <a:srgbClr val="1F1F1F"/>
                </a:solidFill>
                <a:effectLst/>
                <a:latin typeface="var(--cds-font-family-source-sans-pro)"/>
              </a:rPr>
              <a:t>, id del nodo. Asegúrate de descargar los resultados en formato CSV.</a:t>
            </a:r>
            <a:endParaRPr lang="en-US" dirty="0"/>
          </a:p>
        </p:txBody>
      </p:sp>
      <p:sp>
        <p:nvSpPr>
          <p:cNvPr id="6" name="TextBox 5">
            <a:extLst>
              <a:ext uri="{FF2B5EF4-FFF2-40B4-BE49-F238E27FC236}">
                <a16:creationId xmlns:a16="http://schemas.microsoft.com/office/drawing/2014/main" id="{E657709F-308D-5A0F-F4D1-69ECDDD29450}"/>
              </a:ext>
            </a:extLst>
          </p:cNvPr>
          <p:cNvSpPr txBox="1"/>
          <p:nvPr/>
        </p:nvSpPr>
        <p:spPr>
          <a:xfrm>
            <a:off x="929640" y="2191982"/>
            <a:ext cx="5088775" cy="461665"/>
          </a:xfrm>
          <a:prstGeom prst="rect">
            <a:avLst/>
          </a:prstGeom>
          <a:solidFill>
            <a:schemeClr val="tx1">
              <a:lumMod val="95000"/>
              <a:lumOff val="5000"/>
            </a:schemeClr>
          </a:solidFill>
        </p:spPr>
        <p:txBody>
          <a:bodyPr wrap="square" rtlCol="0">
            <a:spAutoFit/>
          </a:bodyPr>
          <a:lstStyle/>
          <a:p>
            <a:r>
              <a:rPr lang="en-US" sz="1200" dirty="0">
                <a:solidFill>
                  <a:srgbClr val="859900"/>
                </a:solidFill>
                <a:effectLst/>
              </a:rPr>
              <a:t>CALL</a:t>
            </a:r>
            <a:r>
              <a:rPr lang="en-US" sz="1200" dirty="0">
                <a:solidFill>
                  <a:srgbClr val="FDF6E3"/>
                </a:solidFill>
                <a:effectLst/>
              </a:rPr>
              <a:t> </a:t>
            </a:r>
            <a:r>
              <a:rPr lang="en-US" sz="1200" dirty="0" err="1">
                <a:solidFill>
                  <a:srgbClr val="FDF6E3"/>
                </a:solidFill>
                <a:effectLst/>
              </a:rPr>
              <a:t>gds</a:t>
            </a:r>
            <a:r>
              <a:rPr lang="en-US" sz="1200" dirty="0" err="1">
                <a:solidFill>
                  <a:srgbClr val="93A1A1"/>
                </a:solidFill>
                <a:effectLst/>
              </a:rPr>
              <a:t>.</a:t>
            </a:r>
            <a:r>
              <a:rPr lang="en-US" sz="1200" dirty="0" err="1">
                <a:solidFill>
                  <a:srgbClr val="859900"/>
                </a:solidFill>
                <a:effectLst/>
              </a:rPr>
              <a:t>graph</a:t>
            </a:r>
            <a:r>
              <a:rPr lang="en-US" sz="1200" dirty="0" err="1">
                <a:solidFill>
                  <a:srgbClr val="93A1A1"/>
                </a:solidFill>
                <a:effectLst/>
              </a:rPr>
              <a:t>.</a:t>
            </a:r>
            <a:r>
              <a:rPr lang="en-US" sz="1200" dirty="0" err="1">
                <a:solidFill>
                  <a:srgbClr val="FDF6E3"/>
                </a:solidFill>
                <a:effectLst/>
              </a:rPr>
              <a:t>project</a:t>
            </a:r>
            <a:r>
              <a:rPr lang="en-US" sz="1200" dirty="0">
                <a:solidFill>
                  <a:srgbClr val="93A1A1"/>
                </a:solidFill>
                <a:effectLst/>
              </a:rPr>
              <a:t>(</a:t>
            </a:r>
            <a:r>
              <a:rPr lang="en-US" sz="1200" dirty="0">
                <a:solidFill>
                  <a:srgbClr val="B58900"/>
                </a:solidFill>
                <a:effectLst/>
              </a:rPr>
              <a:t>'twitch'</a:t>
            </a:r>
            <a:r>
              <a:rPr lang="en-US" sz="1200" dirty="0">
                <a:solidFill>
                  <a:srgbClr val="93A1A1"/>
                </a:solidFill>
                <a:effectLst/>
              </a:rPr>
              <a:t>,</a:t>
            </a:r>
            <a:endParaRPr lang="en-US" sz="1200" dirty="0">
              <a:solidFill>
                <a:srgbClr val="D4D4D4"/>
              </a:solidFill>
              <a:effectLst/>
            </a:endParaRPr>
          </a:p>
          <a:p>
            <a:r>
              <a:rPr lang="en-US" sz="1200" dirty="0">
                <a:solidFill>
                  <a:srgbClr val="FDF6E3"/>
                </a:solidFill>
                <a:effectLst/>
              </a:rPr>
              <a:t>  </a:t>
            </a:r>
            <a:r>
              <a:rPr lang="en-US" sz="1200" dirty="0">
                <a:solidFill>
                  <a:srgbClr val="93A1A1"/>
                </a:solidFill>
                <a:effectLst/>
              </a:rPr>
              <a:t>[</a:t>
            </a:r>
            <a:r>
              <a:rPr lang="en-US" sz="1200" dirty="0">
                <a:solidFill>
                  <a:srgbClr val="B58900"/>
                </a:solidFill>
                <a:effectLst/>
              </a:rPr>
              <a:t>'User'</a:t>
            </a:r>
            <a:r>
              <a:rPr lang="en-US" sz="1200" dirty="0">
                <a:solidFill>
                  <a:srgbClr val="93A1A1"/>
                </a:solidFill>
                <a:effectLst/>
              </a:rPr>
              <a:t>,</a:t>
            </a:r>
            <a:r>
              <a:rPr lang="en-US" sz="1200" dirty="0">
                <a:solidFill>
                  <a:srgbClr val="FDF6E3"/>
                </a:solidFill>
                <a:effectLst/>
              </a:rPr>
              <a:t> </a:t>
            </a:r>
            <a:r>
              <a:rPr lang="en-US" sz="1200" dirty="0">
                <a:solidFill>
                  <a:srgbClr val="B58900"/>
                </a:solidFill>
                <a:effectLst/>
              </a:rPr>
              <a:t>'Stream'</a:t>
            </a:r>
            <a:r>
              <a:rPr lang="en-US" sz="1200" dirty="0">
                <a:solidFill>
                  <a:srgbClr val="93A1A1"/>
                </a:solidFill>
                <a:effectLst/>
              </a:rPr>
              <a:t>],</a:t>
            </a:r>
            <a:r>
              <a:rPr lang="en-US" sz="1200" dirty="0">
                <a:solidFill>
                  <a:srgbClr val="FDF6E3"/>
                </a:solidFill>
                <a:effectLst/>
              </a:rPr>
              <a:t>  </a:t>
            </a:r>
            <a:r>
              <a:rPr lang="en-US" sz="1200" dirty="0">
                <a:solidFill>
                  <a:srgbClr val="93A1A1"/>
                </a:solidFill>
                <a:effectLst/>
              </a:rPr>
              <a:t>[</a:t>
            </a:r>
            <a:r>
              <a:rPr lang="en-US" sz="1200" dirty="0">
                <a:solidFill>
                  <a:srgbClr val="B58900"/>
                </a:solidFill>
                <a:effectLst/>
              </a:rPr>
              <a:t>'CHATTER'</a:t>
            </a:r>
            <a:r>
              <a:rPr lang="en-US" sz="1200" dirty="0">
                <a:solidFill>
                  <a:srgbClr val="93A1A1"/>
                </a:solidFill>
                <a:effectLst/>
              </a:rPr>
              <a:t>,</a:t>
            </a:r>
            <a:r>
              <a:rPr lang="en-US" sz="1200" dirty="0">
                <a:solidFill>
                  <a:srgbClr val="FDF6E3"/>
                </a:solidFill>
                <a:effectLst/>
              </a:rPr>
              <a:t> </a:t>
            </a:r>
            <a:r>
              <a:rPr lang="en-US" sz="1200" dirty="0">
                <a:solidFill>
                  <a:srgbClr val="B58900"/>
                </a:solidFill>
                <a:effectLst/>
              </a:rPr>
              <a:t>'VIP'</a:t>
            </a:r>
            <a:r>
              <a:rPr lang="en-US" sz="1200" dirty="0">
                <a:solidFill>
                  <a:srgbClr val="93A1A1"/>
                </a:solidFill>
                <a:effectLst/>
              </a:rPr>
              <a:t>,</a:t>
            </a:r>
            <a:r>
              <a:rPr lang="en-US" sz="1200" dirty="0">
                <a:solidFill>
                  <a:srgbClr val="FDF6E3"/>
                </a:solidFill>
                <a:effectLst/>
              </a:rPr>
              <a:t> </a:t>
            </a:r>
            <a:r>
              <a:rPr lang="en-US" sz="1200" dirty="0">
                <a:solidFill>
                  <a:srgbClr val="B58900"/>
                </a:solidFill>
                <a:effectLst/>
              </a:rPr>
              <a:t>'MODERATOR'</a:t>
            </a:r>
            <a:r>
              <a:rPr lang="en-US" sz="1200" dirty="0">
                <a:solidFill>
                  <a:srgbClr val="93A1A1"/>
                </a:solidFill>
                <a:effectLst/>
              </a:rPr>
              <a:t>])</a:t>
            </a:r>
            <a:endParaRPr lang="en-US" sz="1200" dirty="0"/>
          </a:p>
        </p:txBody>
      </p:sp>
      <p:sp>
        <p:nvSpPr>
          <p:cNvPr id="7" name="TextBox 6">
            <a:extLst>
              <a:ext uri="{FF2B5EF4-FFF2-40B4-BE49-F238E27FC236}">
                <a16:creationId xmlns:a16="http://schemas.microsoft.com/office/drawing/2014/main" id="{6D9F48F8-53AB-4B3F-1C89-F9594039437B}"/>
              </a:ext>
            </a:extLst>
          </p:cNvPr>
          <p:cNvSpPr txBox="1"/>
          <p:nvPr/>
        </p:nvSpPr>
        <p:spPr>
          <a:xfrm>
            <a:off x="6187440" y="1914822"/>
            <a:ext cx="5088775" cy="1200329"/>
          </a:xfrm>
          <a:prstGeom prst="rect">
            <a:avLst/>
          </a:prstGeom>
          <a:solidFill>
            <a:schemeClr val="tx1">
              <a:lumMod val="95000"/>
              <a:lumOff val="5000"/>
            </a:schemeClr>
          </a:solidFill>
        </p:spPr>
        <p:txBody>
          <a:bodyPr wrap="square" rtlCol="0">
            <a:spAutoFit/>
          </a:bodyPr>
          <a:lstStyle/>
          <a:p>
            <a:r>
              <a:rPr lang="en-US" sz="1200" dirty="0">
                <a:solidFill>
                  <a:srgbClr val="859900"/>
                </a:solidFill>
                <a:effectLst/>
              </a:rPr>
              <a:t>CALL</a:t>
            </a:r>
            <a:r>
              <a:rPr lang="en-US" sz="1200" dirty="0">
                <a:solidFill>
                  <a:srgbClr val="FDF6E3"/>
                </a:solidFill>
                <a:effectLst/>
              </a:rPr>
              <a:t> </a:t>
            </a:r>
            <a:r>
              <a:rPr lang="en-US" sz="1200" dirty="0" err="1">
                <a:solidFill>
                  <a:srgbClr val="FDF6E3"/>
                </a:solidFill>
                <a:effectLst/>
              </a:rPr>
              <a:t>gds</a:t>
            </a:r>
            <a:r>
              <a:rPr lang="en-US" sz="1200" dirty="0" err="1">
                <a:solidFill>
                  <a:srgbClr val="93A1A1"/>
                </a:solidFill>
                <a:effectLst/>
              </a:rPr>
              <a:t>.</a:t>
            </a:r>
            <a:r>
              <a:rPr lang="en-US" sz="1200" dirty="0" err="1">
                <a:solidFill>
                  <a:srgbClr val="FDF6E3"/>
                </a:solidFill>
                <a:effectLst/>
              </a:rPr>
              <a:t>pageRank</a:t>
            </a:r>
            <a:r>
              <a:rPr lang="en-US" sz="1200" dirty="0" err="1">
                <a:solidFill>
                  <a:srgbClr val="93A1A1"/>
                </a:solidFill>
                <a:effectLst/>
              </a:rPr>
              <a:t>.</a:t>
            </a:r>
            <a:r>
              <a:rPr lang="en-US" sz="1200" dirty="0" err="1">
                <a:solidFill>
                  <a:srgbClr val="FDF6E3"/>
                </a:solidFill>
                <a:effectLst/>
              </a:rPr>
              <a:t>stream</a:t>
            </a:r>
            <a:r>
              <a:rPr lang="en-US" sz="1200" dirty="0">
                <a:solidFill>
                  <a:srgbClr val="93A1A1"/>
                </a:solidFill>
                <a:effectLst/>
              </a:rPr>
              <a:t>(</a:t>
            </a:r>
            <a:r>
              <a:rPr lang="en-US" sz="1200" dirty="0">
                <a:solidFill>
                  <a:srgbClr val="B58900"/>
                </a:solidFill>
                <a:effectLst/>
              </a:rPr>
              <a:t>'twitch'</a:t>
            </a:r>
            <a:r>
              <a:rPr lang="en-US" sz="1200" dirty="0">
                <a:solidFill>
                  <a:srgbClr val="93A1A1"/>
                </a:solidFill>
                <a:effectLst/>
              </a:rPr>
              <a:t>)</a:t>
            </a:r>
            <a:endParaRPr lang="en-US" sz="1200" dirty="0">
              <a:solidFill>
                <a:srgbClr val="D4D4D4"/>
              </a:solidFill>
              <a:effectLst/>
            </a:endParaRPr>
          </a:p>
          <a:p>
            <a:r>
              <a:rPr lang="en-US" sz="1200" dirty="0">
                <a:solidFill>
                  <a:srgbClr val="859900"/>
                </a:solidFill>
                <a:effectLst/>
              </a:rPr>
              <a:t>YIELD</a:t>
            </a:r>
            <a:r>
              <a:rPr lang="en-US" sz="1200" dirty="0">
                <a:solidFill>
                  <a:srgbClr val="FDF6E3"/>
                </a:solidFill>
                <a:effectLst/>
              </a:rPr>
              <a:t> </a:t>
            </a:r>
            <a:r>
              <a:rPr lang="en-US" sz="1200" dirty="0" err="1">
                <a:solidFill>
                  <a:srgbClr val="FDF6E3"/>
                </a:solidFill>
                <a:effectLst/>
              </a:rPr>
              <a:t>nodeId</a:t>
            </a:r>
            <a:r>
              <a:rPr lang="en-US" sz="1200" dirty="0">
                <a:solidFill>
                  <a:srgbClr val="93A1A1"/>
                </a:solidFill>
                <a:effectLst/>
              </a:rPr>
              <a:t>,</a:t>
            </a:r>
            <a:r>
              <a:rPr lang="en-US" sz="1200" dirty="0">
                <a:solidFill>
                  <a:srgbClr val="FDF6E3"/>
                </a:solidFill>
                <a:effectLst/>
              </a:rPr>
              <a:t> score</a:t>
            </a:r>
            <a:endParaRPr lang="en-US" sz="1200" dirty="0">
              <a:solidFill>
                <a:srgbClr val="D4D4D4"/>
              </a:solidFill>
              <a:effectLst/>
            </a:endParaRPr>
          </a:p>
          <a:p>
            <a:r>
              <a:rPr lang="en-US" sz="1200" dirty="0">
                <a:solidFill>
                  <a:srgbClr val="859900"/>
                </a:solidFill>
                <a:effectLst/>
              </a:rPr>
              <a:t>WITH</a:t>
            </a:r>
            <a:r>
              <a:rPr lang="en-US" sz="1200" dirty="0">
                <a:solidFill>
                  <a:srgbClr val="FDF6E3"/>
                </a:solidFill>
                <a:effectLst/>
              </a:rPr>
              <a:t> </a:t>
            </a:r>
            <a:r>
              <a:rPr lang="en-US" sz="1200" dirty="0" err="1">
                <a:solidFill>
                  <a:srgbClr val="FDF6E3"/>
                </a:solidFill>
                <a:effectLst/>
              </a:rPr>
              <a:t>nodeId</a:t>
            </a:r>
            <a:r>
              <a:rPr lang="en-US" sz="1200" dirty="0">
                <a:solidFill>
                  <a:srgbClr val="93A1A1"/>
                </a:solidFill>
                <a:effectLst/>
              </a:rPr>
              <a:t>,</a:t>
            </a:r>
            <a:r>
              <a:rPr lang="en-US" sz="1200" dirty="0">
                <a:solidFill>
                  <a:srgbClr val="FDF6E3"/>
                </a:solidFill>
                <a:effectLst/>
              </a:rPr>
              <a:t> score</a:t>
            </a:r>
            <a:endParaRPr lang="en-US" sz="1200" dirty="0">
              <a:solidFill>
                <a:srgbClr val="D4D4D4"/>
              </a:solidFill>
              <a:effectLst/>
            </a:endParaRPr>
          </a:p>
          <a:p>
            <a:r>
              <a:rPr lang="en-US" sz="1200" dirty="0">
                <a:solidFill>
                  <a:srgbClr val="859900"/>
                </a:solidFill>
                <a:effectLst/>
              </a:rPr>
              <a:t>ORDER</a:t>
            </a:r>
            <a:r>
              <a:rPr lang="en-US" sz="1200" dirty="0">
                <a:solidFill>
                  <a:srgbClr val="FDF6E3"/>
                </a:solidFill>
                <a:effectLst/>
              </a:rPr>
              <a:t> </a:t>
            </a:r>
            <a:r>
              <a:rPr lang="en-US" sz="1200" dirty="0">
                <a:solidFill>
                  <a:srgbClr val="859900"/>
                </a:solidFill>
                <a:effectLst/>
              </a:rPr>
              <a:t>BY</a:t>
            </a:r>
            <a:r>
              <a:rPr lang="en-US" sz="1200" dirty="0">
                <a:solidFill>
                  <a:srgbClr val="FDF6E3"/>
                </a:solidFill>
                <a:effectLst/>
              </a:rPr>
              <a:t> score </a:t>
            </a:r>
            <a:r>
              <a:rPr lang="en-US" sz="1200" dirty="0">
                <a:solidFill>
                  <a:srgbClr val="859900"/>
                </a:solidFill>
                <a:effectLst/>
              </a:rPr>
              <a:t>DESC</a:t>
            </a:r>
            <a:r>
              <a:rPr lang="en-US" sz="1200" dirty="0">
                <a:solidFill>
                  <a:srgbClr val="FDF6E3"/>
                </a:solidFill>
                <a:effectLst/>
              </a:rPr>
              <a:t> </a:t>
            </a:r>
            <a:r>
              <a:rPr lang="en-US" sz="1200" dirty="0">
                <a:solidFill>
                  <a:srgbClr val="859900"/>
                </a:solidFill>
                <a:effectLst/>
              </a:rPr>
              <a:t>LIMIT</a:t>
            </a:r>
            <a:r>
              <a:rPr lang="en-US" sz="1200" dirty="0">
                <a:solidFill>
                  <a:srgbClr val="FDF6E3"/>
                </a:solidFill>
                <a:effectLst/>
              </a:rPr>
              <a:t> </a:t>
            </a:r>
            <a:r>
              <a:rPr lang="en-US" sz="1200" dirty="0">
                <a:solidFill>
                  <a:srgbClr val="2AA198"/>
                </a:solidFill>
                <a:effectLst/>
              </a:rPr>
              <a:t>30</a:t>
            </a:r>
            <a:endParaRPr lang="en-US" sz="1200" dirty="0">
              <a:solidFill>
                <a:srgbClr val="D4D4D4"/>
              </a:solidFill>
              <a:effectLst/>
            </a:endParaRPr>
          </a:p>
          <a:p>
            <a:r>
              <a:rPr lang="en-US" sz="1200" dirty="0">
                <a:solidFill>
                  <a:srgbClr val="859900"/>
                </a:solidFill>
                <a:effectLst/>
              </a:rPr>
              <a:t>RETURN</a:t>
            </a:r>
            <a:r>
              <a:rPr lang="en-US" sz="1200" dirty="0">
                <a:solidFill>
                  <a:srgbClr val="FDF6E3"/>
                </a:solidFill>
                <a:effectLst/>
              </a:rPr>
              <a:t> </a:t>
            </a:r>
            <a:r>
              <a:rPr lang="en-US" sz="1200" dirty="0" err="1">
                <a:solidFill>
                  <a:srgbClr val="FDF6E3"/>
                </a:solidFill>
                <a:effectLst/>
              </a:rPr>
              <a:t>gds</a:t>
            </a:r>
            <a:r>
              <a:rPr lang="en-US" sz="1200" dirty="0" err="1">
                <a:solidFill>
                  <a:srgbClr val="93A1A1"/>
                </a:solidFill>
                <a:effectLst/>
              </a:rPr>
              <a:t>.</a:t>
            </a:r>
            <a:r>
              <a:rPr lang="en-US" sz="1200" dirty="0" err="1">
                <a:solidFill>
                  <a:srgbClr val="FDF6E3"/>
                </a:solidFill>
                <a:effectLst/>
              </a:rPr>
              <a:t>util</a:t>
            </a:r>
            <a:r>
              <a:rPr lang="en-US" sz="1200" dirty="0" err="1">
                <a:solidFill>
                  <a:srgbClr val="93A1A1"/>
                </a:solidFill>
                <a:effectLst/>
              </a:rPr>
              <a:t>.</a:t>
            </a:r>
            <a:r>
              <a:rPr lang="en-US" sz="1200" dirty="0" err="1">
                <a:solidFill>
                  <a:srgbClr val="FDF6E3"/>
                </a:solidFill>
                <a:effectLst/>
              </a:rPr>
              <a:t>asNode</a:t>
            </a:r>
            <a:r>
              <a:rPr lang="en-US" sz="1200" dirty="0">
                <a:solidFill>
                  <a:srgbClr val="93A1A1"/>
                </a:solidFill>
                <a:effectLst/>
              </a:rPr>
              <a:t>(</a:t>
            </a:r>
            <a:r>
              <a:rPr lang="en-US" sz="1200" dirty="0" err="1">
                <a:solidFill>
                  <a:srgbClr val="FDF6E3"/>
                </a:solidFill>
                <a:effectLst/>
              </a:rPr>
              <a:t>nodeId</a:t>
            </a:r>
            <a:r>
              <a:rPr lang="en-US" sz="1200" dirty="0">
                <a:solidFill>
                  <a:srgbClr val="93A1A1"/>
                </a:solidFill>
                <a:effectLst/>
              </a:rPr>
              <a:t>).</a:t>
            </a:r>
            <a:r>
              <a:rPr lang="en-US" sz="1200" dirty="0">
                <a:solidFill>
                  <a:srgbClr val="859900"/>
                </a:solidFill>
                <a:effectLst/>
              </a:rPr>
              <a:t>name</a:t>
            </a:r>
            <a:r>
              <a:rPr lang="en-US" sz="1200" dirty="0">
                <a:solidFill>
                  <a:srgbClr val="FDF6E3"/>
                </a:solidFill>
                <a:effectLst/>
              </a:rPr>
              <a:t> </a:t>
            </a:r>
            <a:r>
              <a:rPr lang="en-US" sz="1200" dirty="0">
                <a:solidFill>
                  <a:srgbClr val="859900"/>
                </a:solidFill>
                <a:effectLst/>
              </a:rPr>
              <a:t>as</a:t>
            </a:r>
            <a:r>
              <a:rPr lang="en-US" sz="1200" dirty="0">
                <a:solidFill>
                  <a:srgbClr val="FDF6E3"/>
                </a:solidFill>
                <a:effectLst/>
              </a:rPr>
              <a:t> Nombre</a:t>
            </a:r>
            <a:r>
              <a:rPr lang="en-US" sz="1200" dirty="0">
                <a:solidFill>
                  <a:srgbClr val="93A1A1"/>
                </a:solidFill>
                <a:effectLst/>
              </a:rPr>
              <a:t>,</a:t>
            </a:r>
            <a:r>
              <a:rPr lang="en-US" sz="1200" dirty="0">
                <a:solidFill>
                  <a:srgbClr val="FDF6E3"/>
                </a:solidFill>
                <a:effectLst/>
              </a:rPr>
              <a:t> </a:t>
            </a:r>
            <a:endParaRPr lang="en-US" sz="1200" dirty="0">
              <a:solidFill>
                <a:srgbClr val="D4D4D4"/>
              </a:solidFill>
              <a:effectLst/>
            </a:endParaRPr>
          </a:p>
          <a:p>
            <a:r>
              <a:rPr lang="en-US" sz="1200" dirty="0">
                <a:solidFill>
                  <a:srgbClr val="FDF6E3"/>
                </a:solidFill>
                <a:effectLst/>
              </a:rPr>
              <a:t>score </a:t>
            </a:r>
            <a:r>
              <a:rPr lang="en-US" sz="1200" dirty="0">
                <a:solidFill>
                  <a:srgbClr val="859900"/>
                </a:solidFill>
                <a:effectLst/>
              </a:rPr>
              <a:t>as</a:t>
            </a:r>
            <a:r>
              <a:rPr lang="en-US" sz="1200" dirty="0">
                <a:solidFill>
                  <a:srgbClr val="FDF6E3"/>
                </a:solidFill>
                <a:effectLst/>
              </a:rPr>
              <a:t> </a:t>
            </a:r>
            <a:r>
              <a:rPr lang="en-US" sz="1200" dirty="0" err="1">
                <a:solidFill>
                  <a:srgbClr val="FDF6E3"/>
                </a:solidFill>
                <a:effectLst/>
              </a:rPr>
              <a:t>pagerank</a:t>
            </a:r>
            <a:r>
              <a:rPr lang="en-US" sz="1200" dirty="0">
                <a:solidFill>
                  <a:srgbClr val="93A1A1"/>
                </a:solidFill>
                <a:effectLst/>
              </a:rPr>
              <a:t>,</a:t>
            </a:r>
            <a:r>
              <a:rPr lang="en-US" sz="1200" dirty="0">
                <a:solidFill>
                  <a:srgbClr val="FDF6E3"/>
                </a:solidFill>
                <a:effectLst/>
              </a:rPr>
              <a:t> </a:t>
            </a:r>
            <a:r>
              <a:rPr lang="en-US" sz="1200" dirty="0" err="1">
                <a:solidFill>
                  <a:srgbClr val="FDF6E3"/>
                </a:solidFill>
                <a:effectLst/>
              </a:rPr>
              <a:t>gds</a:t>
            </a:r>
            <a:r>
              <a:rPr lang="en-US" sz="1200" dirty="0" err="1">
                <a:solidFill>
                  <a:srgbClr val="93A1A1"/>
                </a:solidFill>
                <a:effectLst/>
              </a:rPr>
              <a:t>.</a:t>
            </a:r>
            <a:r>
              <a:rPr lang="en-US" sz="1200" dirty="0" err="1">
                <a:solidFill>
                  <a:srgbClr val="FDF6E3"/>
                </a:solidFill>
                <a:effectLst/>
              </a:rPr>
              <a:t>util</a:t>
            </a:r>
            <a:r>
              <a:rPr lang="en-US" sz="1200" dirty="0" err="1">
                <a:solidFill>
                  <a:srgbClr val="93A1A1"/>
                </a:solidFill>
                <a:effectLst/>
              </a:rPr>
              <a:t>.</a:t>
            </a:r>
            <a:r>
              <a:rPr lang="en-US" sz="1200" dirty="0" err="1">
                <a:solidFill>
                  <a:srgbClr val="FDF6E3"/>
                </a:solidFill>
                <a:effectLst/>
              </a:rPr>
              <a:t>asNode</a:t>
            </a:r>
            <a:r>
              <a:rPr lang="en-US" sz="1200" dirty="0">
                <a:solidFill>
                  <a:srgbClr val="93A1A1"/>
                </a:solidFill>
                <a:effectLst/>
              </a:rPr>
              <a:t>(</a:t>
            </a:r>
            <a:r>
              <a:rPr lang="en-US" sz="1200" dirty="0" err="1">
                <a:solidFill>
                  <a:srgbClr val="FDF6E3"/>
                </a:solidFill>
                <a:effectLst/>
              </a:rPr>
              <a:t>nodeId</a:t>
            </a:r>
            <a:r>
              <a:rPr lang="en-US" sz="1200" dirty="0">
                <a:solidFill>
                  <a:srgbClr val="93A1A1"/>
                </a:solidFill>
                <a:effectLst/>
              </a:rPr>
              <a:t>).</a:t>
            </a:r>
            <a:r>
              <a:rPr lang="en-US" sz="1200" dirty="0">
                <a:solidFill>
                  <a:srgbClr val="FDF6E3"/>
                </a:solidFill>
                <a:effectLst/>
              </a:rPr>
              <a:t>id </a:t>
            </a:r>
            <a:r>
              <a:rPr lang="en-US" sz="1200" dirty="0">
                <a:solidFill>
                  <a:srgbClr val="859900"/>
                </a:solidFill>
                <a:effectLst/>
              </a:rPr>
              <a:t>as</a:t>
            </a:r>
            <a:r>
              <a:rPr lang="en-US" sz="1200" dirty="0">
                <a:solidFill>
                  <a:srgbClr val="FDF6E3"/>
                </a:solidFill>
                <a:effectLst/>
              </a:rPr>
              <a:t> </a:t>
            </a:r>
            <a:r>
              <a:rPr lang="en-US" sz="1200" dirty="0" err="1">
                <a:solidFill>
                  <a:srgbClr val="FDF6E3"/>
                </a:solidFill>
                <a:effectLst/>
              </a:rPr>
              <a:t>ID_Del_Nodo</a:t>
            </a:r>
            <a:endParaRPr lang="en-US" sz="1200" dirty="0">
              <a:solidFill>
                <a:srgbClr val="D4D4D4"/>
              </a:solidFill>
              <a:effectLst/>
            </a:endParaRPr>
          </a:p>
        </p:txBody>
      </p:sp>
      <p:sp>
        <p:nvSpPr>
          <p:cNvPr id="8" name="Title 1">
            <a:extLst>
              <a:ext uri="{FF2B5EF4-FFF2-40B4-BE49-F238E27FC236}">
                <a16:creationId xmlns:a16="http://schemas.microsoft.com/office/drawing/2014/main" id="{3267AC20-3A91-66A9-8CF6-913FB8A55977}"/>
              </a:ext>
            </a:extLst>
          </p:cNvPr>
          <p:cNvSpPr>
            <a:spLocks noGrp="1"/>
          </p:cNvSpPr>
          <p:nvPr>
            <p:ph type="title"/>
          </p:nvPr>
        </p:nvSpPr>
        <p:spPr>
          <a:xfrm>
            <a:off x="838200" y="365126"/>
            <a:ext cx="10515600" cy="557588"/>
          </a:xfrm>
        </p:spPr>
        <p:txBody>
          <a:bodyPr>
            <a:normAutofit fontScale="90000"/>
          </a:bodyPr>
          <a:lstStyle/>
          <a:p>
            <a:r>
              <a:rPr lang="es-AR" b="1" i="0" dirty="0">
                <a:solidFill>
                  <a:srgbClr val="1F1F1F"/>
                </a:solidFill>
                <a:effectLst/>
                <a:latin typeface="Source Sans Pro" panose="020B0503030403020204" pitchFamily="34" charset="0"/>
              </a:rPr>
              <a:t>Parte 1: Escribir consultas </a:t>
            </a:r>
            <a:endParaRPr lang="es-AR" dirty="0"/>
          </a:p>
        </p:txBody>
      </p:sp>
      <p:pic>
        <p:nvPicPr>
          <p:cNvPr id="10" name="Picture 9">
            <a:extLst>
              <a:ext uri="{FF2B5EF4-FFF2-40B4-BE49-F238E27FC236}">
                <a16:creationId xmlns:a16="http://schemas.microsoft.com/office/drawing/2014/main" id="{0ACF7EE2-12C4-B9BC-6092-90C4D33BC71B}"/>
              </a:ext>
            </a:extLst>
          </p:cNvPr>
          <p:cNvPicPr>
            <a:picLocks noChangeAspect="1"/>
          </p:cNvPicPr>
          <p:nvPr/>
        </p:nvPicPr>
        <p:blipFill>
          <a:blip r:embed="rId2"/>
          <a:stretch>
            <a:fillRect/>
          </a:stretch>
        </p:blipFill>
        <p:spPr>
          <a:xfrm>
            <a:off x="253364" y="3245241"/>
            <a:ext cx="5842636" cy="3544070"/>
          </a:xfrm>
          <a:prstGeom prst="rect">
            <a:avLst/>
          </a:prstGeom>
        </p:spPr>
      </p:pic>
      <p:pic>
        <p:nvPicPr>
          <p:cNvPr id="12" name="Picture 11">
            <a:extLst>
              <a:ext uri="{FF2B5EF4-FFF2-40B4-BE49-F238E27FC236}">
                <a16:creationId xmlns:a16="http://schemas.microsoft.com/office/drawing/2014/main" id="{C0E500EB-6E64-4B3E-0902-47336D75CB9D}"/>
              </a:ext>
            </a:extLst>
          </p:cNvPr>
          <p:cNvPicPr>
            <a:picLocks noChangeAspect="1"/>
          </p:cNvPicPr>
          <p:nvPr/>
        </p:nvPicPr>
        <p:blipFill>
          <a:blip r:embed="rId3"/>
          <a:stretch>
            <a:fillRect/>
          </a:stretch>
        </p:blipFill>
        <p:spPr>
          <a:xfrm>
            <a:off x="6187440" y="3329260"/>
            <a:ext cx="5867758" cy="3459634"/>
          </a:xfrm>
          <a:prstGeom prst="rect">
            <a:avLst/>
          </a:prstGeom>
        </p:spPr>
      </p:pic>
      <p:sp>
        <p:nvSpPr>
          <p:cNvPr id="13" name="TextBox 12">
            <a:extLst>
              <a:ext uri="{FF2B5EF4-FFF2-40B4-BE49-F238E27FC236}">
                <a16:creationId xmlns:a16="http://schemas.microsoft.com/office/drawing/2014/main" id="{17DC32F2-15A5-3E5F-51DD-CE164E6C3762}"/>
              </a:ext>
            </a:extLst>
          </p:cNvPr>
          <p:cNvSpPr txBox="1"/>
          <p:nvPr/>
        </p:nvSpPr>
        <p:spPr>
          <a:xfrm>
            <a:off x="253364" y="2875909"/>
            <a:ext cx="3966338" cy="369332"/>
          </a:xfrm>
          <a:prstGeom prst="rect">
            <a:avLst/>
          </a:prstGeom>
          <a:noFill/>
        </p:spPr>
        <p:txBody>
          <a:bodyPr wrap="square" rtlCol="0">
            <a:spAutoFit/>
          </a:bodyPr>
          <a:lstStyle/>
          <a:p>
            <a:r>
              <a:rPr lang="es-AR" dirty="0"/>
              <a:t>Primeros resultados de la lista de 30:</a:t>
            </a:r>
          </a:p>
        </p:txBody>
      </p:sp>
      <p:sp>
        <p:nvSpPr>
          <p:cNvPr id="14" name="TextBox 13">
            <a:extLst>
              <a:ext uri="{FF2B5EF4-FFF2-40B4-BE49-F238E27FC236}">
                <a16:creationId xmlns:a16="http://schemas.microsoft.com/office/drawing/2014/main" id="{DEACDD40-00BD-0364-820C-FA8251443864}"/>
              </a:ext>
            </a:extLst>
          </p:cNvPr>
          <p:cNvSpPr txBox="1"/>
          <p:nvPr/>
        </p:nvSpPr>
        <p:spPr>
          <a:xfrm>
            <a:off x="6096000" y="3060575"/>
            <a:ext cx="3966338" cy="369332"/>
          </a:xfrm>
          <a:prstGeom prst="rect">
            <a:avLst/>
          </a:prstGeom>
          <a:noFill/>
        </p:spPr>
        <p:txBody>
          <a:bodyPr wrap="square" rtlCol="0">
            <a:spAutoFit/>
          </a:bodyPr>
          <a:lstStyle/>
          <a:p>
            <a:r>
              <a:rPr lang="es-AR" dirty="0"/>
              <a:t>últimos resultados de la lista de 30:</a:t>
            </a:r>
          </a:p>
        </p:txBody>
      </p:sp>
    </p:spTree>
    <p:extLst>
      <p:ext uri="{BB962C8B-B14F-4D97-AF65-F5344CB8AC3E}">
        <p14:creationId xmlns:p14="http://schemas.microsoft.com/office/powerpoint/2010/main" val="356869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208E-83D4-D5E5-DF82-F088ACFE4191}"/>
              </a:ext>
            </a:extLst>
          </p:cNvPr>
          <p:cNvSpPr>
            <a:spLocks noGrp="1"/>
          </p:cNvSpPr>
          <p:nvPr>
            <p:ph type="title"/>
          </p:nvPr>
        </p:nvSpPr>
        <p:spPr>
          <a:xfrm>
            <a:off x="838200" y="365126"/>
            <a:ext cx="10515600" cy="557588"/>
          </a:xfrm>
        </p:spPr>
        <p:txBody>
          <a:bodyPr>
            <a:noAutofit/>
          </a:bodyPr>
          <a:lstStyle/>
          <a:p>
            <a:r>
              <a:rPr lang="es-ES" sz="3200" b="1" i="0" dirty="0">
                <a:solidFill>
                  <a:srgbClr val="1F1F1F"/>
                </a:solidFill>
                <a:effectLst/>
                <a:latin typeface="Source Sans Pro" panose="020B0503030403020204" pitchFamily="34" charset="0"/>
              </a:rPr>
              <a:t>Parte 2: Importar los archivos CSV a BigQuery (1-3)</a:t>
            </a:r>
            <a:endParaRPr lang="es-AR" sz="3200" dirty="0"/>
          </a:p>
        </p:txBody>
      </p:sp>
      <p:sp>
        <p:nvSpPr>
          <p:cNvPr id="3" name="Content Placeholder 2">
            <a:extLst>
              <a:ext uri="{FF2B5EF4-FFF2-40B4-BE49-F238E27FC236}">
                <a16:creationId xmlns:a16="http://schemas.microsoft.com/office/drawing/2014/main" id="{A472C217-40A6-6CD1-08F5-09CB752AC0E5}"/>
              </a:ext>
            </a:extLst>
          </p:cNvPr>
          <p:cNvSpPr>
            <a:spLocks noGrp="1"/>
          </p:cNvSpPr>
          <p:nvPr>
            <p:ph idx="1"/>
          </p:nvPr>
        </p:nvSpPr>
        <p:spPr>
          <a:xfrm>
            <a:off x="929640" y="922714"/>
            <a:ext cx="10515600" cy="942513"/>
          </a:xfrm>
          <a:solidFill>
            <a:schemeClr val="bg1">
              <a:lumMod val="85000"/>
            </a:schemeClr>
          </a:solidFill>
        </p:spPr>
        <p:txBody>
          <a:bodyPr>
            <a:normAutofit fontScale="85000" lnSpcReduction="20000"/>
          </a:bodyPr>
          <a:lstStyle/>
          <a:p>
            <a:pPr algn="l">
              <a:buFont typeface="+mj-lt"/>
              <a:buAutoNum type="arabicPeriod"/>
            </a:pPr>
            <a:r>
              <a:rPr lang="es-ES" b="0" i="0" dirty="0">
                <a:solidFill>
                  <a:srgbClr val="1F1F1F"/>
                </a:solidFill>
                <a:effectLst/>
                <a:latin typeface="var(--cds-font-family-source-sans-pro)"/>
              </a:rPr>
              <a:t> Importar los archivos CSV de las tres preguntas anteriores en un entorno de BigQuery. Asegúrate de tomar una captura de pantalla que muestre dicho entorno.</a:t>
            </a:r>
          </a:p>
        </p:txBody>
      </p:sp>
      <p:pic>
        <p:nvPicPr>
          <p:cNvPr id="5" name="Picture 4">
            <a:extLst>
              <a:ext uri="{FF2B5EF4-FFF2-40B4-BE49-F238E27FC236}">
                <a16:creationId xmlns:a16="http://schemas.microsoft.com/office/drawing/2014/main" id="{0545B96D-6917-7D81-6D3F-15AE2E86924B}"/>
              </a:ext>
            </a:extLst>
          </p:cNvPr>
          <p:cNvPicPr>
            <a:picLocks noChangeAspect="1"/>
          </p:cNvPicPr>
          <p:nvPr/>
        </p:nvPicPr>
        <p:blipFill>
          <a:blip r:embed="rId2"/>
          <a:stretch>
            <a:fillRect/>
          </a:stretch>
        </p:blipFill>
        <p:spPr>
          <a:xfrm>
            <a:off x="266700" y="2116275"/>
            <a:ext cx="5170192" cy="2620586"/>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7143274A-4486-72C2-6994-E08EAC8991CC}"/>
              </a:ext>
            </a:extLst>
          </p:cNvPr>
          <p:cNvPicPr>
            <a:picLocks noChangeAspect="1"/>
          </p:cNvPicPr>
          <p:nvPr/>
        </p:nvPicPr>
        <p:blipFill rotWithShape="1">
          <a:blip r:embed="rId3"/>
          <a:srcRect l="-1" r="14781"/>
          <a:stretch/>
        </p:blipFill>
        <p:spPr>
          <a:xfrm>
            <a:off x="5339659" y="3705225"/>
            <a:ext cx="6699942" cy="2960773"/>
          </a:xfrm>
          <a:prstGeom prst="rect">
            <a:avLst/>
          </a:prstGeom>
          <a:ln>
            <a:solidFill>
              <a:schemeClr val="bg1">
                <a:lumMod val="50000"/>
              </a:schemeClr>
            </a:solidFill>
          </a:ln>
        </p:spPr>
      </p:pic>
    </p:spTree>
    <p:extLst>
      <p:ext uri="{BB962C8B-B14F-4D97-AF65-F5344CB8AC3E}">
        <p14:creationId xmlns:p14="http://schemas.microsoft.com/office/powerpoint/2010/main" val="310174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100C54-EE6D-1DBE-21BF-FA3F64E731FC}"/>
              </a:ext>
            </a:extLst>
          </p:cNvPr>
          <p:cNvPicPr>
            <a:picLocks noChangeAspect="1"/>
          </p:cNvPicPr>
          <p:nvPr/>
        </p:nvPicPr>
        <p:blipFill>
          <a:blip r:embed="rId2"/>
          <a:stretch>
            <a:fillRect/>
          </a:stretch>
        </p:blipFill>
        <p:spPr>
          <a:xfrm>
            <a:off x="223838" y="1494335"/>
            <a:ext cx="4611155" cy="4909680"/>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9A1DB9D5-1E33-0992-99F7-06C18A6678AE}"/>
              </a:ext>
            </a:extLst>
          </p:cNvPr>
          <p:cNvPicPr>
            <a:picLocks noChangeAspect="1"/>
          </p:cNvPicPr>
          <p:nvPr/>
        </p:nvPicPr>
        <p:blipFill>
          <a:blip r:embed="rId3"/>
          <a:stretch>
            <a:fillRect/>
          </a:stretch>
        </p:blipFill>
        <p:spPr>
          <a:xfrm>
            <a:off x="4978435" y="2694485"/>
            <a:ext cx="7084977" cy="3471862"/>
          </a:xfrm>
          <a:prstGeom prst="rect">
            <a:avLst/>
          </a:prstGeom>
          <a:ln>
            <a:solidFill>
              <a:schemeClr val="bg1">
                <a:lumMod val="50000"/>
              </a:schemeClr>
            </a:solidFill>
          </a:ln>
        </p:spPr>
      </p:pic>
      <p:sp>
        <p:nvSpPr>
          <p:cNvPr id="8" name="Title 1">
            <a:extLst>
              <a:ext uri="{FF2B5EF4-FFF2-40B4-BE49-F238E27FC236}">
                <a16:creationId xmlns:a16="http://schemas.microsoft.com/office/drawing/2014/main" id="{6D421953-57F1-1B8C-4BD0-0F084C50C8BE}"/>
              </a:ext>
            </a:extLst>
          </p:cNvPr>
          <p:cNvSpPr>
            <a:spLocks noGrp="1"/>
          </p:cNvSpPr>
          <p:nvPr>
            <p:ph type="title"/>
          </p:nvPr>
        </p:nvSpPr>
        <p:spPr>
          <a:xfrm>
            <a:off x="838200" y="365126"/>
            <a:ext cx="10515600" cy="557588"/>
          </a:xfrm>
        </p:spPr>
        <p:txBody>
          <a:bodyPr>
            <a:noAutofit/>
          </a:bodyPr>
          <a:lstStyle/>
          <a:p>
            <a:r>
              <a:rPr lang="es-ES" sz="3200" b="1" i="0" dirty="0">
                <a:solidFill>
                  <a:srgbClr val="1F1F1F"/>
                </a:solidFill>
                <a:effectLst/>
                <a:latin typeface="Source Sans Pro" panose="020B0503030403020204" pitchFamily="34" charset="0"/>
              </a:rPr>
              <a:t>Parte 2: Importar los archivos CSV a BigQuery (2-3)</a:t>
            </a:r>
            <a:endParaRPr lang="es-AR" sz="3200" dirty="0"/>
          </a:p>
        </p:txBody>
      </p:sp>
    </p:spTree>
    <p:extLst>
      <p:ext uri="{BB962C8B-B14F-4D97-AF65-F5344CB8AC3E}">
        <p14:creationId xmlns:p14="http://schemas.microsoft.com/office/powerpoint/2010/main" val="166422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AC8A20-7CBD-7ABF-5ACF-42585A4E45C6}"/>
              </a:ext>
            </a:extLst>
          </p:cNvPr>
          <p:cNvPicPr>
            <a:picLocks noChangeAspect="1"/>
          </p:cNvPicPr>
          <p:nvPr/>
        </p:nvPicPr>
        <p:blipFill>
          <a:blip r:embed="rId2"/>
          <a:stretch>
            <a:fillRect/>
          </a:stretch>
        </p:blipFill>
        <p:spPr>
          <a:xfrm>
            <a:off x="653215" y="1142999"/>
            <a:ext cx="3576763" cy="5400675"/>
          </a:xfrm>
          <a:prstGeom prst="rect">
            <a:avLst/>
          </a:prstGeom>
          <a:ln>
            <a:solidFill>
              <a:schemeClr val="bg1">
                <a:lumMod val="50000"/>
              </a:schemeClr>
            </a:solidFill>
          </a:ln>
        </p:spPr>
      </p:pic>
      <p:pic>
        <p:nvPicPr>
          <p:cNvPr id="7" name="Picture 6">
            <a:extLst>
              <a:ext uri="{FF2B5EF4-FFF2-40B4-BE49-F238E27FC236}">
                <a16:creationId xmlns:a16="http://schemas.microsoft.com/office/drawing/2014/main" id="{A74240C3-1095-20C2-D922-4B18116B1409}"/>
              </a:ext>
            </a:extLst>
          </p:cNvPr>
          <p:cNvPicPr>
            <a:picLocks noChangeAspect="1"/>
          </p:cNvPicPr>
          <p:nvPr/>
        </p:nvPicPr>
        <p:blipFill>
          <a:blip r:embed="rId3"/>
          <a:stretch>
            <a:fillRect/>
          </a:stretch>
        </p:blipFill>
        <p:spPr>
          <a:xfrm>
            <a:off x="4672007" y="1576388"/>
            <a:ext cx="6866778" cy="4967287"/>
          </a:xfrm>
          <a:prstGeom prst="rect">
            <a:avLst/>
          </a:prstGeom>
          <a:ln>
            <a:solidFill>
              <a:schemeClr val="bg1">
                <a:lumMod val="50000"/>
              </a:schemeClr>
            </a:solidFill>
          </a:ln>
        </p:spPr>
      </p:pic>
      <p:sp>
        <p:nvSpPr>
          <p:cNvPr id="8" name="Title 1">
            <a:extLst>
              <a:ext uri="{FF2B5EF4-FFF2-40B4-BE49-F238E27FC236}">
                <a16:creationId xmlns:a16="http://schemas.microsoft.com/office/drawing/2014/main" id="{1754E2F7-05FA-92C7-8D94-0CB35FE2F2DB}"/>
              </a:ext>
            </a:extLst>
          </p:cNvPr>
          <p:cNvSpPr>
            <a:spLocks noGrp="1"/>
          </p:cNvSpPr>
          <p:nvPr>
            <p:ph type="title"/>
          </p:nvPr>
        </p:nvSpPr>
        <p:spPr>
          <a:xfrm>
            <a:off x="838200" y="365126"/>
            <a:ext cx="10515600" cy="557588"/>
          </a:xfrm>
        </p:spPr>
        <p:txBody>
          <a:bodyPr>
            <a:noAutofit/>
          </a:bodyPr>
          <a:lstStyle/>
          <a:p>
            <a:r>
              <a:rPr lang="es-ES" sz="3200" b="1" i="0" dirty="0">
                <a:solidFill>
                  <a:srgbClr val="1F1F1F"/>
                </a:solidFill>
                <a:effectLst/>
                <a:latin typeface="Source Sans Pro" panose="020B0503030403020204" pitchFamily="34" charset="0"/>
              </a:rPr>
              <a:t>Parte 2: Importar los archivos CSV a BigQuery (3-3)</a:t>
            </a:r>
            <a:endParaRPr lang="es-AR" sz="3200" dirty="0"/>
          </a:p>
        </p:txBody>
      </p:sp>
    </p:spTree>
    <p:extLst>
      <p:ext uri="{BB962C8B-B14F-4D97-AF65-F5344CB8AC3E}">
        <p14:creationId xmlns:p14="http://schemas.microsoft.com/office/powerpoint/2010/main" val="126770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2C217-40A6-6CD1-08F5-09CB752AC0E5}"/>
              </a:ext>
            </a:extLst>
          </p:cNvPr>
          <p:cNvSpPr>
            <a:spLocks noGrp="1"/>
          </p:cNvSpPr>
          <p:nvPr>
            <p:ph idx="1"/>
          </p:nvPr>
        </p:nvSpPr>
        <p:spPr>
          <a:xfrm>
            <a:off x="929640" y="922714"/>
            <a:ext cx="10515600" cy="942513"/>
          </a:xfrm>
          <a:solidFill>
            <a:schemeClr val="bg1">
              <a:lumMod val="85000"/>
            </a:schemeClr>
          </a:solidFill>
        </p:spPr>
        <p:txBody>
          <a:bodyPr>
            <a:normAutofit/>
          </a:bodyPr>
          <a:lstStyle/>
          <a:p>
            <a:pPr marL="0" indent="0">
              <a:buNone/>
            </a:pPr>
            <a:r>
              <a:rPr lang="es-ES" sz="2400" b="0" i="0" dirty="0">
                <a:solidFill>
                  <a:srgbClr val="1F1F1F"/>
                </a:solidFill>
                <a:effectLst/>
                <a:latin typeface="var(--cds-font-family-source-sans-pro)"/>
              </a:rPr>
              <a:t>2. E</a:t>
            </a:r>
            <a:r>
              <a:rPr lang="es-ES" sz="2400" b="0" i="0" dirty="0">
                <a:solidFill>
                  <a:srgbClr val="1F1F1F"/>
                </a:solidFill>
                <a:effectLst/>
                <a:latin typeface="Source Sans Pro" panose="020B0503030403020204" pitchFamily="34" charset="0"/>
              </a:rPr>
              <a:t>scribe una consulta en Bigquery que retorne los nombres de los usuarios que se encuentren en las tres tablas. </a:t>
            </a:r>
            <a:endParaRPr lang="en-US" sz="2400" dirty="0"/>
          </a:p>
        </p:txBody>
      </p:sp>
      <p:sp>
        <p:nvSpPr>
          <p:cNvPr id="2" name="Title 1">
            <a:extLst>
              <a:ext uri="{FF2B5EF4-FFF2-40B4-BE49-F238E27FC236}">
                <a16:creationId xmlns:a16="http://schemas.microsoft.com/office/drawing/2014/main" id="{F27787C3-AB89-080E-37B6-8C3AD163F59A}"/>
              </a:ext>
            </a:extLst>
          </p:cNvPr>
          <p:cNvSpPr>
            <a:spLocks noGrp="1"/>
          </p:cNvSpPr>
          <p:nvPr>
            <p:ph type="title"/>
          </p:nvPr>
        </p:nvSpPr>
        <p:spPr>
          <a:xfrm>
            <a:off x="838200" y="365126"/>
            <a:ext cx="10515600" cy="557588"/>
          </a:xfrm>
        </p:spPr>
        <p:txBody>
          <a:bodyPr>
            <a:noAutofit/>
          </a:bodyPr>
          <a:lstStyle/>
          <a:p>
            <a:r>
              <a:rPr lang="es-ES" sz="3200" b="1" i="0" dirty="0">
                <a:solidFill>
                  <a:srgbClr val="1F1F1F"/>
                </a:solidFill>
                <a:effectLst/>
                <a:latin typeface="Source Sans Pro" panose="020B0503030403020204" pitchFamily="34" charset="0"/>
              </a:rPr>
              <a:t>Parte 2: Importar los archivos CSV a BigQuery</a:t>
            </a:r>
            <a:endParaRPr lang="es-AR" sz="3200" dirty="0"/>
          </a:p>
        </p:txBody>
      </p:sp>
      <p:sp>
        <p:nvSpPr>
          <p:cNvPr id="5" name="TextBox 4">
            <a:extLst>
              <a:ext uri="{FF2B5EF4-FFF2-40B4-BE49-F238E27FC236}">
                <a16:creationId xmlns:a16="http://schemas.microsoft.com/office/drawing/2014/main" id="{C41C68BD-3139-4477-567B-43EB6C11D560}"/>
              </a:ext>
            </a:extLst>
          </p:cNvPr>
          <p:cNvSpPr txBox="1"/>
          <p:nvPr/>
        </p:nvSpPr>
        <p:spPr>
          <a:xfrm>
            <a:off x="177165" y="1952625"/>
            <a:ext cx="11944350" cy="1077218"/>
          </a:xfrm>
          <a:prstGeom prst="rect">
            <a:avLst/>
          </a:prstGeom>
          <a:noFill/>
          <a:ln>
            <a:solidFill>
              <a:schemeClr val="bg1">
                <a:lumMod val="50000"/>
              </a:schemeClr>
            </a:solidFill>
          </a:ln>
        </p:spPr>
        <p:txBody>
          <a:bodyPr wrap="square" rtlCol="0">
            <a:spAutoFit/>
          </a:bodyPr>
          <a:lstStyle/>
          <a:p>
            <a:r>
              <a:rPr lang="en-US" sz="1600" b="0" dirty="0">
                <a:solidFill>
                  <a:srgbClr val="3367D6"/>
                </a:solidFill>
                <a:effectLst/>
                <a:latin typeface="Roboto Mono" panose="00000009000000000000" pitchFamily="49" charset="0"/>
              </a:rPr>
              <a:t>SELECT</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t1.Nombre</a:t>
            </a:r>
            <a:r>
              <a:rPr lang="en-US" sz="1600" b="0" dirty="0">
                <a:solidFill>
                  <a:srgbClr val="3A474E"/>
                </a:solidFill>
                <a:effectLst/>
                <a:latin typeface="Roboto Mono" panose="00000009000000000000" pitchFamily="49" charset="0"/>
              </a:rPr>
              <a:t> </a:t>
            </a:r>
          </a:p>
          <a:p>
            <a:r>
              <a:rPr lang="en-US" sz="1600" b="0" dirty="0">
                <a:solidFill>
                  <a:srgbClr val="3367D6"/>
                </a:solidFill>
                <a:effectLst/>
                <a:latin typeface="Roboto Mono" panose="00000009000000000000" pitchFamily="49" charset="0"/>
              </a:rPr>
              <a:t>FROM</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`tareafinal-413301.DatosTareaFinal.MayoresVistas`</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t1</a:t>
            </a:r>
            <a:r>
              <a:rPr lang="en-US" sz="1600" b="0" dirty="0">
                <a:solidFill>
                  <a:srgbClr val="3A474E"/>
                </a:solidFill>
                <a:effectLst/>
                <a:latin typeface="Roboto Mono" panose="00000009000000000000" pitchFamily="49" charset="0"/>
              </a:rPr>
              <a:t> </a:t>
            </a:r>
          </a:p>
          <a:p>
            <a:r>
              <a:rPr lang="en-US" sz="1600" b="0" dirty="0">
                <a:solidFill>
                  <a:srgbClr val="3367D6"/>
                </a:solidFill>
                <a:effectLst/>
                <a:latin typeface="Roboto Mono" panose="00000009000000000000" pitchFamily="49" charset="0"/>
              </a:rPr>
              <a:t>JOIN</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`tareafinal-413301.DatosTareaFinal.MayorIndegree`</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t2</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ON</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t1.ID_del_Nodo</a:t>
            </a:r>
            <a:r>
              <a:rPr lang="en-US" sz="1600" b="0" dirty="0">
                <a:solidFill>
                  <a:srgbClr val="3A474E"/>
                </a:solidFill>
                <a:effectLst/>
                <a:latin typeface="Roboto Mono" panose="00000009000000000000" pitchFamily="49" charset="0"/>
              </a:rPr>
              <a:t> = </a:t>
            </a:r>
            <a:r>
              <a:rPr lang="en-US" sz="1600" b="0" dirty="0">
                <a:solidFill>
                  <a:srgbClr val="000000"/>
                </a:solidFill>
                <a:effectLst/>
                <a:latin typeface="Roboto Mono" panose="00000009000000000000" pitchFamily="49" charset="0"/>
              </a:rPr>
              <a:t>t2.ID_del_Nodo</a:t>
            </a:r>
            <a:endParaRPr lang="en-US" sz="1600" b="0" dirty="0">
              <a:solidFill>
                <a:srgbClr val="3A474E"/>
              </a:solidFill>
              <a:effectLst/>
              <a:latin typeface="Roboto Mono" panose="00000009000000000000" pitchFamily="49" charset="0"/>
            </a:endParaRPr>
          </a:p>
          <a:p>
            <a:r>
              <a:rPr lang="en-US" sz="1600" b="0" dirty="0">
                <a:solidFill>
                  <a:srgbClr val="3367D6"/>
                </a:solidFill>
                <a:effectLst/>
                <a:latin typeface="Roboto Mono" panose="00000009000000000000" pitchFamily="49" charset="0"/>
              </a:rPr>
              <a:t>JOIN</a:t>
            </a:r>
            <a:r>
              <a:rPr lang="en-US" sz="1600" b="0" dirty="0">
                <a:solidFill>
                  <a:srgbClr val="3A474E"/>
                </a:solidFill>
                <a:effectLst/>
                <a:latin typeface="Roboto Mono" panose="00000009000000000000" pitchFamily="49" charset="0"/>
              </a:rPr>
              <a:t> </a:t>
            </a:r>
            <a:r>
              <a:rPr lang="en-US" sz="1600" b="0" dirty="0">
                <a:solidFill>
                  <a:srgbClr val="0D904F"/>
                </a:solidFill>
                <a:effectLst/>
                <a:latin typeface="Roboto Mono" panose="00000009000000000000" pitchFamily="49" charset="0"/>
              </a:rPr>
              <a:t>`tareafinal-413301.DatosTareaFinal.MayorPagerank`</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AS</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t3</a:t>
            </a:r>
            <a:r>
              <a:rPr lang="en-US" sz="1600" b="0" dirty="0">
                <a:solidFill>
                  <a:srgbClr val="3A474E"/>
                </a:solidFill>
                <a:effectLst/>
                <a:latin typeface="Roboto Mono" panose="00000009000000000000" pitchFamily="49" charset="0"/>
              </a:rPr>
              <a:t> </a:t>
            </a:r>
            <a:r>
              <a:rPr lang="en-US" sz="1600" b="0" dirty="0">
                <a:solidFill>
                  <a:srgbClr val="3367D6"/>
                </a:solidFill>
                <a:effectLst/>
                <a:latin typeface="Roboto Mono" panose="00000009000000000000" pitchFamily="49" charset="0"/>
              </a:rPr>
              <a:t>ON</a:t>
            </a:r>
            <a:r>
              <a:rPr lang="en-US" sz="1600" b="0" dirty="0">
                <a:solidFill>
                  <a:srgbClr val="3A474E"/>
                </a:solidFill>
                <a:effectLst/>
                <a:latin typeface="Roboto Mono" panose="00000009000000000000" pitchFamily="49" charset="0"/>
              </a:rPr>
              <a:t> </a:t>
            </a:r>
            <a:r>
              <a:rPr lang="en-US" sz="1600" b="0" dirty="0">
                <a:solidFill>
                  <a:srgbClr val="000000"/>
                </a:solidFill>
                <a:effectLst/>
                <a:latin typeface="Roboto Mono" panose="00000009000000000000" pitchFamily="49" charset="0"/>
              </a:rPr>
              <a:t>t2.ID_del_Nodo</a:t>
            </a:r>
            <a:r>
              <a:rPr lang="en-US" sz="1600" b="0" dirty="0">
                <a:solidFill>
                  <a:srgbClr val="3A474E"/>
                </a:solidFill>
                <a:effectLst/>
                <a:latin typeface="Roboto Mono" panose="00000009000000000000" pitchFamily="49" charset="0"/>
              </a:rPr>
              <a:t> = </a:t>
            </a:r>
            <a:r>
              <a:rPr lang="en-US" sz="1600" b="0" dirty="0">
                <a:solidFill>
                  <a:srgbClr val="000000"/>
                </a:solidFill>
                <a:effectLst/>
                <a:latin typeface="Roboto Mono" panose="00000009000000000000" pitchFamily="49" charset="0"/>
              </a:rPr>
              <a:t>t3.ID_del_Nodo</a:t>
            </a:r>
            <a:endParaRPr lang="en-US" sz="1600" dirty="0"/>
          </a:p>
        </p:txBody>
      </p:sp>
      <p:pic>
        <p:nvPicPr>
          <p:cNvPr id="7" name="Picture 6">
            <a:extLst>
              <a:ext uri="{FF2B5EF4-FFF2-40B4-BE49-F238E27FC236}">
                <a16:creationId xmlns:a16="http://schemas.microsoft.com/office/drawing/2014/main" id="{3586A611-9A94-B4D8-BDEE-59F4A512CD37}"/>
              </a:ext>
            </a:extLst>
          </p:cNvPr>
          <p:cNvPicPr>
            <a:picLocks noChangeAspect="1"/>
          </p:cNvPicPr>
          <p:nvPr/>
        </p:nvPicPr>
        <p:blipFill>
          <a:blip r:embed="rId2"/>
          <a:stretch>
            <a:fillRect/>
          </a:stretch>
        </p:blipFill>
        <p:spPr>
          <a:xfrm>
            <a:off x="257175" y="3117241"/>
            <a:ext cx="9229725" cy="3643148"/>
          </a:xfrm>
          <a:prstGeom prst="rect">
            <a:avLst/>
          </a:prstGeom>
          <a:ln>
            <a:solidFill>
              <a:schemeClr val="bg1">
                <a:lumMod val="50000"/>
              </a:schemeClr>
            </a:solidFill>
          </a:ln>
        </p:spPr>
      </p:pic>
      <p:sp>
        <p:nvSpPr>
          <p:cNvPr id="8" name="Rectangle: Rounded Corners 7">
            <a:extLst>
              <a:ext uri="{FF2B5EF4-FFF2-40B4-BE49-F238E27FC236}">
                <a16:creationId xmlns:a16="http://schemas.microsoft.com/office/drawing/2014/main" id="{C34D4C02-F02F-3680-A509-77B0FEC238E7}"/>
              </a:ext>
            </a:extLst>
          </p:cNvPr>
          <p:cNvSpPr/>
          <p:nvPr/>
        </p:nvSpPr>
        <p:spPr>
          <a:xfrm>
            <a:off x="2466975" y="5534025"/>
            <a:ext cx="1838325" cy="1226364"/>
          </a:xfrm>
          <a:prstGeom prst="roundRect">
            <a:avLst/>
          </a:prstGeom>
          <a:solidFill>
            <a:srgbClr val="C5E0B4">
              <a:alpha val="14902"/>
            </a:srgb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CD4DF41-2C29-8D35-1864-89C5BF491A6B}"/>
              </a:ext>
            </a:extLst>
          </p:cNvPr>
          <p:cNvPicPr>
            <a:picLocks noChangeAspect="1"/>
          </p:cNvPicPr>
          <p:nvPr/>
        </p:nvPicPr>
        <p:blipFill>
          <a:blip r:embed="rId3"/>
          <a:stretch>
            <a:fillRect/>
          </a:stretch>
        </p:blipFill>
        <p:spPr>
          <a:xfrm>
            <a:off x="9725025" y="3852806"/>
            <a:ext cx="2062163" cy="2082480"/>
          </a:xfrm>
          <a:prstGeom prst="rect">
            <a:avLst/>
          </a:prstGeom>
          <a:ln>
            <a:solidFill>
              <a:srgbClr val="00B050"/>
            </a:solidFill>
          </a:ln>
        </p:spPr>
      </p:pic>
      <p:sp>
        <p:nvSpPr>
          <p:cNvPr id="11" name="TextBox 10">
            <a:extLst>
              <a:ext uri="{FF2B5EF4-FFF2-40B4-BE49-F238E27FC236}">
                <a16:creationId xmlns:a16="http://schemas.microsoft.com/office/drawing/2014/main" id="{01BA37AC-1D5A-FE1B-98E5-0BD04664606D}"/>
              </a:ext>
            </a:extLst>
          </p:cNvPr>
          <p:cNvSpPr txBox="1"/>
          <p:nvPr/>
        </p:nvSpPr>
        <p:spPr>
          <a:xfrm>
            <a:off x="9725025" y="3314700"/>
            <a:ext cx="2209800" cy="369332"/>
          </a:xfrm>
          <a:prstGeom prst="rect">
            <a:avLst/>
          </a:prstGeom>
          <a:noFill/>
        </p:spPr>
        <p:txBody>
          <a:bodyPr wrap="square" rtlCol="0">
            <a:spAutoFit/>
          </a:bodyPr>
          <a:lstStyle/>
          <a:p>
            <a:r>
              <a:rPr lang="en-US" dirty="0"/>
              <a:t>Usuarios resultantes:</a:t>
            </a:r>
          </a:p>
        </p:txBody>
      </p:sp>
    </p:spTree>
    <p:extLst>
      <p:ext uri="{BB962C8B-B14F-4D97-AF65-F5344CB8AC3E}">
        <p14:creationId xmlns:p14="http://schemas.microsoft.com/office/powerpoint/2010/main" val="344581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8EE64-AB25-AB24-6380-93DBE44F98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4DC136-D176-80C8-1BD9-1DD899E1BCCB}"/>
              </a:ext>
            </a:extLst>
          </p:cNvPr>
          <p:cNvSpPr>
            <a:spLocks noGrp="1"/>
          </p:cNvSpPr>
          <p:nvPr>
            <p:ph idx="1"/>
          </p:nvPr>
        </p:nvSpPr>
        <p:spPr>
          <a:xfrm>
            <a:off x="929640" y="922715"/>
            <a:ext cx="10515600" cy="557588"/>
          </a:xfrm>
          <a:solidFill>
            <a:schemeClr val="bg1">
              <a:lumMod val="85000"/>
            </a:schemeClr>
          </a:solidFill>
        </p:spPr>
        <p:txBody>
          <a:bodyPr>
            <a:normAutofit/>
          </a:bodyPr>
          <a:lstStyle/>
          <a:p>
            <a:pPr marL="457200" indent="-457200">
              <a:buAutoNum type="arabicPeriod"/>
            </a:pPr>
            <a:r>
              <a:rPr lang="es-ES" sz="2400" b="0" i="0" dirty="0">
                <a:solidFill>
                  <a:srgbClr val="1F1F1F"/>
                </a:solidFill>
                <a:effectLst/>
                <a:latin typeface="Source Sans Pro" panose="020B0503030403020204" pitchFamily="34" charset="0"/>
              </a:rPr>
              <a:t>¿Cuántos usuarios retornó tu consulta? </a:t>
            </a:r>
            <a:endParaRPr lang="en-US" sz="2400" dirty="0"/>
          </a:p>
        </p:txBody>
      </p:sp>
      <p:sp>
        <p:nvSpPr>
          <p:cNvPr id="2" name="Title 1">
            <a:extLst>
              <a:ext uri="{FF2B5EF4-FFF2-40B4-BE49-F238E27FC236}">
                <a16:creationId xmlns:a16="http://schemas.microsoft.com/office/drawing/2014/main" id="{B69B0903-B9A5-309E-EB91-B15D1834077F}"/>
              </a:ext>
            </a:extLst>
          </p:cNvPr>
          <p:cNvSpPr>
            <a:spLocks noGrp="1"/>
          </p:cNvSpPr>
          <p:nvPr>
            <p:ph type="title"/>
          </p:nvPr>
        </p:nvSpPr>
        <p:spPr>
          <a:xfrm>
            <a:off x="838200" y="365126"/>
            <a:ext cx="10515600" cy="557588"/>
          </a:xfrm>
        </p:spPr>
        <p:txBody>
          <a:bodyPr>
            <a:noAutofit/>
          </a:bodyPr>
          <a:lstStyle/>
          <a:p>
            <a:r>
              <a:rPr lang="es-ES" sz="3200" b="1" i="0" dirty="0">
                <a:solidFill>
                  <a:srgbClr val="1F1F1F"/>
                </a:solidFill>
                <a:effectLst/>
                <a:latin typeface="Source Sans Pro" panose="020B0503030403020204" pitchFamily="34" charset="0"/>
              </a:rPr>
              <a:t>Parte 3: Responder las preguntas</a:t>
            </a:r>
            <a:endParaRPr lang="es-AR" sz="3200" dirty="0"/>
          </a:p>
        </p:txBody>
      </p:sp>
      <p:sp>
        <p:nvSpPr>
          <p:cNvPr id="4" name="CuadroTexto 3">
            <a:extLst>
              <a:ext uri="{FF2B5EF4-FFF2-40B4-BE49-F238E27FC236}">
                <a16:creationId xmlns:a16="http://schemas.microsoft.com/office/drawing/2014/main" id="{491F7EA4-FE0B-49C5-8E0B-80A64E5C5A5D}"/>
              </a:ext>
            </a:extLst>
          </p:cNvPr>
          <p:cNvSpPr txBox="1"/>
          <p:nvPr/>
        </p:nvSpPr>
        <p:spPr>
          <a:xfrm>
            <a:off x="992038" y="1690777"/>
            <a:ext cx="10110158" cy="369332"/>
          </a:xfrm>
          <a:prstGeom prst="rect">
            <a:avLst/>
          </a:prstGeom>
          <a:noFill/>
        </p:spPr>
        <p:txBody>
          <a:bodyPr wrap="square" rtlCol="0">
            <a:spAutoFit/>
          </a:bodyPr>
          <a:lstStyle/>
          <a:p>
            <a:r>
              <a:rPr lang="es-CL" b="1" dirty="0">
                <a:latin typeface="Source Sans Pro" panose="020B0503030403020204" pitchFamily="34" charset="0"/>
                <a:ea typeface="Source Sans Pro" panose="020B0503030403020204" pitchFamily="34" charset="0"/>
              </a:rPr>
              <a:t>R: </a:t>
            </a:r>
            <a:r>
              <a:rPr lang="es-CL" dirty="0">
                <a:latin typeface="Source Sans Pro" panose="020B0503030403020204" pitchFamily="34" charset="0"/>
                <a:ea typeface="Source Sans Pro" panose="020B0503030403020204" pitchFamily="34" charset="0"/>
              </a:rPr>
              <a:t>La consulta retornó 5 usuarios, los cuales se pueden ver en la diapositiva anterior.</a:t>
            </a:r>
            <a:endParaRPr lang="es-CL" b="1" dirty="0">
              <a:latin typeface="Source Sans Pro" panose="020B0503030403020204" pitchFamily="34" charset="0"/>
              <a:ea typeface="Source Sans Pro" panose="020B0503030403020204" pitchFamily="34" charset="0"/>
            </a:endParaRPr>
          </a:p>
        </p:txBody>
      </p:sp>
      <p:sp>
        <p:nvSpPr>
          <p:cNvPr id="9" name="Content Placeholder 2">
            <a:extLst>
              <a:ext uri="{FF2B5EF4-FFF2-40B4-BE49-F238E27FC236}">
                <a16:creationId xmlns:a16="http://schemas.microsoft.com/office/drawing/2014/main" id="{4D39B268-350B-2BA8-6F20-C6B4C77B3596}"/>
              </a:ext>
            </a:extLst>
          </p:cNvPr>
          <p:cNvSpPr txBox="1">
            <a:spLocks/>
          </p:cNvSpPr>
          <p:nvPr/>
        </p:nvSpPr>
        <p:spPr>
          <a:xfrm>
            <a:off x="929640" y="2270583"/>
            <a:ext cx="10515600" cy="557588"/>
          </a:xfrm>
          <a:prstGeom prst="rect">
            <a:avLst/>
          </a:prstGeom>
          <a:solidFill>
            <a:schemeClr val="bg1">
              <a:lumMod val="8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2.   ¿</a:t>
            </a:r>
            <a:r>
              <a:rPr lang="en-US" sz="2400" dirty="0" err="1"/>
              <a:t>Cuál</a:t>
            </a:r>
            <a:r>
              <a:rPr lang="en-US" sz="2400" dirty="0"/>
              <a:t> es </a:t>
            </a:r>
            <a:r>
              <a:rPr lang="en-US" sz="2400" dirty="0" err="1"/>
              <a:t>tu</a:t>
            </a:r>
            <a:r>
              <a:rPr lang="en-US" sz="2400" dirty="0"/>
              <a:t> </a:t>
            </a:r>
            <a:r>
              <a:rPr lang="en-US" sz="2400" dirty="0" err="1"/>
              <a:t>perspectiva</a:t>
            </a:r>
            <a:r>
              <a:rPr lang="en-US" sz="2400" dirty="0"/>
              <a:t> </a:t>
            </a:r>
            <a:r>
              <a:rPr lang="en-US" sz="2400" dirty="0" err="1"/>
              <a:t>sobre</a:t>
            </a:r>
            <a:r>
              <a:rPr lang="en-US" sz="2400" dirty="0"/>
              <a:t> la </a:t>
            </a:r>
            <a:r>
              <a:rPr lang="en-US" sz="2400" dirty="0" err="1"/>
              <a:t>relación</a:t>
            </a:r>
            <a:r>
              <a:rPr lang="en-US" sz="2400" dirty="0"/>
              <a:t> entre </a:t>
            </a:r>
            <a:r>
              <a:rPr lang="en-US" sz="2400" dirty="0" err="1"/>
              <a:t>el</a:t>
            </a:r>
            <a:r>
              <a:rPr lang="en-US" sz="2400" dirty="0"/>
              <a:t> </a:t>
            </a:r>
            <a:r>
              <a:rPr lang="en-US" sz="2400" dirty="0" err="1"/>
              <a:t>Pagerank</a:t>
            </a:r>
            <a:r>
              <a:rPr lang="en-US" sz="2400" dirty="0"/>
              <a:t> y la </a:t>
            </a:r>
            <a:r>
              <a:rPr lang="en-US" sz="2400" dirty="0" err="1"/>
              <a:t>cantidad</a:t>
            </a:r>
            <a:r>
              <a:rPr lang="en-US" sz="2400" dirty="0"/>
              <a:t> de </a:t>
            </a:r>
            <a:r>
              <a:rPr lang="en-US" sz="2400" dirty="0" err="1"/>
              <a:t>aristas</a:t>
            </a:r>
            <a:r>
              <a:rPr lang="en-US" sz="2400" dirty="0"/>
              <a:t> </a:t>
            </a:r>
            <a:r>
              <a:rPr lang="en-US" sz="2400" dirty="0" err="1"/>
              <a:t>entrantes</a:t>
            </a:r>
            <a:r>
              <a:rPr lang="en-US" sz="2400" dirty="0"/>
              <a:t> </a:t>
            </a:r>
            <a:r>
              <a:rPr lang="en-US" sz="2400" dirty="0" err="1"/>
              <a:t>en</a:t>
            </a:r>
            <a:r>
              <a:rPr lang="en-US" sz="2400" dirty="0"/>
              <a:t> un </a:t>
            </a:r>
            <a:r>
              <a:rPr lang="en-US" sz="2400" dirty="0" err="1"/>
              <a:t>grafo</a:t>
            </a:r>
            <a:r>
              <a:rPr lang="en-US" sz="2400" dirty="0"/>
              <a:t>?</a:t>
            </a:r>
          </a:p>
        </p:txBody>
      </p:sp>
      <p:sp>
        <p:nvSpPr>
          <p:cNvPr id="12" name="CuadroTexto 11">
            <a:extLst>
              <a:ext uri="{FF2B5EF4-FFF2-40B4-BE49-F238E27FC236}">
                <a16:creationId xmlns:a16="http://schemas.microsoft.com/office/drawing/2014/main" id="{B5E02182-6CB9-984D-A16F-AC68C810617C}"/>
              </a:ext>
            </a:extLst>
          </p:cNvPr>
          <p:cNvSpPr txBox="1"/>
          <p:nvPr/>
        </p:nvSpPr>
        <p:spPr>
          <a:xfrm>
            <a:off x="992038" y="2947115"/>
            <a:ext cx="10110158" cy="2308324"/>
          </a:xfrm>
          <a:prstGeom prst="rect">
            <a:avLst/>
          </a:prstGeom>
          <a:noFill/>
        </p:spPr>
        <p:txBody>
          <a:bodyPr wrap="square" rtlCol="0">
            <a:spAutoFit/>
          </a:bodyPr>
          <a:lstStyle/>
          <a:p>
            <a:r>
              <a:rPr lang="es-CL" b="1" dirty="0">
                <a:latin typeface="Source Sans Pro" panose="020B0503030403020204" pitchFamily="34" charset="0"/>
                <a:ea typeface="Source Sans Pro" panose="020B0503030403020204" pitchFamily="34" charset="0"/>
              </a:rPr>
              <a:t>R: </a:t>
            </a:r>
            <a:r>
              <a:rPr lang="es-CL" dirty="0">
                <a:latin typeface="Source Sans Pro" panose="020B0503030403020204" pitchFamily="34" charset="0"/>
                <a:ea typeface="Source Sans Pro" panose="020B0503030403020204" pitchFamily="34" charset="0"/>
              </a:rPr>
              <a:t>El </a:t>
            </a:r>
            <a:r>
              <a:rPr lang="es-CL" dirty="0" err="1">
                <a:latin typeface="Source Sans Pro" panose="020B0503030403020204" pitchFamily="34" charset="0"/>
                <a:ea typeface="Source Sans Pro" panose="020B0503030403020204" pitchFamily="34" charset="0"/>
              </a:rPr>
              <a:t>Pagerank</a:t>
            </a:r>
            <a:r>
              <a:rPr lang="es-CL" dirty="0">
                <a:latin typeface="Source Sans Pro" panose="020B0503030403020204" pitchFamily="34" charset="0"/>
                <a:ea typeface="Source Sans Pro" panose="020B0503030403020204" pitchFamily="34" charset="0"/>
              </a:rPr>
              <a:t> permite entregar más información de tipo semántica para poder analizar un problema de la vida real modelo en un grafo. En este sentido, no solo nos basta tomar en cuenta la cantidad de aristas entrantes, sino en la importancia de las aristas entrantes. De esta manera, no necesariamente existe una relación directamente proporcional entre importancia de un nodo vs cantidad de aristas entrantes en el caso de </a:t>
            </a:r>
            <a:r>
              <a:rPr lang="es-CL" dirty="0" err="1">
                <a:latin typeface="Source Sans Pro" panose="020B0503030403020204" pitchFamily="34" charset="0"/>
                <a:ea typeface="Source Sans Pro" panose="020B0503030403020204" pitchFamily="34" charset="0"/>
              </a:rPr>
              <a:t>Pagerank</a:t>
            </a:r>
            <a:r>
              <a:rPr lang="es-CL" dirty="0">
                <a:latin typeface="Source Sans Pro" panose="020B0503030403020204" pitchFamily="34" charset="0"/>
                <a:ea typeface="Source Sans Pro" panose="020B0503030403020204" pitchFamily="34" charset="0"/>
              </a:rPr>
              <a:t>. Podríamos decir que dicho algoritmo es más propio de minería de datos en el que se ofrece interpretabilidad a un grafo, versus una métrica como lo es la cantidad de aristas entrantes, la cual es útil, pero no suficiente para poder analizar un problema real y con cierta complejidad.</a:t>
            </a:r>
            <a:endParaRPr lang="es-CL" b="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757627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1093</Words>
  <Application>Microsoft Macintosh PowerPoint</Application>
  <PresentationFormat>Panorámica</PresentationFormat>
  <Paragraphs>55</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Calibri Light</vt:lpstr>
      <vt:lpstr>Roboto Mono</vt:lpstr>
      <vt:lpstr>Source Sans Pro</vt:lpstr>
      <vt:lpstr>unset</vt:lpstr>
      <vt:lpstr>var(--cds-font-family-source-sans-pro)</vt:lpstr>
      <vt:lpstr>Office Theme</vt:lpstr>
      <vt:lpstr>Presentación de PowerPoint</vt:lpstr>
      <vt:lpstr>Parte 1: Escribir consultas </vt:lpstr>
      <vt:lpstr>Parte 1: Escribir consultas </vt:lpstr>
      <vt:lpstr>Parte 1: Escribir consultas </vt:lpstr>
      <vt:lpstr>Parte 2: Importar los archivos CSV a BigQuery (1-3)</vt:lpstr>
      <vt:lpstr>Parte 2: Importar los archivos CSV a BigQuery (2-3)</vt:lpstr>
      <vt:lpstr>Parte 2: Importar los archivos CSV a BigQuery (3-3)</vt:lpstr>
      <vt:lpstr>Parte 2: Importar los archivos CSV a BigQuery</vt:lpstr>
      <vt:lpstr>Parte 3: Responder las preguntas</vt:lpstr>
      <vt:lpstr>Parte 3: Responder las 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Patsy De Jesus</dc:creator>
  <cp:lastModifiedBy>Luciano Lorenzo Davico Larenas</cp:lastModifiedBy>
  <cp:revision>50</cp:revision>
  <dcterms:created xsi:type="dcterms:W3CDTF">2024-02-03T20:01:35Z</dcterms:created>
  <dcterms:modified xsi:type="dcterms:W3CDTF">2024-02-05T03:16:11Z</dcterms:modified>
</cp:coreProperties>
</file>