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18" r:id="rId1"/>
  </p:sldMasterIdLst>
  <p:notesMasterIdLst>
    <p:notesMasterId r:id="rId34"/>
  </p:notesMasterIdLst>
  <p:sldIdLst>
    <p:sldId id="256" r:id="rId2"/>
    <p:sldId id="332" r:id="rId3"/>
    <p:sldId id="333" r:id="rId4"/>
    <p:sldId id="283" r:id="rId5"/>
    <p:sldId id="305" r:id="rId6"/>
    <p:sldId id="306" r:id="rId7"/>
    <p:sldId id="334" r:id="rId8"/>
    <p:sldId id="335" r:id="rId9"/>
    <p:sldId id="308" r:id="rId10"/>
    <p:sldId id="307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8"/>
    <p:restoredTop sz="96715"/>
  </p:normalViewPr>
  <p:slideViewPr>
    <p:cSldViewPr snapToGrid="0" snapToObjects="1">
      <p:cViewPr varScale="1">
        <p:scale>
          <a:sx n="88" d="100"/>
          <a:sy n="88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E39B-1780-BB4F-873B-69269AE63AA1}" type="datetimeFigureOut">
              <a:t>02-05-23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2997-D0A1-9942-AC83-71B4F795ADAF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1955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346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8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367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  <a:defRPr/>
            </a:lvl1pPr>
            <a:lvl3pPr marL="671513" indent="-385763">
              <a:lnSpc>
                <a:spcPct val="112000"/>
              </a:lnSpc>
              <a:spcBef>
                <a:spcPts val="110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/>
              <a:defRPr/>
            </a:lvl3pPr>
            <a:lvl4pPr marL="1444752" indent="0">
              <a:buNone/>
              <a:defRPr/>
            </a:lvl4pPr>
            <a:lvl5pPr marL="190195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971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33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5518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487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5098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7286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9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3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DF3B4F-E2C0-FD4A-9A83-797C6A447123}" type="slidenum">
              <a:t>‹#›</a:t>
            </a:fld>
            <a:endParaRPr lang="en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66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localhost/Users/yadraneterovic/Documents/inf1300/2013/Document2!OLE_LINK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file:///localhost/Users/yadraneterovic/Documents/inf1300/2013/Document2!OLE_LINK2" TargetMode="Externa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livebook.manning.com/book/software-engineering-for-data-scientists?origin=product-look-ins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-pm.com/crisp-dm-still-most-popular/" TargetMode="External"/><Relationship Id="rId2" Type="http://schemas.openxmlformats.org/officeDocument/2006/relationships/hyperlink" Target="https://www.datascience-pm.com/data-science-proc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science-pm.com/agile-data-scienc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DF1B-CA02-B5AF-3853-8B9B298B3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sz="6600" cap="none"/>
              <a:t>Ingeniería de software</a:t>
            </a:r>
            <a:r>
              <a:rPr lang="en-CL" sz="6600" cap="none" baseline="30000"/>
              <a:t>4</a:t>
            </a:r>
            <a:endParaRPr lang="en-CL" sz="6600" cap="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36B4-42A5-5DA5-DED8-503116FF6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/>
              <a:t>Yadran Eterovic S. </a:t>
            </a:r>
            <a:r>
              <a:rPr lang="en-CL" sz="1800"/>
              <a:t>(</a:t>
            </a:r>
            <a:r>
              <a:rPr lang="en-CL" sz="1800">
                <a:latin typeface="Consolas" panose="020B0609020204030204" pitchFamily="49" charset="0"/>
                <a:cs typeface="Consolas" panose="020B0609020204030204" pitchFamily="49" charset="0"/>
              </a:rPr>
              <a:t>yadran@ing.puc.cl</a:t>
            </a:r>
            <a:r>
              <a:rPr lang="en-CL" sz="1800"/>
              <a:t>)</a:t>
            </a:r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0331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0A6B-AEAE-F183-FD5D-EDCC4A39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De la clase “</a:t>
            </a:r>
            <a:r>
              <a:rPr lang="en-US"/>
              <a:t>Planificación y estimaciones en proyectos de software</a:t>
            </a:r>
            <a:r>
              <a:rPr lang="en-CL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4C60-C059-3DF6-95E4-96199635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/>
            <a:r>
              <a:rPr lang="en-CL"/>
              <a:t>1. </a:t>
            </a:r>
            <a:r>
              <a:rPr lang="en-CL" b="1"/>
              <a:t>Una estimación es </a:t>
            </a:r>
            <a:r>
              <a:rPr lang="en-US" b="1"/>
              <a:t>un juicio o cálculo </a:t>
            </a:r>
            <a:r>
              <a:rPr lang="en-US" b="1" i="1"/>
              <a:t>aproximado</a:t>
            </a:r>
            <a:r>
              <a:rPr lang="en-US" b="1"/>
              <a:t> del valor, número, cantidad o extensión de algo</a:t>
            </a:r>
            <a:r>
              <a:rPr lang="en-US"/>
              <a:t>—p.ej., del esfuerzo y tiempo necesarios para realizar el proyecto</a:t>
            </a:r>
          </a:p>
          <a:p>
            <a:pPr marL="223838" indent="-223838"/>
            <a:r>
              <a:rPr lang="en-US"/>
              <a:t>2. </a:t>
            </a:r>
            <a:r>
              <a:rPr lang="en-US" b="1"/>
              <a:t>El esfuerzo y el tiempo necesarios para realizar el proyecto dependen principalmente de la </a:t>
            </a:r>
            <a:r>
              <a:rPr lang="en-US" b="1" i="1"/>
              <a:t>magnitud</a:t>
            </a:r>
            <a:r>
              <a:rPr lang="en-US" b="1"/>
              <a:t> del software</a:t>
            </a:r>
            <a:r>
              <a:rPr lang="en-US"/>
              <a:t>—invirtamos una cantidad apropiada de trabajo para evaluar la magnitud del software que se va a desarrollar (en sí, una estimación)</a:t>
            </a:r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08659-27A6-D6E1-ABE4-58022F6C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10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856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F712-CF5A-9397-21F5-5E13BCFB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Entonces, ¿cómo estimamos</a:t>
            </a:r>
            <a:br>
              <a:rPr lang="en-CL"/>
            </a:br>
            <a:r>
              <a:rPr lang="en-CL"/>
              <a:t>la </a:t>
            </a:r>
            <a:r>
              <a:rPr lang="en-CL" i="1"/>
              <a:t>magnitud</a:t>
            </a:r>
            <a:r>
              <a:rPr lang="en-CL"/>
              <a:t> del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DC24-EE94-67D2-65E7-1B0A5DAD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/>
              <a:t>Primero, ¿cuál es la </a:t>
            </a:r>
            <a:r>
              <a:rPr lang="en-CL" b="1"/>
              <a:t>unidad de medida</a:t>
            </a:r>
            <a:r>
              <a:rPr lang="en-CL"/>
              <a:t>? ( ¿cuál es el “metro cuadrado” de software? )</a:t>
            </a:r>
          </a:p>
          <a:p>
            <a:r>
              <a:rPr lang="en-CL"/>
              <a:t>Segundo, ¿cómo calculamos—aproximadamente (es una </a:t>
            </a:r>
            <a:r>
              <a:rPr lang="en-CL" i="1"/>
              <a:t>estimación</a:t>
            </a:r>
            <a:r>
              <a:rPr lang="en-CL"/>
              <a:t>)—el </a:t>
            </a:r>
            <a:r>
              <a:rPr lang="en-CL" b="1"/>
              <a:t>número de estas unidades</a:t>
            </a:r>
            <a:r>
              <a:rPr lang="en-CL"/>
              <a:t> para una aplicación que </a:t>
            </a:r>
            <a:r>
              <a:rPr lang="en-CL" i="1"/>
              <a:t>aún no ha sido desarrollada</a:t>
            </a:r>
            <a:r>
              <a:rPr lang="en-CL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A610A-1558-5262-98F8-18AF03A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1696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E2F83-FB61-4100-FC56-5D21534E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12</a:t>
            </a:fld>
            <a:endParaRPr lang="en-C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607B63-BD4C-1C52-CF74-18A84947D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93" y="1929420"/>
            <a:ext cx="3263512" cy="463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A7BF6B2F-407E-DEF0-32B3-F764AF1E5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01863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L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603F12F-8A92-EF6E-B29C-E4BAA126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44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L" altLang="en-CL" sz="1000" b="0" i="0" u="none" strike="noStrike" cap="none" normalizeH="0" baseline="0">
                <a:ln>
                  <a:noFill/>
                </a:ln>
                <a:solidFill>
                  <a:srgbClr val="0F1111"/>
                </a:solidFill>
                <a:effectLst/>
                <a:latin typeface="Amazon Ember"/>
              </a:rPr>
            </a:br>
            <a:endParaRPr kumimoji="0" lang="en-CL" altLang="en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B345D-66C6-AA3F-5168-F4639825DA20}"/>
              </a:ext>
            </a:extLst>
          </p:cNvPr>
          <p:cNvSpPr txBox="1"/>
          <p:nvPr/>
        </p:nvSpPr>
        <p:spPr>
          <a:xfrm>
            <a:off x="936998" y="485783"/>
            <a:ext cx="4423503" cy="1328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En 1981, B. Boehm propuso usar el número de </a:t>
            </a:r>
            <a:r>
              <a:rPr lang="en-CL" i="1"/>
              <a:t>miles de líneas de código fuente</a:t>
            </a:r>
            <a:r>
              <a:rPr lang="en-CL"/>
              <a:t> (KSLOC) como medida de la magnitud del software, para su modelo de estimación COCOMO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32ED380-137D-57EB-4AB0-F2AECD32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24" y="1908801"/>
            <a:ext cx="3330041" cy="468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4E804D-C3D8-58E2-94A1-FC0AA0FC1759}"/>
              </a:ext>
            </a:extLst>
          </p:cNvPr>
          <p:cNvSpPr txBox="1"/>
          <p:nvPr/>
        </p:nvSpPr>
        <p:spPr>
          <a:xfrm>
            <a:off x="6264167" y="485782"/>
            <a:ext cx="5670556" cy="1328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En 2001, B. Boehm et al. propusieron usar ya sea el número de KSLOC o bien el número de </a:t>
            </a:r>
            <a:r>
              <a:rPr lang="en-CL" i="1"/>
              <a:t>puntos de función no ajustados</a:t>
            </a:r>
            <a:r>
              <a:rPr lang="en-CL"/>
              <a:t> (UFP) como medida de la magnitud del software, para la nueva versión del modelo, COCOMO 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92517-C05B-8C23-9621-FCAAA6C06FEA}"/>
              </a:ext>
            </a:extLst>
          </p:cNvPr>
          <p:cNvSpPr txBox="1"/>
          <p:nvPr/>
        </p:nvSpPr>
        <p:spPr>
          <a:xfrm>
            <a:off x="5221942" y="3429000"/>
            <a:ext cx="1748115" cy="9194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sz="1600"/>
              <a:t>en el lenguaje de programación de alto nivel original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4B7633-45FF-87F1-ED90-1E2471EBB011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4176074" y="1074656"/>
            <a:ext cx="1919926" cy="2354344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0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33D2-0977-6C23-74EE-4BDC1CE9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 sz="4000"/>
              <a:t>Con respecto al número de líneas de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4B55-AB0C-0581-E18C-611FA498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61945"/>
          </a:xfrm>
        </p:spPr>
        <p:txBody>
          <a:bodyPr>
            <a:normAutofit/>
          </a:bodyPr>
          <a:lstStyle/>
          <a:p>
            <a:r>
              <a:rPr lang="en-CL"/>
              <a:t>¿Cómo estimar el número de líneas de código?</a:t>
            </a:r>
          </a:p>
          <a:p>
            <a:pPr lvl="2"/>
            <a:r>
              <a:rPr lang="en-CL"/>
              <a:t>datos históricos a partir de información disponible tempranamente en un proyecto</a:t>
            </a:r>
          </a:p>
          <a:p>
            <a:pPr lvl="2"/>
            <a:r>
              <a:rPr lang="en-CL"/>
              <a:t>opinión de expertos</a:t>
            </a:r>
          </a:p>
          <a:p>
            <a:r>
              <a:rPr lang="en-CL"/>
              <a:t>Dificultades:</a:t>
            </a:r>
          </a:p>
          <a:p>
            <a:pPr lvl="2"/>
            <a:r>
              <a:rPr lang="en-CL"/>
              <a:t>diferencias debido a los lenguajes de programación</a:t>
            </a:r>
          </a:p>
          <a:p>
            <a:pPr lvl="2"/>
            <a:r>
              <a:rPr lang="en-CL">
                <a:sym typeface="Wingdings" pitchFamily="2" charset="2"/>
              </a:rPr>
              <a:t>diferencias en estilos de escritura de código</a:t>
            </a:r>
          </a:p>
          <a:p>
            <a:pPr lvl="2"/>
            <a:r>
              <a:rPr lang="en-CL">
                <a:sym typeface="Wingdings" pitchFamily="2" charset="2"/>
              </a:rPr>
              <a:t>diferencias en calidad de código</a:t>
            </a:r>
          </a:p>
          <a:p>
            <a:r>
              <a:rPr lang="en-CL">
                <a:sym typeface="Wingdings" pitchFamily="2" charset="2"/>
              </a:rPr>
              <a:t>En COCOMO II se usa la </a:t>
            </a:r>
            <a:r>
              <a:rPr lang="en-CL" i="1">
                <a:sym typeface="Wingdings" pitchFamily="2" charset="2"/>
              </a:rPr>
              <a:t>sentencia fuente lógica</a:t>
            </a:r>
            <a:r>
              <a:rPr lang="en-CL">
                <a:sym typeface="Wingdings" pitchFamily="2" charset="2"/>
              </a:rPr>
              <a:t> (oficialmente definida por el SEI)</a:t>
            </a:r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A0A25-9A16-F146-D213-DC66A537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13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1006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D04C-C3EB-E18E-4094-55B81D0A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622330" cy="1485900"/>
          </a:xfrm>
        </p:spPr>
        <p:txBody>
          <a:bodyPr>
            <a:noAutofit/>
          </a:bodyPr>
          <a:lstStyle/>
          <a:p>
            <a:r>
              <a:rPr lang="es-ES_tradnl" sz="3600" b="1">
                <a:latin typeface="Calibri" panose="020F0502020204030204" pitchFamily="34" charset="0"/>
                <a:cs typeface="Calibri" panose="020F0502020204030204" pitchFamily="34" charset="0"/>
              </a:rPr>
              <a:t>Análisis de puntos de función</a:t>
            </a:r>
            <a:r>
              <a:rPr lang="es-ES_tradnl" sz="36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s-ES_tradnl" sz="3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_tradnl" sz="3600"/>
              <a:t>un método para medir la magnitud de un sistema</a:t>
            </a:r>
            <a:endParaRPr lang="en-C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F113-7F65-98E1-57AA-88AF9003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6622330" cy="4341043"/>
          </a:xfrm>
        </p:spPr>
        <p:txBody>
          <a:bodyPr>
            <a:normAutofit/>
          </a:bodyPr>
          <a:lstStyle/>
          <a:p>
            <a:r>
              <a:rPr lang="es-ES_tradnl" sz="1800"/>
              <a:t>Un </a:t>
            </a:r>
            <a:r>
              <a:rPr lang="es-ES_tradnl" sz="1800" b="1"/>
              <a:t>punto de función</a:t>
            </a:r>
            <a:r>
              <a:rPr lang="es-ES_tradnl" sz="1800"/>
              <a:t> es una unidad de medida sintética del tamaño o magnitud de una aplicación de software</a:t>
            </a:r>
          </a:p>
          <a:p>
            <a:r>
              <a:rPr lang="es-ES_tradnl" sz="1800"/>
              <a:t>Los puntos de función de una aplicación debieran ser una medida de la </a:t>
            </a:r>
            <a:r>
              <a:rPr lang="es-ES_tradnl" sz="1800" b="1"/>
              <a:t>funcionalidad que el usuario solicita</a:t>
            </a:r>
            <a:r>
              <a:rPr lang="es-ES_tradnl" sz="1800"/>
              <a:t> (y la aplicación ofrece):</a:t>
            </a:r>
          </a:p>
          <a:p>
            <a:pPr lvl="2"/>
            <a:r>
              <a:rPr lang="es-ES_tradnl" sz="1600"/>
              <a:t>es decir, </a:t>
            </a:r>
            <a:r>
              <a:rPr lang="es-ES_tradnl" sz="1600" i="1"/>
              <a:t>puntaje por funcionalidad</a:t>
            </a:r>
            <a:r>
              <a:rPr lang="es-ES_tradnl" sz="1600"/>
              <a:t> según el usuario final, personal de marketing, analista de negocios, comprador, etc.</a:t>
            </a:r>
          </a:p>
          <a:p>
            <a:r>
              <a:rPr lang="es-ES_tradnl" sz="1800"/>
              <a:t>Los puntos de función son más fáciles de calcular—a partir de una especificación de requisitos funcionales—que las líneas de código</a:t>
            </a:r>
          </a:p>
          <a:p>
            <a:r>
              <a:rPr lang="es-ES_tradnl" sz="1800"/>
              <a:t>… y ofrecen una base para calcular la magnitud en líneas de código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60A04-539F-43F3-6E30-581D344F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14</a:t>
            </a:fld>
            <a:endParaRPr lang="en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27313-B1F5-8F8B-B173-B16E9A89E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444" y="1531854"/>
            <a:ext cx="3323202" cy="43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2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D936-071D-42DB-6088-01B37EF2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3600"/>
              <a:t>A medida que avanza el desarrollo, mejora la infor-mación disponible para contar puntos de función</a:t>
            </a:r>
            <a:endParaRPr lang="en-C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95BA-A317-DEB3-54D0-9CC486B4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s-ES_tradnl"/>
              <a:t>Propuesta del proyecto</a:t>
            </a:r>
          </a:p>
          <a:p>
            <a:pPr>
              <a:spcBef>
                <a:spcPts val="1000"/>
              </a:spcBef>
            </a:pPr>
            <a:r>
              <a:rPr lang="es-ES_tradnl"/>
              <a:t>Documento de requisitos</a:t>
            </a:r>
          </a:p>
          <a:p>
            <a:pPr>
              <a:spcBef>
                <a:spcPts val="1000"/>
              </a:spcBef>
            </a:pPr>
            <a:r>
              <a:rPr lang="es-ES_tradnl"/>
              <a:t>Diagramas del sistema y de entidad-relación</a:t>
            </a:r>
          </a:p>
          <a:p>
            <a:pPr>
              <a:spcBef>
                <a:spcPts val="1000"/>
              </a:spcBef>
            </a:pPr>
            <a:r>
              <a:rPr lang="es-ES_tradnl"/>
              <a:t>Especificaciones funcionales y del sistema</a:t>
            </a:r>
          </a:p>
          <a:p>
            <a:pPr>
              <a:spcBef>
                <a:spcPts val="1000"/>
              </a:spcBef>
            </a:pPr>
            <a:r>
              <a:rPr lang="es-ES_tradnl"/>
              <a:t>Modelos lógicos de datos y de procesos</a:t>
            </a:r>
          </a:p>
          <a:p>
            <a:pPr>
              <a:spcBef>
                <a:spcPts val="1000"/>
              </a:spcBef>
            </a:pPr>
            <a:r>
              <a:rPr lang="es-ES_tradnl"/>
              <a:t>Especificaciones de programas y módulos</a:t>
            </a:r>
          </a:p>
          <a:p>
            <a:pPr>
              <a:spcBef>
                <a:spcPts val="1000"/>
              </a:spcBef>
            </a:pPr>
            <a:r>
              <a:rPr lang="es-ES_tradnl"/>
              <a:t>Manual del usuario</a:t>
            </a:r>
          </a:p>
          <a:p>
            <a:pPr>
              <a:spcBef>
                <a:spcPts val="1000"/>
              </a:spcBef>
            </a:pPr>
            <a:r>
              <a:rPr lang="es-ES_tradnl"/>
              <a:t>Material de capacitación</a:t>
            </a:r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973D9-2E23-6609-EDD6-2D9BE32D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15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966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1896A-9387-D3DB-5995-1726E13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16</a:t>
            </a:fld>
            <a:endParaRPr lang="en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46188-498E-FC2D-EF77-877A1379ABB5}"/>
              </a:ext>
            </a:extLst>
          </p:cNvPr>
          <p:cNvSpPr txBox="1"/>
          <p:nvPr/>
        </p:nvSpPr>
        <p:spPr>
          <a:xfrm>
            <a:off x="857840" y="264456"/>
            <a:ext cx="6297104" cy="2749272"/>
          </a:xfrm>
          <a:prstGeom prst="roundRect">
            <a:avLst>
              <a:gd name="adj" fmla="val 675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7938" indent="-7938">
              <a:spcBef>
                <a:spcPts val="1600"/>
              </a:spcBef>
            </a:pPr>
            <a:r>
              <a:rPr lang="es-ES_tradnl" sz="1800"/>
              <a:t>Contar puntos de función toma tres pasos principales:</a:t>
            </a:r>
            <a:endParaRPr lang="es-ES_tradnl"/>
          </a:p>
          <a:p>
            <a:pPr marL="285750" indent="-285750">
              <a:spcBef>
                <a:spcPts val="1600"/>
              </a:spcBef>
            </a:pPr>
            <a:r>
              <a:rPr lang="es-ES_tradnl"/>
              <a:t>1</a:t>
            </a:r>
            <a:r>
              <a:rPr lang="es-ES_tradnl" sz="1800"/>
              <a:t>) Identificar los archivos lógicos internos (</a:t>
            </a:r>
            <a:r>
              <a:rPr lang="es-ES_tradnl" sz="1800" b="1"/>
              <a:t>ILF</a:t>
            </a:r>
            <a:r>
              <a:rPr lang="es-ES_tradnl" sz="1800"/>
              <a:t>) y los archivos de interfaz externos (</a:t>
            </a:r>
            <a:r>
              <a:rPr lang="es-ES_tradnl" sz="1800" b="1"/>
              <a:t>EIF</a:t>
            </a:r>
            <a:r>
              <a:rPr lang="es-ES_tradnl" sz="1800"/>
              <a:t>), y sus niveles de complejidad</a:t>
            </a:r>
          </a:p>
          <a:p>
            <a:pPr marL="285750" indent="-285750">
              <a:spcBef>
                <a:spcPts val="1600"/>
              </a:spcBef>
            </a:pPr>
            <a:r>
              <a:rPr lang="es-ES_tradnl"/>
              <a:t>2</a:t>
            </a:r>
            <a:r>
              <a:rPr lang="es-ES_tradnl" sz="1800"/>
              <a:t>) Identificar los </a:t>
            </a:r>
            <a:r>
              <a:rPr lang="es-ES_tradnl" sz="1800" i="1"/>
              <a:t>inputs</a:t>
            </a:r>
            <a:r>
              <a:rPr lang="es-ES_tradnl" sz="1800"/>
              <a:t> (</a:t>
            </a:r>
            <a:r>
              <a:rPr lang="es-ES_tradnl" sz="1800" b="1"/>
              <a:t>EI</a:t>
            </a:r>
            <a:r>
              <a:rPr lang="es-ES_tradnl" sz="1800"/>
              <a:t>), los </a:t>
            </a:r>
            <a:r>
              <a:rPr lang="es-ES_tradnl" sz="1800" i="1"/>
              <a:t>outputs</a:t>
            </a:r>
            <a:r>
              <a:rPr lang="es-ES_tradnl" sz="1800"/>
              <a:t> (</a:t>
            </a:r>
            <a:r>
              <a:rPr lang="es-ES_tradnl" sz="1800" b="1"/>
              <a:t>EO</a:t>
            </a:r>
            <a:r>
              <a:rPr lang="es-ES_tradnl" sz="1800"/>
              <a:t>) y las </a:t>
            </a:r>
            <a:r>
              <a:rPr lang="es-ES_tradnl" sz="1800" i="1"/>
              <a:t>consultas</a:t>
            </a:r>
            <a:r>
              <a:rPr lang="es-ES_tradnl" sz="1800"/>
              <a:t> (</a:t>
            </a:r>
            <a:r>
              <a:rPr lang="es-ES_tradnl" sz="1800" b="1"/>
              <a:t>EQ</a:t>
            </a:r>
            <a:r>
              <a:rPr lang="es-ES_tradnl" sz="1800"/>
              <a:t>), y sus niveles de complejidad</a:t>
            </a:r>
          </a:p>
          <a:p>
            <a:pPr marL="285750" indent="-285750">
              <a:spcBef>
                <a:spcPts val="1600"/>
              </a:spcBef>
            </a:pPr>
            <a:r>
              <a:rPr lang="es-ES_tradnl"/>
              <a:t>3</a:t>
            </a:r>
            <a:r>
              <a:rPr lang="es-ES_tradnl" sz="1800"/>
              <a:t>) Calcular los puntos de función no ajustados, sumando los resultados de 1) y 2) (próx. diapo.)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0808A-C060-A711-69C4-1F438CBF3AC9}"/>
              </a:ext>
            </a:extLst>
          </p:cNvPr>
          <p:cNvSpPr txBox="1"/>
          <p:nvPr/>
        </p:nvSpPr>
        <p:spPr>
          <a:xfrm>
            <a:off x="7268066" y="269037"/>
            <a:ext cx="4637987" cy="11918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b="1"/>
              <a:t>ILF</a:t>
            </a:r>
            <a:r>
              <a:rPr lang="es-ES_tradnl" sz="1600"/>
              <a:t>:  Cada grupo principal de datos o de información de control relacionada lógicamente e identificable por el usuario, que es controlado (generado, usado o mantenido) completamen-te por la aplicación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D855A-57D4-CAD6-A5DF-7B404DB9CCD7}"/>
              </a:ext>
            </a:extLst>
          </p:cNvPr>
          <p:cNvSpPr txBox="1"/>
          <p:nvPr/>
        </p:nvSpPr>
        <p:spPr>
          <a:xfrm>
            <a:off x="7268066" y="1560210"/>
            <a:ext cx="4637987" cy="11918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b="1"/>
              <a:t>EIF</a:t>
            </a:r>
            <a:r>
              <a:rPr lang="es-ES_tradnl" sz="1600"/>
              <a:t>:  Cada archivo (grupo lógico de datos o de infor-mación de control) con el cual la aplicación interac-túa, pero que es controlado (mantenido) por otra aplicación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A60E849-44B0-30E4-AC25-1A0DB49F0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315623"/>
              </p:ext>
            </p:extLst>
          </p:nvPr>
        </p:nvGraphicFramePr>
        <p:xfrm>
          <a:off x="7605419" y="3037037"/>
          <a:ext cx="4032777" cy="1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Document" r:id="rId3" imgW="5626100" imgH="1905000" progId="Word.Document.12">
                  <p:link updateAutomatic="1"/>
                </p:oleObj>
              </mc:Choice>
              <mc:Fallback>
                <p:oleObj name="Document" r:id="rId3" imgW="5626100" imgH="1905000" progId="Word.Document.12">
                  <p:link updateAutomatic="1"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05419" y="3037037"/>
                        <a:ext cx="4032777" cy="136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5A953A4-3276-F041-65D7-148EED180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07282"/>
              </p:ext>
            </p:extLst>
          </p:nvPr>
        </p:nvGraphicFramePr>
        <p:xfrm>
          <a:off x="7456347" y="4962410"/>
          <a:ext cx="4094108" cy="162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Document" r:id="rId5" imgW="5626100" imgH="2235200" progId="Word.Document.12">
                  <p:link updateAutomatic="1"/>
                </p:oleObj>
              </mc:Choice>
              <mc:Fallback>
                <p:oleObj name="Document" r:id="rId5" imgW="5626100" imgH="2235200" progId="Word.Document.12">
                  <p:link updateAutomatic="1"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6347" y="4962410"/>
                        <a:ext cx="4094108" cy="162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2DA085-3AF6-2EEB-0596-3C59EA01FDF0}"/>
              </a:ext>
            </a:extLst>
          </p:cNvPr>
          <p:cNvSpPr txBox="1"/>
          <p:nvPr/>
        </p:nvSpPr>
        <p:spPr>
          <a:xfrm>
            <a:off x="857840" y="3479710"/>
            <a:ext cx="4851661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b="1"/>
              <a:t>EI</a:t>
            </a:r>
            <a:r>
              <a:rPr lang="es-ES_tradnl" sz="1600"/>
              <a:t>:  Cada proceso elemental de la aplicación sobre datos o información de control que entra a la aplicación</a:t>
            </a:r>
            <a:endParaRPr lang="en-CL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3BF8C-519A-E013-3EE6-38DB135D2E4A}"/>
              </a:ext>
            </a:extLst>
          </p:cNvPr>
          <p:cNvSpPr txBox="1"/>
          <p:nvPr/>
        </p:nvSpPr>
        <p:spPr>
          <a:xfrm>
            <a:off x="1538140" y="4471793"/>
            <a:ext cx="4936503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b="1"/>
              <a:t>EO</a:t>
            </a:r>
            <a:r>
              <a:rPr lang="es-ES_tradnl" sz="1600"/>
              <a:t>:  Cada proceso elemental de la aplicación que genera datos o información de control que sale de la aplicación</a:t>
            </a:r>
            <a:endParaRPr lang="en-CL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D1DAA-614F-F740-279D-505B79EE437B}"/>
              </a:ext>
            </a:extLst>
          </p:cNvPr>
          <p:cNvSpPr txBox="1"/>
          <p:nvPr/>
        </p:nvSpPr>
        <p:spPr>
          <a:xfrm>
            <a:off x="1637466" y="5463877"/>
            <a:ext cx="5517478" cy="1191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b="1"/>
              <a:t>EQ</a:t>
            </a:r>
            <a:r>
              <a:rPr lang="es-ES_tradnl" sz="1600"/>
              <a:t>:  Cada proceso elemental de la aplicación compuesto por una combinación de </a:t>
            </a:r>
            <a:r>
              <a:rPr lang="es-ES_tradnl" sz="1600" i="1"/>
              <a:t>input</a:t>
            </a:r>
            <a:r>
              <a:rPr lang="es-ES_tradnl" sz="1600"/>
              <a:t>-</a:t>
            </a:r>
            <a:r>
              <a:rPr lang="es-ES_tradnl" sz="1600" i="1"/>
              <a:t>output</a:t>
            </a:r>
            <a:r>
              <a:rPr lang="es-ES_tradnl" sz="1600"/>
              <a:t> en la que el </a:t>
            </a:r>
            <a:r>
              <a:rPr lang="es-ES_tradnl" sz="1600" i="1"/>
              <a:t>input</a:t>
            </a:r>
            <a:r>
              <a:rPr lang="es-ES_tradnl" sz="1600"/>
              <a:t> (informa-ción de control que define la consulta) produce un </a:t>
            </a:r>
            <a:r>
              <a:rPr lang="es-ES_tradnl" sz="1600" i="1"/>
              <a:t>output</a:t>
            </a:r>
            <a:r>
              <a:rPr lang="es-ES_tradnl" sz="1600"/>
              <a:t> simple inmediato (datos obtenidos de uno o más ILF’s o EIF’s)</a:t>
            </a:r>
            <a:endParaRPr lang="en-CL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8BBB10-4B54-BA61-CABE-6F514A99F8BB}"/>
              </a:ext>
            </a:extLst>
          </p:cNvPr>
          <p:cNvCxnSpPr/>
          <p:nvPr/>
        </p:nvCxnSpPr>
        <p:spPr>
          <a:xfrm flipV="1">
            <a:off x="5099901" y="593889"/>
            <a:ext cx="2168165" cy="271056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2F4E9-B462-7C9B-F1D5-C3BE9530934B}"/>
              </a:ext>
            </a:extLst>
          </p:cNvPr>
          <p:cNvCxnSpPr>
            <a:cxnSpLocks/>
          </p:cNvCxnSpPr>
          <p:nvPr/>
        </p:nvCxnSpPr>
        <p:spPr>
          <a:xfrm>
            <a:off x="3172118" y="1327919"/>
            <a:ext cx="4095948" cy="475889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DDAA926-38A0-1724-3757-4D56CA6E3420}"/>
              </a:ext>
            </a:extLst>
          </p:cNvPr>
          <p:cNvCxnSpPr>
            <a:cxnSpLocks/>
          </p:cNvCxnSpPr>
          <p:nvPr/>
        </p:nvCxnSpPr>
        <p:spPr>
          <a:xfrm>
            <a:off x="5410986" y="1366148"/>
            <a:ext cx="2194433" cy="1918243"/>
          </a:xfrm>
          <a:prstGeom prst="bentConnector3">
            <a:avLst>
              <a:gd name="adj1" fmla="val 169"/>
            </a:avLst>
          </a:prstGeom>
          <a:ln w="12700">
            <a:solidFill>
              <a:srgbClr val="00B05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0340EF-28D7-F4EB-E9DE-E4F351F30A61}"/>
              </a:ext>
            </a:extLst>
          </p:cNvPr>
          <p:cNvCxnSpPr>
            <a:cxnSpLocks/>
          </p:cNvCxnSpPr>
          <p:nvPr/>
        </p:nvCxnSpPr>
        <p:spPr>
          <a:xfrm flipH="1">
            <a:off x="1253765" y="1875934"/>
            <a:ext cx="1985130" cy="163889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35D90C-F2C7-2006-0118-AB3013710562}"/>
              </a:ext>
            </a:extLst>
          </p:cNvPr>
          <p:cNvCxnSpPr>
            <a:cxnSpLocks/>
          </p:cNvCxnSpPr>
          <p:nvPr/>
        </p:nvCxnSpPr>
        <p:spPr>
          <a:xfrm flipH="1">
            <a:off x="4783883" y="1803808"/>
            <a:ext cx="70921" cy="266798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B2CE96-5BDD-358E-5530-0F8A91E68F86}"/>
              </a:ext>
            </a:extLst>
          </p:cNvPr>
          <p:cNvCxnSpPr>
            <a:cxnSpLocks/>
          </p:cNvCxnSpPr>
          <p:nvPr/>
        </p:nvCxnSpPr>
        <p:spPr>
          <a:xfrm flipH="1">
            <a:off x="6651396" y="1875934"/>
            <a:ext cx="99326" cy="3585681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E851DB-6E88-6F6B-1811-D1D4DA78B0F3}"/>
              </a:ext>
            </a:extLst>
          </p:cNvPr>
          <p:cNvCxnSpPr>
            <a:cxnSpLocks/>
          </p:cNvCxnSpPr>
          <p:nvPr/>
        </p:nvCxnSpPr>
        <p:spPr>
          <a:xfrm>
            <a:off x="3689370" y="2148906"/>
            <a:ext cx="3766977" cy="304430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49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2ED59-0344-5668-5CD2-075DA5F0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17</a:t>
            </a:fld>
            <a:endParaRPr lang="en-C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F595B9-ED95-EC2B-553F-72FAD3125C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97601" y="1271786"/>
            <a:ext cx="7996798" cy="518160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0"/>
              </a:spcBef>
              <a:tabLst>
                <a:tab pos="2290763" algn="l"/>
                <a:tab pos="4108450" algn="l"/>
                <a:tab pos="5938838" algn="l"/>
              </a:tabLst>
            </a:pPr>
            <a:r>
              <a:rPr lang="en-US" sz="2000"/>
              <a:t>Característica	Complejidad	Complejidad	Complejidad</a:t>
            </a:r>
          </a:p>
          <a:p>
            <a:pPr>
              <a:spcBef>
                <a:spcPts val="0"/>
              </a:spcBef>
              <a:tabLst>
                <a:tab pos="2514600" algn="l"/>
                <a:tab pos="4233863" algn="l"/>
                <a:tab pos="6226175" algn="l"/>
              </a:tabLst>
            </a:pPr>
            <a:r>
              <a:rPr lang="en-US" sz="2000"/>
              <a:t>de la aplicación	</a:t>
            </a:r>
            <a:r>
              <a:rPr lang="en-US" sz="2000" b="1"/>
              <a:t>baja</a:t>
            </a:r>
            <a:r>
              <a:rPr lang="en-US" sz="2000"/>
              <a:t>	</a:t>
            </a:r>
            <a:r>
              <a:rPr lang="en-US" sz="2000" b="1"/>
              <a:t>promedio</a:t>
            </a:r>
            <a:r>
              <a:rPr lang="en-US" sz="2000"/>
              <a:t>	</a:t>
            </a:r>
            <a:r>
              <a:rPr lang="en-US" sz="2000" b="1"/>
              <a:t>alta</a:t>
            </a:r>
          </a:p>
          <a:p>
            <a:pPr marL="460375">
              <a:tabLst>
                <a:tab pos="2054225" algn="l"/>
                <a:tab pos="3997325" algn="l"/>
                <a:tab pos="5938838" algn="l"/>
              </a:tabLst>
            </a:pPr>
            <a:r>
              <a:rPr lang="en-US" sz="2000"/>
              <a:t>EI’s	…… × 3 = </a:t>
            </a:r>
            <a:r>
              <a:rPr lang="en-US" sz="2000" b="1">
                <a:solidFill>
                  <a:srgbClr val="FF0000"/>
                </a:solidFill>
              </a:rPr>
              <a:t>___</a:t>
            </a:r>
            <a:r>
              <a:rPr lang="en-US" sz="2000"/>
              <a:t>	…… × 4 = </a:t>
            </a:r>
            <a:r>
              <a:rPr lang="en-US" sz="2000" b="1">
                <a:solidFill>
                  <a:srgbClr val="FF0000"/>
                </a:solidFill>
              </a:rPr>
              <a:t>___ </a:t>
            </a:r>
            <a:r>
              <a:rPr lang="en-US" sz="2000"/>
              <a:t>	…… × 6 = </a:t>
            </a:r>
            <a:r>
              <a:rPr lang="en-US" sz="2000" b="1">
                <a:solidFill>
                  <a:srgbClr val="FF0000"/>
                </a:solidFill>
              </a:rPr>
              <a:t>___</a:t>
            </a:r>
            <a:endParaRPr lang="en-US" sz="2000" b="1"/>
          </a:p>
          <a:p>
            <a:pPr marL="460375">
              <a:spcBef>
                <a:spcPts val="1300"/>
              </a:spcBef>
              <a:tabLst>
                <a:tab pos="2054225" algn="l"/>
                <a:tab pos="3997325" algn="l"/>
                <a:tab pos="5938838" algn="l"/>
              </a:tabLst>
            </a:pPr>
            <a:r>
              <a:rPr lang="en-US" sz="2000"/>
              <a:t>EO’s	…… × 4 = </a:t>
            </a:r>
            <a:r>
              <a:rPr lang="en-US" sz="2000" b="1">
                <a:solidFill>
                  <a:srgbClr val="FF0000"/>
                </a:solidFill>
              </a:rPr>
              <a:t>___ </a:t>
            </a:r>
            <a:r>
              <a:rPr lang="en-US" sz="2000"/>
              <a:t>	…… × 5 = </a:t>
            </a:r>
            <a:r>
              <a:rPr lang="en-US" sz="2000" b="1">
                <a:solidFill>
                  <a:srgbClr val="FF0000"/>
                </a:solidFill>
              </a:rPr>
              <a:t>___ </a:t>
            </a:r>
            <a:r>
              <a:rPr lang="en-US" sz="2000"/>
              <a:t>	…… × 7 = </a:t>
            </a:r>
            <a:r>
              <a:rPr lang="en-US" sz="2000" b="1">
                <a:solidFill>
                  <a:srgbClr val="FF0000"/>
                </a:solidFill>
              </a:rPr>
              <a:t>___</a:t>
            </a:r>
            <a:endParaRPr lang="en-US" sz="2000"/>
          </a:p>
          <a:p>
            <a:pPr marL="460375">
              <a:spcBef>
                <a:spcPts val="1300"/>
              </a:spcBef>
              <a:tabLst>
                <a:tab pos="2054225" algn="l"/>
                <a:tab pos="3997325" algn="l"/>
                <a:tab pos="5938838" algn="l"/>
              </a:tabLst>
            </a:pPr>
            <a:r>
              <a:rPr lang="en-US" sz="2000"/>
              <a:t>EQ’s	…… × 3 = </a:t>
            </a:r>
            <a:r>
              <a:rPr lang="en-US" sz="2000" b="1">
                <a:solidFill>
                  <a:srgbClr val="FF0000"/>
                </a:solidFill>
              </a:rPr>
              <a:t>___ </a:t>
            </a:r>
            <a:r>
              <a:rPr lang="en-US" sz="2000"/>
              <a:t>	…… × 4 = </a:t>
            </a:r>
            <a:r>
              <a:rPr lang="en-US" sz="2000" b="1">
                <a:solidFill>
                  <a:srgbClr val="FF0000"/>
                </a:solidFill>
              </a:rPr>
              <a:t>___ </a:t>
            </a:r>
            <a:r>
              <a:rPr lang="en-US" sz="2000"/>
              <a:t>	…… × 6 = </a:t>
            </a:r>
            <a:r>
              <a:rPr lang="en-US" sz="2000" b="1">
                <a:solidFill>
                  <a:srgbClr val="FF0000"/>
                </a:solidFill>
              </a:rPr>
              <a:t>___</a:t>
            </a:r>
            <a:endParaRPr lang="en-US" sz="2000"/>
          </a:p>
          <a:p>
            <a:pPr marL="460375">
              <a:spcBef>
                <a:spcPts val="1300"/>
              </a:spcBef>
              <a:tabLst>
                <a:tab pos="2054225" algn="l"/>
                <a:tab pos="3997325" algn="l"/>
                <a:tab pos="5938838" algn="l"/>
              </a:tabLst>
            </a:pPr>
            <a:r>
              <a:rPr lang="en-US" sz="2000"/>
              <a:t>ILF’s	…… × 7 = </a:t>
            </a:r>
            <a:r>
              <a:rPr lang="en-US" sz="2000" b="1">
                <a:solidFill>
                  <a:srgbClr val="FF0000"/>
                </a:solidFill>
              </a:rPr>
              <a:t>___ </a:t>
            </a:r>
            <a:r>
              <a:rPr lang="en-US" sz="2000"/>
              <a:t>	…… × 10 = </a:t>
            </a:r>
            <a:r>
              <a:rPr lang="en-US" sz="2000" b="1">
                <a:solidFill>
                  <a:srgbClr val="FF0000"/>
                </a:solidFill>
              </a:rPr>
              <a:t>___ </a:t>
            </a:r>
            <a:r>
              <a:rPr lang="en-US" sz="2000"/>
              <a:t>	…… × 15 = </a:t>
            </a:r>
            <a:r>
              <a:rPr lang="en-US" sz="2000" b="1">
                <a:solidFill>
                  <a:srgbClr val="FF0000"/>
                </a:solidFill>
              </a:rPr>
              <a:t>___</a:t>
            </a:r>
            <a:endParaRPr lang="en-US" sz="2000"/>
          </a:p>
          <a:p>
            <a:pPr marL="460375">
              <a:spcBef>
                <a:spcPts val="1300"/>
              </a:spcBef>
              <a:tabLst>
                <a:tab pos="2054225" algn="l"/>
                <a:tab pos="3997325" algn="l"/>
                <a:tab pos="5938838" algn="l"/>
              </a:tabLst>
            </a:pPr>
            <a:r>
              <a:rPr lang="en-US" sz="2000"/>
              <a:t>EIF’s	…… × 5 = </a:t>
            </a:r>
            <a:r>
              <a:rPr lang="en-US" sz="2000" b="1">
                <a:solidFill>
                  <a:srgbClr val="FF0000"/>
                </a:solidFill>
              </a:rPr>
              <a:t>___ </a:t>
            </a:r>
            <a:r>
              <a:rPr lang="en-US" sz="2000"/>
              <a:t>	…… × 7 = </a:t>
            </a:r>
            <a:r>
              <a:rPr lang="en-US" sz="2000" b="1">
                <a:solidFill>
                  <a:srgbClr val="FF0000"/>
                </a:solidFill>
              </a:rPr>
              <a:t>___ </a:t>
            </a:r>
            <a:r>
              <a:rPr lang="en-US" sz="2000"/>
              <a:t>	…… × 10 = </a:t>
            </a:r>
            <a:r>
              <a:rPr lang="en-US" sz="2000" b="1">
                <a:solidFill>
                  <a:srgbClr val="FF0000"/>
                </a:solidFill>
              </a:rPr>
              <a:t>___</a:t>
            </a:r>
            <a:endParaRPr lang="en-US" sz="2000"/>
          </a:p>
          <a:p>
            <a:pPr>
              <a:spcBef>
                <a:spcPts val="3700"/>
              </a:spcBef>
              <a:tabLst>
                <a:tab pos="2290763" algn="l"/>
                <a:tab pos="4108450" algn="l"/>
                <a:tab pos="5938838" algn="l"/>
              </a:tabLst>
            </a:pPr>
            <a:r>
              <a:rPr lang="en-US" sz="2000"/>
              <a:t>… y sumar los 15 valores en los </a:t>
            </a:r>
            <a:r>
              <a:rPr lang="en-US" sz="2000" b="1">
                <a:solidFill>
                  <a:srgbClr val="FF0000"/>
                </a:solidFill>
              </a:rPr>
              <a:t>___</a:t>
            </a:r>
            <a:r>
              <a:rPr lang="en-US" sz="2000"/>
              <a:t>  para obtener los </a:t>
            </a:r>
            <a:r>
              <a:rPr lang="en-US" sz="2000" b="1"/>
              <a:t>puntos de función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69288-E897-277E-4E48-BF91B53A2375}"/>
              </a:ext>
            </a:extLst>
          </p:cNvPr>
          <p:cNvSpPr txBox="1"/>
          <p:nvPr/>
        </p:nvSpPr>
        <p:spPr>
          <a:xfrm>
            <a:off x="3113201" y="285160"/>
            <a:ext cx="5965597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9875" indent="-269875"/>
            <a:r>
              <a:rPr lang="es-ES_tradnl"/>
              <a:t>3</a:t>
            </a:r>
            <a:r>
              <a:rPr lang="es-ES_tradnl" sz="1800"/>
              <a:t>) Calcular los puntos de función no ajustados, sumando los resultados de 1) y 2); es decir, completar la siguiente tabla</a:t>
            </a:r>
          </a:p>
        </p:txBody>
      </p:sp>
    </p:spTree>
    <p:extLst>
      <p:ext uri="{BB962C8B-B14F-4D97-AF65-F5344CB8AC3E}">
        <p14:creationId xmlns:p14="http://schemas.microsoft.com/office/powerpoint/2010/main" val="108099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EA0F-B8B0-E5D5-0894-49AAD131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¿Cómo pasar de una estimación de magnitud a una de esfuerzo y tiempo?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4D93-3DE6-E647-15A8-E67B9C3C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0ABD6-497D-2B48-6BE9-0152AE00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18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8648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9AC56-6F87-C86F-B2AE-D87AC516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19</a:t>
            </a:fld>
            <a:endParaRPr lang="en-C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82DED6-967F-0AB6-1953-DB0F93E031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20469" y="3426081"/>
            <a:ext cx="6440424" cy="18525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2500"/>
          </a:bodyPr>
          <a:lstStyle/>
          <a:p>
            <a:pPr algn="ctr">
              <a:spcBef>
                <a:spcPts val="3700"/>
              </a:spcBef>
            </a:pPr>
            <a:r>
              <a:rPr lang="es-ES_tradnl" sz="2800"/>
              <a:t>PM = </a:t>
            </a:r>
            <a:r>
              <a:rPr lang="es-ES_tradnl" sz="2800">
                <a:solidFill>
                  <a:srgbClr val="00B050"/>
                </a:solidFill>
              </a:rPr>
              <a:t>2.94</a:t>
            </a:r>
            <a:r>
              <a:rPr lang="es-ES_tradnl" sz="2800"/>
              <a:t> </a:t>
            </a:r>
            <a:r>
              <a:rPr lang="es-ES_tradnl" sz="2800">
                <a:sym typeface="Symbol" charset="0"/>
              </a:rPr>
              <a:t></a:t>
            </a:r>
            <a:r>
              <a:rPr lang="es-ES_tradnl" sz="2800"/>
              <a:t> Size</a:t>
            </a:r>
            <a:r>
              <a:rPr lang="es-ES_tradnl" sz="2800" baseline="30000"/>
              <a:t>E</a:t>
            </a:r>
            <a:r>
              <a:rPr lang="es-ES_tradnl" sz="2800"/>
              <a:t> </a:t>
            </a:r>
            <a:r>
              <a:rPr lang="es-ES_tradnl" sz="2800">
                <a:sym typeface="Symbol" charset="0"/>
              </a:rPr>
              <a:t></a:t>
            </a:r>
            <a:r>
              <a:rPr lang="es-ES_tradnl" sz="2800"/>
              <a:t> (EM</a:t>
            </a:r>
            <a:r>
              <a:rPr lang="es-ES_tradnl" sz="2800" baseline="-25000"/>
              <a:t>1</a:t>
            </a:r>
            <a:r>
              <a:rPr lang="es-ES_tradnl" sz="2800"/>
              <a:t> </a:t>
            </a:r>
            <a:r>
              <a:rPr lang="es-ES_tradnl" sz="2800">
                <a:sym typeface="Symbol" charset="0"/>
              </a:rPr>
              <a:t></a:t>
            </a:r>
            <a:r>
              <a:rPr lang="es-ES_tradnl" sz="2800"/>
              <a:t> EM</a:t>
            </a:r>
            <a:r>
              <a:rPr lang="es-ES_tradnl" sz="2800" baseline="-25000"/>
              <a:t>2</a:t>
            </a:r>
            <a:r>
              <a:rPr lang="es-ES_tradnl" sz="2800"/>
              <a:t> </a:t>
            </a:r>
            <a:r>
              <a:rPr lang="es-ES_tradnl" sz="2800">
                <a:sym typeface="Symbol" charset="0"/>
              </a:rPr>
              <a:t></a:t>
            </a:r>
            <a:r>
              <a:rPr lang="es-ES_tradnl" sz="2800"/>
              <a:t> </a:t>
            </a:r>
            <a:r>
              <a:rPr lang="es-ES_tradnl" sz="2800">
                <a:sym typeface="Symbol" charset="0"/>
              </a:rPr>
              <a:t>···</a:t>
            </a:r>
            <a:r>
              <a:rPr lang="es-ES_tradnl" sz="2800"/>
              <a:t> </a:t>
            </a:r>
            <a:r>
              <a:rPr lang="es-ES_tradnl" sz="2800">
                <a:sym typeface="Symbol" charset="0"/>
              </a:rPr>
              <a:t></a:t>
            </a:r>
            <a:r>
              <a:rPr lang="es-ES_tradnl" sz="2800"/>
              <a:t> EM</a:t>
            </a:r>
            <a:r>
              <a:rPr lang="es-ES_tradnl" sz="2800" i="1" baseline="-25000"/>
              <a:t>n</a:t>
            </a:r>
            <a:r>
              <a:rPr lang="es-ES_tradnl" sz="2800"/>
              <a:t>)</a:t>
            </a:r>
          </a:p>
          <a:p>
            <a:pPr algn="ctr">
              <a:spcBef>
                <a:spcPts val="3700"/>
              </a:spcBef>
            </a:pPr>
            <a:r>
              <a:rPr lang="es-ES_tradnl" sz="2800"/>
              <a:t>TDEV = </a:t>
            </a:r>
            <a:r>
              <a:rPr lang="es-ES_tradnl" sz="2800">
                <a:solidFill>
                  <a:srgbClr val="00B050"/>
                </a:solidFill>
              </a:rPr>
              <a:t>3.67</a:t>
            </a:r>
            <a:r>
              <a:rPr lang="es-ES_tradnl" sz="2800"/>
              <a:t> </a:t>
            </a:r>
            <a:r>
              <a:rPr lang="es-ES_tradnl" sz="2800">
                <a:sym typeface="Symbol" charset="0"/>
              </a:rPr>
              <a:t></a:t>
            </a:r>
            <a:r>
              <a:rPr lang="es-ES_tradnl" sz="2800"/>
              <a:t> (PM)</a:t>
            </a:r>
            <a:r>
              <a:rPr lang="es-ES_tradnl" sz="2800" baseline="30000"/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03C67-2075-2837-D07E-FA41689B0FBB}"/>
              </a:ext>
            </a:extLst>
          </p:cNvPr>
          <p:cNvSpPr txBox="1"/>
          <p:nvPr/>
        </p:nvSpPr>
        <p:spPr>
          <a:xfrm>
            <a:off x="874832" y="1761215"/>
            <a:ext cx="247649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Esfuerzo necesario para desarrollar la aplicación, en </a:t>
            </a:r>
            <a:r>
              <a:rPr lang="es-ES_tradnl" i="1">
                <a:latin typeface="Calibri" panose="020F0502020204030204" pitchFamily="34" charset="0"/>
                <a:cs typeface="Calibri" panose="020F0502020204030204" pitchFamily="34" charset="0"/>
              </a:rPr>
              <a:t>personas-meses</a:t>
            </a:r>
            <a:endParaRPr lang="en-CL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FB22E2-DED3-B36F-C810-9F4D73D0996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13082" y="2684545"/>
            <a:ext cx="1521504" cy="1095603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67FF40-F23E-2DFD-8C8D-5B10CC954321}"/>
              </a:ext>
            </a:extLst>
          </p:cNvPr>
          <p:cNvSpPr txBox="1"/>
          <p:nvPr/>
        </p:nvSpPr>
        <p:spPr>
          <a:xfrm>
            <a:off x="4102803" y="1631735"/>
            <a:ext cx="2618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Magnitud de la aplicación a ser desarrollada</a:t>
            </a:r>
            <a:endParaRPr lang="en-C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C51F6B-B40F-EC5C-C4B1-8970C655D42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12058" y="2278066"/>
            <a:ext cx="120832" cy="1502082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F80C2A-8322-D491-7FFE-F6B10146FEAD}"/>
              </a:ext>
            </a:extLst>
          </p:cNvPr>
          <p:cNvSpPr txBox="1"/>
          <p:nvPr/>
        </p:nvSpPr>
        <p:spPr>
          <a:xfrm>
            <a:off x="2077559" y="5696956"/>
            <a:ext cx="226002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Tiempo que tomará el desarrollo, en </a:t>
            </a:r>
            <a:r>
              <a:rPr lang="es-ES_tradnl" i="1">
                <a:latin typeface="Calibri" panose="020F0502020204030204" pitchFamily="34" charset="0"/>
                <a:cs typeface="Calibri" panose="020F0502020204030204" pitchFamily="34" charset="0"/>
              </a:rPr>
              <a:t>meses</a:t>
            </a:r>
            <a:endParaRPr lang="en-CL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3DDD2-86E3-0522-748C-E1E8C789D74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07571" y="4928163"/>
            <a:ext cx="1996025" cy="768793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B05C33-7A68-92B5-1119-7AF1783E858E}"/>
              </a:ext>
            </a:extLst>
          </p:cNvPr>
          <p:cNvSpPr txBox="1"/>
          <p:nvPr/>
        </p:nvSpPr>
        <p:spPr>
          <a:xfrm>
            <a:off x="9041716" y="1602684"/>
            <a:ext cx="29412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Multiplicadores del esfuerzo:</a:t>
            </a:r>
          </a:p>
          <a:p>
            <a:pPr algn="ctr"/>
            <a:r>
              <a:rPr lang="es-ES_tradnl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 = 7 (diseño preliminar)</a:t>
            </a:r>
          </a:p>
          <a:p>
            <a:pPr algn="ctr"/>
            <a:r>
              <a:rPr lang="es-ES_tradnl" i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 = 17 (post arquitectura)</a:t>
            </a:r>
            <a:endParaRPr lang="en-C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E915D0-2C4D-E877-A735-9D1DD8CA08F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9041716" y="2526014"/>
            <a:ext cx="1470649" cy="114801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02EB66-70EE-1092-D605-C373624B7712}"/>
              </a:ext>
            </a:extLst>
          </p:cNvPr>
          <p:cNvSpPr txBox="1"/>
          <p:nvPr/>
        </p:nvSpPr>
        <p:spPr>
          <a:xfrm>
            <a:off x="7067605" y="463500"/>
            <a:ext cx="33041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_tradnl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0.91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 + 0.01 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  <a:sym typeface="Symbol" charset="0"/>
              </a:rPr>
              <a:t>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 (SF</a:t>
            </a:r>
            <a:r>
              <a:rPr lang="es-ES_tradnl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 + SF</a:t>
            </a:r>
            <a:r>
              <a:rPr lang="es-ES_tradnl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  <a:sym typeface="Symbol" charset="0"/>
              </a:rPr>
              <a:t>···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 + SF</a:t>
            </a:r>
            <a:r>
              <a:rPr lang="es-ES_tradnl" baseline="-2500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7666D8-7D3B-1CB1-5180-8FEF2A7635E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957740" y="832832"/>
            <a:ext cx="2761920" cy="2947316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34E1CF-815F-C0F3-AEAB-E521B59E869E}"/>
              </a:ext>
            </a:extLst>
          </p:cNvPr>
          <p:cNvSpPr txBox="1"/>
          <p:nvPr/>
        </p:nvSpPr>
        <p:spPr>
          <a:xfrm>
            <a:off x="9166036" y="4504152"/>
            <a:ext cx="22220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_tradnl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0.28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 + 0.2 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  <a:sym typeface="Symbol" charset="0"/>
              </a:rPr>
              <a:t>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 (E – </a:t>
            </a:r>
            <a:r>
              <a:rPr lang="es-ES_tradnl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0.91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831B2E-08C5-35B1-CA8E-A3F0F0CAB39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927942" y="4688818"/>
            <a:ext cx="1238094" cy="8929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5A9C04-8037-7F54-E4B8-1B74D051EFF0}"/>
              </a:ext>
            </a:extLst>
          </p:cNvPr>
          <p:cNvSpPr txBox="1"/>
          <p:nvPr/>
        </p:nvSpPr>
        <p:spPr>
          <a:xfrm>
            <a:off x="6254676" y="5872547"/>
            <a:ext cx="4444747" cy="7150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Las constantes </a:t>
            </a:r>
            <a:r>
              <a:rPr lang="es-ES_tradnl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2.94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_tradnl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0.91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_tradnl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3.67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_tradnl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0.28</a:t>
            </a:r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 deben ser recalculadas para cada tipo de proyectos</a:t>
            </a:r>
            <a:endParaRPr lang="en-C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6B7E1C-380E-13EA-1C70-82190A856297}"/>
              </a:ext>
            </a:extLst>
          </p:cNvPr>
          <p:cNvSpPr txBox="1"/>
          <p:nvPr/>
        </p:nvSpPr>
        <p:spPr>
          <a:xfrm>
            <a:off x="1115925" y="214840"/>
            <a:ext cx="5605387" cy="1055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/>
              <a:t>El modelo </a:t>
            </a:r>
            <a:r>
              <a:rPr lang="en-US" sz="2800" cap="small"/>
              <a:t>cocomo II </a:t>
            </a:r>
            <a:r>
              <a:rPr lang="en-US" sz="2800"/>
              <a:t>de estimaciones de esfuerzo (</a:t>
            </a:r>
            <a:r>
              <a:rPr lang="en-US" sz="2800" cap="small"/>
              <a:t>pm</a:t>
            </a:r>
            <a:r>
              <a:rPr lang="en-US" sz="2800"/>
              <a:t>) y tiempo (</a:t>
            </a:r>
            <a:r>
              <a:rPr lang="en-US" sz="2800" cap="small"/>
              <a:t>tdev</a:t>
            </a:r>
            <a:r>
              <a:rPr lang="en-US" sz="2800"/>
              <a:t>):</a:t>
            </a:r>
            <a:endParaRPr lang="en-CL" sz="2800"/>
          </a:p>
        </p:txBody>
      </p:sp>
    </p:spTree>
    <p:extLst>
      <p:ext uri="{BB962C8B-B14F-4D97-AF65-F5344CB8AC3E}">
        <p14:creationId xmlns:p14="http://schemas.microsoft.com/office/powerpoint/2010/main" val="202982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4CEA-2EAA-4963-B3B5-4280FE83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85800"/>
            <a:ext cx="9601200" cy="5181600"/>
          </a:xfrm>
        </p:spPr>
        <p:txBody>
          <a:bodyPr/>
          <a:lstStyle/>
          <a:p>
            <a:r>
              <a:rPr lang="en-CL"/>
              <a:t>La ingeniería de software—sus procesos, métodos, técnicas, prácticas, etc.—es de aplicabilidad general</a:t>
            </a:r>
          </a:p>
          <a:p>
            <a:r>
              <a:rPr lang="en-CL"/>
              <a:t>… dondequiera que haya una necesidad de desarrollar una aplicación de software como solución a un problema</a:t>
            </a:r>
          </a:p>
          <a:p>
            <a:r>
              <a:rPr lang="en-CL"/>
              <a:t>… se pueden usar estos procesos, métodos, técnicas, prácticas, etc. para hacer un mejor trabajo (si se usan bien)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57F8F-EFF6-7C9E-284F-DF5BF881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7922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2A26-940B-7298-6DB8-67887556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¿Cuánto esfuerzo y cuánto tiempo demanda cada fase del desarrollo de una aplicación?</a:t>
            </a:r>
            <a:endParaRPr lang="en-CL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4AEA4-2D92-8479-53CC-E4889F8F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20</a:t>
            </a:fld>
            <a:endParaRPr lang="en-C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1FE270-650D-3AAF-6617-0E1A0D2C6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19300" y="2384981"/>
            <a:ext cx="8153400" cy="4270712"/>
          </a:xfrm>
          <a:ln>
            <a:solidFill>
              <a:srgbClr val="0070C0"/>
            </a:solidFill>
          </a:ln>
        </p:spPr>
        <p:txBody>
          <a:bodyPr/>
          <a:lstStyle/>
          <a:p>
            <a:pPr marL="228600">
              <a:tabLst>
                <a:tab pos="4114800" algn="l"/>
                <a:tab pos="5946775" algn="l"/>
              </a:tabLst>
            </a:pPr>
            <a:r>
              <a:rPr lang="en-US" sz="2000" b="1"/>
              <a:t>       Fase	Esfuerzo %	Tiempo %</a:t>
            </a:r>
          </a:p>
          <a:p>
            <a:pPr marL="228600">
              <a:spcBef>
                <a:spcPts val="2280"/>
              </a:spcBef>
              <a:tabLst>
                <a:tab pos="4114800" algn="l"/>
                <a:tab pos="5946775" algn="l"/>
              </a:tabLst>
            </a:pPr>
            <a:r>
              <a:rPr lang="en-US" sz="2000"/>
              <a:t>Planes y requisitos	7 (2–15)	16–24 (2–30)</a:t>
            </a:r>
          </a:p>
          <a:p>
            <a:pPr marL="228600">
              <a:spcBef>
                <a:spcPts val="2280"/>
              </a:spcBef>
              <a:tabLst>
                <a:tab pos="4114800" algn="l"/>
                <a:tab pos="5946775" algn="l"/>
              </a:tabLst>
            </a:pPr>
            <a:r>
              <a:rPr lang="en-US" sz="2000"/>
              <a:t>Diseño del producto	17	24–28</a:t>
            </a:r>
          </a:p>
          <a:p>
            <a:pPr marL="228600">
              <a:spcBef>
                <a:spcPts val="2280"/>
              </a:spcBef>
              <a:tabLst>
                <a:tab pos="4114800" algn="l"/>
                <a:tab pos="5946775" algn="l"/>
              </a:tabLst>
            </a:pPr>
            <a:r>
              <a:rPr lang="en-US" sz="2000"/>
              <a:t>Programación	64–52	56–40</a:t>
            </a:r>
          </a:p>
          <a:p>
            <a:pPr marL="228600">
              <a:spcBef>
                <a:spcPts val="480"/>
              </a:spcBef>
              <a:tabLst>
                <a:tab pos="4114800" algn="l"/>
                <a:tab pos="5946775" algn="l"/>
              </a:tabLst>
            </a:pPr>
            <a:r>
              <a:rPr lang="en-US" sz="2000"/>
              <a:t>     Diseño detallado	  27–23</a:t>
            </a:r>
          </a:p>
          <a:p>
            <a:pPr marL="228600">
              <a:spcBef>
                <a:spcPts val="480"/>
              </a:spcBef>
              <a:tabLst>
                <a:tab pos="4114800" algn="l"/>
                <a:tab pos="5946775" algn="l"/>
              </a:tabLst>
            </a:pPr>
            <a:r>
              <a:rPr lang="en-US" sz="2000"/>
              <a:t>     Código y tests unitarios	  37–29</a:t>
            </a:r>
          </a:p>
          <a:p>
            <a:pPr marL="228600">
              <a:spcBef>
                <a:spcPts val="2280"/>
              </a:spcBef>
              <a:tabLst>
                <a:tab pos="4114800" algn="l"/>
                <a:tab pos="5946775" algn="l"/>
              </a:tabLst>
            </a:pPr>
            <a:r>
              <a:rPr lang="en-US" sz="2000"/>
              <a:t>Integración y pruebas	19–31	20–32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8F3D548-FE26-C1B2-BA20-5B305639D330}"/>
              </a:ext>
            </a:extLst>
          </p:cNvPr>
          <p:cNvSpPr/>
          <p:nvPr/>
        </p:nvSpPr>
        <p:spPr>
          <a:xfrm>
            <a:off x="8964891" y="3996965"/>
            <a:ext cx="584462" cy="2337847"/>
          </a:xfrm>
          <a:prstGeom prst="rightBrace">
            <a:avLst>
              <a:gd name="adj1" fmla="val 2285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73AB7-6636-6905-A924-27E5657558F3}"/>
              </a:ext>
            </a:extLst>
          </p:cNvPr>
          <p:cNvCxnSpPr>
            <a:stCxn id="8" idx="1"/>
          </p:cNvCxnSpPr>
          <p:nvPr/>
        </p:nvCxnSpPr>
        <p:spPr>
          <a:xfrm flipH="1">
            <a:off x="9472736" y="3498436"/>
            <a:ext cx="447294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B93A65-D7C3-8400-F532-45E5E9ED53E6}"/>
              </a:ext>
            </a:extLst>
          </p:cNvPr>
          <p:cNvSpPr txBox="1"/>
          <p:nvPr/>
        </p:nvSpPr>
        <p:spPr>
          <a:xfrm>
            <a:off x="9569614" y="4981222"/>
            <a:ext cx="7008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/>
              <a:t>100%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BCB55-0786-7844-5971-1E5C5017687C}"/>
              </a:ext>
            </a:extLst>
          </p:cNvPr>
          <p:cNvSpPr txBox="1"/>
          <p:nvPr/>
        </p:nvSpPr>
        <p:spPr>
          <a:xfrm>
            <a:off x="9920030" y="3313770"/>
            <a:ext cx="65966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118063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91F1-EDAD-79DB-949A-82F2FACA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 proyectos que siguen procesos de desarrollo ágiles, hay otra posibilidad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FFEC-A1D1-E15C-5337-CF6F9B16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/>
              <a:t>Para cada relato de usuario,</a:t>
            </a:r>
          </a:p>
          <a:p>
            <a:r>
              <a:rPr lang="es-ES_tradnl" sz="2000"/>
              <a:t>… queremos estimar </a:t>
            </a:r>
            <a:r>
              <a:rPr lang="es-ES_tradnl" sz="2000" b="1"/>
              <a:t>cuántos días</a:t>
            </a:r>
            <a:r>
              <a:rPr lang="es-ES_tradnl" sz="2000"/>
              <a:t> nos vamos a demorar en desarrollarlo</a:t>
            </a:r>
          </a:p>
          <a:p>
            <a:r>
              <a:rPr lang="es-ES_tradnl" sz="2000"/>
              <a:t>Para ello, jugamos </a:t>
            </a:r>
            <a:r>
              <a:rPr lang="es-ES_tradnl" sz="2000" i="1"/>
              <a:t>planning poker</a:t>
            </a:r>
            <a:r>
              <a:rPr lang="es-ES_tradnl" sz="2000"/>
              <a:t>, como se explica a continuación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107C-39E7-9AC2-CD50-9CC1CBF2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07926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C2C6C-2675-9C59-D553-7C33BC8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22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CF4BC-CD1B-6495-EBF1-72138BA80775}"/>
              </a:ext>
            </a:extLst>
          </p:cNvPr>
          <p:cNvSpPr txBox="1"/>
          <p:nvPr/>
        </p:nvSpPr>
        <p:spPr>
          <a:xfrm>
            <a:off x="942680" y="565608"/>
            <a:ext cx="11151909" cy="3058855"/>
          </a:xfrm>
          <a:prstGeom prst="roundRect">
            <a:avLst>
              <a:gd name="adj" fmla="val 61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900"/>
              </a:spcBef>
            </a:pPr>
            <a:r>
              <a:rPr lang="es-ES_tradnl" sz="1800"/>
              <a:t>Todos los que van a hacer la estimación—principalmente, los desarrolladores—se sientan alrededor de una mesa</a:t>
            </a:r>
          </a:p>
          <a:p>
            <a:pPr>
              <a:spcBef>
                <a:spcPts val="1900"/>
              </a:spcBef>
            </a:pPr>
            <a:r>
              <a:rPr lang="es-ES_tradnl" sz="1800"/>
              <a:t>Al centro de la mesa se coloca </a:t>
            </a:r>
            <a:r>
              <a:rPr lang="es-ES_tradnl" sz="1800" b="1"/>
              <a:t>un</a:t>
            </a:r>
            <a:r>
              <a:rPr lang="es-ES_tradnl" sz="1800"/>
              <a:t> relato de usuario</a:t>
            </a:r>
          </a:p>
          <a:p>
            <a:pPr>
              <a:spcBef>
                <a:spcPts val="1900"/>
              </a:spcBef>
            </a:pPr>
            <a:r>
              <a:rPr lang="es-ES_tradnl" sz="1800"/>
              <a:t>Cada persona recibe una baraja de 13 naipes:</a:t>
            </a:r>
          </a:p>
          <a:p>
            <a:pPr>
              <a:spcBef>
                <a:spcPts val="1900"/>
              </a:spcBef>
            </a:pPr>
            <a:r>
              <a:rPr lang="es-ES_tradnl" sz="1800"/>
              <a:t>… hace individualmente su estimación para el relato de usuario</a:t>
            </a:r>
          </a:p>
          <a:p>
            <a:pPr>
              <a:spcBef>
                <a:spcPts val="1900"/>
              </a:spcBef>
            </a:pPr>
            <a:r>
              <a:rPr lang="es-ES_tradnl" sz="1800"/>
              <a:t>… y coloca el naipe correspondiente cara abajo sobre la mesa</a:t>
            </a:r>
          </a:p>
          <a:p>
            <a:pPr>
              <a:spcBef>
                <a:spcPts val="1900"/>
              </a:spcBef>
            </a:pPr>
            <a:r>
              <a:rPr lang="es-ES_tradnl" sz="1800"/>
              <a:t>Finalmente, todos dan vuelta sus naipes al mismo tiempo</a:t>
            </a:r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A151B-EA72-BA16-3BBE-685D4F1D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86" y="1236411"/>
            <a:ext cx="4458877" cy="323441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6ED74D-D4BF-1E3D-1DC5-08762CBDD380}"/>
              </a:ext>
            </a:extLst>
          </p:cNvPr>
          <p:cNvSpPr txBox="1"/>
          <p:nvPr/>
        </p:nvSpPr>
        <p:spPr>
          <a:xfrm>
            <a:off x="3751285" y="5479300"/>
            <a:ext cx="3314228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/>
              <a:t>Cada naipe representa una</a:t>
            </a:r>
            <a:br>
              <a:rPr lang="es-ES_tradnl"/>
            </a:br>
            <a:r>
              <a:rPr lang="es-ES_tradnl"/>
              <a:t>estimación en </a:t>
            </a:r>
            <a:r>
              <a:rPr lang="es-ES_tradnl" i="1"/>
              <a:t>días-desarrollador</a:t>
            </a:r>
            <a:endParaRPr lang="en-CL" i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E490A9-0A0B-CC6D-B31B-5F0FB58466F7}"/>
              </a:ext>
            </a:extLst>
          </p:cNvPr>
          <p:cNvCxnSpPr>
            <a:cxnSpLocks/>
          </p:cNvCxnSpPr>
          <p:nvPr/>
        </p:nvCxnSpPr>
        <p:spPr>
          <a:xfrm flipV="1">
            <a:off x="6339529" y="3139126"/>
            <a:ext cx="2248120" cy="2340174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347A08-F762-581F-2DCD-EA88A127D721}"/>
              </a:ext>
            </a:extLst>
          </p:cNvPr>
          <p:cNvCxnSpPr>
            <a:cxnSpLocks/>
          </p:cNvCxnSpPr>
          <p:nvPr/>
        </p:nvCxnSpPr>
        <p:spPr>
          <a:xfrm flipV="1">
            <a:off x="6339529" y="3139126"/>
            <a:ext cx="3503191" cy="2340174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815EAC-A3F1-B69F-BB2D-38B0BAF52839}"/>
              </a:ext>
            </a:extLst>
          </p:cNvPr>
          <p:cNvCxnSpPr>
            <a:cxnSpLocks/>
          </p:cNvCxnSpPr>
          <p:nvPr/>
        </p:nvCxnSpPr>
        <p:spPr>
          <a:xfrm flipV="1">
            <a:off x="6339529" y="4035208"/>
            <a:ext cx="1159745" cy="1444092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435A9C-019D-5BBC-E248-50AD6DA6E941}"/>
              </a:ext>
            </a:extLst>
          </p:cNvPr>
          <p:cNvSpPr txBox="1"/>
          <p:nvPr/>
        </p:nvSpPr>
        <p:spPr>
          <a:xfrm>
            <a:off x="3258737" y="4648385"/>
            <a:ext cx="1492504" cy="408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_tradnl"/>
              <a:t>Y</a:t>
            </a:r>
            <a:r>
              <a:rPr lang="es-ES_tradnl" sz="1800"/>
              <a:t>a está hecho</a:t>
            </a:r>
            <a:endParaRPr lang="en-CL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5BC3E6-0A3D-1C3B-5874-409799DCF8C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751241" y="3013299"/>
            <a:ext cx="3182513" cy="183939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2094DC-E8A0-E927-0657-3028201B2B31}"/>
              </a:ext>
            </a:extLst>
          </p:cNvPr>
          <p:cNvSpPr txBox="1"/>
          <p:nvPr/>
        </p:nvSpPr>
        <p:spPr>
          <a:xfrm>
            <a:off x="7411324" y="5991574"/>
            <a:ext cx="3118288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/>
              <a:t>“</a:t>
            </a:r>
            <a:r>
              <a:rPr lang="es-ES_tradnl" i="1"/>
              <a:t>N</a:t>
            </a:r>
            <a:r>
              <a:rPr lang="es-ES_tradnl" sz="1800" i="1"/>
              <a:t>o tengo suficiente informa-ción para hacer la estimación</a:t>
            </a:r>
            <a:r>
              <a:rPr lang="es-ES_tradnl" sz="1800"/>
              <a:t>”</a:t>
            </a:r>
            <a:endParaRPr lang="en-CL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BF8821-0BB7-283B-C7D2-56DF490E3C3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8970468" y="4161035"/>
            <a:ext cx="1729802" cy="1830539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CF9B82-E409-F428-FF84-82063CC73897}"/>
              </a:ext>
            </a:extLst>
          </p:cNvPr>
          <p:cNvSpPr txBox="1"/>
          <p:nvPr/>
        </p:nvSpPr>
        <p:spPr>
          <a:xfrm>
            <a:off x="10580554" y="5274961"/>
            <a:ext cx="1514035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/>
              <a:t>“</a:t>
            </a:r>
            <a:r>
              <a:rPr lang="es-ES_tradnl" i="1"/>
              <a:t>N</a:t>
            </a:r>
            <a:r>
              <a:rPr lang="es-ES_tradnl" sz="1800" i="1"/>
              <a:t>ecesito un descanso</a:t>
            </a:r>
            <a:r>
              <a:rPr lang="es-ES_tradnl" sz="1800"/>
              <a:t>”</a:t>
            </a:r>
            <a:endParaRPr lang="en-CL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58A6EA-B352-6269-F8C6-9E7D05AA3C80}"/>
              </a:ext>
            </a:extLst>
          </p:cNvPr>
          <p:cNvCxnSpPr>
            <a:cxnSpLocks/>
          </p:cNvCxnSpPr>
          <p:nvPr/>
        </p:nvCxnSpPr>
        <p:spPr>
          <a:xfrm flipV="1">
            <a:off x="11397430" y="4345757"/>
            <a:ext cx="0" cy="929204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86C5-978D-DB9E-F407-6E782F64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Con respecto a nuestras estimaciones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2EBE-DBE6-0B88-724F-9285240F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s-ES_tradnl" sz="2000"/>
              <a:t>1) Debe ser para todo lo que implica desarrollar el relato, incluyendo:</a:t>
            </a:r>
          </a:p>
          <a:p>
            <a:pPr marL="122873" lvl="2" indent="0">
              <a:buNone/>
            </a:pPr>
            <a:r>
              <a:rPr lang="es-ES_tradnl"/>
              <a:t>	diseño, programación, pruebas, entrega</a:t>
            </a:r>
          </a:p>
          <a:p>
            <a:pPr marL="339725"/>
            <a:r>
              <a:rPr lang="es-ES_tradnl" sz="2000"/>
              <a:t>… no sólo para una parte</a:t>
            </a:r>
          </a:p>
          <a:p>
            <a:pPr marL="339725" indent="-339725"/>
            <a:r>
              <a:rPr lang="es-ES_tradnl" sz="2000"/>
              <a:t>2) No debemos discutirla con nadie, para no dejarnos influenciar—por eso, colocamos el naipe cara abajo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1DC98-72C1-70D9-8F33-49C2F9E0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23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710362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9B09-6E83-A89B-96CD-133336D3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Las estimaciones individuales casi</a:t>
            </a:r>
            <a:br>
              <a:rPr lang="es-ES_tradnl"/>
            </a:br>
            <a:r>
              <a:rPr lang="es-ES_tradnl"/>
              <a:t>nunca coinciden unas con otras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3F15-1C57-455F-EF8E-BDA3CB29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/>
              <a:t>Si al dar vuelta los naipes varias estimaciones están en un mismo rango,</a:t>
            </a:r>
          </a:p>
          <a:p>
            <a:pPr marL="122873" lvl="2" indent="0">
              <a:buNone/>
            </a:pPr>
            <a:r>
              <a:rPr lang="es-ES_tradnl"/>
              <a:t>	p.ej., 1/2 a 2 días, 3 a 8 días, 8 a 20 días</a:t>
            </a:r>
          </a:p>
          <a:p>
            <a:r>
              <a:rPr lang="es-ES_tradnl" sz="2000"/>
              <a:t>… es más o menos seguro deducir que una estimación correcta también va a estar en ese mismo rango</a:t>
            </a:r>
          </a:p>
          <a:p>
            <a:r>
              <a:rPr lang="es-ES_tradnl" sz="2000"/>
              <a:t>Por otra parte, no ignoremos una estimación que es muy diferente de las otras:</a:t>
            </a:r>
          </a:p>
          <a:p>
            <a:pPr marL="122873" lvl="2" indent="0">
              <a:buNone/>
            </a:pPr>
            <a:r>
              <a:rPr lang="es-ES_tradnl"/>
              <a:t>	preguntemos al que la propuso qué está pensando, qué suposiciones está haciendo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A1D8A-9740-C95E-219D-B0AAFAEF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24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32775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AEFA-D50F-1BAF-8C72-B79552FD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Rangos amplios pueden</a:t>
            </a:r>
            <a:br>
              <a:rPr lang="es-ES_tradnl"/>
            </a:br>
            <a:r>
              <a:rPr lang="es-ES_tradnl"/>
              <a:t>reflejar malentendidos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3459-2234-8604-1EC5-E4F2D484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/>
              <a:t>P.ej., parte del equipo de desarrollo …</a:t>
            </a:r>
          </a:p>
          <a:p>
            <a:pPr lvl="2"/>
            <a:r>
              <a:rPr lang="es-ES_tradnl"/>
              <a:t>entendió mal el relato de usuario</a:t>
            </a:r>
          </a:p>
          <a:p>
            <a:pPr lvl="2"/>
            <a:r>
              <a:rPr lang="es-ES_tradnl"/>
              <a:t>no está seguro de algo que para la otra parte está OK</a:t>
            </a:r>
          </a:p>
          <a:p>
            <a:r>
              <a:rPr lang="es-ES_tradnl" sz="2000"/>
              <a:t>Hay que mirar las suposiciones que estamos haciendo</a:t>
            </a:r>
          </a:p>
          <a:p>
            <a:r>
              <a:rPr lang="es-ES_tradnl" sz="2000"/>
              <a:t>… y decidir si necesitamos ir a hablar con el cliente</a:t>
            </a:r>
          </a:p>
          <a:p>
            <a:r>
              <a:rPr lang="es-ES_tradnl" sz="2000" i="1"/>
              <a:t>Incluso si las estimaciones coinciden, vale la pena preguntar por las suposiciones, para asegurarnos de que no estemos todos haciendo la misma suposición equivocada</a:t>
            </a:r>
            <a:endParaRPr lang="en-US" sz="2000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A0F64-A7E1-36EE-5DED-130B84E1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25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84611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C50C-FE9A-E0E4-83EB-42779721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Cuando se trata de requisitos,</a:t>
            </a:r>
            <a:br>
              <a:rPr lang="es-ES_tradnl"/>
            </a:br>
            <a:r>
              <a:rPr lang="es-ES_tradnl"/>
              <a:t>las suposiciones hay que aclararlas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9A2F-BBBF-7A2E-5C80-F7B690F8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/>
              <a:t>El objetivo durante las estimaciones es eliminar tantas suposiciones como sea posible:</a:t>
            </a:r>
          </a:p>
          <a:p>
            <a:pPr marL="122873" lvl="2" indent="0">
              <a:buNone/>
            </a:pPr>
            <a:r>
              <a:rPr lang="es-ES_tradnl"/>
              <a:t>	no hagamos suposiciones sobre las suposiciones</a:t>
            </a:r>
          </a:p>
          <a:p>
            <a:r>
              <a:rPr lang="es-ES_tradnl" sz="2000"/>
              <a:t>… clarificándolas con el cliente:</a:t>
            </a:r>
          </a:p>
          <a:p>
            <a:pPr marL="895350" lvl="2" indent="-773113">
              <a:buNone/>
            </a:pPr>
            <a:r>
              <a:rPr lang="es-ES_tradnl"/>
              <a:t>	incluso si todo el equipo comparte una suposición, hay que considerarla equivocada hasta que sea clarificada por el cliente</a:t>
            </a:r>
          </a:p>
          <a:p>
            <a:r>
              <a:rPr lang="es-ES_tradnl" sz="2000"/>
              <a:t>Las que persistan, se convierten en riesgos:</a:t>
            </a:r>
          </a:p>
          <a:p>
            <a:pPr marL="122873" lvl="2" indent="0">
              <a:buNone/>
            </a:pPr>
            <a:r>
              <a:rPr lang="es-ES_tradnl"/>
              <a:t>	aunque, por lo menos, ahora sabemos qué es lo que no sabemos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B85F1-E413-2E3A-7C5D-A004C33C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26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3676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CB24-2C4B-D6DB-DD15-F335E7E0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Una estimación muy grande</a:t>
            </a:r>
            <a:br>
              <a:rPr lang="es-ES_tradnl"/>
            </a:br>
            <a:r>
              <a:rPr lang="es-ES_tradnl"/>
              <a:t>no es muy confiable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7AF27-A27A-1C53-86DE-D005FF87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/>
              <a:t>Si todos estamos de acuerdo en que este relato de usuario tomará 40 días desarrollarlo</a:t>
            </a:r>
          </a:p>
          <a:p>
            <a:pPr marL="122873" lvl="2" indent="0">
              <a:buNone/>
            </a:pPr>
            <a:r>
              <a:rPr lang="es-ES_tradnl"/>
              <a:t>	esto es, dos meses de trabajo de un desarrollador</a:t>
            </a:r>
          </a:p>
          <a:p>
            <a:r>
              <a:rPr lang="es-ES_tradnl" sz="2000"/>
              <a:t>… quiere decir que es un relato muy grande:</a:t>
            </a:r>
          </a:p>
          <a:p>
            <a:pPr lvl="2"/>
            <a:r>
              <a:rPr lang="es-ES_tradnl"/>
              <a:t>en general, las estimaciones de más de 15 días tienen una probabilidad mucho menor de ser correctas que las estimaciones de menos de 15 días</a:t>
            </a:r>
          </a:p>
          <a:p>
            <a:pPr lvl="2"/>
            <a:r>
              <a:rPr lang="es-ES_tradnl"/>
              <a:t>hay mucho espacio para errores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6037F-E20D-06E1-1F98-E5674E40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27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03298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8B0-F9D1-1ABA-B771-BE4D984A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¿Qué hacemos frente a una</a:t>
            </a:r>
            <a:br>
              <a:rPr lang="es-ES_tradnl"/>
            </a:br>
            <a:r>
              <a:rPr lang="es-ES_tradnl"/>
              <a:t>estimación de más de 15 días?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C94F-9FC3-D029-C4D7-44BCFA48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/>
              <a:t>Dividamos el relato en relatos más pequeños, más fáciles de estimar:</a:t>
            </a:r>
          </a:p>
          <a:p>
            <a:pPr marL="895350" lvl="2" indent="-773113">
              <a:buNone/>
            </a:pPr>
            <a:r>
              <a:rPr lang="es-ES_tradnl"/>
              <a:t>	p.ej., apliquemos la regla del “y” —cualquier relato que tenga un “y” en su título o descripción, probablemente puede ser dividido en dos o más relatos más pequeños</a:t>
            </a:r>
          </a:p>
          <a:p>
            <a:r>
              <a:rPr lang="es-ES_tradnl" sz="2000"/>
              <a:t>Hablemos con el cliente … de nuevo:</a:t>
            </a:r>
          </a:p>
          <a:p>
            <a:pPr lvl="2"/>
            <a:r>
              <a:rPr lang="es-ES_tradnl"/>
              <a:t>tal vez hay suposiciones que están aumentando la estimación</a:t>
            </a:r>
          </a:p>
          <a:p>
            <a:pPr lvl="2" indent="0">
              <a:buNone/>
            </a:pPr>
            <a:r>
              <a:rPr lang="es-ES_tradnl"/>
              <a:t>… si el cliente pudiera clarificar las cosas, podríamos deshacernos de esas suposiciones</a:t>
            </a:r>
          </a:p>
          <a:p>
            <a:pPr lvl="2" indent="0">
              <a:buNone/>
            </a:pPr>
            <a:r>
              <a:rPr lang="es-ES_tradnl"/>
              <a:t>… y reducir la estimación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7071C-99AD-3AC5-12F0-D1D8F0A5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28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0196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A7A8-9823-D9C1-78CA-2A0D3C54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/>
              <a:t>El propósito de </a:t>
            </a:r>
            <a:r>
              <a:rPr lang="es-ES_tradnl" sz="4000" i="1"/>
              <a:t>planning poker</a:t>
            </a:r>
            <a:r>
              <a:rPr lang="es-ES_tradnl" sz="4000"/>
              <a:t> es converger</a:t>
            </a:r>
            <a:endParaRPr lang="en-C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D126-2561-4DF4-EF8C-54555C22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/>
              <a:t>Después de una rueda de </a:t>
            </a:r>
            <a:r>
              <a:rPr lang="es-ES_tradnl" sz="2000" i="1"/>
              <a:t>planning poker</a:t>
            </a:r>
          </a:p>
          <a:p>
            <a:pPr marL="122873" lvl="2" indent="0">
              <a:buNone/>
            </a:pPr>
            <a:r>
              <a:rPr lang="es-ES_tradnl"/>
              <a:t>	en que hemos eliminado tantas suposiciones como ha sido posible</a:t>
            </a:r>
          </a:p>
          <a:p>
            <a:r>
              <a:rPr lang="es-ES_tradnl" sz="2000"/>
              <a:t>… uno debiera no sólo tener estimaciones para cada relato:</a:t>
            </a:r>
          </a:p>
          <a:p>
            <a:pPr marL="122873" lvl="2" indent="0">
              <a:buNone/>
            </a:pPr>
            <a:r>
              <a:rPr lang="es-ES_tradnl"/>
              <a:t>	p.ej., si las estimaciones para un relato son 3, 5 y 8 días, es decir, están cerca unas de otras</a:t>
            </a:r>
          </a:p>
          <a:p>
            <a:r>
              <a:rPr lang="es-ES_tradnl" sz="2000"/>
              <a:t>… sino también tener confianza en esas estimaciones:</a:t>
            </a:r>
          </a:p>
          <a:p>
            <a:pPr marL="122873" lvl="2" indent="0">
              <a:buNone/>
            </a:pPr>
            <a:r>
              <a:rPr lang="es-ES_tradnl"/>
              <a:t>	… entonces podemos llegar a consenso con una estimación de, p.ej., 5 días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91D2B-A34B-F946-18E0-4E2ADCBE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29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143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4CEA-2EAA-4963-B3B5-4280FE83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85800"/>
            <a:ext cx="9601200" cy="5181600"/>
          </a:xfrm>
        </p:spPr>
        <p:txBody>
          <a:bodyPr/>
          <a:lstStyle/>
          <a:p>
            <a:r>
              <a:rPr lang="en-CL"/>
              <a:t>La ciencia de datos puede ser vista como un área de aplicación de la ingeniería de software</a:t>
            </a:r>
          </a:p>
          <a:p>
            <a:r>
              <a:rPr lang="en-CL"/>
              <a:t>Considerando por una parte los volúmenes, dispersión y variedades de datos involucrados</a:t>
            </a:r>
          </a:p>
          <a:p>
            <a:r>
              <a:rPr lang="en-CL"/>
              <a:t>… y por otra la rapidez con la que se quiere tener resultados frente a consultas complejas, muy variadas</a:t>
            </a:r>
          </a:p>
          <a:p>
            <a:r>
              <a:rPr lang="en-CL"/>
              <a:t>… es sólo natural y lógico pensar en desarrollar productos de software que permitan hacer esto haciendo uso de todo el poder computacional que nos ofrece la tecnología moderna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57F8F-EFF6-7C9E-284F-DF5BF881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3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796506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D624-5E8E-34E8-DC02-4422F27D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 resumen, sigamos estos pasos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EBAA-55CF-8F2E-5D92-0706683A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sz="2000"/>
              <a:t>1) Hablar con el cliente</a:t>
            </a:r>
          </a:p>
          <a:p>
            <a:r>
              <a:rPr lang="es-ES_tradnl" sz="2000"/>
              <a:t>2) Jugar </a:t>
            </a:r>
            <a:r>
              <a:rPr lang="es-ES_tradnl" sz="2000" i="1"/>
              <a:t>planning poker</a:t>
            </a:r>
            <a:r>
              <a:rPr lang="es-ES_tradnl" sz="2000"/>
              <a:t> para cada relato de usuario</a:t>
            </a:r>
          </a:p>
          <a:p>
            <a:r>
              <a:rPr lang="es-ES_tradnl" sz="2000"/>
              <a:t>3) Clarificar las suposiciones:</a:t>
            </a:r>
          </a:p>
          <a:p>
            <a:pPr lvl="2"/>
            <a:r>
              <a:rPr lang="es-ES_tradnl"/>
              <a:t>volver al paso 1 si identificamos suposiciones que sólo el cliente puede clarificar</a:t>
            </a:r>
          </a:p>
          <a:p>
            <a:r>
              <a:rPr lang="es-ES_tradnl" sz="2000"/>
              <a:t>4) Llegar a consenso para la estimación de cada relato:</a:t>
            </a:r>
          </a:p>
          <a:p>
            <a:pPr lvl="2"/>
            <a:r>
              <a:rPr lang="es-ES_tradnl"/>
              <a:t>cuando tengamos confianza en la estimación</a:t>
            </a:r>
          </a:p>
          <a:p>
            <a:pPr lvl="2"/>
            <a:r>
              <a:rPr lang="es-ES_tradnl"/>
              <a:t>… y nos sintamos cómodos con las suposiciones que hicimos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02275-AA4A-2A6D-B25E-0D7C09EF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30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19009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F2A4-740C-F5E2-AAB4-63DC7EB3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Finalmente, podemos</a:t>
            </a:r>
            <a:br>
              <a:rPr lang="es-ES_tradnl"/>
            </a:br>
            <a:r>
              <a:rPr lang="es-ES_tradnl"/>
              <a:t>estimar el proyecto completo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90F0-706C-8682-44BB-CA6071DE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/>
              <a:t>Tenemos relatos de usuario cortos y focalizados:</a:t>
            </a:r>
          </a:p>
          <a:p>
            <a:pPr lvl="2"/>
            <a:r>
              <a:rPr lang="es-ES_tradnl"/>
              <a:t>hemos jugado </a:t>
            </a:r>
            <a:r>
              <a:rPr lang="es-ES_tradnl" i="1"/>
              <a:t>planning poker</a:t>
            </a:r>
            <a:r>
              <a:rPr lang="es-ES_tradnl"/>
              <a:t> para cada relato</a:t>
            </a:r>
          </a:p>
          <a:p>
            <a:pPr lvl="2"/>
            <a:r>
              <a:rPr lang="es-ES_tradnl"/>
              <a:t>hemos aclarado todas las suposiciones que estábamos haciendo en las estimaciones</a:t>
            </a:r>
          </a:p>
          <a:p>
            <a:r>
              <a:rPr lang="es-ES_tradnl" sz="2000"/>
              <a:t>… y tenemos estimaciones en las cuales todos creemos</a:t>
            </a:r>
          </a:p>
          <a:p>
            <a:r>
              <a:rPr lang="es-ES_tradnl" sz="2000"/>
              <a:t>Sumemos todas las estimaciones (consensuadas) para obtener una estimación total de cuánto demorará el proyecto en entregar el software que se necesita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D65C2-8DB2-DAA7-023C-6AB9087C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31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1635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2E8C-81D2-D2AA-BD71-72B8201B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La interpretación de </a:t>
            </a:r>
            <a:r>
              <a:rPr lang="en-US" sz="4400" i="1"/>
              <a:t>puntos de relato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9FE2-900F-F734-912C-D3A849C9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/>
              <a:t>Una versión alternativa de esta técnica propone que los valores de los naipes—1, 2, 3, 5, 8, 13, …—no representan necesariamente días de desarrollo,</a:t>
            </a:r>
          </a:p>
          <a:p>
            <a:r>
              <a:rPr lang="en-US" sz="2000"/>
              <a:t>… sino simplemente la </a:t>
            </a:r>
            <a:r>
              <a:rPr lang="en-US" sz="2000" i="1"/>
              <a:t>magnitud de la dificultad</a:t>
            </a:r>
            <a:r>
              <a:rPr lang="en-US" sz="2000"/>
              <a:t> de desarrollar el relato correspondiente—esta unidad se la llama </a:t>
            </a:r>
            <a:r>
              <a:rPr lang="en-US" sz="2000" b="1"/>
              <a:t>puntos de relato</a:t>
            </a:r>
            <a:r>
              <a:rPr lang="en-US" sz="2000"/>
              <a:t> (</a:t>
            </a:r>
            <a:r>
              <a:rPr lang="en-US" sz="2000" i="1"/>
              <a:t>story points</a:t>
            </a:r>
            <a:r>
              <a:rPr lang="en-US" sz="2000"/>
              <a:t>)</a:t>
            </a:r>
          </a:p>
          <a:p>
            <a:r>
              <a:rPr lang="en-US" sz="2000"/>
              <a:t>Al final de la primera iteración, se calcula cuántos puntos de relato fueron efectivamente implementados, con qué esfuerzo (personas-semanas) y en qué tiempo</a:t>
            </a:r>
          </a:p>
          <a:p>
            <a:r>
              <a:rPr lang="en-US" sz="2000"/>
              <a:t>… y así se calibra, </a:t>
            </a:r>
            <a:r>
              <a:rPr lang="en-US" sz="2000" i="1"/>
              <a:t>inicialmente</a:t>
            </a:r>
            <a:r>
              <a:rPr lang="en-US" sz="2000"/>
              <a:t>, la relación entre puntos de relato, esfuerzo y tiempo para el resto del proyecto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2CF99-6403-E4C6-AC93-EA5EEA36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32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1051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473D9-8666-7DB2-C8EE-359263FE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4</a:t>
            </a:fld>
            <a:endParaRPr lang="en-CL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570D0590-CDD3-78F8-3DD7-E7DCA42B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54" y="2143904"/>
            <a:ext cx="33528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ware Engineering for Data Scientists">
            <a:extLst>
              <a:ext uri="{FF2B5EF4-FFF2-40B4-BE49-F238E27FC236}">
                <a16:creationId xmlns:a16="http://schemas.microsoft.com/office/drawing/2014/main" id="{1C12EA0F-3AC1-E48A-E5A8-22AAC617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67" y="2143904"/>
            <a:ext cx="3283415" cy="43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13843-66F5-CFE8-DD64-4DE50C0A678D}"/>
              </a:ext>
            </a:extLst>
          </p:cNvPr>
          <p:cNvSpPr txBox="1"/>
          <p:nvPr/>
        </p:nvSpPr>
        <p:spPr>
          <a:xfrm>
            <a:off x="3290703" y="613318"/>
            <a:ext cx="5586306" cy="7831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L" sz="2000"/>
              <a:t>Aún en desarrollo:</a:t>
            </a:r>
          </a:p>
          <a:p>
            <a:pPr algn="ctr"/>
            <a:r>
              <a:rPr lang="en-CL" sz="2000"/>
              <a:t>prometidos para fines de 2023 o principios de 2024</a:t>
            </a:r>
          </a:p>
        </p:txBody>
      </p:sp>
    </p:spTree>
    <p:extLst>
      <p:ext uri="{BB962C8B-B14F-4D97-AF65-F5344CB8AC3E}">
        <p14:creationId xmlns:p14="http://schemas.microsoft.com/office/powerpoint/2010/main" val="217899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15329-F395-584D-19CF-635F0AD5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5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A72B3-ABBB-6356-37DC-3D2F5DBB8DF7}"/>
              </a:ext>
            </a:extLst>
          </p:cNvPr>
          <p:cNvSpPr txBox="1"/>
          <p:nvPr/>
        </p:nvSpPr>
        <p:spPr>
          <a:xfrm>
            <a:off x="4488429" y="2526747"/>
            <a:ext cx="4140423" cy="1021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Importancia de la ingeniería de software para la ciencia de datos (de acuerdo con S. Raju y S. Gupta, de Great Learning*):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42BE6-F7EA-E6AB-AFC7-CD3F12FC08C9}"/>
              </a:ext>
            </a:extLst>
          </p:cNvPr>
          <p:cNvSpPr txBox="1"/>
          <p:nvPr/>
        </p:nvSpPr>
        <p:spPr>
          <a:xfrm>
            <a:off x="1143001" y="2079171"/>
            <a:ext cx="2808514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Organizar y manejar datos (bases de datos)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C4FE-18D0-0F8A-8AF6-5626685803A6}"/>
              </a:ext>
            </a:extLst>
          </p:cNvPr>
          <p:cNvSpPr txBox="1"/>
          <p:nvPr/>
        </p:nvSpPr>
        <p:spPr>
          <a:xfrm>
            <a:off x="9046028" y="1874859"/>
            <a:ext cx="2895601" cy="408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Procesar datos (algoritmos)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E0E0B-E414-5642-F301-559E41938974}"/>
              </a:ext>
            </a:extLst>
          </p:cNvPr>
          <p:cNvSpPr txBox="1"/>
          <p:nvPr/>
        </p:nvSpPr>
        <p:spPr>
          <a:xfrm>
            <a:off x="2492830" y="4180115"/>
            <a:ext cx="1719944" cy="408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Visualizar datos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CFBB4-AFF4-3A8A-727C-6E316DD8D777}"/>
              </a:ext>
            </a:extLst>
          </p:cNvPr>
          <p:cNvSpPr txBox="1"/>
          <p:nvPr/>
        </p:nvSpPr>
        <p:spPr>
          <a:xfrm>
            <a:off x="7935686" y="4164122"/>
            <a:ext cx="3015342" cy="408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Testing y evaluación de datos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E4A24-D963-4520-2A70-96071D4DAC11}"/>
              </a:ext>
            </a:extLst>
          </p:cNvPr>
          <p:cNvSpPr txBox="1"/>
          <p:nvPr/>
        </p:nvSpPr>
        <p:spPr>
          <a:xfrm>
            <a:off x="4741648" y="5981561"/>
            <a:ext cx="489220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*https://medium.com/@mygreatlearning/importance-of-software-engineering-for-data-science-a4ca17d6c99</a:t>
            </a:r>
            <a:endParaRPr lang="en-CL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570E80-66A3-B512-8BDB-DDFC0973514E}"/>
              </a:ext>
            </a:extLst>
          </p:cNvPr>
          <p:cNvSpPr txBox="1"/>
          <p:nvPr/>
        </p:nvSpPr>
        <p:spPr>
          <a:xfrm>
            <a:off x="4633460" y="913620"/>
            <a:ext cx="3850363" cy="715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Crear aplicaciones que usan los datos (ingeniería de software, en general)</a:t>
            </a:r>
          </a:p>
        </p:txBody>
      </p:sp>
    </p:spTree>
    <p:extLst>
      <p:ext uri="{BB962C8B-B14F-4D97-AF65-F5344CB8AC3E}">
        <p14:creationId xmlns:p14="http://schemas.microsoft.com/office/powerpoint/2010/main" val="20482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15329-F395-584D-19CF-635F0AD5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6</a:t>
            </a:fld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A72B3-ABBB-6356-37DC-3D2F5DBB8DF7}"/>
              </a:ext>
            </a:extLst>
          </p:cNvPr>
          <p:cNvSpPr txBox="1"/>
          <p:nvPr/>
        </p:nvSpPr>
        <p:spPr>
          <a:xfrm>
            <a:off x="3968905" y="2364717"/>
            <a:ext cx="4254190" cy="1328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E. Berge* propone que los data scientists deben aprender / desarrollar estas cuatro habilidades clave de desarrollo de software al inicio de sus carreras: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42BE6-F7EA-E6AB-AFC7-CD3F12FC08C9}"/>
              </a:ext>
            </a:extLst>
          </p:cNvPr>
          <p:cNvSpPr txBox="1"/>
          <p:nvPr/>
        </p:nvSpPr>
        <p:spPr>
          <a:xfrm>
            <a:off x="2269008" y="1118151"/>
            <a:ext cx="3124247" cy="408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Escribir código de alta calidad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C4FE-18D0-0F8A-8AF6-5626685803A6}"/>
              </a:ext>
            </a:extLst>
          </p:cNvPr>
          <p:cNvSpPr txBox="1"/>
          <p:nvPr/>
        </p:nvSpPr>
        <p:spPr>
          <a:xfrm>
            <a:off x="7881256" y="1262743"/>
            <a:ext cx="2765585" cy="408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Usar la línea de comandos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E0E0B-E414-5642-F301-559E41938974}"/>
              </a:ext>
            </a:extLst>
          </p:cNvPr>
          <p:cNvSpPr txBox="1"/>
          <p:nvPr/>
        </p:nvSpPr>
        <p:spPr>
          <a:xfrm>
            <a:off x="1945622" y="4530683"/>
            <a:ext cx="2673363" cy="408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Usar control de versiones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CFBB4-AFF4-3A8A-727C-6E316DD8D777}"/>
              </a:ext>
            </a:extLst>
          </p:cNvPr>
          <p:cNvSpPr txBox="1"/>
          <p:nvPr/>
        </p:nvSpPr>
        <p:spPr>
          <a:xfrm>
            <a:off x="8284029" y="4778829"/>
            <a:ext cx="1461851" cy="408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/>
              <a:t>Escribir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E4A24-D963-4520-2A70-96071D4DAC11}"/>
              </a:ext>
            </a:extLst>
          </p:cNvPr>
          <p:cNvSpPr txBox="1"/>
          <p:nvPr/>
        </p:nvSpPr>
        <p:spPr>
          <a:xfrm>
            <a:off x="4741648" y="5981561"/>
            <a:ext cx="5475516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*https://towardsdatascience.com/why-software-development-skills-are-essential-for-data-science-f53364670bd7#5f93</a:t>
            </a:r>
            <a:endParaRPr lang="en-CL" sz="1600"/>
          </a:p>
        </p:txBody>
      </p:sp>
    </p:spTree>
    <p:extLst>
      <p:ext uri="{BB962C8B-B14F-4D97-AF65-F5344CB8AC3E}">
        <p14:creationId xmlns:p14="http://schemas.microsoft.com/office/powerpoint/2010/main" val="4841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28C4-7C15-68A2-69F4-B7F69B98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76" y="431885"/>
            <a:ext cx="9601200" cy="5767586"/>
          </a:xfrm>
        </p:spPr>
        <p:txBody>
          <a:bodyPr>
            <a:normAutofit/>
          </a:bodyPr>
          <a:lstStyle/>
          <a:p>
            <a:pPr algn="l">
              <a:spcBef>
                <a:spcPts val="400"/>
              </a:spcBef>
            </a:pPr>
            <a:r>
              <a:rPr lang="en-US" b="0" i="0">
                <a:solidFill>
                  <a:srgbClr val="233452"/>
                </a:solidFill>
                <a:effectLst/>
              </a:rPr>
              <a:t>The </a:t>
            </a:r>
            <a:r>
              <a:rPr lang="en-US" b="1" i="0">
                <a:solidFill>
                  <a:srgbClr val="233452"/>
                </a:solidFill>
                <a:effectLst/>
              </a:rPr>
              <a:t>CR</a:t>
            </a:r>
            <a:r>
              <a:rPr lang="en-US" b="0" i="0">
                <a:solidFill>
                  <a:srgbClr val="233452"/>
                </a:solidFill>
                <a:effectLst/>
              </a:rPr>
              <a:t>oss </a:t>
            </a:r>
            <a:r>
              <a:rPr lang="en-US" b="1" i="0">
                <a:solidFill>
                  <a:srgbClr val="233452"/>
                </a:solidFill>
                <a:effectLst/>
              </a:rPr>
              <a:t>I</a:t>
            </a:r>
            <a:r>
              <a:rPr lang="en-US" b="0" i="0">
                <a:solidFill>
                  <a:srgbClr val="233452"/>
                </a:solidFill>
                <a:effectLst/>
              </a:rPr>
              <a:t>ndustry </a:t>
            </a:r>
            <a:r>
              <a:rPr lang="en-US" b="1" i="0">
                <a:solidFill>
                  <a:srgbClr val="233452"/>
                </a:solidFill>
                <a:effectLst/>
              </a:rPr>
              <a:t>S</a:t>
            </a:r>
            <a:r>
              <a:rPr lang="en-US" b="0" i="0">
                <a:solidFill>
                  <a:srgbClr val="233452"/>
                </a:solidFill>
                <a:effectLst/>
              </a:rPr>
              <a:t>tandard </a:t>
            </a:r>
            <a:r>
              <a:rPr lang="en-US" b="1" i="0">
                <a:solidFill>
                  <a:srgbClr val="233452"/>
                </a:solidFill>
                <a:effectLst/>
              </a:rPr>
              <a:t>P</a:t>
            </a:r>
            <a:r>
              <a:rPr lang="en-US" b="0" i="0">
                <a:solidFill>
                  <a:srgbClr val="233452"/>
                </a:solidFill>
                <a:effectLst/>
              </a:rPr>
              <a:t>rocess for </a:t>
            </a:r>
            <a:r>
              <a:rPr lang="en-US" b="1" i="0">
                <a:solidFill>
                  <a:srgbClr val="233452"/>
                </a:solidFill>
                <a:effectLst/>
              </a:rPr>
              <a:t>D</a:t>
            </a:r>
            <a:r>
              <a:rPr lang="en-US" b="0" i="0">
                <a:solidFill>
                  <a:srgbClr val="233452"/>
                </a:solidFill>
                <a:effectLst/>
              </a:rPr>
              <a:t>ata </a:t>
            </a:r>
            <a:r>
              <a:rPr lang="en-US" b="1" i="0">
                <a:solidFill>
                  <a:srgbClr val="233452"/>
                </a:solidFill>
                <a:effectLst/>
              </a:rPr>
              <a:t>M</a:t>
            </a:r>
            <a:r>
              <a:rPr lang="en-US" b="0" i="0">
                <a:solidFill>
                  <a:srgbClr val="233452"/>
                </a:solidFill>
                <a:effectLst/>
              </a:rPr>
              <a:t>ining (</a:t>
            </a:r>
            <a:r>
              <a:rPr lang="en-US" b="0" i="1">
                <a:solidFill>
                  <a:srgbClr val="233452"/>
                </a:solidFill>
                <a:effectLst/>
              </a:rPr>
              <a:t>CRISP-DM</a:t>
            </a:r>
            <a:r>
              <a:rPr lang="en-US" b="0" i="0">
                <a:solidFill>
                  <a:srgbClr val="233452"/>
                </a:solidFill>
                <a:effectLst/>
              </a:rPr>
              <a:t>) is a process model that serves as the base for a </a:t>
            </a:r>
            <a:r>
              <a:rPr lang="en-US" b="0" i="0" u="none" strike="noStrike">
                <a:solidFill>
                  <a:srgbClr val="D67A7A"/>
                </a:solidFill>
                <a:effectLst/>
                <a:hlinkClick r:id="rId2"/>
              </a:rPr>
              <a:t>data science process</a:t>
            </a:r>
            <a:r>
              <a:rPr lang="en-US" b="0" i="0">
                <a:solidFill>
                  <a:srgbClr val="233452"/>
                </a:solidFill>
                <a:effectLst/>
              </a:rPr>
              <a:t>. It has six sequential phases*:</a:t>
            </a:r>
          </a:p>
          <a:p>
            <a:pPr marL="363538" indent="-177800" algn="l">
              <a:spcBef>
                <a:spcPts val="10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Business understanding – What does the business need?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Data understanding – What data do we have / need? Is it clean?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Data preparation – How do we organize the data for modeling?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Modeling – What modeling techniques should we apply?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Evaluation – Which model best meets the business objectives?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Deployment – How do stakeholders access the results?</a:t>
            </a:r>
          </a:p>
          <a:p>
            <a:pPr algn="l">
              <a:spcBef>
                <a:spcPts val="1600"/>
              </a:spcBef>
            </a:pPr>
            <a:r>
              <a:rPr lang="en-US" b="0" i="0">
                <a:solidFill>
                  <a:srgbClr val="233452"/>
                </a:solidFill>
                <a:effectLst/>
              </a:rPr>
              <a:t>Published in 1999 to standardize data mining processes across industries, it has since become the </a:t>
            </a:r>
            <a:r>
              <a:rPr lang="en-US" b="0" i="0" u="none" strike="noStrike">
                <a:solidFill>
                  <a:srgbClr val="D67A7A"/>
                </a:solidFill>
                <a:effectLst/>
                <a:hlinkClick r:id="rId3"/>
              </a:rPr>
              <a:t>most common methodology</a:t>
            </a:r>
            <a:r>
              <a:rPr lang="en-US" b="0" i="0">
                <a:solidFill>
                  <a:srgbClr val="233452"/>
                </a:solidFill>
                <a:effectLst/>
              </a:rPr>
              <a:t> for data mining, analytics, and data science projects.</a:t>
            </a:r>
          </a:p>
          <a:p>
            <a:pPr algn="l">
              <a:spcBef>
                <a:spcPts val="1600"/>
              </a:spcBef>
            </a:pPr>
            <a:r>
              <a:rPr lang="en-US" b="0" i="0">
                <a:solidFill>
                  <a:srgbClr val="233452"/>
                </a:solidFill>
                <a:effectLst/>
              </a:rPr>
              <a:t>Data science teams that combine a loose implementation of CRISP-DM with overarching team-based </a:t>
            </a:r>
            <a:r>
              <a:rPr lang="en-US" b="0" i="0" u="none" strike="noStrike">
                <a:solidFill>
                  <a:srgbClr val="D67A7A"/>
                </a:solidFill>
                <a:effectLst/>
                <a:hlinkClick r:id="rId4"/>
              </a:rPr>
              <a:t>agile</a:t>
            </a:r>
            <a:r>
              <a:rPr lang="en-US" b="0" i="0">
                <a:solidFill>
                  <a:srgbClr val="233452"/>
                </a:solidFill>
                <a:effectLst/>
              </a:rPr>
              <a:t> project management approaches will likely see the best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682AA-41D8-A59C-2AC3-B655172B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7</a:t>
            </a:fld>
            <a:endParaRPr lang="en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B12A1-784D-075D-1B20-F85D4E6CABE4}"/>
              </a:ext>
            </a:extLst>
          </p:cNvPr>
          <p:cNvSpPr txBox="1"/>
          <p:nvPr/>
        </p:nvSpPr>
        <p:spPr>
          <a:xfrm>
            <a:off x="7384632" y="6284109"/>
            <a:ext cx="417620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*https://www.datascience-pm.com/crisp-dm-2/</a:t>
            </a:r>
            <a:endParaRPr lang="en-CL" sz="1600"/>
          </a:p>
        </p:txBody>
      </p:sp>
    </p:spTree>
    <p:extLst>
      <p:ext uri="{BB962C8B-B14F-4D97-AF65-F5344CB8AC3E}">
        <p14:creationId xmlns:p14="http://schemas.microsoft.com/office/powerpoint/2010/main" val="258740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28C4-7C15-68A2-69F4-B7F69B98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76" y="1527142"/>
            <a:ext cx="7565011" cy="3091992"/>
          </a:xfrm>
          <a:prstGeom prst="roundRect">
            <a:avLst>
              <a:gd name="adj" fmla="val 1087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>
              <a:spcBef>
                <a:spcPts val="400"/>
              </a:spcBef>
            </a:pPr>
            <a:r>
              <a:rPr lang="en-US">
                <a:solidFill>
                  <a:srgbClr val="233452"/>
                </a:solidFill>
              </a:rPr>
              <a:t>S</a:t>
            </a:r>
            <a:r>
              <a:rPr lang="en-US" b="0" i="0">
                <a:solidFill>
                  <a:srgbClr val="233452"/>
                </a:solidFill>
                <a:effectLst/>
              </a:rPr>
              <a:t>ix sequential phases:</a:t>
            </a:r>
          </a:p>
          <a:p>
            <a:pPr marL="363538" indent="-177800" algn="l">
              <a:spcBef>
                <a:spcPts val="10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Business understanding – What does the business need?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Data understanding – What data do we have / need? Is it clean?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Data preparation – How do we organize the data for modeling?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Modeling – What modeling techniques should we apply?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Evaluation – Which model best meets the business objectives?</a:t>
            </a:r>
          </a:p>
          <a:p>
            <a:pPr marL="363538" indent="-177800" algn="l">
              <a:spcBef>
                <a:spcPts val="400"/>
              </a:spcBef>
              <a:buFont typeface="+mj-lt"/>
              <a:buAutoNum type="arabicPeriod"/>
            </a:pPr>
            <a:r>
              <a:rPr lang="en-US" b="0" i="0">
                <a:solidFill>
                  <a:srgbClr val="233452"/>
                </a:solidFill>
                <a:effectLst/>
              </a:rPr>
              <a:t> Deployment – How do stakeholders access the results?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682AA-41D8-A59C-2AC3-B655172B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8</a:t>
            </a:fld>
            <a:endParaRPr lang="en-C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651C8-82C4-EA01-4EDE-89849C9A214D}"/>
              </a:ext>
            </a:extLst>
          </p:cNvPr>
          <p:cNvSpPr txBox="1"/>
          <p:nvPr/>
        </p:nvSpPr>
        <p:spPr>
          <a:xfrm>
            <a:off x="8729798" y="122548"/>
            <a:ext cx="2195966" cy="1225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 sz="1600"/>
              <a:t>Requisitos funcionales:</a:t>
            </a:r>
          </a:p>
          <a:p>
            <a:r>
              <a:rPr lang="en-CL" sz="1600"/>
              <a:t>- casos de uso</a:t>
            </a:r>
          </a:p>
          <a:p>
            <a:r>
              <a:rPr lang="en-CL" sz="1600"/>
              <a:t>- relatos de usuario</a:t>
            </a:r>
          </a:p>
          <a:p>
            <a:r>
              <a:rPr lang="en-CL" sz="1600"/>
              <a:t>Product Owner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DBD1A-7CE4-B256-3999-B6569E2B39C3}"/>
              </a:ext>
            </a:extLst>
          </p:cNvPr>
          <p:cNvSpPr txBox="1"/>
          <p:nvPr/>
        </p:nvSpPr>
        <p:spPr>
          <a:xfrm>
            <a:off x="8729798" y="5253057"/>
            <a:ext cx="2437288" cy="1225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 sz="1600"/>
              <a:t>Arquitectura de software:</a:t>
            </a:r>
          </a:p>
          <a:p>
            <a:r>
              <a:rPr lang="en-CL" sz="1600"/>
              <a:t>- estratificada</a:t>
            </a:r>
          </a:p>
          <a:p>
            <a:r>
              <a:rPr lang="en-CL" sz="1600"/>
              <a:t>- cliente-servidor</a:t>
            </a:r>
          </a:p>
          <a:p>
            <a:r>
              <a:rPr lang="en-CL" sz="1600"/>
              <a:t>- publicador-suscriptor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06CD8-2B15-8E53-855D-4D49A3BF8B9F}"/>
              </a:ext>
            </a:extLst>
          </p:cNvPr>
          <p:cNvSpPr txBox="1"/>
          <p:nvPr/>
        </p:nvSpPr>
        <p:spPr>
          <a:xfrm>
            <a:off x="10110158" y="2651030"/>
            <a:ext cx="1917740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 sz="1600"/>
              <a:t>Patrones de diseño:</a:t>
            </a:r>
          </a:p>
          <a:p>
            <a:r>
              <a:rPr lang="en-CL" sz="1600"/>
              <a:t>- Estrategia</a:t>
            </a:r>
          </a:p>
          <a:p>
            <a:r>
              <a:rPr lang="en-CL" sz="1600"/>
              <a:t>- Fachada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E8A1A-72C2-B1F1-3A2C-28265196FBBB}"/>
              </a:ext>
            </a:extLst>
          </p:cNvPr>
          <p:cNvSpPr txBox="1"/>
          <p:nvPr/>
        </p:nvSpPr>
        <p:spPr>
          <a:xfrm>
            <a:off x="9285654" y="4088251"/>
            <a:ext cx="2207742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L" sz="1600"/>
              <a:t>Revisión del Sprint</a:t>
            </a:r>
          </a:p>
          <a:p>
            <a:r>
              <a:rPr lang="en-CL" sz="1600"/>
              <a:t>Retrospectiva del Sprint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1D3FD-7F32-4512-DACB-C822EA6EF2FE}"/>
              </a:ext>
            </a:extLst>
          </p:cNvPr>
          <p:cNvSpPr txBox="1"/>
          <p:nvPr/>
        </p:nvSpPr>
        <p:spPr>
          <a:xfrm>
            <a:off x="848413" y="181206"/>
            <a:ext cx="3610466" cy="9194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sz="1600"/>
              <a:t>Pueden aplicarse siguiendo el estilo “cascada”, definiendo planes detallados para cada fase al inicio del proyecto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FB887-020F-46E1-797E-6B11C3A770CA}"/>
              </a:ext>
            </a:extLst>
          </p:cNvPr>
          <p:cNvSpPr txBox="1"/>
          <p:nvPr/>
        </p:nvSpPr>
        <p:spPr>
          <a:xfrm>
            <a:off x="1670900" y="5330858"/>
            <a:ext cx="6457361" cy="1191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L" sz="1600"/>
              <a:t>Pueden aplicarse siguiendo el estilo “ágil, iterativo, incremental”, moviéndose de ida y vuelta entre las fases, de acuerdo con las necesidades (muchas veces cambiantes) del proyecto, y repitiendo varias veces la secuencia abordando distintas necesidades en cada repetición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9A1B82-6E64-CE7E-2C73-FF7F22C6E3CC}"/>
              </a:ext>
            </a:extLst>
          </p:cNvPr>
          <p:cNvCxnSpPr>
            <a:stCxn id="9" idx="3"/>
            <a:endCxn id="3" idx="0"/>
          </p:cNvCxnSpPr>
          <p:nvPr/>
        </p:nvCxnSpPr>
        <p:spPr>
          <a:xfrm>
            <a:off x="4458879" y="640907"/>
            <a:ext cx="440703" cy="886235"/>
          </a:xfrm>
          <a:prstGeom prst="bentConnector2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450ED2-DCA6-66BA-32BD-FEEB81EB8218}"/>
              </a:ext>
            </a:extLst>
          </p:cNvPr>
          <p:cNvCxnSpPr>
            <a:stCxn id="10" idx="0"/>
            <a:endCxn id="3" idx="2"/>
          </p:cNvCxnSpPr>
          <p:nvPr/>
        </p:nvCxnSpPr>
        <p:spPr>
          <a:xfrm flipV="1">
            <a:off x="4899581" y="4619134"/>
            <a:ext cx="1" cy="7117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15E043-8D55-AD65-82FF-7538ECDBE86A}"/>
              </a:ext>
            </a:extLst>
          </p:cNvPr>
          <p:cNvCxnSpPr>
            <a:endCxn id="2" idx="1"/>
          </p:cNvCxnSpPr>
          <p:nvPr/>
        </p:nvCxnSpPr>
        <p:spPr>
          <a:xfrm flipV="1">
            <a:off x="6947555" y="735482"/>
            <a:ext cx="1782243" cy="150809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444E80-57E2-BA6C-05EE-2CA44D1609DD}"/>
              </a:ext>
            </a:extLst>
          </p:cNvPr>
          <p:cNvCxnSpPr>
            <a:endCxn id="5" idx="1"/>
          </p:cNvCxnSpPr>
          <p:nvPr/>
        </p:nvCxnSpPr>
        <p:spPr>
          <a:xfrm>
            <a:off x="7117237" y="4411744"/>
            <a:ext cx="1612561" cy="145424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078F7D-DEBD-801A-C38D-D1CCFE9A8770}"/>
              </a:ext>
            </a:extLst>
          </p:cNvPr>
          <p:cNvCxnSpPr>
            <a:endCxn id="8" idx="1"/>
          </p:cNvCxnSpPr>
          <p:nvPr/>
        </p:nvCxnSpPr>
        <p:spPr>
          <a:xfrm>
            <a:off x="8128261" y="3877059"/>
            <a:ext cx="1157393" cy="534685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E2AED9-EF05-4777-94B6-593203A9870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86920" y="4411744"/>
            <a:ext cx="1998734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5E8697-679B-5982-CD9F-E0086F18B2FC}"/>
              </a:ext>
            </a:extLst>
          </p:cNvPr>
          <p:cNvCxnSpPr>
            <a:endCxn id="6" idx="1"/>
          </p:cNvCxnSpPr>
          <p:nvPr/>
        </p:nvCxnSpPr>
        <p:spPr>
          <a:xfrm flipV="1">
            <a:off x="7484882" y="3110731"/>
            <a:ext cx="2625276" cy="4597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0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3A9E-D2A3-0EAF-1C0A-31F16B1E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Estimaciones en proyectos</a:t>
            </a:r>
            <a:br>
              <a:rPr lang="en-CL"/>
            </a:br>
            <a:r>
              <a:rPr lang="en-CL"/>
              <a:t>de ingeniería de software 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C6C4-88E9-720F-DBF7-17574D8E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/>
              <a:t>Frente a la necesidad de llevar adelante un proyecto de desarrollo de software</a:t>
            </a:r>
          </a:p>
          <a:p>
            <a:r>
              <a:rPr lang="en-CL"/>
              <a:t>… nos hacemos dos preguntas principales:</a:t>
            </a:r>
          </a:p>
          <a:p>
            <a:pPr algn="ctr"/>
            <a:r>
              <a:rPr lang="en-CL" b="1"/>
              <a:t>¿Cuánto me va a costar?</a:t>
            </a:r>
          </a:p>
          <a:p>
            <a:pPr algn="ctr"/>
            <a:r>
              <a:rPr lang="en-CL" b="1"/>
              <a:t>¿Cuánto se va a demorar?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D3FB1-A435-CD36-5F41-C560F968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F3B4F-E2C0-FD4A-9A83-797C6A447123}" type="slidenum">
              <a:rPr lang="en-CL"/>
              <a:t>9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8514875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{E4BBDECC-AA30-8F48-BF25-28CD8B0B03AA}tf10001072</Template>
  <TotalTime>6188</TotalTime>
  <Words>2746</Words>
  <Application>Microsoft Macintosh PowerPoint</Application>
  <PresentationFormat>Widescreen</PresentationFormat>
  <Paragraphs>245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Amazon Ember</vt:lpstr>
      <vt:lpstr>Arial</vt:lpstr>
      <vt:lpstr>Calibri</vt:lpstr>
      <vt:lpstr>Calibri Light</vt:lpstr>
      <vt:lpstr>Consolas</vt:lpstr>
      <vt:lpstr>Franklin Gothic Book</vt:lpstr>
      <vt:lpstr>Crop</vt:lpstr>
      <vt:lpstr>file:///localhost/Users/yadraneterovic/Documents/inf1300/2013/Document2!OLE_LINK1</vt:lpstr>
      <vt:lpstr>file:///localhost/Users/yadraneterovic/Documents/inf1300/2013/Document2!OLE_LINK2</vt:lpstr>
      <vt:lpstr>Ingeniería de software4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Estimaciones en proyectos de ingeniería de software ++</vt:lpstr>
      <vt:lpstr>De la clase “Planificación y estimaciones en proyectos de software”</vt:lpstr>
      <vt:lpstr>Entonces, ¿cómo estimamos la magnitud del software?</vt:lpstr>
      <vt:lpstr>PowerPoint Presentation</vt:lpstr>
      <vt:lpstr>Con respecto al número de líneas de código</vt:lpstr>
      <vt:lpstr>Análisis de puntos de función: un método para medir la magnitud de un sistema</vt:lpstr>
      <vt:lpstr>A medida que avanza el desarrollo, mejora la infor-mación disponible para contar puntos de función</vt:lpstr>
      <vt:lpstr>PowerPoint Presentation</vt:lpstr>
      <vt:lpstr>PowerPoint Presentation</vt:lpstr>
      <vt:lpstr>¿Cómo pasar de una estimación de magnitud a una de esfuerzo y tiempo?</vt:lpstr>
      <vt:lpstr>PowerPoint Presentation</vt:lpstr>
      <vt:lpstr>¿Cuánto esfuerzo y cuánto tiempo demanda cada fase del desarrollo de una aplicación?</vt:lpstr>
      <vt:lpstr>Para proyectos que siguen procesos de desarrollo ágiles, hay otra posibilidad</vt:lpstr>
      <vt:lpstr>PowerPoint Presentation</vt:lpstr>
      <vt:lpstr>Con respecto a nuestras estimaciones</vt:lpstr>
      <vt:lpstr>Las estimaciones individuales casi nunca coinciden unas con otras</vt:lpstr>
      <vt:lpstr>Rangos amplios pueden reflejar malentendidos</vt:lpstr>
      <vt:lpstr>Cuando se trata de requisitos, las suposiciones hay que aclararlas</vt:lpstr>
      <vt:lpstr>Una estimación muy grande no es muy confiable</vt:lpstr>
      <vt:lpstr>¿Qué hacemos frente a una estimación de más de 15 días?</vt:lpstr>
      <vt:lpstr>El propósito de planning poker es converger</vt:lpstr>
      <vt:lpstr>En resumen, sigamos estos pasos</vt:lpstr>
      <vt:lpstr>Finalmente, podemos estimar el proyecto completo</vt:lpstr>
      <vt:lpstr>La interpretación de puntos de relato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</dc:creator>
  <cp:lastModifiedBy>Yadran</cp:lastModifiedBy>
  <cp:revision>219</cp:revision>
  <dcterms:created xsi:type="dcterms:W3CDTF">2023-03-19T20:49:05Z</dcterms:created>
  <dcterms:modified xsi:type="dcterms:W3CDTF">2023-05-03T19:44:21Z</dcterms:modified>
</cp:coreProperties>
</file>