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1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35" r:id="rId23"/>
    <p:sldId id="336" r:id="rId24"/>
    <p:sldId id="257" r:id="rId25"/>
    <p:sldId id="338" r:id="rId26"/>
    <p:sldId id="33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1"/>
    <p:restoredTop sz="96715"/>
  </p:normalViewPr>
  <p:slideViewPr>
    <p:cSldViewPr snapToGrid="0" snapToObjects="1">
      <p:cViewPr varScale="1">
        <p:scale>
          <a:sx n="117" d="100"/>
          <a:sy n="117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E39B-1780-BB4F-873B-69269AE63AA1}" type="datetimeFigureOut">
              <a:t>03-05-23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2997-D0A1-9942-AC83-71B4F795ADAF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1955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346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8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367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  <a:defRPr/>
            </a:lvl1pPr>
            <a:lvl3pPr marL="671513" indent="-385763">
              <a:lnSpc>
                <a:spcPct val="112000"/>
              </a:lnSpc>
              <a:spcBef>
                <a:spcPts val="110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/>
              <a:defRPr/>
            </a:lvl3pPr>
            <a:lvl4pPr marL="1444752" indent="0">
              <a:buNone/>
              <a:defRPr/>
            </a:lvl4pPr>
            <a:lvl5pPr marL="190195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971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33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5518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487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5098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7286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9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3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66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DF1B-CA02-B5AF-3853-8B9B298B3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sz="6600" cap="none"/>
              <a:t>Ingeniería de software</a:t>
            </a:r>
            <a:r>
              <a:rPr lang="en-CL" sz="6600" cap="none" baseline="30000"/>
              <a:t>5</a:t>
            </a:r>
            <a:endParaRPr lang="en-CL" sz="6600" cap="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36B4-42A5-5DA5-DED8-503116FF6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/>
              <a:t>Yadran Eterovic S. </a:t>
            </a:r>
            <a:r>
              <a:rPr lang="en-CL" sz="1800"/>
              <a:t>(</a:t>
            </a:r>
            <a:r>
              <a:rPr lang="en-CL" sz="1800">
                <a:latin typeface="Consolas" panose="020B0609020204030204" pitchFamily="49" charset="0"/>
                <a:cs typeface="Consolas" panose="020B0609020204030204" pitchFamily="49" charset="0"/>
              </a:rPr>
              <a:t>yadran@ing.puc.cl</a:t>
            </a:r>
            <a:r>
              <a:rPr lang="en-CL" sz="1800"/>
              <a:t>)</a:t>
            </a:r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0331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3340-CF32-6003-F5B7-4085D7DC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Inspecciones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2383-417F-7CC8-ABDD-9E7BC558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12255"/>
          </a:xfrm>
        </p:spPr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Se chequea el software contra una lista de errores, anomalías, y no cumplimiento de estándares y convenciones comunes</a:t>
            </a:r>
          </a:p>
          <a:p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Aplicabilidad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Todos los artefactos de software, incluyendo especificación de requisitos, modelo de dominio, casos de uso, diagramas de diseño, código, diseño de la UI, plan de pruebas, casos de prueba</a:t>
            </a:r>
          </a:p>
          <a:p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Eficacia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Solo para los problemas comunes incluidos en la lista</a:t>
            </a:r>
          </a:p>
          <a:p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Participantes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Uno a tres integrantes del equipo técnico</a:t>
            </a:r>
          </a:p>
          <a:p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Procedimiento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Similar a revisión por pares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FF7D-2620-9CA6-750A-2BF79D97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10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3374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82B9-19E0-C3F1-564F-8FD31C16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Caminatas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6F0B-9C5C-EA7A-7A5B-576697F9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34289"/>
          </a:xfrm>
        </p:spPr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Ejecuta el software manualmente usando datos de prueba simples: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el desarrollador del software guía al equipo en la caminata; el equipo chequea el software paso a paso a medida que leen en voz alta; la idea es provocar dudas y discusiones</a:t>
            </a:r>
          </a:p>
          <a:p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Aplicabilidad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Casos de uso, diagramas de diseño, código, diseño de la UI, casos de prueba</a:t>
            </a:r>
          </a:p>
          <a:p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Eficacia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Para entender funcionalidad y comportamiento complejos,</a:t>
            </a:r>
          </a:p>
          <a:p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Participantes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Tres a cinco integrantes del equipo técnico, incluyendo el desarrollador</a:t>
            </a:r>
          </a:p>
          <a:p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Procedimiento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próx. diap.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17A8-17F9-C1C5-7667-109F32D1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70729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B436-E455-3933-DBE9-6208D82E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Procedimiento para caminatas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B9B2-219E-CD7B-CA73-E3181F9C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67340"/>
          </a:xfrm>
        </p:spPr>
        <p:txBody>
          <a:bodyPr>
            <a:normAutofit/>
          </a:bodyPr>
          <a:lstStyle/>
          <a:p>
            <a:pPr marL="234950" indent="-234950"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1. Se presenta una visión global del producto a los participantes</a:t>
            </a:r>
          </a:p>
          <a:p>
            <a:pPr marL="234950" indent="-234950"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2. El desarrollador lee en voz alta el producto (un documento de requisitos, un módulo de código, etc.) y lo explica;</a:t>
            </a:r>
          </a:p>
          <a:p>
            <a:pPr marL="234950">
              <a:spcBef>
                <a:spcPts val="1200"/>
              </a:spcBef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… los otros participantes preguntan y levantan dudas;</a:t>
            </a:r>
          </a:p>
          <a:p>
            <a:pPr marL="234950">
              <a:spcBef>
                <a:spcPts val="1200"/>
              </a:spcBef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… el desarrollador responde las preguntas y da justificaciones;</a:t>
            </a:r>
          </a:p>
          <a:p>
            <a:pPr marL="234950">
              <a:spcBef>
                <a:spcPts val="1200"/>
              </a:spcBef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… se identifican y se registran las acciones a seguir;</a:t>
            </a:r>
          </a:p>
          <a:p>
            <a:pPr marL="234950">
              <a:spcBef>
                <a:spcPts val="1200"/>
              </a:spcBef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… y se establece un plazo para que el desarrollador corrija los problemas</a:t>
            </a:r>
          </a:p>
          <a:p>
            <a:pPr marL="234950" indent="-234950"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3. El desarrollador corrije los problemas, produce una lista resumen, y obtiene la aprobación de los participantes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16B42-BC95-29A7-5EBF-B57C5A09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12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9107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38D1-5AD3-30C3-7BF6-E0F29B2F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Revisiones por pares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499A-0A10-54C2-F59A-103FF096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67340"/>
          </a:xfrm>
        </p:spPr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El producto es revisado por pares, que siguen una lista de preguntas de revisión:</a:t>
            </a:r>
          </a:p>
          <a:p>
            <a:pPr lvl="2">
              <a:spcBef>
                <a:spcPts val="4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las preguntas evalúan cualitativamente aspectos del producto</a:t>
            </a:r>
          </a:p>
          <a:p>
            <a:pPr lvl="2">
              <a:spcBef>
                <a:spcPts val="4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esta evaluación depende del conocimiento, experiencia, etc. del revisor</a:t>
            </a:r>
          </a:p>
          <a:p>
            <a:pPr>
              <a:spcBef>
                <a:spcPts val="2400"/>
              </a:spcBef>
            </a:pPr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Aplicabilidad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Todos los artefactos de software</a:t>
            </a:r>
          </a:p>
          <a:p>
            <a:pPr>
              <a:spcBef>
                <a:spcPts val="2400"/>
              </a:spcBef>
            </a:pPr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Eficacia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Detección de problemas que requieren el juicio de perso-nas relativos a corrección, eficiencia, amigabilidad, y otros atributos de calidad</a:t>
            </a:r>
          </a:p>
          <a:p>
            <a:pPr>
              <a:spcBef>
                <a:spcPts val="2400"/>
              </a:spcBef>
            </a:pPr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Participantes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Tres a cinco revisores con la pericia y experiencia necesarias</a:t>
            </a:r>
          </a:p>
          <a:p>
            <a:pPr>
              <a:spcBef>
                <a:spcPts val="2400"/>
              </a:spcBef>
            </a:pPr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Procedimiento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 próx. diap.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BAA57-F14F-5D83-783A-7A205ECD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13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638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54E2-E5D5-0D01-8C9A-86A70CDE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Procedimiento para inspecciones</a:t>
            </a:r>
            <a:br>
              <a:rPr lang="en-US" altLang="en-US" sz="4400">
                <a:ea typeface="ＭＳ Ｐゴシック" panose="020B0600070205080204" pitchFamily="34" charset="-128"/>
              </a:rPr>
            </a:br>
            <a:r>
              <a:rPr lang="en-US" altLang="en-US" sz="4400">
                <a:ea typeface="ＭＳ Ｐゴシック" panose="020B0600070205080204" pitchFamily="34" charset="-128"/>
              </a:rPr>
              <a:t>y revisiones por pares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C75D-F8D5-25B7-184A-B5670C0D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67340"/>
          </a:xfrm>
        </p:spPr>
        <p:txBody>
          <a:bodyPr>
            <a:normAutofit/>
          </a:bodyPr>
          <a:lstStyle/>
          <a:p>
            <a:pPr marL="234950" indent="-234950">
              <a:spcBef>
                <a:spcPts val="120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1. Se presenta una visión global del producto a los revisores; cada unidad del producto es asignada a dos revisores; se planifica una reunión de revisión para dos semanas más</a:t>
            </a:r>
          </a:p>
          <a:p>
            <a:pPr marL="234950" indent="-234950">
              <a:spcBef>
                <a:spcPts val="120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2. Los revisores evalúan el producto contra una checklist y anotan sus respuestas independientemente</a:t>
            </a:r>
          </a:p>
          <a:p>
            <a:pPr marL="234950" indent="-234950">
              <a:spcBef>
                <a:spcPts val="120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3. En la reunión, los revisores presentan sus comentarios y sugerencias y el desarrollador contesta preguntas y clarifica dudas; se identifican y se registran las acciones a seguir; y se establece un plazo para que el desarrollador corrija los problemas</a:t>
            </a:r>
          </a:p>
          <a:p>
            <a:pPr marL="234950" indent="-234950">
              <a:spcBef>
                <a:spcPts val="120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4. El desarrollador corrije los problemas, produce una lista resumen, y obtiene la aprobación de los revisores (o se planifica una segunda reunión, en cuyo caso se repiten los pasos anteriores)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EF29-2176-12E5-2C24-BAD10944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14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425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BD07-381E-82C2-4135-090A162E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254061"/>
                </a:solidFill>
                <a:ea typeface="ＭＳ Ｐゴシック" panose="020B0600070205080204" pitchFamily="34" charset="-128"/>
              </a:rPr>
              <a:t>Verificación y validación</a:t>
            </a:r>
            <a:br>
              <a:rPr lang="en-US" altLang="en-US">
                <a:solidFill>
                  <a:srgbClr val="254061"/>
                </a:solidFill>
                <a:ea typeface="ＭＳ Ｐゴシック" panose="020B0600070205080204" pitchFamily="34" charset="-128"/>
              </a:rPr>
            </a:br>
            <a:r>
              <a:rPr lang="en-US" altLang="en-US">
                <a:solidFill>
                  <a:srgbClr val="254061"/>
                </a:solidFill>
                <a:ea typeface="ＭＳ Ｐゴシック" panose="020B0600070205080204" pitchFamily="34" charset="-128"/>
              </a:rPr>
              <a:t>a lo largo del ciclo de vida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22E5-9B66-6C4B-4F44-BF77E7D30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86950" cy="3581400"/>
          </a:xfrm>
        </p:spPr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En la 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fase de requisitos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detectar errores y anomalías en especificaciones de requisitos, modelo de dominio, casos de uso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En la 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fase de diseño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evaluar la corrección del diseño para cumplir con requisitos y restricciones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En la 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fase de implementación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evaluar corrección del código, interfaces e interacciones, cumplimiento de estándares y méricas de calidad, uso del lenguaje de programación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67449-CF67-2EB0-2EF4-05A0D7E2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15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0679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5EA2-C75C-9221-25C8-A5B18BB8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Funciones de SQA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2196-B191-F0D3-D17B-BFD806DA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7386"/>
          </a:xfrm>
        </p:spPr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El objetivo global es asegurar que el proceso de desarrollo de software se lleva a cabo como es requerido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… y que el sofware satisface los requisitos y estándares de calidad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Abarca una amplia variedad de actividades del ciclo de vida: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definición de procesos y estándares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gestión de la calidad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mejoramiento de procesos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540A9-3CAC-DED9-E611-F67A7B9F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16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5416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F2C-1423-89BB-144E-9F3A0D7F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Definición de procesos y estándares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04D6-8285-4478-B414-EC23F3CA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Desarrollar y definir un marco de referencia para asegurar la calidad del software en toda la organización: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definición de procesos y metodologías de desarrollo de software y gestión de calidad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definición de estándares, procedimientos y pautas para llevar a cabo las actividades de SQA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definición de métricas e indicadores de calidad para mediciones y evaluación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F8AF-1B40-5FEC-A4E6-DA053C13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17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57074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65A5-F106-B701-35CA-A173265C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Gestión de calidad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3D1E-2EA4-A981-B729-2149EB20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Adaptar e implementar el marco de referencia para cada proyecto de software de la organización: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Planificación de la calidad: Ocurre al comienzo de cada proyecto; produce un plan de calidad para cada proyecto específico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Control de calidad: Ocurre a lo largo de todo el proyecto; monitorea la ejecución del plan de calidad, y también lo adapta para responder a cambios en la realidad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33AB8-53A6-A8C0-F1CA-5877007E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18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7123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34F6-8B72-D267-0A54-1F52B656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Mejoramiento de procesos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E2A9-15BD-C638-56F6-2BD9991B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Es necesario mejorar continuamente el proceso (o los procesos), en todos sus aspectos, para sobrevivir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En particular, los métodos ágiles mejoran de una versión a la siguiente, incluyendo el descubrimiento de mejores formas de adoptar los propios métodos ágiles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Definición y ejecución de un proceso de mejoramiento de procesos (próxima diapositiva), que se lleva a cabo continuamente e itera regularmente; p.ej., cada dos años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7E072-CA25-75B8-51B2-97C8EEF7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19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6804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9850-D9CC-A8FE-6211-589FEEFA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10253F"/>
                </a:solidFill>
                <a:ea typeface="ＭＳ Ｐゴシック" panose="020B0600070205080204" pitchFamily="34" charset="-128"/>
              </a:rPr>
              <a:t>Aseguramiento de la Calidad del Software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9498-2992-97CE-9CAB-4AC9C580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Conjunto de actividades para asegurar que el software cumplirá requisitos funcionales y estándares de calidad: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es importante poner atención a la calidad del proceso de desarrollo de software, a cómo se lleva acabo el proceso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… y a la calidad de los artefactos producidos durante el desarrollo: que sean correctos, completos, inteligibles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Estas actividades son actividades del ciclo de vida, llevadas a cabo paralelamente a las actividades de desarrollo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C149-82F8-BCB4-6123-8F4D9B52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8278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8DCA-23EA-ACBF-E84E-75A28BE3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 proceso de mejoramiento de procesos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99CC-2786-B742-496F-582FEE0B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1. Definición de métricas y métodos de recolección de datos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2. Recolección de datos para medir el proceso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3. Calcular métricas e indicadores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4. Recomendar acciones de mejoramiento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DFEBA-6FBE-EDD4-BDEC-DF4D738D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20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188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7B9D-813F-4281-B44D-E99F5796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Aplicación de principios prácticos </a:t>
            </a:r>
            <a:r>
              <a:rPr lang="en-US" altLang="en-US" sz="3600">
                <a:ea typeface="ＭＳ Ｐゴシック" panose="020B0600070205080204" pitchFamily="34" charset="-128"/>
              </a:rPr>
              <a:t>(¿ágiles?)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3DFEF-6947-BF59-7CAD-6C6A4005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Suficientemente bueno es suficiente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Simple y fácil de hacer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El apoyo de la gerencia es esencial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Un enfoque colaborativo y cooperativo entre todos los interesados es esencial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Valoramos más el software que funciona que la documentación completa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B0F3-38BF-A68F-FECD-A1DD3E51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1365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28C4-7C15-68A2-69F4-B7F69B98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76" y="1527142"/>
            <a:ext cx="7565011" cy="3091992"/>
          </a:xfrm>
          <a:prstGeom prst="roundRect">
            <a:avLst>
              <a:gd name="adj" fmla="val 1087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>
              <a:spcBef>
                <a:spcPts val="400"/>
              </a:spcBef>
            </a:pPr>
            <a:r>
              <a:rPr lang="en-US">
                <a:solidFill>
                  <a:srgbClr val="233452"/>
                </a:solidFill>
              </a:rPr>
              <a:t>S</a:t>
            </a:r>
            <a:r>
              <a:rPr lang="en-US" b="0" i="0">
                <a:solidFill>
                  <a:srgbClr val="233452"/>
                </a:solidFill>
                <a:effectLst/>
              </a:rPr>
              <a:t>ix sequential phases (CRISP-DM):</a:t>
            </a:r>
          </a:p>
          <a:p>
            <a:pPr marL="363538" indent="-177800" algn="l">
              <a:spcBef>
                <a:spcPts val="10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Business understanding – What does the business need?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Data understanding – What data do we have / need? Is it clean?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Data preparation – How do we organize the data for modeling?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Modeling – What modeling techniques should we apply?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Evaluation – Which model best meets the business objectives?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Deployment – How do stakeholders access the results?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682AA-41D8-A59C-2AC3-B655172B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22</a:t>
            </a:fld>
            <a:endParaRPr lang="en-C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651C8-82C4-EA01-4EDE-89849C9A214D}"/>
              </a:ext>
            </a:extLst>
          </p:cNvPr>
          <p:cNvSpPr txBox="1"/>
          <p:nvPr/>
        </p:nvSpPr>
        <p:spPr>
          <a:xfrm>
            <a:off x="8729798" y="122548"/>
            <a:ext cx="2195966" cy="1225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 sz="1600"/>
              <a:t>Requisitos funcionales:</a:t>
            </a:r>
          </a:p>
          <a:p>
            <a:r>
              <a:rPr lang="en-CL" sz="1600"/>
              <a:t>- casos de uso</a:t>
            </a:r>
          </a:p>
          <a:p>
            <a:r>
              <a:rPr lang="en-CL" sz="1600"/>
              <a:t>- relatos de usuario</a:t>
            </a:r>
          </a:p>
          <a:p>
            <a:r>
              <a:rPr lang="en-CL" sz="1600"/>
              <a:t>Product Owner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DBD1A-7CE4-B256-3999-B6569E2B39C3}"/>
              </a:ext>
            </a:extLst>
          </p:cNvPr>
          <p:cNvSpPr txBox="1"/>
          <p:nvPr/>
        </p:nvSpPr>
        <p:spPr>
          <a:xfrm>
            <a:off x="8729798" y="5253057"/>
            <a:ext cx="2437288" cy="1225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 sz="1600"/>
              <a:t>Arquitectura de software:</a:t>
            </a:r>
          </a:p>
          <a:p>
            <a:r>
              <a:rPr lang="en-CL" sz="1600"/>
              <a:t>- estratificada</a:t>
            </a:r>
          </a:p>
          <a:p>
            <a:r>
              <a:rPr lang="en-CL" sz="1600"/>
              <a:t>- cliente-servidor</a:t>
            </a:r>
          </a:p>
          <a:p>
            <a:r>
              <a:rPr lang="en-CL" sz="1600"/>
              <a:t>- publicador-suscriptor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06CD8-2B15-8E53-855D-4D49A3BF8B9F}"/>
              </a:ext>
            </a:extLst>
          </p:cNvPr>
          <p:cNvSpPr txBox="1"/>
          <p:nvPr/>
        </p:nvSpPr>
        <p:spPr>
          <a:xfrm>
            <a:off x="10092466" y="1912296"/>
            <a:ext cx="1988505" cy="17366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 sz="1600"/>
              <a:t>Patrones de diseño:</a:t>
            </a:r>
          </a:p>
          <a:p>
            <a:r>
              <a:rPr lang="en-CL" sz="1600"/>
              <a:t>- Estrategia</a:t>
            </a:r>
          </a:p>
          <a:p>
            <a:r>
              <a:rPr lang="en-CL" sz="1600"/>
              <a:t>- Fachada</a:t>
            </a:r>
          </a:p>
          <a:p>
            <a:r>
              <a:rPr lang="en-CL" sz="1600"/>
              <a:t>- Adaptador</a:t>
            </a:r>
          </a:p>
          <a:p>
            <a:r>
              <a:rPr lang="en-CL" sz="1600"/>
              <a:t>- Fábrica</a:t>
            </a:r>
          </a:p>
          <a:p>
            <a:r>
              <a:rPr lang="en-CL" sz="1600"/>
              <a:t>- Decorador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E8A1A-72C2-B1F1-3A2C-28265196FBBB}"/>
              </a:ext>
            </a:extLst>
          </p:cNvPr>
          <p:cNvSpPr txBox="1"/>
          <p:nvPr/>
        </p:nvSpPr>
        <p:spPr>
          <a:xfrm>
            <a:off x="9285654" y="4088251"/>
            <a:ext cx="2207742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 sz="1600"/>
              <a:t>Revisión del Sprint</a:t>
            </a:r>
          </a:p>
          <a:p>
            <a:r>
              <a:rPr lang="en-CL" sz="1600"/>
              <a:t>Retrospectiva del Sprint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1D3FD-7F32-4512-DACB-C822EA6EF2FE}"/>
              </a:ext>
            </a:extLst>
          </p:cNvPr>
          <p:cNvSpPr txBox="1"/>
          <p:nvPr/>
        </p:nvSpPr>
        <p:spPr>
          <a:xfrm>
            <a:off x="848413" y="181206"/>
            <a:ext cx="3610466" cy="9194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sz="1600"/>
              <a:t>Pueden aplicarse siguiendo el estilo “cascada”, definiendo planes detallados para cada fase al inicio del proyecto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FB887-020F-46E1-797E-6B11C3A770CA}"/>
              </a:ext>
            </a:extLst>
          </p:cNvPr>
          <p:cNvSpPr txBox="1"/>
          <p:nvPr/>
        </p:nvSpPr>
        <p:spPr>
          <a:xfrm>
            <a:off x="1670900" y="5330858"/>
            <a:ext cx="6457361" cy="1191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sz="1600"/>
              <a:t>Pueden aplicarse siguiendo el estilo “ágil, iterativo, incremental”, moviéndose de ida y vuelta entre las fases, de acuerdo con las necesidades (muchas veces cambiantes) del proyecto, y repitiendo varias veces la secuencia abordando distintas necesidades en cada repetición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9A1B82-6E64-CE7E-2C73-FF7F22C6E3CC}"/>
              </a:ext>
            </a:extLst>
          </p:cNvPr>
          <p:cNvCxnSpPr>
            <a:stCxn id="9" idx="3"/>
            <a:endCxn id="3" idx="0"/>
          </p:cNvCxnSpPr>
          <p:nvPr/>
        </p:nvCxnSpPr>
        <p:spPr>
          <a:xfrm>
            <a:off x="4458879" y="640907"/>
            <a:ext cx="440703" cy="886235"/>
          </a:xfrm>
          <a:prstGeom prst="bentConnector2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450ED2-DCA6-66BA-32BD-FEEB81EB8218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flipV="1">
            <a:off x="4899581" y="4619134"/>
            <a:ext cx="1" cy="7117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15E043-8D55-AD65-82FF-7538ECDBE86A}"/>
              </a:ext>
            </a:extLst>
          </p:cNvPr>
          <p:cNvCxnSpPr>
            <a:endCxn id="2" idx="1"/>
          </p:cNvCxnSpPr>
          <p:nvPr/>
        </p:nvCxnSpPr>
        <p:spPr>
          <a:xfrm flipV="1">
            <a:off x="6947555" y="735482"/>
            <a:ext cx="1782243" cy="150809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444E80-57E2-BA6C-05EE-2CA44D1609DD}"/>
              </a:ext>
            </a:extLst>
          </p:cNvPr>
          <p:cNvCxnSpPr>
            <a:endCxn id="5" idx="1"/>
          </p:cNvCxnSpPr>
          <p:nvPr/>
        </p:nvCxnSpPr>
        <p:spPr>
          <a:xfrm>
            <a:off x="7117237" y="4411744"/>
            <a:ext cx="1612561" cy="145424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078F7D-DEBD-801A-C38D-D1CCFE9A8770}"/>
              </a:ext>
            </a:extLst>
          </p:cNvPr>
          <p:cNvCxnSpPr>
            <a:endCxn id="8" idx="1"/>
          </p:cNvCxnSpPr>
          <p:nvPr/>
        </p:nvCxnSpPr>
        <p:spPr>
          <a:xfrm>
            <a:off x="8128261" y="3877059"/>
            <a:ext cx="1157393" cy="53468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E2AED9-EF05-4777-94B6-593203A9870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86920" y="4411744"/>
            <a:ext cx="1998734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5E8697-679B-5982-CD9F-E0086F18B2F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671233" y="2780619"/>
            <a:ext cx="2421233" cy="715039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00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F1EA-50D9-773F-55D6-E847A7D1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50B8-CA07-8240-7E0E-29C54BF1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43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33452"/>
                </a:solidFill>
                <a:latin typeface="-apple-system"/>
              </a:rPr>
              <a:t>Un proyecto </a:t>
            </a:r>
            <a:r>
              <a:rPr lang="en-US" b="0" i="1">
                <a:solidFill>
                  <a:srgbClr val="233452"/>
                </a:solidFill>
                <a:effectLst/>
                <a:latin typeface="-apple-system"/>
              </a:rPr>
              <a:t>churn</a:t>
            </a:r>
            <a:r>
              <a:rPr lang="en-US" b="0" i="0">
                <a:solidFill>
                  <a:srgbClr val="233452"/>
                </a:solidFill>
                <a:effectLst/>
                <a:latin typeface="-apple-system"/>
              </a:rPr>
              <a:t> con tres entregables:</a:t>
            </a:r>
          </a:p>
          <a:p>
            <a:pPr lvl="2"/>
            <a:r>
              <a:rPr lang="en-US" b="0" i="0">
                <a:solidFill>
                  <a:srgbClr val="233452"/>
                </a:solidFill>
                <a:effectLst/>
                <a:latin typeface="-apple-system"/>
              </a:rPr>
              <a:t>un modelo churn voluntario</a:t>
            </a:r>
          </a:p>
          <a:p>
            <a:pPr lvl="2"/>
            <a:r>
              <a:rPr lang="en-US" b="0" i="0">
                <a:solidFill>
                  <a:srgbClr val="233452"/>
                </a:solidFill>
                <a:effectLst/>
                <a:latin typeface="-apple-system"/>
              </a:rPr>
              <a:t>un modelo churn de no pago y desconexión</a:t>
            </a:r>
          </a:p>
          <a:p>
            <a:pPr lvl="2"/>
            <a:r>
              <a:rPr lang="en-US">
                <a:solidFill>
                  <a:srgbClr val="233452"/>
                </a:solidFill>
                <a:latin typeface="-apple-system"/>
              </a:rPr>
              <a:t>un modelo de </a:t>
            </a:r>
            <a:r>
              <a:rPr lang="en-US" b="0" i="0">
                <a:solidFill>
                  <a:srgbClr val="233452"/>
                </a:solidFill>
                <a:effectLst/>
                <a:latin typeface="-apple-system"/>
              </a:rPr>
              <a:t>propensión a aceptar una oferta para retención</a:t>
            </a:r>
          </a:p>
          <a:p>
            <a:r>
              <a:rPr lang="en-US">
                <a:solidFill>
                  <a:srgbClr val="233452"/>
                </a:solidFill>
                <a:latin typeface="-apple-system"/>
              </a:rPr>
              <a:t>En </a:t>
            </a:r>
            <a:r>
              <a:rPr lang="en-US" i="1">
                <a:solidFill>
                  <a:srgbClr val="233452"/>
                </a:solidFill>
                <a:latin typeface="-apple-system"/>
              </a:rPr>
              <a:t>cascada</a:t>
            </a:r>
            <a:r>
              <a:rPr lang="en-US">
                <a:solidFill>
                  <a:srgbClr val="233452"/>
                </a:solidFill>
                <a:latin typeface="-apple-system"/>
              </a:rPr>
              <a:t>, ejecutas completamente una de las 6 fases de CRISP-DM para los tres modelos antes de pasar a la siguiente fase para cualquiera de los modelos</a:t>
            </a:r>
          </a:p>
          <a:p>
            <a:r>
              <a:rPr lang="en-US">
                <a:solidFill>
                  <a:srgbClr val="233452"/>
                </a:solidFill>
                <a:latin typeface="-apple-system"/>
              </a:rPr>
              <a:t>En </a:t>
            </a:r>
            <a:r>
              <a:rPr lang="en-US" i="1">
                <a:solidFill>
                  <a:srgbClr val="233452"/>
                </a:solidFill>
                <a:latin typeface="-apple-system"/>
              </a:rPr>
              <a:t>ágil</a:t>
            </a:r>
            <a:r>
              <a:rPr lang="en-US">
                <a:solidFill>
                  <a:srgbClr val="233452"/>
                </a:solidFill>
                <a:latin typeface="-apple-system"/>
              </a:rPr>
              <a:t>, ejecutas completamente las 6 fases de CRISP-DM para uno de los modelos (una iteración) antes de iniciar la secuencia de 6 fases para otro modelo (otra iteración)</a:t>
            </a:r>
          </a:p>
          <a:p>
            <a:r>
              <a:rPr lang="en-US">
                <a:solidFill>
                  <a:srgbClr val="233452"/>
                </a:solidFill>
                <a:latin typeface="-apple-system"/>
              </a:rPr>
              <a:t>… </a:t>
            </a:r>
            <a:r>
              <a:rPr lang="en-US" b="1">
                <a:solidFill>
                  <a:srgbClr val="233452"/>
                </a:solidFill>
                <a:latin typeface="-apple-system"/>
              </a:rPr>
              <a:t>sin embargo</a:t>
            </a:r>
            <a:r>
              <a:rPr lang="en-US">
                <a:solidFill>
                  <a:srgbClr val="233452"/>
                </a:solidFill>
                <a:latin typeface="-apple-system"/>
              </a:rPr>
              <a:t>, …</a:t>
            </a:r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04FD9-5953-8DF0-1E0B-0FDA56DA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23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012C8-D7FA-01F4-814B-076F78DA567A}"/>
              </a:ext>
            </a:extLst>
          </p:cNvPr>
          <p:cNvSpPr txBox="1"/>
          <p:nvPr/>
        </p:nvSpPr>
        <p:spPr>
          <a:xfrm>
            <a:off x="3563747" y="1259473"/>
            <a:ext cx="417620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https://www.datascience-pm.com/crisp-dm-2/</a:t>
            </a:r>
            <a:endParaRPr lang="en-CL" sz="1600"/>
          </a:p>
        </p:txBody>
      </p:sp>
    </p:spTree>
    <p:extLst>
      <p:ext uri="{BB962C8B-B14F-4D97-AF65-F5344CB8AC3E}">
        <p14:creationId xmlns:p14="http://schemas.microsoft.com/office/powerpoint/2010/main" val="240602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6E2B-93B0-AD34-89A9-C6513F8B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7455"/>
            <a:ext cx="5998683" cy="1839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CL" sz="4000"/>
              <a:t>Desafíos en data science y soluciones ofrecidas por la ingeniería de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B36D8-23AC-141F-2F41-0C01A641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24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39211-CE2B-F478-4DDC-EAFA9E2556E8}"/>
              </a:ext>
            </a:extLst>
          </p:cNvPr>
          <p:cNvSpPr txBox="1"/>
          <p:nvPr/>
        </p:nvSpPr>
        <p:spPr>
          <a:xfrm>
            <a:off x="1046603" y="2743200"/>
            <a:ext cx="5266062" cy="2653834"/>
          </a:xfrm>
          <a:prstGeom prst="roundRect">
            <a:avLst>
              <a:gd name="adj" fmla="val 75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CL"/>
              <a:t>¿Cómo manejamos cambios al mismo código hechos por diferentes desarrolladores?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CL"/>
              <a:t>¿Cómo hacemos testing a nuevas funcionalidades?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CL"/>
              <a:t>¿Cómo facilitamos que el código escrito por noso-tros—código confuso escrito en varios lenguajes de programación y distribuido entre múltiples archivos —pueda seguir siendo desarrollado por otros?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FAA33-56A6-0441-9469-9D01BA32079B}"/>
              </a:ext>
            </a:extLst>
          </p:cNvPr>
          <p:cNvSpPr txBox="1"/>
          <p:nvPr/>
        </p:nvSpPr>
        <p:spPr>
          <a:xfrm>
            <a:off x="8155236" y="1616716"/>
            <a:ext cx="3864166" cy="4906799"/>
          </a:xfrm>
          <a:prstGeom prst="roundRect">
            <a:avLst>
              <a:gd name="adj" fmla="val 9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CL"/>
              <a:t>Código mejor estructurado, al aplicar principios y patrones de diseño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CL"/>
              <a:t>Colaboración entre varios desarrolla-dores produciendo código, mediante control de versiones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CL"/>
              <a:t>Código que puede “escalar”, usando algoritmos y estructuras de datos más eficientes y técnicas de caching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CL"/>
              <a:t>Poner modelos en producción usando arquitecturas de software y manejo de excepciones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CL"/>
              <a:t>Testear eficazmente el software usando </a:t>
            </a:r>
            <a:r>
              <a:rPr lang="en-CL" i="1"/>
              <a:t>test driven development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2C4F169-7130-017A-811C-1FBC4F7174C9}"/>
              </a:ext>
            </a:extLst>
          </p:cNvPr>
          <p:cNvSpPr/>
          <p:nvPr/>
        </p:nvSpPr>
        <p:spPr>
          <a:xfrm>
            <a:off x="6414571" y="3675348"/>
            <a:ext cx="1638759" cy="789537"/>
          </a:xfrm>
          <a:prstGeom prst="rightArrow">
            <a:avLst>
              <a:gd name="adj1" fmla="val 33256"/>
              <a:gd name="adj2" fmla="val 45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3200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1DC8-E0C4-6FDF-1734-7C7BD19C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8" y="685800"/>
            <a:ext cx="4865914" cy="14859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CL"/>
              <a:t>El patrón </a:t>
            </a:r>
            <a:r>
              <a:rPr lang="en-CL" i="1"/>
              <a:t>Adaptador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327B-B3D6-3340-B052-028FD854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8" y="2286000"/>
            <a:ext cx="4865914" cy="416738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CL"/>
              <a:t>Aumenta la compatibilidad entre interfaces</a:t>
            </a:r>
          </a:p>
          <a:p>
            <a:pPr>
              <a:spcBef>
                <a:spcPts val="1000"/>
              </a:spcBef>
            </a:pPr>
            <a:r>
              <a:rPr lang="en-CL"/>
              <a:t>… p.ej., formatos de datos</a:t>
            </a:r>
          </a:p>
          <a:p>
            <a:r>
              <a:rPr lang="en-CL"/>
              <a:t>… por lo tanto, es usado a menudo para leer datos almacenados en diferentes formatos</a:t>
            </a:r>
          </a:p>
          <a:p>
            <a:r>
              <a:rPr lang="en-CL"/>
              <a:t>… y convertirlos a un objeto de datos estándar</a:t>
            </a:r>
          </a:p>
          <a:p>
            <a:r>
              <a:rPr lang="en-CL"/>
              <a:t>… p.ej., Pandas tiene unos 20 adaptadores para leer la mayoría de los tipos de archivos a su </a:t>
            </a:r>
            <a:r>
              <a:rPr lang="en-CL" i="1"/>
              <a:t>Dataframe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36D-55F5-A4A1-8098-8EBB39F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25</a:t>
            </a:fld>
            <a:endParaRPr lang="en-CL"/>
          </a:p>
        </p:txBody>
      </p:sp>
      <p:pic>
        <p:nvPicPr>
          <p:cNvPr id="5122" name="Picture 2" descr="Non-exhaustive list of adapters to read different file storage formats in Pandas">
            <a:extLst>
              <a:ext uri="{FF2B5EF4-FFF2-40B4-BE49-F238E27FC236}">
                <a16:creationId xmlns:a16="http://schemas.microsoft.com/office/drawing/2014/main" id="{EE64A33C-5CB5-74E3-6710-B444934F1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426" y="468086"/>
            <a:ext cx="6135470" cy="53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FFD024-7112-016A-0429-070D7D76981C}"/>
              </a:ext>
            </a:extLst>
          </p:cNvPr>
          <p:cNvSpPr txBox="1"/>
          <p:nvPr/>
        </p:nvSpPr>
        <p:spPr>
          <a:xfrm>
            <a:off x="6433457" y="6172200"/>
            <a:ext cx="426809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https://eugeneyan.com/writing/design-patterns/</a:t>
            </a:r>
            <a:endParaRPr lang="en-CL" sz="1600"/>
          </a:p>
        </p:txBody>
      </p:sp>
    </p:spTree>
    <p:extLst>
      <p:ext uri="{BB962C8B-B14F-4D97-AF65-F5344CB8AC3E}">
        <p14:creationId xmlns:p14="http://schemas.microsoft.com/office/powerpoint/2010/main" val="1898465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7B6F9-AA3C-E9A5-05EE-D818197C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26</a:t>
            </a:fld>
            <a:endParaRPr lang="en-C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A2DD-99D7-FE66-32CB-DC45DA8E2D58}"/>
              </a:ext>
            </a:extLst>
          </p:cNvPr>
          <p:cNvSpPr txBox="1"/>
          <p:nvPr/>
        </p:nvSpPr>
        <p:spPr>
          <a:xfrm>
            <a:off x="5943599" y="612844"/>
            <a:ext cx="6096000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from torch.utils.data import </a:t>
            </a:r>
            <a:r>
              <a:rPr lang="en-US">
                <a:solidFill>
                  <a:srgbClr val="00B050"/>
                </a:solidFill>
              </a:rPr>
              <a:t>Dataset</a:t>
            </a:r>
          </a:p>
          <a:p>
            <a:endParaRPr lang="en-US"/>
          </a:p>
          <a:p>
            <a:r>
              <a:rPr lang="en-US"/>
              <a:t>class SequencesDataset(</a:t>
            </a:r>
            <a:r>
              <a:rPr lang="en-US">
                <a:solidFill>
                  <a:srgbClr val="00B050"/>
                </a:solidFill>
              </a:rPr>
              <a:t>Dataset</a:t>
            </a:r>
            <a:r>
              <a:rPr lang="en-US"/>
              <a:t>):</a:t>
            </a:r>
          </a:p>
          <a:p>
            <a:r>
              <a:rPr lang="en-US"/>
              <a:t>    def __init__(self, sequences: Sequences, neg_sample_size=5):</a:t>
            </a:r>
          </a:p>
          <a:p>
            <a:r>
              <a:rPr lang="en-US"/>
              <a:t>        self.sequences = sequences</a:t>
            </a:r>
          </a:p>
          <a:p>
            <a:r>
              <a:rPr lang="en-US"/>
              <a:t>        self.neg_sample_size = neg_sample_size</a:t>
            </a:r>
          </a:p>
          <a:p>
            <a:endParaRPr lang="en-US"/>
          </a:p>
          <a:p>
            <a:r>
              <a:rPr lang="en-US"/>
              <a:t>    def __len__(self):</a:t>
            </a:r>
          </a:p>
          <a:p>
            <a:r>
              <a:rPr lang="en-US"/>
              <a:t>        return self.sequences.n_sequences</a:t>
            </a:r>
          </a:p>
          <a:p>
            <a:endParaRPr lang="en-US"/>
          </a:p>
          <a:p>
            <a:r>
              <a:rPr lang="en-US"/>
              <a:t>    def __getitem__(self, idx):</a:t>
            </a:r>
          </a:p>
          <a:p>
            <a:r>
              <a:rPr lang="en-US"/>
              <a:t>        pairs = self.sequences.get_pairs(idx)</a:t>
            </a:r>
          </a:p>
          <a:p>
            <a:r>
              <a:rPr lang="en-US"/>
              <a:t>        neg_samples = []</a:t>
            </a:r>
          </a:p>
          <a:p>
            <a:r>
              <a:rPr lang="en-US"/>
              <a:t>        for center, context in pairs:</a:t>
            </a:r>
          </a:p>
          <a:p>
            <a:r>
              <a:rPr lang="en-US"/>
              <a:t>            neg_samples.append(self.sequences.get_negative_samples(context))</a:t>
            </a:r>
          </a:p>
          <a:p>
            <a:endParaRPr lang="en-US"/>
          </a:p>
          <a:p>
            <a:r>
              <a:rPr lang="en-US"/>
              <a:t>        return pairs, neg_samples</a:t>
            </a:r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4F8380-133B-6336-032D-C46565B6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41371" cy="1485900"/>
          </a:xfrm>
        </p:spPr>
        <p:txBody>
          <a:bodyPr/>
          <a:lstStyle/>
          <a:p>
            <a:r>
              <a:rPr lang="en-CL"/>
              <a:t>El patrón </a:t>
            </a:r>
            <a:r>
              <a:rPr lang="en-CL" i="1"/>
              <a:t>Fábrica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C85046-C6B4-B47D-9191-1089E24E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07960" cy="4402476"/>
          </a:xfrm>
        </p:spPr>
        <p:txBody>
          <a:bodyPr>
            <a:normAutofit lnSpcReduction="10000"/>
          </a:bodyPr>
          <a:lstStyle/>
          <a:p>
            <a:r>
              <a:rPr lang="en-CL"/>
              <a:t>Desacopla los objetos (el uso de éstos)</a:t>
            </a:r>
          </a:p>
          <a:p>
            <a:r>
              <a:rPr lang="en-CL"/>
              <a:t>… de cómo son creados</a:t>
            </a:r>
          </a:p>
          <a:p>
            <a:pPr>
              <a:spcBef>
                <a:spcPts val="1000"/>
              </a:spcBef>
            </a:pPr>
            <a:r>
              <a:rPr lang="en-CL"/>
              <a:t>(crear objetos puede ser complejo y ofrecer una fábrica simplifica el trabajo de los programadores y previene errores)</a:t>
            </a:r>
          </a:p>
          <a:p>
            <a:r>
              <a:rPr lang="en-CL"/>
              <a:t>Se puede definir mediante una interfaz o clase abstracta</a:t>
            </a:r>
          </a:p>
          <a:p>
            <a:r>
              <a:rPr lang="en-CL"/>
              <a:t>… luego, producimos una subclase y la equipamos con nuestra propia implementación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6581D-FBED-492A-EB8A-FC2B61DF22D6}"/>
              </a:ext>
            </a:extLst>
          </p:cNvPr>
          <p:cNvSpPr txBox="1"/>
          <p:nvPr/>
        </p:nvSpPr>
        <p:spPr>
          <a:xfrm>
            <a:off x="6552309" y="6337194"/>
            <a:ext cx="426809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https://eugeneyan.com/writing/design-patterns/</a:t>
            </a:r>
            <a:endParaRPr lang="en-CL" sz="1600"/>
          </a:p>
        </p:txBody>
      </p:sp>
    </p:spTree>
    <p:extLst>
      <p:ext uri="{BB962C8B-B14F-4D97-AF65-F5344CB8AC3E}">
        <p14:creationId xmlns:p14="http://schemas.microsoft.com/office/powerpoint/2010/main" val="331590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7FA3-1E2F-DB6E-18D3-D823FA01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5683"/>
            <a:ext cx="9601200" cy="1485900"/>
          </a:xfrm>
        </p:spPr>
        <p:txBody>
          <a:bodyPr/>
          <a:lstStyle/>
          <a:p>
            <a:r>
              <a:rPr lang="en-CL"/>
              <a:t>El patrón </a:t>
            </a:r>
            <a:r>
              <a:rPr lang="en-CL" i="1"/>
              <a:t>Decorador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C34D-E1D1-1881-35ED-62FCBD49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5883"/>
            <a:ext cx="4607960" cy="4402476"/>
          </a:xfrm>
        </p:spPr>
        <p:txBody>
          <a:bodyPr>
            <a:normAutofit/>
          </a:bodyPr>
          <a:lstStyle/>
          <a:p>
            <a:r>
              <a:rPr lang="en-CL"/>
              <a:t>Queremos hacer algo antes y/o después de la ejecución de una función</a:t>
            </a:r>
          </a:p>
          <a:p>
            <a:r>
              <a:rPr lang="en-CL"/>
              <a:t>… pero no queremos modificar la función propiamente dicha</a:t>
            </a:r>
          </a:p>
          <a:p>
            <a:pPr>
              <a:spcBef>
                <a:spcPts val="1000"/>
              </a:spcBef>
            </a:pPr>
            <a:r>
              <a:rPr lang="en-CL"/>
              <a:t>(especialmente si tenemos que modificar muchísimas funciones similarmente)</a:t>
            </a:r>
          </a:p>
          <a:p>
            <a:r>
              <a:rPr lang="en-CL"/>
              <a:t>Básicamente, capturamos un cierto estado antes de la ejecución de la función, y luego capturamos un cierto estado después de su ejecución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3FF58-6CB1-9418-CC0C-63125F63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27</a:t>
            </a:fld>
            <a:endParaRPr lang="en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3BD92-30B1-12E7-68C8-8731C5F5CD57}"/>
              </a:ext>
            </a:extLst>
          </p:cNvPr>
          <p:cNvSpPr txBox="1"/>
          <p:nvPr/>
        </p:nvSpPr>
        <p:spPr>
          <a:xfrm>
            <a:off x="6305172" y="449247"/>
            <a:ext cx="5627566" cy="550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def </a:t>
            </a:r>
            <a:r>
              <a:rPr lang="en-US" sz="1600">
                <a:solidFill>
                  <a:srgbClr val="0070C0"/>
                </a:solidFill>
              </a:rPr>
              <a:t>log_time</a:t>
            </a:r>
            <a:r>
              <a:rPr lang="en-US" sz="1600"/>
              <a:t>(</a:t>
            </a:r>
            <a:r>
              <a:rPr lang="en-US" sz="1600">
                <a:solidFill>
                  <a:srgbClr val="00B050"/>
                </a:solidFill>
              </a:rPr>
              <a:t>func</a:t>
            </a:r>
            <a:r>
              <a:rPr lang="en-US" sz="1600"/>
              <a:t>):</a:t>
            </a:r>
          </a:p>
          <a:p>
            <a:r>
              <a:rPr lang="en-US" sz="1600"/>
              <a:t>    """Logs the time it took for func to execute"""</a:t>
            </a:r>
          </a:p>
          <a:p>
            <a:r>
              <a:rPr lang="en-US" sz="1600"/>
              <a:t>    def wrapper(*args, **kwargs):</a:t>
            </a:r>
          </a:p>
          <a:p>
            <a:r>
              <a:rPr lang="en-US" sz="1600"/>
              <a:t>        start = time()</a:t>
            </a:r>
          </a:p>
          <a:p>
            <a:r>
              <a:rPr lang="en-US" sz="1600"/>
              <a:t>        val = func(*args, **kwargs)</a:t>
            </a:r>
          </a:p>
          <a:p>
            <a:r>
              <a:rPr lang="en-US" sz="1600"/>
              <a:t>        end = time()</a:t>
            </a:r>
          </a:p>
          <a:p>
            <a:r>
              <a:rPr lang="en-US" sz="1600"/>
              <a:t>        duration = end - start</a:t>
            </a:r>
          </a:p>
          <a:p>
            <a:r>
              <a:rPr lang="en-US" sz="1600"/>
              <a:t>        print(f'{func.__name__} took {duration} seconds to run')</a:t>
            </a:r>
          </a:p>
          <a:p>
            <a:r>
              <a:rPr lang="en-US" sz="1600"/>
              <a:t>        return val</a:t>
            </a:r>
          </a:p>
          <a:p>
            <a:r>
              <a:rPr lang="en-US" sz="1600"/>
              <a:t>    return wrapper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@</a:t>
            </a:r>
            <a:r>
              <a:rPr lang="en-US" sz="1600">
                <a:solidFill>
                  <a:srgbClr val="0070C0"/>
                </a:solidFill>
              </a:rPr>
              <a:t>log_time</a:t>
            </a:r>
          </a:p>
          <a:p>
            <a:r>
              <a:rPr lang="en-US" sz="1600"/>
              <a:t>def </a:t>
            </a:r>
            <a:r>
              <a:rPr lang="en-US" sz="1600">
                <a:solidFill>
                  <a:srgbClr val="00B050"/>
                </a:solidFill>
              </a:rPr>
              <a:t>get_data</a:t>
            </a:r>
            <a:r>
              <a:rPr lang="en-US" sz="1600"/>
              <a:t>(db, query):</a:t>
            </a:r>
          </a:p>
          <a:p>
            <a:r>
              <a:rPr lang="en-US" sz="1600"/>
              <a:t>    """Gets data from a SQL-based database"""</a:t>
            </a:r>
          </a:p>
          <a:p>
            <a:r>
              <a:rPr lang="en-US" sz="1600"/>
              <a:t>    data = db.get(query)</a:t>
            </a:r>
          </a:p>
          <a:p>
            <a:r>
              <a:rPr lang="en-US" sz="1600"/>
              <a:t>    return data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if __name__ == '__main__':</a:t>
            </a:r>
          </a:p>
          <a:p>
            <a:r>
              <a:rPr lang="en-US" sz="1600"/>
              <a:t>    # Decorated function will print 'get_data took X seconds to run'</a:t>
            </a:r>
          </a:p>
          <a:p>
            <a:r>
              <a:rPr lang="en-US" sz="1600"/>
              <a:t>    db = SQLDB()</a:t>
            </a:r>
          </a:p>
          <a:p>
            <a:r>
              <a:rPr lang="en-US" sz="1600"/>
              <a:t>    query = 'SELECT * FROM foo'</a:t>
            </a:r>
          </a:p>
          <a:p>
            <a:r>
              <a:rPr lang="en-US" sz="1600"/>
              <a:t>    data = get_data(db, query)</a:t>
            </a:r>
            <a:endParaRPr lang="en-CL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21B47-8678-794E-DC33-11117624CB49}"/>
              </a:ext>
            </a:extLst>
          </p:cNvPr>
          <p:cNvSpPr txBox="1"/>
          <p:nvPr/>
        </p:nvSpPr>
        <p:spPr>
          <a:xfrm>
            <a:off x="2710543" y="6340133"/>
            <a:ext cx="85237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https://towardsdatascience.com/3-great-design-patterns-for-data-science-workflows-d3bf162d74e6</a:t>
            </a:r>
            <a:endParaRPr lang="en-CL" sz="1600"/>
          </a:p>
        </p:txBody>
      </p:sp>
    </p:spTree>
    <p:extLst>
      <p:ext uri="{BB962C8B-B14F-4D97-AF65-F5344CB8AC3E}">
        <p14:creationId xmlns:p14="http://schemas.microsoft.com/office/powerpoint/2010/main" val="426042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B29-C61B-9EA7-0440-92BD530A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Perjuicios evitables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C5B4-19A0-954E-2FD3-CE2038EB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Los errores en el software pueden costar billones de dólares debido a daños a la propiedad, pérdida de productividad, daños a las personas, y hasta pérdida de vidas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68781-4C41-F457-8989-9342DC84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3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0011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63F-8DD4-A586-3A72-C10D2151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Atributos de calidad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32F8-8533-F12E-4576-81833CC5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144000" cy="441225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La calidad del software es determinada por un número de factores, o atributos, de calidad: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un atributo describe o caracteriza un aspecto de interés del software: tamaño, complejidad, …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Un atributo de calidad describe o caracteriza un aspecto relativo a la calidad del software —típicamente, requisitos no funcionales: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confiabilidad, robustez, eficiencia, interoperabilidad, mantenibilidad, </a:t>
            </a:r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testability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, portabilidad, reusabilidad, modularidad, cohesión, acoplamiento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ISO (próx. diap.) e IEEE han desarrollado sus respectivos modelos de calidad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Una especificación cualitativa de un requisito no funcional—p.ej., “el sistema debe ser confiable” o “el sistema debe ser fácil de mantener”—no es suficiente: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necesitamos mediciones y métricas de calidad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A6A85-592B-CE0C-D0F0-65E2A575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4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0862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5ECF-2708-AB09-F7DC-0ECA6C1C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5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9EDC-B270-A1B8-C9B5-5A411BF68513}"/>
              </a:ext>
            </a:extLst>
          </p:cNvPr>
          <p:cNvSpPr txBox="1"/>
          <p:nvPr/>
        </p:nvSpPr>
        <p:spPr>
          <a:xfrm>
            <a:off x="1871309" y="1244441"/>
            <a:ext cx="2296526" cy="4572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Funcionalidad: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Adecuación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Exactitud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Interoperabilidad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Cumplimiento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Seguridad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CL">
                <a:solidFill>
                  <a:schemeClr val="tx2"/>
                </a:solidFill>
              </a:rPr>
              <a:t>Confiabilidad: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Madurez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Recuperabilidad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Tolerancia a fallas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CL">
                <a:solidFill>
                  <a:schemeClr val="tx2"/>
                </a:solidFill>
              </a:rPr>
              <a:t>Usabilidad: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Aprendizaje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Inteligibilidad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Operabilidad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F9D1A-C410-D791-8F54-A2F0812E137A}"/>
              </a:ext>
            </a:extLst>
          </p:cNvPr>
          <p:cNvSpPr txBox="1"/>
          <p:nvPr/>
        </p:nvSpPr>
        <p:spPr>
          <a:xfrm>
            <a:off x="8458799" y="1297807"/>
            <a:ext cx="2300758" cy="426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Eficiencia: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Tiempo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Recursos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CL">
                <a:solidFill>
                  <a:schemeClr val="tx2"/>
                </a:solidFill>
              </a:rPr>
              <a:t>Mantenibilidad: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Estabilidad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Analizabilidad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Modificabilidad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Verificabilidad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CL">
                <a:solidFill>
                  <a:schemeClr val="tx2"/>
                </a:solidFill>
              </a:rPr>
              <a:t>Portabilidad: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Instalabilidad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Reemplazabilidad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Adaptabilidad</a:t>
            </a:r>
          </a:p>
          <a:p>
            <a:pPr>
              <a:lnSpc>
                <a:spcPct val="112000"/>
              </a:lnSpc>
            </a:pPr>
            <a:r>
              <a:rPr lang="en-CL">
                <a:solidFill>
                  <a:schemeClr val="tx2"/>
                </a:solidFill>
              </a:rPr>
              <a:t>	Cumplimiento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63930-2D50-B82A-C8C5-572870AAE699}"/>
              </a:ext>
            </a:extLst>
          </p:cNvPr>
          <p:cNvSpPr txBox="1"/>
          <p:nvPr/>
        </p:nvSpPr>
        <p:spPr>
          <a:xfrm>
            <a:off x="4662194" y="3228944"/>
            <a:ext cx="310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>
                <a:solidFill>
                  <a:schemeClr val="tx2"/>
                </a:solidFill>
              </a:rPr>
              <a:t>Modelo de calidad ISO 9126</a:t>
            </a:r>
          </a:p>
        </p:txBody>
      </p:sp>
    </p:spTree>
    <p:extLst>
      <p:ext uri="{BB962C8B-B14F-4D97-AF65-F5344CB8AC3E}">
        <p14:creationId xmlns:p14="http://schemas.microsoft.com/office/powerpoint/2010/main" val="220867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9786-A864-D769-F089-89F23070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Mediciones y </a:t>
            </a:r>
            <a:r>
              <a:rPr lang="en-US" altLang="en-US" sz="4400" i="1">
                <a:ea typeface="ＭＳ Ｐゴシック" panose="020B0600070205080204" pitchFamily="34" charset="-128"/>
              </a:rPr>
              <a:t>métricas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AD88-FFB4-FBB6-81BC-8C9631DA4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45306"/>
          </a:xfrm>
        </p:spPr>
        <p:txBody>
          <a:bodyPr>
            <a:normAutofit fontScale="92500"/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Una 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medición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de software es una evaluación objetiva y cuantitativa de un atributo del software: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p.ej., el tamaño de un módulo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Una 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métrica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de software es una medición estándar (aunque no hay estándares oficiales):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hay métricas para procesos, para proyectos, y para productos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Un 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indicador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es un valor de medición o de métrica, que se considera que tiene una implicación importante 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p.ej., una función es considerada demasiado compleja si contiene diez o más condiciones binarias atómicas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son útiles como señales de advertencia y como objetivos de calidad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64DA-2AF8-0A1E-3457-E084F993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6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9336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926F-9DCB-0ADE-7AEE-CABBBC7C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Utilidad de las mediciones y métricas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A268-0984-CC46-6A3A-80E1B2C8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2327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Definirlas y recolectar los datos para calcularlas consume tiempo y recursos, y demanda un esfuerzo considerable … sin embargo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Son evaluaciones cuantitativas del software, incluyendo especificación de requisitos, diseño, implementación, y documentación, con diversas ventajas: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definición y uso de indicadores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asignación de recursos valiosos a áreas críticas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comparación cuantitativa de proyectos y sistemas similares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evaluación cuantitativa de mejoras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evaluación cuantitativa de la tecnología</a:t>
            </a:r>
          </a:p>
          <a:p>
            <a:pPr lvl="2">
              <a:spcBef>
                <a:spcPts val="16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evaluación cuantitativa de mejoramiento de procesos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E4D04-406C-3B20-D852-A5C26AAA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7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8598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529D-EC7E-F907-61EE-F3E57DB1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555168"/>
            <a:ext cx="5074920" cy="1485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Ejemplos de m</a:t>
            </a:r>
            <a:r>
              <a:rPr lang="en-US" altLang="en-US" sz="4400">
                <a:ea typeface="ＭＳ Ｐゴシック" panose="020B0600070205080204" pitchFamily="34" charset="-128"/>
              </a:rPr>
              <a:t>étricas de calidad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8864-AABB-D2E6-00B2-7560317C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2155367"/>
            <a:ext cx="6890658" cy="4401239"/>
          </a:xfrm>
          <a:prstGeom prst="roundRect">
            <a:avLst>
              <a:gd name="adj" fmla="val 38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De requisitos:</a:t>
            </a:r>
          </a:p>
          <a:p>
            <a:pPr lvl="2">
              <a:spcBef>
                <a:spcPts val="1650"/>
              </a:spcBef>
            </a:pPr>
            <a:r>
              <a:rPr lang="en-US" altLang="en-US" sz="1600">
                <a:ea typeface="ＭＳ Ｐゴシック" panose="020B0600070205080204" pitchFamily="34" charset="-128"/>
                <a:cs typeface="Constantia" panose="02030602050306030303" pitchFamily="18" charset="0"/>
              </a:rPr>
              <a:t>no ambigüedad, completitud, corrección, consistencia</a:t>
            </a:r>
          </a:p>
          <a:p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De diseño:</a:t>
            </a:r>
          </a:p>
          <a:p>
            <a:pPr lvl="2">
              <a:spcBef>
                <a:spcPts val="1650"/>
              </a:spcBef>
            </a:pPr>
            <a:r>
              <a:rPr lang="en-US" altLang="en-US" sz="1600" i="1">
                <a:ea typeface="ＭＳ Ｐゴシック" panose="020B0600070205080204" pitchFamily="34" charset="-128"/>
                <a:cs typeface="Constantia" panose="02030602050306030303" pitchFamily="18" charset="0"/>
              </a:rPr>
              <a:t>fan-in</a:t>
            </a:r>
            <a:r>
              <a:rPr lang="en-US" altLang="en-US" sz="1600">
                <a:ea typeface="ＭＳ Ｐゴシック" panose="020B0600070205080204" pitchFamily="34" charset="-128"/>
                <a:cs typeface="Constantia" panose="02030602050306030303" pitchFamily="18" charset="0"/>
              </a:rPr>
              <a:t>, </a:t>
            </a:r>
            <a:r>
              <a:rPr lang="en-US" altLang="en-US" sz="1600" i="1">
                <a:ea typeface="ＭＳ Ｐゴシック" panose="020B0600070205080204" pitchFamily="34" charset="-128"/>
                <a:cs typeface="Constantia" panose="02030602050306030303" pitchFamily="18" charset="0"/>
              </a:rPr>
              <a:t>fan-out</a:t>
            </a:r>
            <a:r>
              <a:rPr lang="en-US" altLang="en-US" sz="1600">
                <a:ea typeface="ＭＳ Ｐゴシック" panose="020B0600070205080204" pitchFamily="34" charset="-128"/>
                <a:cs typeface="Constantia" panose="02030602050306030303" pitchFamily="18" charset="0"/>
              </a:rPr>
              <a:t>, cohesión, acoplamiento, modularidad, complejidad</a:t>
            </a:r>
          </a:p>
          <a:p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De implementación y del sistema:</a:t>
            </a:r>
          </a:p>
          <a:p>
            <a:pPr lvl="2">
              <a:spcBef>
                <a:spcPts val="1650"/>
              </a:spcBef>
            </a:pPr>
            <a:r>
              <a:rPr lang="en-US" altLang="en-US" sz="1600">
                <a:ea typeface="ＭＳ Ｐゴシック" panose="020B0600070205080204" pitchFamily="34" charset="-128"/>
                <a:cs typeface="Constantia" panose="02030602050306030303" pitchFamily="18" charset="0"/>
              </a:rPr>
              <a:t>líneas de código, complejidad ciclomática, confiabilidad, disponibilidad</a:t>
            </a:r>
          </a:p>
          <a:p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Orientadas a objetos:</a:t>
            </a:r>
          </a:p>
          <a:p>
            <a:pPr lvl="2">
              <a:spcBef>
                <a:spcPts val="1650"/>
              </a:spcBef>
            </a:pPr>
            <a:r>
              <a:rPr lang="en-US" altLang="en-US" sz="1600">
                <a:ea typeface="ＭＳ Ｐゴシック" panose="020B0600070205080204" pitchFamily="34" charset="-128"/>
                <a:cs typeface="Constantia" panose="02030602050306030303" pitchFamily="18" charset="0"/>
              </a:rPr>
              <a:t>complejidad ponderada de los métodos de una clase, profundidad del árbol de herencia, acoplamiento entre clases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9E08-00DA-D8C0-DB71-0AEF0A9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8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13ACE-DFC4-8C07-9FD4-B1189E5AB877}"/>
              </a:ext>
            </a:extLst>
          </p:cNvPr>
          <p:cNvSpPr txBox="1"/>
          <p:nvPr/>
        </p:nvSpPr>
        <p:spPr>
          <a:xfrm>
            <a:off x="7203336" y="522699"/>
            <a:ext cx="4103369" cy="1021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- tasa de requsitos que diversos revisores interpretan de la misma manera</a:t>
            </a:r>
          </a:p>
          <a:p>
            <a:r>
              <a:rPr lang="en-CL"/>
              <a:t>- tasa de requisitos correctos validados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30953-5014-BC82-AB87-A5F50EB12E0A}"/>
              </a:ext>
            </a:extLst>
          </p:cNvPr>
          <p:cNvSpPr txBox="1"/>
          <p:nvPr/>
        </p:nvSpPr>
        <p:spPr>
          <a:xfrm>
            <a:off x="8593022" y="1883334"/>
            <a:ext cx="3431783" cy="2149197"/>
          </a:xfrm>
          <a:prstGeom prst="roundRect">
            <a:avLst>
              <a:gd name="adj" fmla="val 984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- número de módulos que llaman a un módulo dado</a:t>
            </a:r>
          </a:p>
          <a:p>
            <a:r>
              <a:rPr lang="en-CL"/>
              <a:t>- número de módulos que son llamados por un módulo dado</a:t>
            </a:r>
          </a:p>
          <a:p>
            <a:r>
              <a:rPr lang="en-CL"/>
              <a:t>- relevancia de las funciones en un mismo módulo según el obje-tivo del módulo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1CDA1-77B4-0EA7-19EF-51DCAC827CB2}"/>
              </a:ext>
            </a:extLst>
          </p:cNvPr>
          <p:cNvSpPr txBox="1"/>
          <p:nvPr/>
        </p:nvSpPr>
        <p:spPr>
          <a:xfrm>
            <a:off x="8384176" y="4588672"/>
            <a:ext cx="3655708" cy="1021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- número de líneas de código fuente</a:t>
            </a:r>
          </a:p>
          <a:p>
            <a:r>
              <a:rPr lang="en-CL"/>
              <a:t>- número de rutas independientes de control de flujo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0D9A7-138C-7EF5-D258-69413A13612B}"/>
              </a:ext>
            </a:extLst>
          </p:cNvPr>
          <p:cNvSpPr txBox="1"/>
          <p:nvPr/>
        </p:nvSpPr>
        <p:spPr>
          <a:xfrm>
            <a:off x="9117154" y="5981100"/>
            <a:ext cx="2776508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/>
              <a:t>- tiempo medio entre fallas</a:t>
            </a:r>
          </a:p>
          <a:p>
            <a:r>
              <a:rPr lang="en-CL"/>
              <a:t>- tasa de disponibilidad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48A339-0427-169B-A347-ED3412F46012}"/>
              </a:ext>
            </a:extLst>
          </p:cNvPr>
          <p:cNvCxnSpPr>
            <a:cxnSpLocks/>
          </p:cNvCxnSpPr>
          <p:nvPr/>
        </p:nvCxnSpPr>
        <p:spPr>
          <a:xfrm flipV="1">
            <a:off x="6324600" y="1544255"/>
            <a:ext cx="1023257" cy="141367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F442FE-BB6D-43F1-8CA8-A6C78FC1F8E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434943" y="2957933"/>
            <a:ext cx="1158079" cy="94213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7618CA-F8D5-630F-F890-AD3C8E8DB13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707086" y="5021618"/>
            <a:ext cx="677090" cy="77832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649BC4-4168-A2D6-AC03-31AE44DB351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707086" y="5021618"/>
            <a:ext cx="1410068" cy="131702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2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0AE6-E1E7-4A82-6B44-EBA12971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Técnicas de verificación y validación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248D-D521-9C2E-CBDF-00C28027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La 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verificación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asegura que el proceso es ejecutado correctamente</a:t>
            </a:r>
          </a:p>
          <a:p>
            <a:pPr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La 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validación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asegura que estamos desarrollando el producto correcto:</a:t>
            </a:r>
          </a:p>
          <a:p>
            <a:pPr lvl="2">
              <a:spcBef>
                <a:spcPts val="1650"/>
              </a:spcBef>
              <a:defRPr/>
            </a:pP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validación estática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revisa la corrección del producto sin ejecutarlo</a:t>
            </a:r>
          </a:p>
          <a:p>
            <a:pPr marL="277813" lvl="2" indent="0">
              <a:spcBef>
                <a:spcPts val="1650"/>
              </a:spcBef>
              <a:buNone/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	p.ej., inspecciones, caminatas, y revisiones por pares</a:t>
            </a:r>
          </a:p>
          <a:p>
            <a:pPr lvl="2">
              <a:spcBef>
                <a:spcPts val="1650"/>
              </a:spcBef>
              <a:defRPr/>
            </a:pP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validación dinámica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ejecuta el producto o un prototipo</a:t>
            </a:r>
          </a:p>
          <a:p>
            <a:pPr marL="277813" lvl="2" indent="0">
              <a:spcBef>
                <a:spcPts val="1650"/>
              </a:spcBef>
              <a:buNone/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	p.ej., testing (próx. clase)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5638-02A6-3DB8-A197-C71B0C26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9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106242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{E4BBDECC-AA30-8F48-BF25-28CD8B0B03AA}tf10001072</Template>
  <TotalTime>7356</TotalTime>
  <Words>2599</Words>
  <Application>Microsoft Macintosh PowerPoint</Application>
  <PresentationFormat>Widescreen</PresentationFormat>
  <Paragraphs>287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Consolas</vt:lpstr>
      <vt:lpstr>Franklin Gothic Book</vt:lpstr>
      <vt:lpstr>Crop</vt:lpstr>
      <vt:lpstr>Ingeniería de software5</vt:lpstr>
      <vt:lpstr>Aseguramiento de la Calidad del Software</vt:lpstr>
      <vt:lpstr>Perjuicios evitables</vt:lpstr>
      <vt:lpstr>Atributos de calidad</vt:lpstr>
      <vt:lpstr>PowerPoint Presentation</vt:lpstr>
      <vt:lpstr>Mediciones y métricas</vt:lpstr>
      <vt:lpstr>Utilidad de las mediciones y métricas</vt:lpstr>
      <vt:lpstr>Ejemplos de métricas de calidad</vt:lpstr>
      <vt:lpstr>Técnicas de verificación y validación</vt:lpstr>
      <vt:lpstr>Inspecciones</vt:lpstr>
      <vt:lpstr>Caminatas</vt:lpstr>
      <vt:lpstr>Procedimiento para caminatas</vt:lpstr>
      <vt:lpstr>Revisiones por pares</vt:lpstr>
      <vt:lpstr>Procedimiento para inspecciones y revisiones por pares</vt:lpstr>
      <vt:lpstr>Verificación y validación a lo largo del ciclo de vida</vt:lpstr>
      <vt:lpstr>Funciones de SQA</vt:lpstr>
      <vt:lpstr>Definición de procesos y estándares</vt:lpstr>
      <vt:lpstr>Gestión de calidad</vt:lpstr>
      <vt:lpstr>Mejoramiento de procesos</vt:lpstr>
      <vt:lpstr>El proceso de mejoramiento de procesos</vt:lpstr>
      <vt:lpstr>Aplicación de principios prácticos (¿ágiles?)</vt:lpstr>
      <vt:lpstr>PowerPoint Presentation</vt:lpstr>
      <vt:lpstr>Ejemplo</vt:lpstr>
      <vt:lpstr>Desafíos en data science y soluciones ofrecidas por la ingeniería de software</vt:lpstr>
      <vt:lpstr>El patrón Adaptador</vt:lpstr>
      <vt:lpstr>El patrón Fábrica</vt:lpstr>
      <vt:lpstr>El patrón Decorador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</dc:creator>
  <cp:lastModifiedBy>Yadran</cp:lastModifiedBy>
  <cp:revision>288</cp:revision>
  <dcterms:created xsi:type="dcterms:W3CDTF">2023-03-19T20:49:05Z</dcterms:created>
  <dcterms:modified xsi:type="dcterms:W3CDTF">2023-05-04T18:01:23Z</dcterms:modified>
</cp:coreProperties>
</file>