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5ED9D-E923-9E46-8B1A-77257EE8AE88}" v="6" dt="2024-11-15T10:16:41.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p:restoredTop sz="94699"/>
  </p:normalViewPr>
  <p:slideViewPr>
    <p:cSldViewPr snapToGrid="0">
      <p:cViewPr varScale="1">
        <p:scale>
          <a:sx n="103" d="100"/>
          <a:sy n="103" d="100"/>
        </p:scale>
        <p:origin x="10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B2D7-ADFE-4E8D-0750-93F8C8F88D0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C1C6320-213D-02AD-01A0-14B30E077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8CE8874-7C82-BFB9-F8E9-4F62164990C7}"/>
              </a:ext>
            </a:extLst>
          </p:cNvPr>
          <p:cNvSpPr>
            <a:spLocks noGrp="1"/>
          </p:cNvSpPr>
          <p:nvPr>
            <p:ph type="dt" sz="half" idx="10"/>
          </p:nvPr>
        </p:nvSpPr>
        <p:spPr/>
        <p:txBody>
          <a:bodyPr/>
          <a:lstStyle/>
          <a:p>
            <a:fld id="{B47B2D5F-B87D-514A-8810-8B47F852006D}" type="datetimeFigureOut">
              <a:rPr lang="en-US" smtClean="0"/>
              <a:t>11/15/24</a:t>
            </a:fld>
            <a:endParaRPr lang="en-US"/>
          </a:p>
        </p:txBody>
      </p:sp>
      <p:sp>
        <p:nvSpPr>
          <p:cNvPr id="5" name="Footer Placeholder 4">
            <a:extLst>
              <a:ext uri="{FF2B5EF4-FFF2-40B4-BE49-F238E27FC236}">
                <a16:creationId xmlns:a16="http://schemas.microsoft.com/office/drawing/2014/main" id="{A24D1E77-10E2-078C-F415-5FB3F7CD4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F728B-A152-8405-1B81-D9D1FD797F36}"/>
              </a:ext>
            </a:extLst>
          </p:cNvPr>
          <p:cNvSpPr>
            <a:spLocks noGrp="1"/>
          </p:cNvSpPr>
          <p:nvPr>
            <p:ph type="sldNum" sz="quarter" idx="12"/>
          </p:nvPr>
        </p:nvSpPr>
        <p:spPr/>
        <p:txBody>
          <a:bodyPr/>
          <a:lstStyle/>
          <a:p>
            <a:fld id="{D427A681-8BFA-4744-A32F-575C4A92C198}" type="slidenum">
              <a:rPr lang="en-US" smtClean="0"/>
              <a:t>‹#›</a:t>
            </a:fld>
            <a:endParaRPr lang="en-US"/>
          </a:p>
        </p:txBody>
      </p:sp>
    </p:spTree>
    <p:extLst>
      <p:ext uri="{BB962C8B-B14F-4D97-AF65-F5344CB8AC3E}">
        <p14:creationId xmlns:p14="http://schemas.microsoft.com/office/powerpoint/2010/main" val="155877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2A1D-AAAD-97BB-DC1E-80455EC9FD2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8E88F17-2512-5AC2-B075-B2DABA75E0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C8214B-E532-9FA6-1648-8E4951E483DE}"/>
              </a:ext>
            </a:extLst>
          </p:cNvPr>
          <p:cNvSpPr>
            <a:spLocks noGrp="1"/>
          </p:cNvSpPr>
          <p:nvPr>
            <p:ph type="dt" sz="half" idx="10"/>
          </p:nvPr>
        </p:nvSpPr>
        <p:spPr/>
        <p:txBody>
          <a:bodyPr/>
          <a:lstStyle/>
          <a:p>
            <a:fld id="{B47B2D5F-B87D-514A-8810-8B47F852006D}" type="datetimeFigureOut">
              <a:rPr lang="en-US" smtClean="0"/>
              <a:t>11/15/24</a:t>
            </a:fld>
            <a:endParaRPr lang="en-US"/>
          </a:p>
        </p:txBody>
      </p:sp>
      <p:sp>
        <p:nvSpPr>
          <p:cNvPr id="5" name="Footer Placeholder 4">
            <a:extLst>
              <a:ext uri="{FF2B5EF4-FFF2-40B4-BE49-F238E27FC236}">
                <a16:creationId xmlns:a16="http://schemas.microsoft.com/office/drawing/2014/main" id="{C4597F3B-5901-0B4F-BFF1-194547CE1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BAD8A-F32C-CB07-13C7-D87A25C99049}"/>
              </a:ext>
            </a:extLst>
          </p:cNvPr>
          <p:cNvSpPr>
            <a:spLocks noGrp="1"/>
          </p:cNvSpPr>
          <p:nvPr>
            <p:ph type="sldNum" sz="quarter" idx="12"/>
          </p:nvPr>
        </p:nvSpPr>
        <p:spPr/>
        <p:txBody>
          <a:bodyPr/>
          <a:lstStyle/>
          <a:p>
            <a:fld id="{D427A681-8BFA-4744-A32F-575C4A92C198}" type="slidenum">
              <a:rPr lang="en-US" smtClean="0"/>
              <a:t>‹#›</a:t>
            </a:fld>
            <a:endParaRPr lang="en-US"/>
          </a:p>
        </p:txBody>
      </p:sp>
    </p:spTree>
    <p:extLst>
      <p:ext uri="{BB962C8B-B14F-4D97-AF65-F5344CB8AC3E}">
        <p14:creationId xmlns:p14="http://schemas.microsoft.com/office/powerpoint/2010/main" val="310181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82523B-070A-1122-81E4-D0BD089E1E5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25ECFDB-3D3D-F034-7204-22425AE020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A2940A-E366-0DE6-6302-A6191395EA2C}"/>
              </a:ext>
            </a:extLst>
          </p:cNvPr>
          <p:cNvSpPr>
            <a:spLocks noGrp="1"/>
          </p:cNvSpPr>
          <p:nvPr>
            <p:ph type="dt" sz="half" idx="10"/>
          </p:nvPr>
        </p:nvSpPr>
        <p:spPr/>
        <p:txBody>
          <a:bodyPr/>
          <a:lstStyle/>
          <a:p>
            <a:fld id="{B47B2D5F-B87D-514A-8810-8B47F852006D}" type="datetimeFigureOut">
              <a:rPr lang="en-US" smtClean="0"/>
              <a:t>11/15/24</a:t>
            </a:fld>
            <a:endParaRPr lang="en-US"/>
          </a:p>
        </p:txBody>
      </p:sp>
      <p:sp>
        <p:nvSpPr>
          <p:cNvPr id="5" name="Footer Placeholder 4">
            <a:extLst>
              <a:ext uri="{FF2B5EF4-FFF2-40B4-BE49-F238E27FC236}">
                <a16:creationId xmlns:a16="http://schemas.microsoft.com/office/drawing/2014/main" id="{459435C9-E63A-6B2B-69AA-EE28DF7BE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BBBA7-9E9B-BFB9-ADD2-754770E1FB2C}"/>
              </a:ext>
            </a:extLst>
          </p:cNvPr>
          <p:cNvSpPr>
            <a:spLocks noGrp="1"/>
          </p:cNvSpPr>
          <p:nvPr>
            <p:ph type="sldNum" sz="quarter" idx="12"/>
          </p:nvPr>
        </p:nvSpPr>
        <p:spPr/>
        <p:txBody>
          <a:bodyPr/>
          <a:lstStyle/>
          <a:p>
            <a:fld id="{D427A681-8BFA-4744-A32F-575C4A92C198}" type="slidenum">
              <a:rPr lang="en-US" smtClean="0"/>
              <a:t>‹#›</a:t>
            </a:fld>
            <a:endParaRPr lang="en-US"/>
          </a:p>
        </p:txBody>
      </p:sp>
    </p:spTree>
    <p:extLst>
      <p:ext uri="{BB962C8B-B14F-4D97-AF65-F5344CB8AC3E}">
        <p14:creationId xmlns:p14="http://schemas.microsoft.com/office/powerpoint/2010/main" val="3059723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A9E8-1C57-B03B-E263-745FBE47B43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84B8C9C-1383-3378-7DF0-66A33F23B2E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D376B5-0965-7EDF-93A2-1B8983901AD7}"/>
              </a:ext>
            </a:extLst>
          </p:cNvPr>
          <p:cNvSpPr>
            <a:spLocks noGrp="1"/>
          </p:cNvSpPr>
          <p:nvPr>
            <p:ph type="dt" sz="half" idx="10"/>
          </p:nvPr>
        </p:nvSpPr>
        <p:spPr/>
        <p:txBody>
          <a:bodyPr/>
          <a:lstStyle/>
          <a:p>
            <a:fld id="{B47B2D5F-B87D-514A-8810-8B47F852006D}" type="datetimeFigureOut">
              <a:rPr lang="en-US" smtClean="0"/>
              <a:t>11/15/24</a:t>
            </a:fld>
            <a:endParaRPr lang="en-US"/>
          </a:p>
        </p:txBody>
      </p:sp>
      <p:sp>
        <p:nvSpPr>
          <p:cNvPr id="5" name="Footer Placeholder 4">
            <a:extLst>
              <a:ext uri="{FF2B5EF4-FFF2-40B4-BE49-F238E27FC236}">
                <a16:creationId xmlns:a16="http://schemas.microsoft.com/office/drawing/2014/main" id="{0682DB86-E948-5D53-D5A6-B5DD620A6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3778C-5127-7CA4-A79F-523B2E9AA377}"/>
              </a:ext>
            </a:extLst>
          </p:cNvPr>
          <p:cNvSpPr>
            <a:spLocks noGrp="1"/>
          </p:cNvSpPr>
          <p:nvPr>
            <p:ph type="sldNum" sz="quarter" idx="12"/>
          </p:nvPr>
        </p:nvSpPr>
        <p:spPr/>
        <p:txBody>
          <a:bodyPr/>
          <a:lstStyle/>
          <a:p>
            <a:fld id="{D427A681-8BFA-4744-A32F-575C4A92C198}" type="slidenum">
              <a:rPr lang="en-US" smtClean="0"/>
              <a:t>‹#›</a:t>
            </a:fld>
            <a:endParaRPr lang="en-US"/>
          </a:p>
        </p:txBody>
      </p:sp>
    </p:spTree>
    <p:extLst>
      <p:ext uri="{BB962C8B-B14F-4D97-AF65-F5344CB8AC3E}">
        <p14:creationId xmlns:p14="http://schemas.microsoft.com/office/powerpoint/2010/main" val="162587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32C1-62C5-52C0-656F-53B9518B9B2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D9EAF63-B848-EAF5-724A-DE34268EC0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91D58A-BD7E-5237-062E-96297D060AD6}"/>
              </a:ext>
            </a:extLst>
          </p:cNvPr>
          <p:cNvSpPr>
            <a:spLocks noGrp="1"/>
          </p:cNvSpPr>
          <p:nvPr>
            <p:ph type="dt" sz="half" idx="10"/>
          </p:nvPr>
        </p:nvSpPr>
        <p:spPr/>
        <p:txBody>
          <a:bodyPr/>
          <a:lstStyle/>
          <a:p>
            <a:fld id="{B47B2D5F-B87D-514A-8810-8B47F852006D}" type="datetimeFigureOut">
              <a:rPr lang="en-US" smtClean="0"/>
              <a:t>11/15/24</a:t>
            </a:fld>
            <a:endParaRPr lang="en-US"/>
          </a:p>
        </p:txBody>
      </p:sp>
      <p:sp>
        <p:nvSpPr>
          <p:cNvPr id="5" name="Footer Placeholder 4">
            <a:extLst>
              <a:ext uri="{FF2B5EF4-FFF2-40B4-BE49-F238E27FC236}">
                <a16:creationId xmlns:a16="http://schemas.microsoft.com/office/drawing/2014/main" id="{ADBF7EBF-9954-B7C8-FAEE-210B057DE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A67B2-D4A8-69CD-1974-351D89F508E8}"/>
              </a:ext>
            </a:extLst>
          </p:cNvPr>
          <p:cNvSpPr>
            <a:spLocks noGrp="1"/>
          </p:cNvSpPr>
          <p:nvPr>
            <p:ph type="sldNum" sz="quarter" idx="12"/>
          </p:nvPr>
        </p:nvSpPr>
        <p:spPr/>
        <p:txBody>
          <a:bodyPr/>
          <a:lstStyle/>
          <a:p>
            <a:fld id="{D427A681-8BFA-4744-A32F-575C4A92C198}" type="slidenum">
              <a:rPr lang="en-US" smtClean="0"/>
              <a:t>‹#›</a:t>
            </a:fld>
            <a:endParaRPr lang="en-US"/>
          </a:p>
        </p:txBody>
      </p:sp>
    </p:spTree>
    <p:extLst>
      <p:ext uri="{BB962C8B-B14F-4D97-AF65-F5344CB8AC3E}">
        <p14:creationId xmlns:p14="http://schemas.microsoft.com/office/powerpoint/2010/main" val="554485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88E1-4FAF-629B-5A64-08B368FABEC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8B12C34-7F02-B84F-6B71-165BC5398D1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6C27781-B7C0-A878-76D9-E3A35A2012B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2128104-1233-E2E0-2545-2F099A9C8C20}"/>
              </a:ext>
            </a:extLst>
          </p:cNvPr>
          <p:cNvSpPr>
            <a:spLocks noGrp="1"/>
          </p:cNvSpPr>
          <p:nvPr>
            <p:ph type="dt" sz="half" idx="10"/>
          </p:nvPr>
        </p:nvSpPr>
        <p:spPr/>
        <p:txBody>
          <a:bodyPr/>
          <a:lstStyle/>
          <a:p>
            <a:fld id="{B47B2D5F-B87D-514A-8810-8B47F852006D}" type="datetimeFigureOut">
              <a:rPr lang="en-US" smtClean="0"/>
              <a:t>11/15/24</a:t>
            </a:fld>
            <a:endParaRPr lang="en-US"/>
          </a:p>
        </p:txBody>
      </p:sp>
      <p:sp>
        <p:nvSpPr>
          <p:cNvPr id="6" name="Footer Placeholder 5">
            <a:extLst>
              <a:ext uri="{FF2B5EF4-FFF2-40B4-BE49-F238E27FC236}">
                <a16:creationId xmlns:a16="http://schemas.microsoft.com/office/drawing/2014/main" id="{983AD586-347B-67CA-22FE-A92FC4C75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06254-62F1-BDDA-E87A-64C424CF8E69}"/>
              </a:ext>
            </a:extLst>
          </p:cNvPr>
          <p:cNvSpPr>
            <a:spLocks noGrp="1"/>
          </p:cNvSpPr>
          <p:nvPr>
            <p:ph type="sldNum" sz="quarter" idx="12"/>
          </p:nvPr>
        </p:nvSpPr>
        <p:spPr/>
        <p:txBody>
          <a:bodyPr/>
          <a:lstStyle/>
          <a:p>
            <a:fld id="{D427A681-8BFA-4744-A32F-575C4A92C198}" type="slidenum">
              <a:rPr lang="en-US" smtClean="0"/>
              <a:t>‹#›</a:t>
            </a:fld>
            <a:endParaRPr lang="en-US"/>
          </a:p>
        </p:txBody>
      </p:sp>
    </p:spTree>
    <p:extLst>
      <p:ext uri="{BB962C8B-B14F-4D97-AF65-F5344CB8AC3E}">
        <p14:creationId xmlns:p14="http://schemas.microsoft.com/office/powerpoint/2010/main" val="28195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4BE9F-C189-817A-9C9D-81CE07FB472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0638E8-3417-C24E-9EA0-C48E5FBE3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673F78C-1BE1-9055-959F-C7B4003478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395A6F5-5C3E-951C-FC72-6B6DC9D525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F5EEF92-44E0-F4CF-3483-B9B9B755D7A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06C3D5D-64A2-D5B2-31E7-E5D47E72DE62}"/>
              </a:ext>
            </a:extLst>
          </p:cNvPr>
          <p:cNvSpPr>
            <a:spLocks noGrp="1"/>
          </p:cNvSpPr>
          <p:nvPr>
            <p:ph type="dt" sz="half" idx="10"/>
          </p:nvPr>
        </p:nvSpPr>
        <p:spPr/>
        <p:txBody>
          <a:bodyPr/>
          <a:lstStyle/>
          <a:p>
            <a:fld id="{B47B2D5F-B87D-514A-8810-8B47F852006D}" type="datetimeFigureOut">
              <a:rPr lang="en-US" smtClean="0"/>
              <a:t>11/15/24</a:t>
            </a:fld>
            <a:endParaRPr lang="en-US"/>
          </a:p>
        </p:txBody>
      </p:sp>
      <p:sp>
        <p:nvSpPr>
          <p:cNvPr id="8" name="Footer Placeholder 7">
            <a:extLst>
              <a:ext uri="{FF2B5EF4-FFF2-40B4-BE49-F238E27FC236}">
                <a16:creationId xmlns:a16="http://schemas.microsoft.com/office/drawing/2014/main" id="{C977186F-DF0A-C777-024E-2C94864382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C9F695-7F71-65B8-8F12-F750F968E49E}"/>
              </a:ext>
            </a:extLst>
          </p:cNvPr>
          <p:cNvSpPr>
            <a:spLocks noGrp="1"/>
          </p:cNvSpPr>
          <p:nvPr>
            <p:ph type="sldNum" sz="quarter" idx="12"/>
          </p:nvPr>
        </p:nvSpPr>
        <p:spPr/>
        <p:txBody>
          <a:bodyPr/>
          <a:lstStyle/>
          <a:p>
            <a:fld id="{D427A681-8BFA-4744-A32F-575C4A92C198}" type="slidenum">
              <a:rPr lang="en-US" smtClean="0"/>
              <a:t>‹#›</a:t>
            </a:fld>
            <a:endParaRPr lang="en-US"/>
          </a:p>
        </p:txBody>
      </p:sp>
    </p:spTree>
    <p:extLst>
      <p:ext uri="{BB962C8B-B14F-4D97-AF65-F5344CB8AC3E}">
        <p14:creationId xmlns:p14="http://schemas.microsoft.com/office/powerpoint/2010/main" val="30729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C746-27B4-B7C1-7683-1AE56DA4960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323327B-38D4-8DC4-3C58-63754F9880B4}"/>
              </a:ext>
            </a:extLst>
          </p:cNvPr>
          <p:cNvSpPr>
            <a:spLocks noGrp="1"/>
          </p:cNvSpPr>
          <p:nvPr>
            <p:ph type="dt" sz="half" idx="10"/>
          </p:nvPr>
        </p:nvSpPr>
        <p:spPr/>
        <p:txBody>
          <a:bodyPr/>
          <a:lstStyle/>
          <a:p>
            <a:fld id="{B47B2D5F-B87D-514A-8810-8B47F852006D}" type="datetimeFigureOut">
              <a:rPr lang="en-US" smtClean="0"/>
              <a:t>11/15/24</a:t>
            </a:fld>
            <a:endParaRPr lang="en-US"/>
          </a:p>
        </p:txBody>
      </p:sp>
      <p:sp>
        <p:nvSpPr>
          <p:cNvPr id="4" name="Footer Placeholder 3">
            <a:extLst>
              <a:ext uri="{FF2B5EF4-FFF2-40B4-BE49-F238E27FC236}">
                <a16:creationId xmlns:a16="http://schemas.microsoft.com/office/drawing/2014/main" id="{C4D23F58-A20A-B1EE-D034-7C40585022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29D-4CEF-8A9D-8412-94C8E5FE50E6}"/>
              </a:ext>
            </a:extLst>
          </p:cNvPr>
          <p:cNvSpPr>
            <a:spLocks noGrp="1"/>
          </p:cNvSpPr>
          <p:nvPr>
            <p:ph type="sldNum" sz="quarter" idx="12"/>
          </p:nvPr>
        </p:nvSpPr>
        <p:spPr/>
        <p:txBody>
          <a:bodyPr/>
          <a:lstStyle/>
          <a:p>
            <a:fld id="{D427A681-8BFA-4744-A32F-575C4A92C198}" type="slidenum">
              <a:rPr lang="en-US" smtClean="0"/>
              <a:t>‹#›</a:t>
            </a:fld>
            <a:endParaRPr lang="en-US"/>
          </a:p>
        </p:txBody>
      </p:sp>
    </p:spTree>
    <p:extLst>
      <p:ext uri="{BB962C8B-B14F-4D97-AF65-F5344CB8AC3E}">
        <p14:creationId xmlns:p14="http://schemas.microsoft.com/office/powerpoint/2010/main" val="131600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03C0A-8ECE-8E30-7EA9-D9CA0CA59B61}"/>
              </a:ext>
            </a:extLst>
          </p:cNvPr>
          <p:cNvSpPr>
            <a:spLocks noGrp="1"/>
          </p:cNvSpPr>
          <p:nvPr>
            <p:ph type="dt" sz="half" idx="10"/>
          </p:nvPr>
        </p:nvSpPr>
        <p:spPr/>
        <p:txBody>
          <a:bodyPr/>
          <a:lstStyle/>
          <a:p>
            <a:fld id="{B47B2D5F-B87D-514A-8810-8B47F852006D}" type="datetimeFigureOut">
              <a:rPr lang="en-US" smtClean="0"/>
              <a:t>11/15/24</a:t>
            </a:fld>
            <a:endParaRPr lang="en-US"/>
          </a:p>
        </p:txBody>
      </p:sp>
      <p:sp>
        <p:nvSpPr>
          <p:cNvPr id="3" name="Footer Placeholder 2">
            <a:extLst>
              <a:ext uri="{FF2B5EF4-FFF2-40B4-BE49-F238E27FC236}">
                <a16:creationId xmlns:a16="http://schemas.microsoft.com/office/drawing/2014/main" id="{C0A7151D-4DE9-5282-82A0-E8FBD66545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6B9F71-C978-F464-9E75-F7CAD08907CB}"/>
              </a:ext>
            </a:extLst>
          </p:cNvPr>
          <p:cNvSpPr>
            <a:spLocks noGrp="1"/>
          </p:cNvSpPr>
          <p:nvPr>
            <p:ph type="sldNum" sz="quarter" idx="12"/>
          </p:nvPr>
        </p:nvSpPr>
        <p:spPr/>
        <p:txBody>
          <a:bodyPr/>
          <a:lstStyle/>
          <a:p>
            <a:fld id="{D427A681-8BFA-4744-A32F-575C4A92C198}" type="slidenum">
              <a:rPr lang="en-US" smtClean="0"/>
              <a:t>‹#›</a:t>
            </a:fld>
            <a:endParaRPr lang="en-US"/>
          </a:p>
        </p:txBody>
      </p:sp>
    </p:spTree>
    <p:extLst>
      <p:ext uri="{BB962C8B-B14F-4D97-AF65-F5344CB8AC3E}">
        <p14:creationId xmlns:p14="http://schemas.microsoft.com/office/powerpoint/2010/main" val="415866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08534-4095-04AF-233A-1C71994CEB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CF9AEA4-C91A-CD9D-29F4-0C3136BAE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8683FAD-5509-16F5-3DBA-5D97BD8C8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60AB2E-C019-4B0D-67CB-89CA5E7FA720}"/>
              </a:ext>
            </a:extLst>
          </p:cNvPr>
          <p:cNvSpPr>
            <a:spLocks noGrp="1"/>
          </p:cNvSpPr>
          <p:nvPr>
            <p:ph type="dt" sz="half" idx="10"/>
          </p:nvPr>
        </p:nvSpPr>
        <p:spPr/>
        <p:txBody>
          <a:bodyPr/>
          <a:lstStyle/>
          <a:p>
            <a:fld id="{B47B2D5F-B87D-514A-8810-8B47F852006D}" type="datetimeFigureOut">
              <a:rPr lang="en-US" smtClean="0"/>
              <a:t>11/15/24</a:t>
            </a:fld>
            <a:endParaRPr lang="en-US"/>
          </a:p>
        </p:txBody>
      </p:sp>
      <p:sp>
        <p:nvSpPr>
          <p:cNvPr id="6" name="Footer Placeholder 5">
            <a:extLst>
              <a:ext uri="{FF2B5EF4-FFF2-40B4-BE49-F238E27FC236}">
                <a16:creationId xmlns:a16="http://schemas.microsoft.com/office/drawing/2014/main" id="{AD8EEE37-4B49-4244-9792-4E385856AB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E783C-934C-E633-F967-8562C94839BF}"/>
              </a:ext>
            </a:extLst>
          </p:cNvPr>
          <p:cNvSpPr>
            <a:spLocks noGrp="1"/>
          </p:cNvSpPr>
          <p:nvPr>
            <p:ph type="sldNum" sz="quarter" idx="12"/>
          </p:nvPr>
        </p:nvSpPr>
        <p:spPr/>
        <p:txBody>
          <a:bodyPr/>
          <a:lstStyle/>
          <a:p>
            <a:fld id="{D427A681-8BFA-4744-A32F-575C4A92C198}" type="slidenum">
              <a:rPr lang="en-US" smtClean="0"/>
              <a:t>‹#›</a:t>
            </a:fld>
            <a:endParaRPr lang="en-US"/>
          </a:p>
        </p:txBody>
      </p:sp>
    </p:spTree>
    <p:extLst>
      <p:ext uri="{BB962C8B-B14F-4D97-AF65-F5344CB8AC3E}">
        <p14:creationId xmlns:p14="http://schemas.microsoft.com/office/powerpoint/2010/main" val="253536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6627-C1F4-13E5-5478-ED710731E2F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29E6BF3-01F0-6A06-9DE8-22738F41DC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65F1E8-3BD2-E4A7-A8E9-6154788B4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4E5CC3-89BC-C762-F287-29CE227C8448}"/>
              </a:ext>
            </a:extLst>
          </p:cNvPr>
          <p:cNvSpPr>
            <a:spLocks noGrp="1"/>
          </p:cNvSpPr>
          <p:nvPr>
            <p:ph type="dt" sz="half" idx="10"/>
          </p:nvPr>
        </p:nvSpPr>
        <p:spPr/>
        <p:txBody>
          <a:bodyPr/>
          <a:lstStyle/>
          <a:p>
            <a:fld id="{B47B2D5F-B87D-514A-8810-8B47F852006D}" type="datetimeFigureOut">
              <a:rPr lang="en-US" smtClean="0"/>
              <a:t>11/15/24</a:t>
            </a:fld>
            <a:endParaRPr lang="en-US"/>
          </a:p>
        </p:txBody>
      </p:sp>
      <p:sp>
        <p:nvSpPr>
          <p:cNvPr id="6" name="Footer Placeholder 5">
            <a:extLst>
              <a:ext uri="{FF2B5EF4-FFF2-40B4-BE49-F238E27FC236}">
                <a16:creationId xmlns:a16="http://schemas.microsoft.com/office/drawing/2014/main" id="{ADFAB851-CC22-0035-1D2D-2C082A6A6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86BAB4-A776-7751-1AA8-1FCBFAFEBB46}"/>
              </a:ext>
            </a:extLst>
          </p:cNvPr>
          <p:cNvSpPr>
            <a:spLocks noGrp="1"/>
          </p:cNvSpPr>
          <p:nvPr>
            <p:ph type="sldNum" sz="quarter" idx="12"/>
          </p:nvPr>
        </p:nvSpPr>
        <p:spPr/>
        <p:txBody>
          <a:bodyPr/>
          <a:lstStyle/>
          <a:p>
            <a:fld id="{D427A681-8BFA-4744-A32F-575C4A92C198}" type="slidenum">
              <a:rPr lang="en-US" smtClean="0"/>
              <a:t>‹#›</a:t>
            </a:fld>
            <a:endParaRPr lang="en-US"/>
          </a:p>
        </p:txBody>
      </p:sp>
    </p:spTree>
    <p:extLst>
      <p:ext uri="{BB962C8B-B14F-4D97-AF65-F5344CB8AC3E}">
        <p14:creationId xmlns:p14="http://schemas.microsoft.com/office/powerpoint/2010/main" val="3685620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A8136A-06CE-21A0-DE13-2096BED5B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3D520D7-1BA1-FA25-2071-F7AECB98EE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6C954E-F318-DE75-6DDF-99DF3402B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7B2D5F-B87D-514A-8810-8B47F852006D}" type="datetimeFigureOut">
              <a:rPr lang="en-US" smtClean="0"/>
              <a:t>11/15/24</a:t>
            </a:fld>
            <a:endParaRPr lang="en-US"/>
          </a:p>
        </p:txBody>
      </p:sp>
      <p:sp>
        <p:nvSpPr>
          <p:cNvPr id="5" name="Footer Placeholder 4">
            <a:extLst>
              <a:ext uri="{FF2B5EF4-FFF2-40B4-BE49-F238E27FC236}">
                <a16:creationId xmlns:a16="http://schemas.microsoft.com/office/drawing/2014/main" id="{EAAE6AFB-30C8-2944-1A7F-635EDB853F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94D3B82-0731-440D-D771-CCC22E3D2C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27A681-8BFA-4744-A32F-575C4A92C198}" type="slidenum">
              <a:rPr lang="en-US" smtClean="0"/>
              <a:t>‹#›</a:t>
            </a:fld>
            <a:endParaRPr lang="en-US"/>
          </a:p>
        </p:txBody>
      </p:sp>
    </p:spTree>
    <p:extLst>
      <p:ext uri="{BB962C8B-B14F-4D97-AF65-F5344CB8AC3E}">
        <p14:creationId xmlns:p14="http://schemas.microsoft.com/office/powerpoint/2010/main" val="4238909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lldean18/LIFE4138"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lldean18/LIFE4138-R"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lldean18/LIFE4138-coursework"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034" name="Rectangle 103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8" name="Rectangle 103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A9E09-B73A-4840-3722-47E1A80C49BE}"/>
              </a:ext>
            </a:extLst>
          </p:cNvPr>
          <p:cNvSpPr>
            <a:spLocks noGrp="1"/>
          </p:cNvSpPr>
          <p:nvPr>
            <p:ph type="ctrTitle"/>
          </p:nvPr>
        </p:nvSpPr>
        <p:spPr>
          <a:xfrm>
            <a:off x="3055218" y="1759741"/>
            <a:ext cx="6724225" cy="3797422"/>
          </a:xfrm>
        </p:spPr>
        <p:txBody>
          <a:bodyPr anchor="t">
            <a:normAutofit/>
          </a:bodyPr>
          <a:lstStyle/>
          <a:p>
            <a:pPr algn="l"/>
            <a:r>
              <a:rPr lang="en-US" sz="8000" dirty="0"/>
              <a:t>LIFE4138 Coursework</a:t>
            </a:r>
          </a:p>
        </p:txBody>
      </p:sp>
    </p:spTree>
    <p:extLst>
      <p:ext uri="{BB962C8B-B14F-4D97-AF65-F5344CB8AC3E}">
        <p14:creationId xmlns:p14="http://schemas.microsoft.com/office/powerpoint/2010/main" val="193443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4D7D5-162A-2E8E-4CB5-A82C030900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587101-707E-F238-E7B1-9B426E441546}"/>
              </a:ext>
            </a:extLst>
          </p:cNvPr>
          <p:cNvSpPr>
            <a:spLocks noGrp="1"/>
          </p:cNvSpPr>
          <p:nvPr>
            <p:ph type="ctrTitle"/>
          </p:nvPr>
        </p:nvSpPr>
        <p:spPr>
          <a:xfrm>
            <a:off x="1523998" y="168165"/>
            <a:ext cx="9144000" cy="1040032"/>
          </a:xfrm>
        </p:spPr>
        <p:txBody>
          <a:bodyPr>
            <a:normAutofit/>
          </a:bodyPr>
          <a:lstStyle/>
          <a:p>
            <a:r>
              <a:rPr lang="en-US" sz="4800" dirty="0"/>
              <a:t>LIFE4138 Coursework</a:t>
            </a:r>
          </a:p>
        </p:txBody>
      </p:sp>
      <p:sp>
        <p:nvSpPr>
          <p:cNvPr id="3" name="Subtitle 2">
            <a:extLst>
              <a:ext uri="{FF2B5EF4-FFF2-40B4-BE49-F238E27FC236}">
                <a16:creationId xmlns:a16="http://schemas.microsoft.com/office/drawing/2014/main" id="{A5DB5C21-224D-9696-2F6D-A68AF93CE60A}"/>
              </a:ext>
            </a:extLst>
          </p:cNvPr>
          <p:cNvSpPr>
            <a:spLocks noGrp="1"/>
          </p:cNvSpPr>
          <p:nvPr>
            <p:ph type="subTitle" idx="1"/>
          </p:nvPr>
        </p:nvSpPr>
        <p:spPr>
          <a:xfrm>
            <a:off x="1523998" y="1762808"/>
            <a:ext cx="9144000" cy="1655762"/>
          </a:xfrm>
        </p:spPr>
        <p:txBody>
          <a:bodyPr>
            <a:normAutofit fontScale="77500" lnSpcReduction="20000"/>
          </a:bodyPr>
          <a:lstStyle/>
          <a:p>
            <a:r>
              <a:rPr lang="en-US" b="1" dirty="0"/>
              <a:t>Part 1</a:t>
            </a:r>
          </a:p>
          <a:p>
            <a:r>
              <a:rPr lang="en-US" dirty="0"/>
              <a:t>10 questions to be answered in both R and Python</a:t>
            </a:r>
          </a:p>
          <a:p>
            <a:endParaRPr lang="en-US" dirty="0"/>
          </a:p>
          <a:p>
            <a:r>
              <a:rPr lang="en-US" b="1" dirty="0"/>
              <a:t>Part 2</a:t>
            </a:r>
          </a:p>
          <a:p>
            <a:r>
              <a:rPr lang="en-US" dirty="0"/>
              <a:t>2 Scripting challenges, one to be completed in R, one in Python. You choose which. </a:t>
            </a:r>
          </a:p>
        </p:txBody>
      </p:sp>
      <p:sp>
        <p:nvSpPr>
          <p:cNvPr id="4" name="Subtitle 2">
            <a:extLst>
              <a:ext uri="{FF2B5EF4-FFF2-40B4-BE49-F238E27FC236}">
                <a16:creationId xmlns:a16="http://schemas.microsoft.com/office/drawing/2014/main" id="{890F2B7E-3DE4-C7F1-7DB7-6195FF352376}"/>
              </a:ext>
            </a:extLst>
          </p:cNvPr>
          <p:cNvSpPr txBox="1">
            <a:spLocks/>
          </p:cNvSpPr>
          <p:nvPr/>
        </p:nvSpPr>
        <p:spPr>
          <a:xfrm>
            <a:off x="1229709" y="4267311"/>
            <a:ext cx="9732579" cy="2107213"/>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a:t>Coursework submission deadline: </a:t>
            </a:r>
            <a:r>
              <a:rPr lang="en-GB" sz="4000" b="0" i="0" dirty="0">
                <a:solidFill>
                  <a:srgbClr val="10263B"/>
                </a:solidFill>
                <a:effectLst/>
                <a:latin typeface="Arial" panose="020B0604020202020204" pitchFamily="34" charset="0"/>
              </a:rPr>
              <a:t>4pm, Tuesday 28th January 2025</a:t>
            </a:r>
          </a:p>
          <a:p>
            <a:endParaRPr lang="en-GB" dirty="0">
              <a:solidFill>
                <a:srgbClr val="10263B"/>
              </a:solidFill>
              <a:latin typeface="Arial" panose="020B0604020202020204" pitchFamily="34" charset="0"/>
            </a:endParaRPr>
          </a:p>
          <a:p>
            <a:r>
              <a:rPr lang="en-GB" dirty="0">
                <a:solidFill>
                  <a:srgbClr val="10263B"/>
                </a:solidFill>
                <a:latin typeface="Arial" panose="020B0604020202020204" pitchFamily="34" charset="0"/>
              </a:rPr>
              <a:t>Total weighting: </a:t>
            </a:r>
          </a:p>
          <a:p>
            <a:r>
              <a:rPr lang="en-GB" dirty="0">
                <a:solidFill>
                  <a:srgbClr val="10263B"/>
                </a:solidFill>
                <a:latin typeface="Arial" panose="020B0604020202020204" pitchFamily="34" charset="0"/>
              </a:rPr>
              <a:t>Part 1 &amp; Part 2 R = 37.5% of module mark</a:t>
            </a:r>
          </a:p>
          <a:p>
            <a:r>
              <a:rPr lang="en-GB" dirty="0">
                <a:solidFill>
                  <a:srgbClr val="10263B"/>
                </a:solidFill>
                <a:latin typeface="Arial" panose="020B0604020202020204" pitchFamily="34" charset="0"/>
              </a:rPr>
              <a:t>Part 1 &amp; Part 2 Python = 37.5% of module mark</a:t>
            </a:r>
          </a:p>
          <a:p>
            <a:r>
              <a:rPr lang="en-GB" dirty="0">
                <a:solidFill>
                  <a:srgbClr val="10263B"/>
                </a:solidFill>
                <a:latin typeface="Arial" panose="020B0604020202020204" pitchFamily="34" charset="0"/>
              </a:rPr>
              <a:t>(remaining 25% of module mark comes from the Linux exam you have already completed)</a:t>
            </a:r>
            <a:endParaRPr lang="en-US" dirty="0"/>
          </a:p>
        </p:txBody>
      </p:sp>
    </p:spTree>
    <p:extLst>
      <p:ext uri="{BB962C8B-B14F-4D97-AF65-F5344CB8AC3E}">
        <p14:creationId xmlns:p14="http://schemas.microsoft.com/office/powerpoint/2010/main" val="47101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F0199-35B2-0864-C31A-1B9C70D1CA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D3B2D8-AE1C-DE01-E773-A8318C1FE055}"/>
              </a:ext>
            </a:extLst>
          </p:cNvPr>
          <p:cNvSpPr>
            <a:spLocks noGrp="1"/>
          </p:cNvSpPr>
          <p:nvPr>
            <p:ph type="ctrTitle"/>
          </p:nvPr>
        </p:nvSpPr>
        <p:spPr>
          <a:xfrm>
            <a:off x="1439917" y="241739"/>
            <a:ext cx="9144000" cy="1040032"/>
          </a:xfrm>
        </p:spPr>
        <p:txBody>
          <a:bodyPr>
            <a:normAutofit/>
          </a:bodyPr>
          <a:lstStyle/>
          <a:p>
            <a:r>
              <a:rPr lang="en-US" sz="4800" dirty="0"/>
              <a:t>Coursework - Part 1</a:t>
            </a:r>
          </a:p>
        </p:txBody>
      </p:sp>
      <p:sp>
        <p:nvSpPr>
          <p:cNvPr id="3" name="Subtitle 2">
            <a:extLst>
              <a:ext uri="{FF2B5EF4-FFF2-40B4-BE49-F238E27FC236}">
                <a16:creationId xmlns:a16="http://schemas.microsoft.com/office/drawing/2014/main" id="{73C67807-F35A-9FB1-F609-B958229C99ED}"/>
              </a:ext>
            </a:extLst>
          </p:cNvPr>
          <p:cNvSpPr>
            <a:spLocks noGrp="1"/>
          </p:cNvSpPr>
          <p:nvPr>
            <p:ph type="subTitle" idx="1"/>
          </p:nvPr>
        </p:nvSpPr>
        <p:spPr>
          <a:xfrm>
            <a:off x="672662" y="1450428"/>
            <a:ext cx="10773103" cy="3920358"/>
          </a:xfrm>
        </p:spPr>
        <p:txBody>
          <a:bodyPr>
            <a:normAutofit fontScale="92500"/>
          </a:bodyPr>
          <a:lstStyle/>
          <a:p>
            <a:pPr marL="285750" indent="-285750" algn="l">
              <a:buFont typeface="Arial" panose="020B0604020202020204" pitchFamily="34" charset="0"/>
              <a:buChar char="•"/>
            </a:pPr>
            <a:r>
              <a:rPr lang="en-US" dirty="0"/>
              <a:t>The questions for part 1 will be provided for you as two </a:t>
            </a:r>
            <a:r>
              <a:rPr lang="en-US" dirty="0" err="1"/>
              <a:t>jupyter</a:t>
            </a:r>
            <a:r>
              <a:rPr lang="en-US" dirty="0"/>
              <a:t> notebooks, one for you to complete in R and one in Python.</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You must complete all of the questions in both notebooks and save them with your answers.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The notebooks can be downloaded from the R </a:t>
            </a:r>
            <a:r>
              <a:rPr lang="en-US" dirty="0" err="1"/>
              <a:t>github</a:t>
            </a:r>
            <a:r>
              <a:rPr lang="en-US" dirty="0"/>
              <a:t> repository, access them by cloning the repository:</a:t>
            </a:r>
          </a:p>
          <a:p>
            <a:pPr lvl="2" algn="l"/>
            <a:r>
              <a:rPr lang="en-US" sz="3600" dirty="0"/>
              <a:t>git clone </a:t>
            </a:r>
            <a:r>
              <a:rPr lang="en-US" sz="3600" dirty="0">
                <a:hlinkClick r:id="rId2"/>
              </a:rPr>
              <a:t>https://github.com/lldean18/</a:t>
            </a:r>
            <a:r>
              <a:rPr lang="en-US" sz="3600" dirty="0">
                <a:hlinkClick r:id="rId2">
                  <a:extLst>
                    <a:ext uri="{A12FA001-AC4F-418D-AE19-62706E023703}">
                      <ahyp:hlinkClr xmlns:ahyp="http://schemas.microsoft.com/office/drawing/2018/hyperlinkcolor" val="tx"/>
                    </a:ext>
                  </a:extLst>
                </a:hlinkClick>
              </a:rPr>
              <a:t>LIFE4138</a:t>
            </a:r>
            <a:r>
              <a:rPr lang="en-US" sz="3600" dirty="0"/>
              <a:t>-R</a:t>
            </a:r>
          </a:p>
          <a:p>
            <a:pPr lvl="2" algn="l"/>
            <a:r>
              <a:rPr lang="en-US" sz="2000" dirty="0"/>
              <a:t>Or by typing git pull inside the repository if you already have it on your laptop</a:t>
            </a:r>
          </a:p>
          <a:p>
            <a:pPr lvl="2" algn="l"/>
            <a:endParaRPr lang="en-US" sz="2000" dirty="0"/>
          </a:p>
        </p:txBody>
      </p:sp>
      <p:sp>
        <p:nvSpPr>
          <p:cNvPr id="4" name="TextBox 3">
            <a:extLst>
              <a:ext uri="{FF2B5EF4-FFF2-40B4-BE49-F238E27FC236}">
                <a16:creationId xmlns:a16="http://schemas.microsoft.com/office/drawing/2014/main" id="{03BCF7C1-C24A-AB4E-80D3-27E96958650D}"/>
              </a:ext>
            </a:extLst>
          </p:cNvPr>
          <p:cNvSpPr txBox="1"/>
          <p:nvPr/>
        </p:nvSpPr>
        <p:spPr>
          <a:xfrm>
            <a:off x="1373056" y="5139558"/>
            <a:ext cx="9445887" cy="1200329"/>
          </a:xfrm>
          <a:prstGeom prst="rect">
            <a:avLst/>
          </a:prstGeom>
          <a:noFill/>
        </p:spPr>
        <p:txBody>
          <a:bodyPr wrap="square" rtlCol="0">
            <a:spAutoFit/>
          </a:bodyPr>
          <a:lstStyle/>
          <a:p>
            <a:endParaRPr lang="en-US" sz="3600" dirty="0"/>
          </a:p>
          <a:p>
            <a:r>
              <a:rPr lang="en-US" sz="3600" dirty="0" err="1"/>
              <a:t>conda</a:t>
            </a:r>
            <a:r>
              <a:rPr lang="en-US" sz="3600" dirty="0"/>
              <a:t> install r r-</a:t>
            </a:r>
            <a:r>
              <a:rPr lang="en-US" sz="3600" dirty="0" err="1"/>
              <a:t>tidyverse</a:t>
            </a:r>
            <a:r>
              <a:rPr lang="en-US" sz="3600" dirty="0"/>
              <a:t> </a:t>
            </a:r>
            <a:r>
              <a:rPr lang="en-GB" sz="3600" dirty="0"/>
              <a:t>r-</a:t>
            </a:r>
            <a:r>
              <a:rPr lang="en-GB" sz="3600" dirty="0" err="1"/>
              <a:t>irkernel</a:t>
            </a:r>
            <a:r>
              <a:rPr lang="en-GB" sz="3600" dirty="0"/>
              <a:t> </a:t>
            </a:r>
            <a:r>
              <a:rPr lang="en-GB" sz="3600" dirty="0" err="1"/>
              <a:t>ipykernel</a:t>
            </a:r>
            <a:endParaRPr lang="en-US" sz="3600" dirty="0"/>
          </a:p>
        </p:txBody>
      </p:sp>
    </p:spTree>
    <p:extLst>
      <p:ext uri="{BB962C8B-B14F-4D97-AF65-F5344CB8AC3E}">
        <p14:creationId xmlns:p14="http://schemas.microsoft.com/office/powerpoint/2010/main" val="183232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C5373-E66C-4C51-66B1-4C8236D2C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2CA7B5-4E13-CAE5-AB9A-FAEBCEF674CA}"/>
              </a:ext>
            </a:extLst>
          </p:cNvPr>
          <p:cNvSpPr>
            <a:spLocks noGrp="1"/>
          </p:cNvSpPr>
          <p:nvPr>
            <p:ph type="ctrTitle"/>
          </p:nvPr>
        </p:nvSpPr>
        <p:spPr>
          <a:xfrm>
            <a:off x="1373056" y="-38689"/>
            <a:ext cx="9144000" cy="1040032"/>
          </a:xfrm>
        </p:spPr>
        <p:txBody>
          <a:bodyPr>
            <a:normAutofit/>
          </a:bodyPr>
          <a:lstStyle/>
          <a:p>
            <a:r>
              <a:rPr lang="en-US" sz="4000" dirty="0"/>
              <a:t>To access your coursework…</a:t>
            </a:r>
          </a:p>
        </p:txBody>
      </p:sp>
      <p:sp>
        <p:nvSpPr>
          <p:cNvPr id="3" name="Subtitle 2">
            <a:extLst>
              <a:ext uri="{FF2B5EF4-FFF2-40B4-BE49-F238E27FC236}">
                <a16:creationId xmlns:a16="http://schemas.microsoft.com/office/drawing/2014/main" id="{9B49522D-18EB-DE2D-CA3C-F91B0FFFC778}"/>
              </a:ext>
            </a:extLst>
          </p:cNvPr>
          <p:cNvSpPr>
            <a:spLocks noGrp="1"/>
          </p:cNvSpPr>
          <p:nvPr>
            <p:ph type="subTitle" idx="1"/>
          </p:nvPr>
        </p:nvSpPr>
        <p:spPr>
          <a:xfrm>
            <a:off x="609600" y="1198179"/>
            <a:ext cx="11077903" cy="5307723"/>
          </a:xfrm>
        </p:spPr>
        <p:txBody>
          <a:bodyPr>
            <a:normAutofit fontScale="92500" lnSpcReduction="10000"/>
          </a:bodyPr>
          <a:lstStyle/>
          <a:p>
            <a:pPr marL="285750" indent="-285750" algn="l">
              <a:buFont typeface="Arial" panose="020B0604020202020204" pitchFamily="34" charset="0"/>
              <a:buChar char="•"/>
            </a:pPr>
            <a:r>
              <a:rPr lang="en-US" sz="2800" dirty="0"/>
              <a:t>Open a terminal</a:t>
            </a:r>
          </a:p>
          <a:p>
            <a:pPr marL="285750" indent="-285750" algn="l">
              <a:buFont typeface="Arial" panose="020B0604020202020204" pitchFamily="34" charset="0"/>
              <a:buChar char="•"/>
            </a:pPr>
            <a:r>
              <a:rPr lang="en-US" sz="2800" dirty="0"/>
              <a:t>Activate your lectures </a:t>
            </a:r>
            <a:r>
              <a:rPr lang="en-US" sz="2800" dirty="0" err="1"/>
              <a:t>conda</a:t>
            </a:r>
            <a:r>
              <a:rPr lang="en-US" sz="2800" dirty="0"/>
              <a:t> environment:</a:t>
            </a:r>
          </a:p>
          <a:p>
            <a:pPr algn="l"/>
            <a:r>
              <a:rPr lang="en-US" sz="2800" dirty="0" err="1">
                <a:highlight>
                  <a:srgbClr val="FFFF00"/>
                </a:highlight>
              </a:rPr>
              <a:t>conda</a:t>
            </a:r>
            <a:r>
              <a:rPr lang="en-US" sz="2800" dirty="0">
                <a:highlight>
                  <a:srgbClr val="FFFF00"/>
                </a:highlight>
              </a:rPr>
              <a:t> activate lectures</a:t>
            </a:r>
          </a:p>
          <a:p>
            <a:pPr marL="285750" indent="-285750" algn="l">
              <a:buFont typeface="Arial" panose="020B0604020202020204" pitchFamily="34" charset="0"/>
              <a:buChar char="•"/>
            </a:pPr>
            <a:r>
              <a:rPr lang="en-US" sz="2800" dirty="0"/>
              <a:t>Install r into your lectures </a:t>
            </a:r>
            <a:r>
              <a:rPr lang="en-US" sz="2800" dirty="0" err="1"/>
              <a:t>conda</a:t>
            </a:r>
            <a:r>
              <a:rPr lang="en-US" sz="2800" dirty="0"/>
              <a:t> environment (if you don’t have it already):</a:t>
            </a:r>
          </a:p>
          <a:p>
            <a:pPr algn="l"/>
            <a:r>
              <a:rPr lang="en-US" sz="2800" dirty="0" err="1">
                <a:highlight>
                  <a:srgbClr val="FFFF00"/>
                </a:highlight>
              </a:rPr>
              <a:t>conda</a:t>
            </a:r>
            <a:r>
              <a:rPr lang="en-US" sz="2800" dirty="0">
                <a:highlight>
                  <a:srgbClr val="FFFF00"/>
                </a:highlight>
              </a:rPr>
              <a:t> install r r-</a:t>
            </a:r>
            <a:r>
              <a:rPr lang="en-US" sz="2800" dirty="0" err="1">
                <a:highlight>
                  <a:srgbClr val="FFFF00"/>
                </a:highlight>
              </a:rPr>
              <a:t>tidyverse</a:t>
            </a:r>
            <a:r>
              <a:rPr lang="en-US" sz="2800" dirty="0">
                <a:highlight>
                  <a:srgbClr val="FFFF00"/>
                </a:highlight>
              </a:rPr>
              <a:t> r-</a:t>
            </a:r>
            <a:r>
              <a:rPr lang="en-US" sz="2800" dirty="0" err="1">
                <a:highlight>
                  <a:srgbClr val="FFFF00"/>
                </a:highlight>
              </a:rPr>
              <a:t>irkernel</a:t>
            </a:r>
            <a:r>
              <a:rPr lang="en-US" sz="2800" dirty="0">
                <a:highlight>
                  <a:srgbClr val="FFFF00"/>
                </a:highlight>
              </a:rPr>
              <a:t> </a:t>
            </a:r>
            <a:r>
              <a:rPr lang="en-US" sz="2800" dirty="0" err="1">
                <a:highlight>
                  <a:srgbClr val="FFFF00"/>
                </a:highlight>
              </a:rPr>
              <a:t>ipykernel</a:t>
            </a:r>
            <a:endParaRPr lang="en-US" sz="2800" dirty="0">
              <a:highlight>
                <a:srgbClr val="FFFF00"/>
              </a:highlight>
            </a:endParaRPr>
          </a:p>
          <a:p>
            <a:pPr marL="285750" indent="-285750" algn="l">
              <a:buFont typeface="Arial" panose="020B0604020202020204" pitchFamily="34" charset="0"/>
              <a:buChar char="•"/>
            </a:pPr>
            <a:r>
              <a:rPr lang="en-US" sz="2800" dirty="0"/>
              <a:t>If you don’t have the LIFE4138-R folder download it using:</a:t>
            </a:r>
          </a:p>
          <a:p>
            <a:pPr algn="l"/>
            <a:r>
              <a:rPr lang="en-US" sz="2800" dirty="0">
                <a:highlight>
                  <a:srgbClr val="FFFF00"/>
                </a:highlight>
              </a:rPr>
              <a:t>git clone </a:t>
            </a:r>
            <a:r>
              <a:rPr lang="en-US" sz="2800" dirty="0">
                <a:highlight>
                  <a:srgbClr val="FFFF00"/>
                </a:highlight>
                <a:hlinkClick r:id="rId2"/>
              </a:rPr>
              <a:t>https://github.com/lldean18/LIFE4138-R</a:t>
            </a:r>
            <a:endParaRPr lang="en-US" sz="2800" dirty="0">
              <a:highlight>
                <a:srgbClr val="FFFF00"/>
              </a:highlight>
            </a:endParaRPr>
          </a:p>
          <a:p>
            <a:pPr marL="285750" indent="-285750" algn="l">
              <a:buFont typeface="Arial" panose="020B0604020202020204" pitchFamily="34" charset="0"/>
              <a:buChar char="•"/>
            </a:pPr>
            <a:r>
              <a:rPr lang="en-US" sz="2800" dirty="0"/>
              <a:t>Run </a:t>
            </a:r>
            <a:r>
              <a:rPr lang="en-US" sz="2800" dirty="0" err="1"/>
              <a:t>jupyter</a:t>
            </a:r>
            <a:r>
              <a:rPr lang="en-US" sz="2800" dirty="0"/>
              <a:t> lab from your terminal</a:t>
            </a:r>
          </a:p>
          <a:p>
            <a:pPr algn="l"/>
            <a:r>
              <a:rPr lang="en-US" sz="2800" dirty="0" err="1">
                <a:highlight>
                  <a:srgbClr val="FFFF00"/>
                </a:highlight>
              </a:rPr>
              <a:t>jupyter</a:t>
            </a:r>
            <a:r>
              <a:rPr lang="en-US" sz="2800" dirty="0">
                <a:highlight>
                  <a:srgbClr val="FFFF00"/>
                </a:highlight>
              </a:rPr>
              <a:t> lab</a:t>
            </a:r>
          </a:p>
          <a:p>
            <a:pPr marL="285750" indent="-285750" algn="l">
              <a:buFont typeface="Arial" panose="020B0604020202020204" pitchFamily="34" charset="0"/>
              <a:buChar char="•"/>
            </a:pPr>
            <a:r>
              <a:rPr lang="en-US" sz="2800" dirty="0"/>
              <a:t>Find the coursework inside the LIFE4138-R folder in </a:t>
            </a:r>
            <a:r>
              <a:rPr lang="en-US" sz="2800" dirty="0" err="1"/>
              <a:t>jupyter</a:t>
            </a:r>
            <a:r>
              <a:rPr lang="en-US" sz="2800" dirty="0"/>
              <a:t> lab. Complete the answers in the empty cells. MAKE SURE YOU PRESS SAVE (the floppy disk button in the top left-hand corner)</a:t>
            </a:r>
          </a:p>
          <a:p>
            <a:pPr marL="285750" indent="-285750" algn="l">
              <a:buFont typeface="Arial" panose="020B0604020202020204" pitchFamily="34" charset="0"/>
              <a:buChar char="•"/>
            </a:pPr>
            <a:endParaRPr lang="en-US" sz="2800" dirty="0"/>
          </a:p>
          <a:p>
            <a:pPr lvl="2" algn="l"/>
            <a:endParaRPr lang="en-US" sz="2000" dirty="0"/>
          </a:p>
        </p:txBody>
      </p:sp>
    </p:spTree>
    <p:extLst>
      <p:ext uri="{BB962C8B-B14F-4D97-AF65-F5344CB8AC3E}">
        <p14:creationId xmlns:p14="http://schemas.microsoft.com/office/powerpoint/2010/main" val="104852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D0772-D531-6D1A-C726-B14CA43E2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95F736-201F-6F91-1A49-4657230E5BF3}"/>
              </a:ext>
            </a:extLst>
          </p:cNvPr>
          <p:cNvSpPr>
            <a:spLocks noGrp="1"/>
          </p:cNvSpPr>
          <p:nvPr>
            <p:ph type="ctrTitle"/>
          </p:nvPr>
        </p:nvSpPr>
        <p:spPr>
          <a:xfrm>
            <a:off x="1439917" y="241739"/>
            <a:ext cx="9144000" cy="1040032"/>
          </a:xfrm>
        </p:spPr>
        <p:txBody>
          <a:bodyPr>
            <a:normAutofit/>
          </a:bodyPr>
          <a:lstStyle/>
          <a:p>
            <a:r>
              <a:rPr lang="en-US" sz="4800" dirty="0"/>
              <a:t>Coursework - Part 2</a:t>
            </a:r>
          </a:p>
        </p:txBody>
      </p:sp>
      <p:sp>
        <p:nvSpPr>
          <p:cNvPr id="3" name="Subtitle 2">
            <a:extLst>
              <a:ext uri="{FF2B5EF4-FFF2-40B4-BE49-F238E27FC236}">
                <a16:creationId xmlns:a16="http://schemas.microsoft.com/office/drawing/2014/main" id="{4BF86EEE-941D-10A4-FBAC-39FF36332489}"/>
              </a:ext>
            </a:extLst>
          </p:cNvPr>
          <p:cNvSpPr>
            <a:spLocks noGrp="1"/>
          </p:cNvSpPr>
          <p:nvPr>
            <p:ph type="subTitle" idx="1"/>
          </p:nvPr>
        </p:nvSpPr>
        <p:spPr>
          <a:xfrm>
            <a:off x="286439" y="1450427"/>
            <a:ext cx="11710929" cy="5165833"/>
          </a:xfrm>
        </p:spPr>
        <p:txBody>
          <a:bodyPr>
            <a:normAutofit/>
          </a:bodyPr>
          <a:lstStyle/>
          <a:p>
            <a:pPr marL="285750" indent="-285750" algn="l">
              <a:buFont typeface="Arial" panose="020B0604020202020204" pitchFamily="34" charset="0"/>
              <a:buChar char="•"/>
            </a:pPr>
            <a:r>
              <a:rPr lang="en-US" dirty="0"/>
              <a:t>Two scripting challenges – One is an analysis of a dataset all about pumpkins and one is analysis of gene expression data.</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solidFill>
                  <a:srgbClr val="C00000"/>
                </a:solidFill>
              </a:rPr>
              <a:t>You must complete BOTH challenges,</a:t>
            </a:r>
            <a:r>
              <a:rPr lang="en-US" dirty="0"/>
              <a:t> one using R and one using Python. You can choose which challenge you do in which language.</a:t>
            </a:r>
          </a:p>
          <a:p>
            <a:pPr algn="l"/>
            <a:endParaRPr lang="en-US" dirty="0"/>
          </a:p>
          <a:p>
            <a:pPr marL="285750" indent="-285750" algn="l">
              <a:buFont typeface="Arial" panose="020B0604020202020204" pitchFamily="34" charset="0"/>
              <a:buChar char="•"/>
            </a:pPr>
            <a:r>
              <a:rPr lang="en-US" dirty="0"/>
              <a:t>The coursework is now all in a new </a:t>
            </a:r>
            <a:r>
              <a:rPr lang="en-US" dirty="0" err="1"/>
              <a:t>github</a:t>
            </a:r>
            <a:r>
              <a:rPr lang="en-US" dirty="0"/>
              <a:t> repo:</a:t>
            </a:r>
          </a:p>
          <a:p>
            <a:pPr lvl="2" algn="l"/>
            <a:r>
              <a:rPr lang="en-US" sz="3200" dirty="0"/>
              <a:t>git clone </a:t>
            </a:r>
            <a:r>
              <a:rPr lang="en-US" sz="3200" dirty="0">
                <a:hlinkClick r:id="rId2"/>
              </a:rPr>
              <a:t>https://github.com/lldean18/</a:t>
            </a:r>
            <a:r>
              <a:rPr lang="en-US" sz="3200" u="sng" dirty="0">
                <a:hlinkClick r:id="rId2"/>
              </a:rPr>
              <a:t>LIFE4138-coursework</a:t>
            </a:r>
            <a:endParaRPr lang="en-US" sz="3200" u="sng" dirty="0"/>
          </a:p>
          <a:p>
            <a:pPr lvl="2" algn="l"/>
            <a:endParaRPr lang="en-US" sz="3200" u="sng" dirty="0"/>
          </a:p>
          <a:p>
            <a:pPr marL="285750" lvl="2" indent="-285750" algn="l">
              <a:spcBef>
                <a:spcPts val="1000"/>
              </a:spcBef>
              <a:buFont typeface="Arial" panose="020B0604020202020204" pitchFamily="34" charset="0"/>
              <a:buChar char="•"/>
            </a:pPr>
            <a:r>
              <a:rPr lang="en-US" sz="2400" dirty="0"/>
              <a:t>Each challenge has its own folder in the </a:t>
            </a:r>
            <a:r>
              <a:rPr lang="en-US" sz="2400" dirty="0" err="1"/>
              <a:t>github</a:t>
            </a:r>
            <a:r>
              <a:rPr lang="en-US" sz="2400" dirty="0"/>
              <a:t> repo – the folder contains instructions and different numbered datasets for each of you. You can find your number in the file </a:t>
            </a:r>
            <a:r>
              <a:rPr lang="en-GB" sz="2400" dirty="0" err="1"/>
              <a:t>student_dataset_allocation_numbers.txt</a:t>
            </a:r>
            <a:r>
              <a:rPr lang="en-GB" sz="2400" dirty="0"/>
              <a:t> in the main </a:t>
            </a:r>
            <a:r>
              <a:rPr lang="en-GB" sz="2400" dirty="0" err="1"/>
              <a:t>github</a:t>
            </a:r>
            <a:r>
              <a:rPr lang="en-GB" sz="2400" dirty="0"/>
              <a:t> repo.</a:t>
            </a:r>
            <a:endParaRPr lang="en-US" sz="2400" dirty="0"/>
          </a:p>
          <a:p>
            <a:pPr lvl="2" algn="l"/>
            <a:endParaRPr lang="en-US" sz="3200" u="sng" dirty="0"/>
          </a:p>
          <a:p>
            <a:pPr lvl="2" algn="l"/>
            <a:endParaRPr lang="en-US" sz="3200" u="sng" dirty="0"/>
          </a:p>
        </p:txBody>
      </p:sp>
    </p:spTree>
    <p:extLst>
      <p:ext uri="{BB962C8B-B14F-4D97-AF65-F5344CB8AC3E}">
        <p14:creationId xmlns:p14="http://schemas.microsoft.com/office/powerpoint/2010/main" val="4200951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4AF12-D0C2-47BA-C9C7-4596ABD9D0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D6F685-0868-AB0B-C4A4-AFB134D83CE7}"/>
              </a:ext>
            </a:extLst>
          </p:cNvPr>
          <p:cNvSpPr>
            <a:spLocks noGrp="1"/>
          </p:cNvSpPr>
          <p:nvPr>
            <p:ph type="ctrTitle"/>
          </p:nvPr>
        </p:nvSpPr>
        <p:spPr>
          <a:xfrm>
            <a:off x="1439917" y="241739"/>
            <a:ext cx="9144000" cy="1040032"/>
          </a:xfrm>
        </p:spPr>
        <p:txBody>
          <a:bodyPr>
            <a:normAutofit/>
          </a:bodyPr>
          <a:lstStyle/>
          <a:p>
            <a:r>
              <a:rPr lang="en-US" sz="4800" dirty="0"/>
              <a:t>Coursework - Part 2</a:t>
            </a:r>
          </a:p>
        </p:txBody>
      </p:sp>
      <p:sp>
        <p:nvSpPr>
          <p:cNvPr id="6" name="TextBox 5">
            <a:extLst>
              <a:ext uri="{FF2B5EF4-FFF2-40B4-BE49-F238E27FC236}">
                <a16:creationId xmlns:a16="http://schemas.microsoft.com/office/drawing/2014/main" id="{5D99D2B7-4C79-479B-C9BF-669AB7999516}"/>
              </a:ext>
            </a:extLst>
          </p:cNvPr>
          <p:cNvSpPr txBox="1"/>
          <p:nvPr/>
        </p:nvSpPr>
        <p:spPr>
          <a:xfrm>
            <a:off x="484094" y="1411941"/>
            <a:ext cx="11026588" cy="5232202"/>
          </a:xfrm>
          <a:prstGeom prst="rect">
            <a:avLst/>
          </a:prstGeom>
          <a:noFill/>
        </p:spPr>
        <p:txBody>
          <a:bodyPr wrap="square" rtlCol="0">
            <a:spAutoFit/>
          </a:bodyPr>
          <a:lstStyle/>
          <a:p>
            <a:pPr>
              <a:spcAft>
                <a:spcPts val="1200"/>
              </a:spcAft>
            </a:pPr>
            <a:r>
              <a:rPr lang="en-US" sz="2400" u="sng" dirty="0"/>
              <a:t>Tips</a:t>
            </a:r>
          </a:p>
          <a:p>
            <a:pPr marL="285750" indent="-285750">
              <a:spcAft>
                <a:spcPts val="1200"/>
              </a:spcAft>
              <a:buFont typeface="Arial" panose="020B0604020202020204" pitchFamily="34" charset="0"/>
              <a:buChar char="•"/>
            </a:pPr>
            <a:r>
              <a:rPr lang="en-US" sz="2400" dirty="0"/>
              <a:t>Read the instructions carefully and check you have uploaded everything</a:t>
            </a:r>
          </a:p>
          <a:p>
            <a:pPr marL="285750" indent="-285750">
              <a:spcAft>
                <a:spcPts val="1200"/>
              </a:spcAft>
              <a:buFont typeface="Arial" panose="020B0604020202020204" pitchFamily="34" charset="0"/>
              <a:buChar char="•"/>
            </a:pPr>
            <a:r>
              <a:rPr lang="en-US" sz="2400" dirty="0"/>
              <a:t>Comment every bit of code clearly</a:t>
            </a:r>
          </a:p>
          <a:p>
            <a:pPr marL="285750" indent="-285750">
              <a:spcAft>
                <a:spcPts val="1200"/>
              </a:spcAft>
              <a:buFont typeface="Arial" panose="020B0604020202020204" pitchFamily="34" charset="0"/>
              <a:buChar char="•"/>
            </a:pPr>
            <a:r>
              <a:rPr lang="en-US" sz="2400" dirty="0"/>
              <a:t>Ensure you allow for missing / malformed data in your datasets</a:t>
            </a:r>
          </a:p>
          <a:p>
            <a:pPr marL="285750" indent="-285750">
              <a:spcAft>
                <a:spcPts val="1200"/>
              </a:spcAft>
              <a:buFont typeface="Arial" panose="020B0604020202020204" pitchFamily="34" charset="0"/>
              <a:buChar char="•"/>
            </a:pPr>
            <a:r>
              <a:rPr lang="en-US" sz="2400" dirty="0"/>
              <a:t>Your code needs to run on an unseen dataset (with the same column names) as well as the one you’ve been allocated so bear that in mind when you write it</a:t>
            </a:r>
          </a:p>
          <a:p>
            <a:pPr marL="285750" indent="-285750">
              <a:spcAft>
                <a:spcPts val="1200"/>
              </a:spcAft>
              <a:buFont typeface="Arial" panose="020B0604020202020204" pitchFamily="34" charset="0"/>
              <a:buChar char="•"/>
            </a:pPr>
            <a:r>
              <a:rPr lang="en-GB" sz="2400" kern="100" dirty="0">
                <a:effectLst/>
                <a:latin typeface="Aptos" panose="020B0004020202020204" pitchFamily="34" charset="0"/>
                <a:ea typeface="Aptos" panose="020B0004020202020204" pitchFamily="34" charset="0"/>
                <a:cs typeface="Times New Roman" panose="02020603050405020304" pitchFamily="18" charset="0"/>
              </a:rPr>
              <a:t>Part of each task involves generating a report - an ideal report will be well-structured, including headers, legends, and captions for each plot to ensure readability and clarity of the results.</a:t>
            </a:r>
          </a:p>
          <a:p>
            <a:pPr marL="285750" indent="-285750">
              <a:spcAft>
                <a:spcPts val="1200"/>
              </a:spcAft>
              <a:buFont typeface="Arial" panose="020B0604020202020204" pitchFamily="34" charset="0"/>
              <a:buChar char="•"/>
            </a:pPr>
            <a:endParaRPr lang="en-US" sz="2400" dirty="0"/>
          </a:p>
          <a:p>
            <a:pPr marL="285750" indent="-285750">
              <a:spcAft>
                <a:spcPts val="12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60981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B74BC-5EA0-7CE3-0480-200372360B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3FDF90-345C-62B6-B874-0FE93C727223}"/>
              </a:ext>
            </a:extLst>
          </p:cNvPr>
          <p:cNvSpPr>
            <a:spLocks noGrp="1"/>
          </p:cNvSpPr>
          <p:nvPr>
            <p:ph type="ctrTitle"/>
          </p:nvPr>
        </p:nvSpPr>
        <p:spPr>
          <a:xfrm>
            <a:off x="1439917" y="241739"/>
            <a:ext cx="9144000" cy="1040032"/>
          </a:xfrm>
        </p:spPr>
        <p:txBody>
          <a:bodyPr>
            <a:normAutofit/>
          </a:bodyPr>
          <a:lstStyle/>
          <a:p>
            <a:r>
              <a:rPr lang="en-US" sz="4800" dirty="0"/>
              <a:t>Coursework - Part 2</a:t>
            </a:r>
          </a:p>
        </p:txBody>
      </p:sp>
      <p:sp>
        <p:nvSpPr>
          <p:cNvPr id="6" name="TextBox 5">
            <a:extLst>
              <a:ext uri="{FF2B5EF4-FFF2-40B4-BE49-F238E27FC236}">
                <a16:creationId xmlns:a16="http://schemas.microsoft.com/office/drawing/2014/main" id="{2435E579-C6AF-B0CC-36DC-284D0FCB60BD}"/>
              </a:ext>
            </a:extLst>
          </p:cNvPr>
          <p:cNvSpPr txBox="1"/>
          <p:nvPr/>
        </p:nvSpPr>
        <p:spPr>
          <a:xfrm>
            <a:off x="484094" y="1411941"/>
            <a:ext cx="11026588" cy="5139869"/>
          </a:xfrm>
          <a:prstGeom prst="rect">
            <a:avLst/>
          </a:prstGeom>
          <a:noFill/>
        </p:spPr>
        <p:txBody>
          <a:bodyPr wrap="square" rtlCol="0">
            <a:spAutoFit/>
          </a:bodyPr>
          <a:lstStyle>
            <a:defPPr>
              <a:defRPr lang="en-US"/>
            </a:defPPr>
            <a:lvl1pPr>
              <a:spcAft>
                <a:spcPts val="1200"/>
              </a:spcAft>
              <a:defRPr sz="2400" u="sng"/>
            </a:lvl1pPr>
          </a:lstStyle>
          <a:p>
            <a:r>
              <a:rPr lang="en-US" dirty="0"/>
              <a:t>Submission</a:t>
            </a:r>
          </a:p>
          <a:p>
            <a:r>
              <a:rPr lang="en-US" u="none" dirty="0"/>
              <a:t>You will create two separate </a:t>
            </a:r>
            <a:r>
              <a:rPr lang="en-US" u="none" dirty="0" err="1"/>
              <a:t>github</a:t>
            </a:r>
            <a:r>
              <a:rPr lang="en-US" u="none" dirty="0"/>
              <a:t> repositories of your own – one for each challenge</a:t>
            </a:r>
          </a:p>
          <a:p>
            <a:r>
              <a:rPr lang="en-US" u="none" dirty="0"/>
              <a:t>The word instructions tell you what to put in your repo but it will essentially be:</a:t>
            </a:r>
          </a:p>
          <a:p>
            <a:pPr marL="800100" lvl="1" indent="-342900">
              <a:buFont typeface="Arial" panose="020B0604020202020204" pitchFamily="34" charset="0"/>
              <a:buChar char="•"/>
            </a:pPr>
            <a:r>
              <a:rPr lang="en-US" dirty="0"/>
              <a:t>One R or Python script</a:t>
            </a:r>
          </a:p>
          <a:p>
            <a:pPr marL="800100" lvl="1" indent="-342900">
              <a:buFont typeface="Arial" panose="020B0604020202020204" pitchFamily="34" charset="0"/>
              <a:buChar char="•"/>
            </a:pPr>
            <a:r>
              <a:rPr lang="en-US" dirty="0"/>
              <a:t>One requirements script (detailing packages / modules your script requires)</a:t>
            </a:r>
          </a:p>
          <a:p>
            <a:pPr marL="800100" lvl="1" indent="-342900">
              <a:buFont typeface="Arial" panose="020B0604020202020204" pitchFamily="34" charset="0"/>
              <a:buChar char="•"/>
            </a:pPr>
            <a:r>
              <a:rPr lang="en-US" dirty="0"/>
              <a:t>One report (word document) detailing the findings / plots generated by your script</a:t>
            </a:r>
          </a:p>
          <a:p>
            <a:pPr marL="800100" lvl="1" indent="-342900">
              <a:buFont typeface="Arial" panose="020B0604020202020204" pitchFamily="34" charset="0"/>
              <a:buChar char="•"/>
            </a:pPr>
            <a:r>
              <a:rPr lang="en-US" dirty="0"/>
              <a:t>Possibly a filtered dataset output by your code depending on the challenge</a:t>
            </a:r>
          </a:p>
          <a:p>
            <a:pPr marL="800100" lvl="1" indent="-342900">
              <a:buFont typeface="Arial" panose="020B0604020202020204" pitchFamily="34" charset="0"/>
              <a:buChar char="•"/>
            </a:pPr>
            <a:r>
              <a:rPr lang="en-US" dirty="0"/>
              <a:t>Your completed </a:t>
            </a:r>
            <a:r>
              <a:rPr lang="en-US" dirty="0" err="1"/>
              <a:t>Jupyter</a:t>
            </a:r>
            <a:r>
              <a:rPr lang="en-US" dirty="0"/>
              <a:t> notebooks from part 1 of </a:t>
            </a:r>
            <a:r>
              <a:rPr lang="en-US"/>
              <a:t>the coursework</a:t>
            </a: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r>
              <a:rPr lang="en-US" u="none" dirty="0"/>
              <a:t>Once you’ve finished everything in your </a:t>
            </a:r>
            <a:r>
              <a:rPr lang="en-US" u="none" dirty="0" err="1"/>
              <a:t>github</a:t>
            </a:r>
            <a:r>
              <a:rPr lang="en-US" u="none" dirty="0"/>
              <a:t> repo you will create a zip download of it and submit that to </a:t>
            </a:r>
            <a:r>
              <a:rPr lang="en-US" u="none" dirty="0" err="1"/>
              <a:t>moodle</a:t>
            </a:r>
            <a:r>
              <a:rPr lang="en-US" u="none" dirty="0"/>
              <a:t>, alongside the </a:t>
            </a:r>
            <a:r>
              <a:rPr lang="en-US" u="none" dirty="0" err="1"/>
              <a:t>url</a:t>
            </a:r>
            <a:r>
              <a:rPr lang="en-US" u="none" dirty="0"/>
              <a:t> (web address) of the repo.</a:t>
            </a:r>
          </a:p>
          <a:p>
            <a:pPr lvl="1"/>
            <a:endParaRPr lang="en-US" dirty="0"/>
          </a:p>
        </p:txBody>
      </p:sp>
    </p:spTree>
    <p:extLst>
      <p:ext uri="{BB962C8B-B14F-4D97-AF65-F5344CB8AC3E}">
        <p14:creationId xmlns:p14="http://schemas.microsoft.com/office/powerpoint/2010/main" val="1894643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TotalTime>
  <Words>638</Words>
  <Application>Microsoft Macintosh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LIFE4138 Coursework</vt:lpstr>
      <vt:lpstr>LIFE4138 Coursework</vt:lpstr>
      <vt:lpstr>Coursework - Part 1</vt:lpstr>
      <vt:lpstr>To access your coursework…</vt:lpstr>
      <vt:lpstr>Coursework - Part 2</vt:lpstr>
      <vt:lpstr>Coursework - Part 2</vt:lpstr>
      <vt:lpstr>Coursework - Part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Laura Dean (staff)</dc:creator>
  <cp:lastModifiedBy>Laura Dean (staff)</cp:lastModifiedBy>
  <cp:revision>2</cp:revision>
  <dcterms:created xsi:type="dcterms:W3CDTF">2024-11-12T10:19:09Z</dcterms:created>
  <dcterms:modified xsi:type="dcterms:W3CDTF">2024-11-15T10:37:49Z</dcterms:modified>
</cp:coreProperties>
</file>