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2.svg" ContentType="image/svg+xml"/>
  <Override PartName="/ppt/media/image29.svg" ContentType="image/svg+xml"/>
  <Override PartName="/ppt/media/image31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28" r:id="rId8"/>
    <p:sldId id="323" r:id="rId9"/>
    <p:sldId id="329" r:id="rId10"/>
    <p:sldId id="324" r:id="rId11"/>
    <p:sldId id="336" r:id="rId12"/>
    <p:sldId id="338" r:id="rId13"/>
    <p:sldId id="340" r:id="rId14"/>
    <p:sldId id="341" r:id="rId15"/>
    <p:sldId id="342" r:id="rId16"/>
    <p:sldId id="343" r:id="rId17"/>
    <p:sldId id="344" r:id="rId18"/>
    <p:sldId id="347" r:id="rId19"/>
    <p:sldId id="349" r:id="rId20"/>
    <p:sldId id="348" r:id="rId21"/>
    <p:sldId id="350" r:id="rId22"/>
    <p:sldId id="322" r:id="rId23"/>
  </p:sldIdLst>
  <p:sldSz cx="12192000" cy="6858000"/>
  <p:notesSz cx="6858000" cy="9144000"/>
  <p:embeddedFontLst>
    <p:embeddedFont>
      <p:font typeface="微软雅黑" panose="020B0503020204020204" pitchFamily="34" charset="-122"/>
      <p:regular r:id="rId27"/>
    </p:embeddedFont>
    <p:embeddedFont>
      <p:font typeface="等线" panose="02010600030101010101" charset="-122"/>
      <p:regular r:id="rId28"/>
    </p:embeddedFont>
    <p:embeddedFont>
      <p:font typeface="等线 Light" panose="02010600030101010101" charset="-122"/>
      <p:regular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1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01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30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8.xml"/><Relationship Id="rId3" Type="http://schemas.openxmlformats.org/officeDocument/2006/relationships/image" Target="../media/image1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jpeg"/><Relationship Id="rId8" Type="http://schemas.openxmlformats.org/officeDocument/2006/relationships/image" Target="../media/image26.jpeg"/><Relationship Id="rId7" Type="http://schemas.openxmlformats.org/officeDocument/2006/relationships/image" Target="../media/image25.png"/><Relationship Id="rId6" Type="http://schemas.openxmlformats.org/officeDocument/2006/relationships/image" Target="../media/image5.jpeg"/><Relationship Id="rId5" Type="http://schemas.openxmlformats.org/officeDocument/2006/relationships/image" Target="../media/image24.jpeg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tags" Target="../tags/tag28.xml"/><Relationship Id="rId6" Type="http://schemas.openxmlformats.org/officeDocument/2006/relationships/image" Target="../media/image7.png"/><Relationship Id="rId5" Type="http://schemas.openxmlformats.org/officeDocument/2006/relationships/tags" Target="../tags/tag27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tags" Target="../tags/tag1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9.xml"/><Relationship Id="rId7" Type="http://schemas.openxmlformats.org/officeDocument/2006/relationships/image" Target="../media/image11.png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10.png"/><Relationship Id="rId3" Type="http://schemas.openxmlformats.org/officeDocument/2006/relationships/tags" Target="../tags/tag6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3.xml"/><Relationship Id="rId6" Type="http://schemas.openxmlformats.org/officeDocument/2006/relationships/image" Target="../media/image12.jpe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650" y="2275205"/>
            <a:ext cx="4907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3847" y="3274139"/>
            <a:ext cx="39411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最终考核答辩汇报</a:t>
            </a:r>
            <a:endParaRPr lang="zh-CN" altLang="en-US" sz="2800" b="1" dirty="0">
              <a:solidFill>
                <a:schemeClr val="bg1">
                  <a:alpha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848" y="5456348"/>
            <a:ext cx="27857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汇报人：黎颖武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9790" y="97028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4. </a:t>
            </a:r>
            <a:r>
              <a:rPr lang="zh-CN" altLang="en-US"/>
              <a:t>统一返回结果集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30336"/>
          <a:stretch>
            <a:fillRect/>
          </a:stretch>
        </p:blipFill>
        <p:spPr>
          <a:xfrm>
            <a:off x="1057275" y="1466850"/>
            <a:ext cx="5445125" cy="26904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9790" y="4285615"/>
            <a:ext cx="406400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5. </a:t>
            </a:r>
            <a:r>
              <a:rPr lang="zh-CN" altLang="en-US">
                <a:sym typeface="+mn-ea"/>
              </a:rPr>
              <a:t>使用常量类和配置文件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10" y="4805680"/>
            <a:ext cx="2505075" cy="1428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" y="4954270"/>
            <a:ext cx="2843530" cy="105092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10153308" y="412428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10153943" y="470467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79285" y="2162175"/>
            <a:ext cx="2486025" cy="1261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利于前后端交互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降低沟通成本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提高开发对接效率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274560" y="5165090"/>
            <a:ext cx="2465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解决硬编码问题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利于日后维护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6455" y="997585"/>
            <a:ext cx="6070600" cy="284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FontTx/>
            </a:pPr>
            <a:r>
              <a:rPr lang="en-US" altLang="zh-CN">
                <a:sym typeface="+mn-ea"/>
              </a:rPr>
              <a:t>6</a:t>
            </a:r>
            <a:r>
              <a:rPr lang="en-US" altLang="zh-CN">
                <a:sym typeface="+mn-ea"/>
              </a:rPr>
              <a:t>. </a:t>
            </a:r>
            <a:r>
              <a:rPr lang="en-US" altLang="zh-CN">
                <a:sym typeface="+mn-ea"/>
              </a:rPr>
              <a:t>使用</a:t>
            </a:r>
            <a:r>
              <a:rPr lang="en-US" altLang="zh-CN">
                <a:sym typeface="+mn-ea"/>
              </a:rPr>
              <a:t>jwt</a:t>
            </a:r>
            <a:r>
              <a:rPr lang="en-US" altLang="zh-CN">
                <a:sym typeface="+mn-ea"/>
              </a:rPr>
              <a:t>鉴权认证</a:t>
            </a:r>
            <a:endParaRPr lang="en-US" altLang="zh-CN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b="38410"/>
          <a:stretch>
            <a:fillRect/>
          </a:stretch>
        </p:blipFill>
        <p:spPr>
          <a:xfrm>
            <a:off x="454025" y="1645920"/>
            <a:ext cx="7169785" cy="11658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55" y="3553460"/>
            <a:ext cx="4329430" cy="297243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0174898" y="412428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10175533" y="470467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3755" y="3055620"/>
            <a:ext cx="337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7. </a:t>
            </a:r>
            <a:r>
              <a:rPr lang="zh-CN" altLang="en-US">
                <a:sym typeface="+mn-ea"/>
              </a:rPr>
              <a:t>使用正则表达式校验输入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82080" y="4243070"/>
            <a:ext cx="20123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速度更快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效率更高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准确性更高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6" grpId="0"/>
      <p:bldP spid="1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3755" y="970280"/>
            <a:ext cx="284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8. </a:t>
            </a:r>
            <a:r>
              <a:rPr lang="zh-CN" altLang="en-US"/>
              <a:t>采用</a:t>
            </a:r>
            <a:r>
              <a:rPr lang="en-US" altLang="zh-CN"/>
              <a:t>VO</a:t>
            </a:r>
            <a:r>
              <a:rPr lang="zh-CN" altLang="en-US"/>
              <a:t>、</a:t>
            </a:r>
            <a:r>
              <a:rPr lang="en-US" altLang="zh-CN"/>
              <a:t>PO</a:t>
            </a:r>
            <a:r>
              <a:rPr lang="zh-CN" altLang="en-US"/>
              <a:t>等模型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" y="1569085"/>
            <a:ext cx="2717800" cy="146685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833755" y="326644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9. </a:t>
            </a:r>
            <a:r>
              <a:rPr lang="zh-CN" altLang="en-US"/>
              <a:t>封装</a:t>
            </a:r>
            <a:r>
              <a:rPr lang="en-US" altLang="zh-CN"/>
              <a:t>BaseServlet</a:t>
            </a:r>
            <a:r>
              <a:rPr lang="zh-CN" altLang="en-US"/>
              <a:t>类简化开发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300" y="283845"/>
            <a:ext cx="2428875" cy="2819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240" y="3865245"/>
            <a:ext cx="2295525" cy="253365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0174898" y="412428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0175533" y="470467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55840" y="1522730"/>
            <a:ext cx="2586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降低数据的传输量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避免数据泄露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612640" y="45847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便于日后维护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解决了控制层代码冗余问题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740" y="97028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10. </a:t>
            </a:r>
            <a:r>
              <a:rPr lang="zh-CN" altLang="en-US"/>
              <a:t>实现用户验证码登录，忘记密码等功能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40" y="1539240"/>
            <a:ext cx="5768340" cy="506476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486525" y="2728595"/>
            <a:ext cx="3455670" cy="1275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保护网站安全</a:t>
            </a:r>
            <a:endParaRPr lang="zh-CN" b="0">
              <a:ea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防止机器大规模注册</a:t>
            </a:r>
            <a:endParaRPr lang="zh-CN" b="0">
              <a:ea typeface="等线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b="0">
                <a:ea typeface="等线" panose="02010600030101010101" charset="-122"/>
              </a:rPr>
              <a:t>防止机器暴力破解数据密码</a:t>
            </a:r>
            <a:endParaRPr lang="zh-CN" altLang="en-US" b="0">
              <a:ea typeface="等线" panose="0201060003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0174898" y="412428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0175533" y="470467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0" grpId="0"/>
      <p:bldP spid="10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8360" y="970280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11. </a:t>
            </a:r>
            <a:r>
              <a:rPr lang="zh-CN" altLang="en-US"/>
              <a:t>用户敏感信息加密传输，数据库数据加密存储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35" y="2820670"/>
            <a:ext cx="2101215" cy="11741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780" y="2527300"/>
            <a:ext cx="4838700" cy="300736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36930" y="2014855"/>
            <a:ext cx="201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数据信息加密：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59200" y="1858645"/>
            <a:ext cx="2896235" cy="387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None/>
            </a:pPr>
            <a:r>
              <a:rPr lang="zh-CN" altLang="en-US">
                <a:sym typeface="+mn-ea"/>
              </a:rPr>
              <a:t>数据库数据加密存储：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174898" y="412428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10175533" y="470467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0610" y="4932680"/>
            <a:ext cx="232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保护用户信息安全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3" grpId="0"/>
      <p:bldP spid="13" grpId="1"/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5360" y="412428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155213" y="354389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0153943" y="470467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9790" y="1269365"/>
            <a:ext cx="4063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平衡</a:t>
            </a:r>
            <a:r>
              <a:rPr lang="zh-CN" altLang="en-US"/>
              <a:t>学项目技术与学业课程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59790" y="4989830"/>
            <a:ext cx="3718560" cy="43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3.  </a:t>
            </a:r>
            <a:r>
              <a:rPr lang="zh-CN" altLang="en-US">
                <a:sym typeface="+mn-ea"/>
              </a:rPr>
              <a:t>克服遇到困难时的退缩心理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5070475" y="577215"/>
            <a:ext cx="1974215" cy="1710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859790" y="2843530"/>
            <a:ext cx="4064000" cy="366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altLang="zh-CN">
                <a:sym typeface="+mn-ea"/>
              </a:rPr>
              <a:t>2.  </a:t>
            </a:r>
            <a:r>
              <a:rPr lang="zh-CN" altLang="en-US">
                <a:sym typeface="+mn-ea"/>
              </a:rPr>
              <a:t>遇到困难自己寻找解决办法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1" name="图片 20"/>
          <p:cNvPicPr/>
          <p:nvPr/>
        </p:nvPicPr>
        <p:blipFill>
          <a:blip r:embed="rId6"/>
          <a:stretch>
            <a:fillRect/>
          </a:stretch>
        </p:blipFill>
        <p:spPr>
          <a:xfrm>
            <a:off x="7610475" y="661035"/>
            <a:ext cx="1950085" cy="13119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7044690" y="1269365"/>
            <a:ext cx="40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7875270" y="2058670"/>
            <a:ext cx="740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？？？</a:t>
            </a:r>
            <a:endParaRPr lang="zh-CN" altLang="en-US"/>
          </a:p>
        </p:txBody>
      </p:sp>
      <p:pic>
        <p:nvPicPr>
          <p:cNvPr id="103" name="图片 102"/>
          <p:cNvPicPr/>
          <p:nvPr/>
        </p:nvPicPr>
        <p:blipFill>
          <a:blip r:embed="rId7"/>
          <a:srcRect l="5020" t="17300" r="4453" b="19328"/>
          <a:stretch>
            <a:fillRect/>
          </a:stretch>
        </p:blipFill>
        <p:spPr>
          <a:xfrm>
            <a:off x="6240145" y="2660650"/>
            <a:ext cx="2026920" cy="63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8"/>
          <a:srcRect l="21254" r="21471" b="-961"/>
          <a:stretch>
            <a:fillRect/>
          </a:stretch>
        </p:blipFill>
        <p:spPr>
          <a:xfrm>
            <a:off x="6240145" y="4312920"/>
            <a:ext cx="1849755" cy="667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9"/>
          <a:srcRect l="20225" t="38688" r="19170" b="39217"/>
          <a:stretch>
            <a:fillRect/>
          </a:stretch>
        </p:blipFill>
        <p:spPr>
          <a:xfrm>
            <a:off x="5879465" y="3507105"/>
            <a:ext cx="2736215" cy="662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1125220" y="1642745"/>
            <a:ext cx="3567430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理清楚目前哪一件事情更重要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25220" y="339090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过度依赖他人帮助：</a:t>
            </a:r>
            <a:r>
              <a:rPr lang="zh-CN" altLang="en-US">
                <a:sym typeface="+mn-ea"/>
              </a:rPr>
              <a:t>不仅会打扰他人，开发效率也较低</a:t>
            </a:r>
            <a:endParaRPr lang="zh-CN" altLang="en-US">
              <a:sym typeface="+mn-ea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自己寻找解决办法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25220" y="551243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这是每个人都要克服的难题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鼓励自己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坚持不懈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2" grpId="1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74410" y="470531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544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4263" y="417635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50925" y="1415415"/>
            <a:ext cx="2911475" cy="40195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sz="2000" b="0">
                <a:ea typeface="等线" panose="02010600030101010101" charset="-122"/>
              </a:rPr>
              <a:t>学到了很多新技术</a:t>
            </a:r>
            <a:endParaRPr lang="zh-CN" sz="2000" b="0">
              <a:ea typeface="等线" panose="02010600030101010101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459605" y="1121410"/>
            <a:ext cx="1490345" cy="1002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6381115" y="868045"/>
            <a:ext cx="1264285" cy="1148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84445" y="2455545"/>
            <a:ext cx="1526540" cy="5626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49745" y="2223770"/>
            <a:ext cx="2141220" cy="696595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9"/>
          <a:stretch>
            <a:fillRect/>
          </a:stretch>
        </p:blipFill>
        <p:spPr>
          <a:xfrm>
            <a:off x="7697470" y="1015365"/>
            <a:ext cx="1693545" cy="8959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10244748" y="238311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0925" y="31394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学会使用便利的开发工具</a:t>
            </a:r>
            <a:br>
              <a:rPr lang="zh-CN" altLang="en-US"/>
            </a:br>
            <a:r>
              <a:rPr lang="zh-CN" altLang="en-US"/>
              <a:t>如</a:t>
            </a:r>
            <a:r>
              <a:rPr lang="en-US" altLang="zh-CN"/>
              <a:t>Git</a:t>
            </a:r>
            <a:r>
              <a:rPr lang="zh-CN" altLang="en-US"/>
              <a:t>、</a:t>
            </a:r>
            <a:r>
              <a:rPr lang="en-US" altLang="zh-CN"/>
              <a:t>postman</a:t>
            </a:r>
            <a:r>
              <a:rPr lang="zh-CN" altLang="en-US"/>
              <a:t>等高效开发工具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50925" y="4602480"/>
            <a:ext cx="2911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养成了积极的学习态度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积极进取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坚持不懈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for listening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wipe/>
      </p:transition>
    </mc:Choice>
    <mc:Fallback>
      <p:transition spd="med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914812" y="94757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30413" y="210078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62155" y="332265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10093" y="461208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113535" y="82858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05561" y="198179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977769" y="322551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774659" y="454194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830212" y="92257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17625" y="207535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98788" y="328707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97306" y="459820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46216" y="582763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110782" y="575748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/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933429" y="5813747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382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544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4263" y="417635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96035" y="1210310"/>
            <a:ext cx="605599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127000"/>
            <a:r>
              <a:rPr lang="zh-CN" sz="2000" b="0">
                <a:ea typeface="等线" panose="02010600030101010101" charset="-122"/>
              </a:rPr>
              <a:t>随着科技的发展，网络的普及，繁忙的生活下，人们渴望便利的购物方式，比如网购，本项目意为搭建一个先进的购物网站，以满足多用户的购物需求，为用户提供安全、高效、方便的购物体验。</a:t>
            </a:r>
            <a:endParaRPr lang="zh-CN" sz="2000" b="0">
              <a:ea typeface="等线" panose="02010600030101010101" charset="-122"/>
            </a:endParaRPr>
          </a:p>
          <a:p>
            <a:pPr indent="127000"/>
            <a:r>
              <a:rPr lang="zh-CN" sz="2000" b="0">
                <a:ea typeface="等线" panose="02010600030101010101" charset="-122"/>
              </a:rPr>
              <a:t>QG购物网采用前后端分离架构，前端采用JavaScript编写，后端用Java编写，使用MySQL数据库管理系统。</a:t>
            </a:r>
            <a:endParaRPr lang="zh-CN" sz="2000" b="0">
              <a:ea typeface="等线" panose="02010600030101010101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819150" y="4004310"/>
            <a:ext cx="2335530" cy="15709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3903345" y="4205605"/>
            <a:ext cx="1982470" cy="1799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96035" y="5803900"/>
            <a:ext cx="2393950" cy="8820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99175" y="5450205"/>
            <a:ext cx="3355340" cy="1091565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9"/>
          <a:stretch>
            <a:fillRect/>
          </a:stretch>
        </p:blipFill>
        <p:spPr>
          <a:xfrm>
            <a:off x="6449060" y="3794760"/>
            <a:ext cx="2655570" cy="1404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10152673" y="470467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26056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84142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42229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130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2215" y="1442085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用户功能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732790" y="1952625"/>
            <a:ext cx="8392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注册</a:t>
            </a:r>
            <a:r>
              <a:rPr lang="zh-CN" altLang="en-US" sz="1600"/>
              <a:t>、</a:t>
            </a:r>
            <a:r>
              <a:rPr lang="zh-CN" altLang="en-US" sz="1600">
                <a:sym typeface="+mn-ea"/>
              </a:rPr>
              <a:t>登录</a:t>
            </a:r>
            <a:r>
              <a:rPr lang="zh-CN" altLang="en-US" sz="1600"/>
              <a:t>和退出登录账号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/>
              <a:t>查看、修改个人信息（如用户名、密码、收货地址、手机号等）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/>
              <a:t>进行商品浏览、搜索，查看商品的基本信息以及其他用户的评论信息，对心爱的商品加入购物车、购买。</a:t>
            </a:r>
            <a:endParaRPr lang="zh-CN" altLang="en-US"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/>
              <a:t>可以查看的已购买商品的状态（未发货、已发货、已收货、售后）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1212215" y="3623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系统功能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32790" y="4124960"/>
            <a:ext cx="7585075" cy="1376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申请开店铺，可进入商店内部查看商品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可以展示商品的信息如文字介绍，月销量，商品评论等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用户拥有自己的购物车，可以查看已加入购物车的商品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网站管理网会进行商店申请的审核，删除用户的不良评论</a:t>
            </a:r>
            <a:endParaRPr lang="zh-CN" altLang="en-US" sz="1600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0174263" y="400236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0152673" y="458275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330" y="972185"/>
            <a:ext cx="607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/>
              <a:t>采用三层架构，实现</a:t>
            </a:r>
            <a:r>
              <a:rPr lang="en-US" altLang="zh-CN"/>
              <a:t>MVC</a:t>
            </a:r>
            <a:r>
              <a:rPr lang="zh-CN" altLang="en-US"/>
              <a:t>分包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935" y="1407795"/>
            <a:ext cx="9827260" cy="51727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741795" y="6569710"/>
            <a:ext cx="3200400" cy="288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来源：</a:t>
            </a:r>
            <a:r>
              <a:rPr lang="en-US" altLang="zh-CN"/>
              <a:t>@QG</a:t>
            </a:r>
            <a:r>
              <a:rPr lang="zh-CN" altLang="en-US"/>
              <a:t>后台组李浩师兄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363720" y="255588"/>
            <a:ext cx="50800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900" b="0">
                <a:solidFill>
                  <a:srgbClr val="333333"/>
                </a:solidFill>
                <a:cs typeface="Helvetica" charset="0"/>
              </a:rPr>
              <a:t>√</a:t>
            </a:r>
            <a:r>
              <a:rPr lang="zh-CN" sz="1900" b="0">
                <a:solidFill>
                  <a:srgbClr val="333333"/>
                </a:solidFill>
                <a:cs typeface="Helvetica" charset="0"/>
              </a:rPr>
              <a:t>结构清晰、耦合度低</a:t>
            </a:r>
            <a:endParaRPr lang="zh-CN" sz="1900" b="0">
              <a:solidFill>
                <a:srgbClr val="333333"/>
              </a:solidFill>
              <a:cs typeface="Helvetica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900">
                <a:solidFill>
                  <a:srgbClr val="333333"/>
                </a:solidFill>
                <a:cs typeface="Helvetica" charset="0"/>
                <a:sym typeface="+mn-ea"/>
              </a:rPr>
              <a:t>√</a:t>
            </a:r>
            <a:r>
              <a:rPr lang="zh-CN" sz="1900" b="0">
                <a:solidFill>
                  <a:srgbClr val="333333"/>
                </a:solidFill>
                <a:cs typeface="Helvetica" charset="0"/>
              </a:rPr>
              <a:t>可维护性高，可扩展性高</a:t>
            </a:r>
            <a:endParaRPr lang="zh-CN" sz="1900" b="0">
              <a:solidFill>
                <a:srgbClr val="333333"/>
              </a:solidFill>
              <a:cs typeface="Helvetica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900">
                <a:solidFill>
                  <a:srgbClr val="333333"/>
                </a:solidFill>
                <a:cs typeface="Helvetica" charset="0"/>
                <a:sym typeface="+mn-ea"/>
              </a:rPr>
              <a:t>√</a:t>
            </a:r>
            <a:r>
              <a:rPr lang="zh-CN" sz="1900" b="0">
                <a:solidFill>
                  <a:srgbClr val="333333"/>
                </a:solidFill>
                <a:cs typeface="Helvetica" charset="0"/>
              </a:rPr>
              <a:t>利于开发任务同步进行</a:t>
            </a:r>
            <a:r>
              <a:rPr lang="en-US" sz="1900" b="0">
                <a:solidFill>
                  <a:srgbClr val="333333"/>
                </a:solidFill>
                <a:latin typeface="等线" panose="02010600030101010101" charset="-122"/>
                <a:cs typeface="Helvetica" charset="0"/>
              </a:rPr>
              <a:t>, </a:t>
            </a:r>
            <a:r>
              <a:rPr lang="zh-CN" sz="1900" b="0">
                <a:solidFill>
                  <a:srgbClr val="333333"/>
                </a:solidFill>
                <a:cs typeface="Helvetica" charset="0"/>
              </a:rPr>
              <a:t>容易适应需求变化</a:t>
            </a:r>
            <a:endParaRPr lang="zh-CN" altLang="en-US" sz="1900" b="0">
              <a:solidFill>
                <a:srgbClr val="333333"/>
              </a:solidFill>
              <a:cs typeface="Helvetica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0153308" y="412428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863715" y="1522730"/>
            <a:ext cx="2956560" cy="38862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10153943" y="470467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3543898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项目亮点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963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项目功能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52673" y="238343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60668" y="4205567"/>
            <a:ext cx="178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汇报题目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866140" y="970280"/>
            <a:ext cx="60706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编写数据库连接池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实现资源重用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同时具有更快的响应速度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大大提高程序运行效率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JDBC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工具类，简化操作数据库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便于重复使用和精简代码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大大提高开发效率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10152673" y="412428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克服难点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69005" y="2205355"/>
            <a:ext cx="5617845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0153943" y="470467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PP_MARK_KEY" val="82d6fea6-52b4-4331-8b5f-0fecd7c80248"/>
  <p:tag name="COMMONDATA" val="eyJoZGlkIjoiMGQ2OWEzZTI2YjAwMzgzYzViY2YyMjIxMzk1MjZjMzg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PLACING_PICTURE_USER_VIEWPORT" val="{&quot;height&quot;:8146,&quot;width&quot;:15476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PLACING_PICTURE_USER_VIEWPORT" val="{&quot;height&quot;:6120,&quot;width&quot;:4656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WPS 演示</Application>
  <PresentationFormat>宽屏</PresentationFormat>
  <Paragraphs>324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Sitka Text</vt:lpstr>
      <vt:lpstr>微软雅黑 Light</vt:lpstr>
      <vt:lpstr>Novecento wide Bold</vt:lpstr>
      <vt:lpstr>思源黑体 Medium</vt:lpstr>
      <vt:lpstr>黑体</vt:lpstr>
      <vt:lpstr>微软雅黑</vt:lpstr>
      <vt:lpstr>Montserrat Light</vt:lpstr>
      <vt:lpstr>等线</vt:lpstr>
      <vt:lpstr>Helvetica</vt:lpstr>
      <vt:lpstr>Wingdings</vt:lpstr>
      <vt:lpstr>Arial Unicode MS</vt:lpstr>
      <vt:lpstr>等线 Light</vt:lpstr>
      <vt:lpstr>Calibri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　</cp:lastModifiedBy>
  <cp:revision>18</cp:revision>
  <dcterms:created xsi:type="dcterms:W3CDTF">2022-04-30T16:30:00Z</dcterms:created>
  <dcterms:modified xsi:type="dcterms:W3CDTF">2023-05-12T20:13:48Z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5E22695910504252B55D53121BE33829_12</vt:lpwstr>
  </property>
  <property fmtid="{D5CDD505-2E9C-101B-9397-08002B2CF9AE}" pid="3" name="KSOProductBuildVer">
    <vt:lpwstr>2052-11.1.0.14309</vt:lpwstr>
  </property>
</Properties>
</file>