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21.svg" ContentType="image/svg+xml"/>
  <Override PartName="/ppt/media/image2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23" r:id="rId9"/>
    <p:sldId id="329" r:id="rId10"/>
    <p:sldId id="324" r:id="rId11"/>
    <p:sldId id="336" r:id="rId12"/>
    <p:sldId id="338" r:id="rId13"/>
    <p:sldId id="339" r:id="rId14"/>
    <p:sldId id="346" r:id="rId15"/>
    <p:sldId id="340" r:id="rId16"/>
    <p:sldId id="341" r:id="rId17"/>
    <p:sldId id="342" r:id="rId18"/>
    <p:sldId id="343" r:id="rId19"/>
    <p:sldId id="344" r:id="rId20"/>
    <p:sldId id="345" r:id="rId21"/>
    <p:sldId id="322" r:id="rId22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</p:embeddedFont>
    <p:embeddedFont>
      <p:font typeface="等线" panose="02010600030101010101" charset="-122"/>
      <p:regular r:id="rId27"/>
    </p:embeddedFont>
    <p:embeddedFont>
      <p:font typeface="等线 Light" panose="02010600030101010101" charset="-122"/>
      <p:regular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0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.xml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3.xml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.png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2275205"/>
            <a:ext cx="4907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最终考核答辩汇报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汇报人：黎颖武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5340" y="1262380"/>
            <a:ext cx="607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5.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postman</a:t>
            </a:r>
            <a:r>
              <a:rPr lang="zh-CN" altLang="en-US">
                <a:sym typeface="+mn-ea"/>
              </a:rPr>
              <a:t>测试接口</a:t>
            </a:r>
            <a:endParaRPr lang="zh-CN" altLang="en-US"/>
          </a:p>
          <a:p>
            <a:pPr marL="342900" indent="-342900">
              <a:buAutoNum type="arabicPeriod"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340" y="970280"/>
            <a:ext cx="607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5.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postman</a:t>
            </a:r>
            <a:r>
              <a:rPr lang="zh-CN" altLang="en-US">
                <a:sym typeface="+mn-ea"/>
              </a:rPr>
              <a:t>测试接口</a:t>
            </a:r>
            <a:endParaRPr lang="zh-CN" altLang="en-US"/>
          </a:p>
          <a:p>
            <a:pPr marL="342900" indent="-342900">
              <a:buAutoNum type="arabicPeriod"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0" y="201295"/>
            <a:ext cx="12287250" cy="6656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1540" y="108204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6. </a:t>
            </a:r>
            <a:r>
              <a:rPr lang="zh-CN" altLang="en-US"/>
              <a:t>统一返回结果集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522730"/>
            <a:ext cx="7816215" cy="26904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1360" y="4285615"/>
            <a:ext cx="406400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7. </a:t>
            </a:r>
            <a:r>
              <a:rPr lang="zh-CN" altLang="en-US">
                <a:sym typeface="+mn-ea"/>
              </a:rPr>
              <a:t>使用常量类和配置文件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05" y="4714875"/>
            <a:ext cx="2505075" cy="1428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" y="4954270"/>
            <a:ext cx="2843530" cy="105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025" y="913765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8. </a:t>
            </a:r>
            <a:r>
              <a:rPr lang="zh-CN" altLang="en-US"/>
              <a:t>使用</a:t>
            </a:r>
            <a:r>
              <a:rPr lang="en-US" altLang="zh-CN"/>
              <a:t>jwt</a:t>
            </a:r>
            <a:r>
              <a:rPr lang="zh-CN" altLang="en-US"/>
              <a:t>鉴权认证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1217295"/>
            <a:ext cx="7169785" cy="18929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0675" y="3175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10. </a:t>
            </a:r>
            <a:r>
              <a:rPr lang="zh-CN" altLang="en-US">
                <a:sym typeface="+mn-ea"/>
              </a:rPr>
              <a:t>使用正则表达式校验输入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680" y="3258820"/>
            <a:ext cx="4926965" cy="338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540" y="970280"/>
            <a:ext cx="284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11. </a:t>
            </a:r>
            <a:r>
              <a:rPr lang="zh-CN" altLang="en-US"/>
              <a:t>采用</a:t>
            </a:r>
            <a:r>
              <a:rPr lang="en-US" altLang="zh-CN"/>
              <a:t>VO</a:t>
            </a:r>
            <a:r>
              <a:rPr lang="zh-CN" altLang="en-US"/>
              <a:t>、</a:t>
            </a:r>
            <a:r>
              <a:rPr lang="en-US" altLang="zh-CN"/>
              <a:t>PO</a:t>
            </a:r>
            <a:r>
              <a:rPr lang="zh-CN" altLang="en-US"/>
              <a:t>等模型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569085"/>
            <a:ext cx="2717800" cy="14668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72440" y="326644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12. </a:t>
            </a:r>
            <a:r>
              <a:rPr lang="zh-CN" altLang="en-US"/>
              <a:t>封装</a:t>
            </a:r>
            <a:r>
              <a:rPr lang="en-US" altLang="zh-CN"/>
              <a:t>BaseServlet</a:t>
            </a:r>
            <a:r>
              <a:rPr lang="zh-CN" altLang="en-US"/>
              <a:t>类简化开发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180" y="283845"/>
            <a:ext cx="2428875" cy="2819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75" y="3865245"/>
            <a:ext cx="229552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08966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13. </a:t>
            </a:r>
            <a:r>
              <a:rPr lang="zh-CN" altLang="en-US"/>
              <a:t>实现用户验证码登录，忘记密码等功能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" y="1539240"/>
            <a:ext cx="5768340" cy="50647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486525" y="2728595"/>
            <a:ext cx="3455670" cy="1275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保护网站安全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防止机器大规模注册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防止机器暴力破解数据密码</a:t>
            </a:r>
            <a:endParaRPr lang="zh-CN" altLang="en-US" b="0"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240" y="120904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14. </a:t>
            </a:r>
            <a:r>
              <a:rPr lang="zh-CN" altLang="en-US"/>
              <a:t>用户敏感信息加密传输，数据库数据加密存储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2820670"/>
            <a:ext cx="2101215" cy="1174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80" y="2527300"/>
            <a:ext cx="4838700" cy="30073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6930" y="201485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数据信息加密：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59200" y="1858645"/>
            <a:ext cx="2896235" cy="387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数据库数据加密存储：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940" y="97028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15.  使用Git管理源代码</a:t>
            </a:r>
            <a:endParaRPr lang="en-US" altLang="zh-CN"/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73" y="420370"/>
            <a:ext cx="5974715" cy="6245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17500" y="2175510"/>
            <a:ext cx="36626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代码回退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降低与代码冲突的可能性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及时更新最新的代码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相互了解各个模块之间的进度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不怕硬盘损坏、突然断电</a:t>
            </a:r>
            <a:endParaRPr lang="zh-CN" altLang="en-US" b="0"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19942" y="147843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28203" y="33161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01145" y="525051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49083" y="877514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18665" y="135944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903351" y="31971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16759" y="515337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13649" y="870500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35342" y="145343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15415" y="32907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37778" y="521493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36296" y="876126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772755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765740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771366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382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544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24940" y="1790700"/>
            <a:ext cx="605599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27000"/>
            <a:r>
              <a:rPr lang="zh-CN" sz="2000" b="0">
                <a:ea typeface="等线" panose="02010600030101010101" charset="-122"/>
              </a:rPr>
              <a:t>本项目意为搭建一个购物网站，具有游客，用户，店家，管理员多种角色，游客可以查看商品，阅读商品评论等等，登录后的用户则还可以进行购买商品，查看自己所购商品，店家能够上架商品和处理订单，管理员则进行管理管理网站，处理投诉信息，维护网站的正常运行等等。</a:t>
            </a:r>
            <a:endParaRPr lang="zh-CN" altLang="en-US" sz="2000" b="0">
              <a:ea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3365" y="970280"/>
            <a:ext cx="12698730" cy="5476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26056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84142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42229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130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2215" y="144208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用户功能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732790" y="1952625"/>
            <a:ext cx="8392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注册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登录</a:t>
            </a:r>
            <a:r>
              <a:rPr lang="zh-CN" altLang="en-US" sz="1600"/>
              <a:t>和退出登录账号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查看、修改个人信息（如用户名、密码、收货地址、手机号等）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进行商品浏览、搜索，查看商品的基本信息以及其他用户的评论信息，对心爱的商品加入购物车、购买。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可以查看的已购买商品的状态（未发货、已发货、已收货、售后）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1212215" y="3623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系统功能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2790" y="4124960"/>
            <a:ext cx="7585075" cy="1376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申请开店铺，店铺可以展示简介，可进入商店内部查看商品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可以展示商品的信息如文字介绍，月销量，商品评论等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用户拥有自己的购物车，可以查看已加入购物车的商品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网站管理网会进行商店申请的审核，删除用户的不良评论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97028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采用三层架构，实现</a:t>
            </a:r>
            <a:r>
              <a:rPr lang="en-US" altLang="zh-CN"/>
              <a:t>MVC</a:t>
            </a:r>
            <a:r>
              <a:rPr lang="zh-CN" altLang="en-US"/>
              <a:t>分包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935" y="1338580"/>
            <a:ext cx="9827260" cy="51727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41795" y="6489700"/>
            <a:ext cx="320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来源：</a:t>
            </a:r>
            <a:r>
              <a:rPr lang="en-US" altLang="zh-CN"/>
              <a:t>@QG</a:t>
            </a:r>
            <a:r>
              <a:rPr lang="zh-CN" altLang="en-US"/>
              <a:t>后台组李浩师兄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363720" y="255588"/>
            <a:ext cx="50800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900" b="0">
                <a:solidFill>
                  <a:srgbClr val="333333"/>
                </a:solidFill>
                <a:cs typeface="Helvetica" charset="0"/>
              </a:rPr>
              <a:t>√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结构清晰、耦合度低</a:t>
            </a:r>
            <a:endParaRPr lang="zh-CN" sz="1900" b="0">
              <a:solidFill>
                <a:srgbClr val="333333"/>
              </a:solidFill>
              <a:cs typeface="Helvetica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900">
                <a:solidFill>
                  <a:srgbClr val="333333"/>
                </a:solidFill>
                <a:cs typeface="Helvetica" charset="0"/>
                <a:sym typeface="+mn-ea"/>
              </a:rPr>
              <a:t>√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可维护性高，可扩展性高</a:t>
            </a:r>
            <a:endParaRPr lang="zh-CN" sz="1900" b="0">
              <a:solidFill>
                <a:srgbClr val="333333"/>
              </a:solidFill>
              <a:cs typeface="Helvetica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900">
                <a:solidFill>
                  <a:srgbClr val="333333"/>
                </a:solidFill>
                <a:cs typeface="Helvetica" charset="0"/>
                <a:sym typeface="+mn-ea"/>
              </a:rPr>
              <a:t>√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利于开发任务同步进行</a:t>
            </a:r>
            <a:r>
              <a:rPr lang="en-US" sz="1900" b="0">
                <a:solidFill>
                  <a:srgbClr val="333333"/>
                </a:solidFill>
                <a:latin typeface="等线" panose="02010600030101010101" charset="-122"/>
                <a:cs typeface="Helvetica" charset="0"/>
              </a:rPr>
              <a:t>, 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容易适应需求变化</a:t>
            </a:r>
            <a:endParaRPr lang="zh-CN" altLang="en-US" sz="1900" b="0">
              <a:solidFill>
                <a:srgbClr val="333333"/>
              </a:solidFill>
              <a:cs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4740" y="134874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运用反射，提高开发效率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075" y="18034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增加程序的灵活性，避免将程序写死到代码里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代码简洁，提高代码的复用率，外部调用方便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094740" y="3135630"/>
            <a:ext cx="607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编写数据库连接池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实现资源重用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同时具有更快的响应速度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大大提高程序运行效率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工具类，简化操作数据库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便于重复使用和精简代码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大大提高开发效率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8146,&quot;width&quot;:15476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82d6fea6-52b4-4331-8b5f-0fecd7c80248"/>
  <p:tag name="COMMONDATA" val="eyJoZGlkIjoiMGQ2OWEzZTI2YjAwMzgzYzViY2YyMjIxMzk1MjZjM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245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5" baseType="lpstr">
      <vt:lpstr>Arial</vt:lpstr>
      <vt:lpstr>宋体</vt:lpstr>
      <vt:lpstr>Wingdings</vt:lpstr>
      <vt:lpstr>Sitka Text</vt:lpstr>
      <vt:lpstr>微软雅黑 Light</vt:lpstr>
      <vt:lpstr>Novecento wide Bold</vt:lpstr>
      <vt:lpstr>思源黑体 Medium</vt:lpstr>
      <vt:lpstr>黑体</vt:lpstr>
      <vt:lpstr>微软雅黑</vt:lpstr>
      <vt:lpstr>Montserrat Light</vt:lpstr>
      <vt:lpstr>等线</vt:lpstr>
      <vt:lpstr>Arial Unicode MS</vt:lpstr>
      <vt:lpstr>等线 Light</vt:lpstr>
      <vt:lpstr>Calibri</vt:lpstr>
      <vt:lpstr>Segoe Print</vt:lpstr>
      <vt:lpstr>Nirmala UI</vt:lpstr>
      <vt:lpstr>Symbol</vt:lpstr>
      <vt:lpstr>Helvetica</vt:lpstr>
      <vt:lpstr>Microsoft YaHei UI</vt:lpstr>
      <vt:lpstr>新宋体</vt:lpstr>
      <vt:lpstr>仿宋</vt:lpstr>
      <vt:lpstr>Wingdings</vt:lpstr>
      <vt:lpstr>方正粗黑宋简体</vt:lpstr>
      <vt:lpstr>华文中宋</vt:lpstr>
      <vt:lpstr>华文彩云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　</cp:lastModifiedBy>
  <cp:revision>13</cp:revision>
  <dcterms:created xsi:type="dcterms:W3CDTF">2022-04-30T16:30:00Z</dcterms:created>
  <dcterms:modified xsi:type="dcterms:W3CDTF">2023-05-06T16:49:30Z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5E22695910504252B55D53121BE33829_12</vt:lpwstr>
  </property>
  <property fmtid="{D5CDD505-2E9C-101B-9397-08002B2CF9AE}" pid="3" name="KSOProductBuildVer">
    <vt:lpwstr>2052-11.1.0.14036</vt:lpwstr>
  </property>
</Properties>
</file>