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1"/>
  </p:notesMasterIdLst>
  <p:sldIdLst>
    <p:sldId id="266" r:id="rId2"/>
    <p:sldId id="276" r:id="rId3"/>
    <p:sldId id="280" r:id="rId4"/>
    <p:sldId id="316" r:id="rId5"/>
    <p:sldId id="317" r:id="rId6"/>
    <p:sldId id="271" r:id="rId7"/>
    <p:sldId id="281" r:id="rId8"/>
    <p:sldId id="284" r:id="rId9"/>
    <p:sldId id="286" r:id="rId10"/>
    <p:sldId id="287" r:id="rId11"/>
    <p:sldId id="288" r:id="rId12"/>
    <p:sldId id="293" r:id="rId13"/>
    <p:sldId id="294" r:id="rId14"/>
    <p:sldId id="289" r:id="rId15"/>
    <p:sldId id="290" r:id="rId16"/>
    <p:sldId id="296" r:id="rId17"/>
    <p:sldId id="295" r:id="rId18"/>
    <p:sldId id="297" r:id="rId19"/>
    <p:sldId id="298" r:id="rId20"/>
    <p:sldId id="301" r:id="rId21"/>
    <p:sldId id="300" r:id="rId22"/>
    <p:sldId id="299" r:id="rId23"/>
    <p:sldId id="302" r:id="rId24"/>
    <p:sldId id="303" r:id="rId25"/>
    <p:sldId id="304" r:id="rId26"/>
    <p:sldId id="305" r:id="rId27"/>
    <p:sldId id="282" r:id="rId28"/>
    <p:sldId id="306" r:id="rId29"/>
    <p:sldId id="307" r:id="rId30"/>
    <p:sldId id="308" r:id="rId31"/>
    <p:sldId id="315" r:id="rId32"/>
    <p:sldId id="309" r:id="rId33"/>
    <p:sldId id="310" r:id="rId34"/>
    <p:sldId id="311" r:id="rId35"/>
    <p:sldId id="312" r:id="rId36"/>
    <p:sldId id="314" r:id="rId37"/>
    <p:sldId id="313" r:id="rId38"/>
    <p:sldId id="318" r:id="rId39"/>
    <p:sldId id="283" r:id="rId40"/>
  </p:sldIdLst>
  <p:sldSz cx="9144000" cy="6858000" type="screen4x3"/>
  <p:notesSz cx="6858000" cy="9144000"/>
  <p:embeddedFontLst>
    <p:embeddedFont>
      <p:font typeface="배달의민족 한나" charset="-127"/>
      <p:regular r:id="rId42"/>
    </p:embeddedFont>
    <p:embeddedFont>
      <p:font typeface="배달의민족 한나는 열한살" pitchFamily="50" charset="-127"/>
      <p:regular r:id="rId43"/>
    </p:embeddedFont>
    <p:embeddedFont>
      <p:font typeface="함초롬바탕" pitchFamily="18" charset="-127"/>
      <p:regular r:id="rId44"/>
      <p:bold r:id="rId45"/>
    </p:embeddedFont>
    <p:embeddedFont>
      <p:font typeface="맑은 고딕" pitchFamily="50" charset="-127"/>
      <p:regular r:id="rId46"/>
      <p:bold r:id="rId47"/>
    </p:embeddedFont>
    <p:embeddedFont>
      <p:font typeface="나눔고딕 ExtraBold" charset="-127"/>
      <p:bold r:id="rId48"/>
    </p:embeddedFont>
    <p:embeddedFont>
      <p:font typeface="나눔고딕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5503" autoAdjust="0"/>
  </p:normalViewPr>
  <p:slideViewPr>
    <p:cSldViewPr>
      <p:cViewPr>
        <p:scale>
          <a:sx n="70" d="100"/>
          <a:sy n="70" d="100"/>
        </p:scale>
        <p:origin x="-1380" y="-19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D2FD-9508-476D-BCDF-B7A4EECD753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E8CBF-91C9-47A2-9B95-5A36C2758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3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E8CBF-91C9-47A2-9B95-5A36C27581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1700808"/>
            <a:ext cx="30963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Standard Template Library</a:t>
            </a:r>
            <a:endParaRPr lang="ko-KR" altLang="en-US" sz="4400" dirty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767736" y="60212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발표자  </a:t>
            </a:r>
            <a:r>
              <a:rPr lang="en-US" altLang="ko-KR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이호신</a:t>
            </a:r>
            <a:endParaRPr lang="ko-KR" altLang="en-US" dirty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-2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알고리즘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정렬</a:t>
            </a:r>
            <a:r>
              <a:rPr lang="en-US" altLang="ko-KR" sz="1050" dirty="0"/>
              <a:t>, </a:t>
            </a:r>
            <a:r>
              <a:rPr lang="ko-KR" altLang="en-US" sz="1050" dirty="0"/>
              <a:t>삽입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  <a:r>
              <a:rPr lang="en-US" altLang="ko-KR" sz="1050" dirty="0"/>
              <a:t>, </a:t>
            </a:r>
            <a:r>
              <a:rPr lang="ko-KR" altLang="en-US" sz="1050" dirty="0"/>
              <a:t>검색 등을 해결하는 일반화된 방법을 제공하는 함수 템플릿</a:t>
            </a:r>
            <a:r>
              <a:rPr lang="en-US" altLang="ko-KR" sz="1050" dirty="0"/>
              <a:t>(Template)</a:t>
            </a:r>
            <a:r>
              <a:rPr lang="ko-KR" altLang="en-US" sz="1050" dirty="0"/>
              <a:t>이다</a:t>
            </a:r>
            <a:r>
              <a:rPr lang="en-US" altLang="ko-KR" sz="1050" dirty="0"/>
              <a:t>. STL</a:t>
            </a:r>
            <a:r>
              <a:rPr lang="ko-KR" altLang="en-US" sz="1050" dirty="0"/>
              <a:t>에는 약 </a:t>
            </a:r>
            <a:r>
              <a:rPr lang="en-US" altLang="ko-KR" sz="1050" dirty="0"/>
              <a:t>100</a:t>
            </a:r>
            <a:r>
              <a:rPr lang="ko-KR" altLang="en-US" sz="1050" dirty="0"/>
              <a:t>여 가지의 알고리즘이 있으며</a:t>
            </a:r>
            <a:r>
              <a:rPr lang="en-US" altLang="ko-KR" sz="1050" dirty="0"/>
              <a:t>, </a:t>
            </a:r>
            <a:r>
              <a:rPr lang="ko-KR" altLang="en-US" sz="1050" dirty="0"/>
              <a:t>크게 </a:t>
            </a:r>
            <a:r>
              <a:rPr lang="en-US" altLang="ko-KR" sz="1050" dirty="0"/>
              <a:t>7</a:t>
            </a:r>
            <a:r>
              <a:rPr lang="ko-KR" altLang="en-US" sz="1050" dirty="0"/>
              <a:t>가지로 구분된다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844824"/>
            <a:ext cx="792112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&lt;1&gt; </a:t>
            </a:r>
            <a:r>
              <a:rPr lang="ko-KR" altLang="en-US" dirty="0"/>
              <a:t>원소를 수정하지 않는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fontAlgn="base"/>
            <a:r>
              <a:rPr lang="en-US" altLang="ko-KR" sz="1300" dirty="0" smtClean="0"/>
              <a:t>ex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adjacent_find</a:t>
            </a:r>
            <a:r>
              <a:rPr lang="en-US" altLang="ko-KR" sz="1300" dirty="0"/>
              <a:t>(), count, </a:t>
            </a:r>
            <a:r>
              <a:rPr lang="en-US" altLang="ko-KR" sz="1300" dirty="0" err="1"/>
              <a:t>count_if</a:t>
            </a:r>
            <a:r>
              <a:rPr lang="en-US" altLang="ko-KR" sz="1300" dirty="0"/>
              <a:t>, equal(), find, </a:t>
            </a:r>
            <a:r>
              <a:rPr lang="en-US" altLang="ko-KR" sz="1300" dirty="0" err="1"/>
              <a:t>for_each</a:t>
            </a:r>
            <a:r>
              <a:rPr lang="en-US" altLang="ko-KR" sz="1300" dirty="0"/>
              <a:t>() </a:t>
            </a:r>
            <a:r>
              <a:rPr lang="ko-KR" altLang="en-US" sz="1300" dirty="0" smtClean="0"/>
              <a:t>등</a:t>
            </a:r>
            <a:endParaRPr lang="en-US" altLang="ko-KR" sz="1300" dirty="0" smtClean="0"/>
          </a:p>
          <a:p>
            <a:pPr fontAlgn="base"/>
            <a:endParaRPr lang="ko-KR" altLang="en-US" sz="1300" dirty="0"/>
          </a:p>
          <a:p>
            <a:pPr fontAlgn="base"/>
            <a:r>
              <a:rPr lang="en-US" altLang="ko-KR" dirty="0"/>
              <a:t>&lt;2&gt; </a:t>
            </a:r>
            <a:r>
              <a:rPr lang="ko-KR" altLang="en-US" dirty="0"/>
              <a:t>원소를 수정하는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fontAlgn="base"/>
            <a:r>
              <a:rPr lang="en-US" altLang="ko-KR" sz="1300" dirty="0" smtClean="0"/>
              <a:t>ex</a:t>
            </a:r>
            <a:r>
              <a:rPr lang="en-US" altLang="ko-KR" sz="1300" dirty="0"/>
              <a:t>) copy(), </a:t>
            </a:r>
            <a:r>
              <a:rPr lang="en-US" altLang="ko-KR" sz="1300" dirty="0" err="1"/>
              <a:t>copy_backward</a:t>
            </a:r>
            <a:r>
              <a:rPr lang="en-US" altLang="ko-KR" sz="1300" dirty="0"/>
              <a:t>(), fill(), generate(), merge(), replace() </a:t>
            </a:r>
            <a:r>
              <a:rPr lang="ko-KR" altLang="en-US" sz="1300" dirty="0" smtClean="0"/>
              <a:t>등</a:t>
            </a:r>
            <a:endParaRPr lang="en-US" altLang="ko-KR" sz="1300" dirty="0" smtClean="0"/>
          </a:p>
          <a:p>
            <a:pPr fontAlgn="base"/>
            <a:endParaRPr lang="ko-KR" altLang="en-US" sz="1300" dirty="0"/>
          </a:p>
          <a:p>
            <a:pPr fontAlgn="base"/>
            <a:r>
              <a:rPr lang="en-US" altLang="ko-KR" dirty="0"/>
              <a:t>&lt;3&gt; </a:t>
            </a:r>
            <a:r>
              <a:rPr lang="ko-KR" altLang="en-US" dirty="0"/>
              <a:t>제거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fontAlgn="base"/>
            <a:r>
              <a:rPr lang="en-US" altLang="ko-KR" sz="1300" dirty="0" smtClean="0"/>
              <a:t>ex</a:t>
            </a:r>
            <a:r>
              <a:rPr lang="en-US" altLang="ko-KR" sz="1300" dirty="0"/>
              <a:t>) remove(), </a:t>
            </a:r>
            <a:r>
              <a:rPr lang="en-US" altLang="ko-KR" sz="1300" dirty="0" err="1"/>
              <a:t>remove_copy</a:t>
            </a:r>
            <a:r>
              <a:rPr lang="en-US" altLang="ko-KR" sz="1300" dirty="0"/>
              <a:t>(), unique(), </a:t>
            </a:r>
            <a:r>
              <a:rPr lang="en-US" altLang="ko-KR" sz="1300" dirty="0" err="1"/>
              <a:t>unique_copy</a:t>
            </a:r>
            <a:r>
              <a:rPr lang="en-US" altLang="ko-KR" sz="1300" dirty="0"/>
              <a:t>() </a:t>
            </a:r>
            <a:r>
              <a:rPr lang="ko-KR" altLang="en-US" sz="1300" dirty="0" smtClean="0"/>
              <a:t>등</a:t>
            </a:r>
            <a:endParaRPr lang="en-US" altLang="ko-KR" sz="1300" dirty="0" smtClean="0"/>
          </a:p>
          <a:p>
            <a:pPr fontAlgn="base"/>
            <a:endParaRPr lang="ko-KR" altLang="en-US" sz="1300" dirty="0"/>
          </a:p>
          <a:p>
            <a:pPr fontAlgn="base"/>
            <a:r>
              <a:rPr lang="en-US" altLang="ko-KR" dirty="0"/>
              <a:t>&lt;4&gt; </a:t>
            </a:r>
            <a:r>
              <a:rPr lang="ko-KR" altLang="en-US" dirty="0"/>
              <a:t>변경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fontAlgn="base"/>
            <a:r>
              <a:rPr lang="en-US" altLang="ko-KR" sz="1300" dirty="0" smtClean="0"/>
              <a:t>ex</a:t>
            </a:r>
            <a:r>
              <a:rPr lang="en-US" altLang="ko-KR" sz="1300" dirty="0"/>
              <a:t>) </a:t>
            </a:r>
            <a:r>
              <a:rPr lang="en-US" altLang="ko-KR" sz="1300" dirty="0" err="1"/>
              <a:t>next_permutation</a:t>
            </a:r>
            <a:r>
              <a:rPr lang="en-US" altLang="ko-KR" sz="1300" dirty="0"/>
              <a:t>(), </a:t>
            </a:r>
            <a:r>
              <a:rPr lang="en-US" altLang="ko-KR" sz="1300" dirty="0" err="1"/>
              <a:t>prev_permutation</a:t>
            </a:r>
            <a:r>
              <a:rPr lang="en-US" altLang="ko-KR" sz="1300" dirty="0"/>
              <a:t>(), partition(), </a:t>
            </a:r>
            <a:r>
              <a:rPr lang="en-US" altLang="ko-KR" sz="1300" dirty="0" err="1"/>
              <a:t>random_shuffle</a:t>
            </a:r>
            <a:r>
              <a:rPr lang="en-US" altLang="ko-KR" sz="1300" dirty="0"/>
              <a:t>(), reverse() </a:t>
            </a:r>
            <a:r>
              <a:rPr lang="ko-KR" altLang="en-US" sz="1300" dirty="0" smtClean="0"/>
              <a:t>등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581128"/>
            <a:ext cx="770485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&lt;5&gt; </a:t>
            </a:r>
            <a:r>
              <a:rPr lang="ko-KR" altLang="en-US" dirty="0"/>
              <a:t>정렬 알고리즘</a:t>
            </a:r>
          </a:p>
          <a:p>
            <a:pPr fontAlgn="base"/>
            <a:r>
              <a:rPr lang="en-US" altLang="ko-KR" sz="1500" dirty="0" smtClean="0"/>
              <a:t>ex</a:t>
            </a:r>
            <a:r>
              <a:rPr lang="en-US" altLang="ko-KR" sz="1500" dirty="0"/>
              <a:t>) partition(), </a:t>
            </a:r>
            <a:r>
              <a:rPr lang="en-US" altLang="ko-KR" sz="1500" dirty="0" err="1"/>
              <a:t>make_heap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push_heap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pop_heap</a:t>
            </a:r>
            <a:r>
              <a:rPr lang="en-US" altLang="ko-KR" sz="1500" dirty="0"/>
              <a:t>() </a:t>
            </a:r>
            <a:r>
              <a:rPr lang="en-US" altLang="ko-KR" sz="1500" dirty="0" err="1"/>
              <a:t>sort_heap</a:t>
            </a:r>
            <a:r>
              <a:rPr lang="en-US" altLang="ko-KR" sz="1500" dirty="0"/>
              <a:t>() </a:t>
            </a:r>
            <a:r>
              <a:rPr lang="ko-KR" altLang="en-US" sz="1500" dirty="0" smtClean="0"/>
              <a:t>등</a:t>
            </a:r>
            <a:endParaRPr lang="en-US" altLang="ko-KR" sz="1500" dirty="0" smtClean="0"/>
          </a:p>
          <a:p>
            <a:pPr fontAlgn="base"/>
            <a:endParaRPr lang="ko-KR" altLang="en-US" sz="1300" dirty="0"/>
          </a:p>
          <a:p>
            <a:pPr fontAlgn="base"/>
            <a:r>
              <a:rPr lang="en-US" altLang="ko-KR" dirty="0"/>
              <a:t>&lt;6&gt; </a:t>
            </a:r>
            <a:r>
              <a:rPr lang="ko-KR" altLang="en-US" dirty="0"/>
              <a:t>정렬된 범위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fontAlgn="base"/>
            <a:r>
              <a:rPr lang="en-US" altLang="ko-KR" sz="1500" dirty="0" smtClean="0"/>
              <a:t>ex</a:t>
            </a:r>
            <a:r>
              <a:rPr lang="en-US" altLang="ko-KR" sz="1500" dirty="0"/>
              <a:t>) </a:t>
            </a:r>
            <a:r>
              <a:rPr lang="en-US" altLang="ko-KR" sz="1500" dirty="0" err="1"/>
              <a:t>binary_search</a:t>
            </a:r>
            <a:r>
              <a:rPr lang="en-US" altLang="ko-KR" sz="1500" dirty="0"/>
              <a:t>(), includes(), </a:t>
            </a:r>
            <a:r>
              <a:rPr lang="en-US" altLang="ko-KR" sz="1500" dirty="0" err="1"/>
              <a:t>lower_bound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upper_bound</a:t>
            </a:r>
            <a:r>
              <a:rPr lang="en-US" altLang="ko-KR" sz="1500" dirty="0"/>
              <a:t>(), pair() </a:t>
            </a:r>
            <a:r>
              <a:rPr lang="ko-KR" altLang="en-US" sz="1500" dirty="0"/>
              <a:t>등 </a:t>
            </a:r>
            <a:endParaRPr lang="en-US" altLang="ko-KR" sz="1500" dirty="0" smtClean="0"/>
          </a:p>
          <a:p>
            <a:pPr fontAlgn="base"/>
            <a:endParaRPr lang="ko-KR" altLang="en-US" sz="1300" dirty="0"/>
          </a:p>
          <a:p>
            <a:pPr fontAlgn="base"/>
            <a:r>
              <a:rPr lang="en-US" altLang="ko-KR" dirty="0"/>
              <a:t>&lt;7&gt; </a:t>
            </a:r>
            <a:r>
              <a:rPr lang="ko-KR" altLang="en-US" dirty="0"/>
              <a:t>수치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fontAlgn="base"/>
            <a:r>
              <a:rPr lang="en-US" altLang="ko-KR" sz="1500" dirty="0" smtClean="0"/>
              <a:t>ex</a:t>
            </a:r>
            <a:r>
              <a:rPr lang="en-US" altLang="ko-KR" sz="1500" dirty="0"/>
              <a:t>) accumulate(), </a:t>
            </a:r>
            <a:r>
              <a:rPr lang="en-US" altLang="ko-KR" sz="1500" dirty="0" err="1"/>
              <a:t>inner_product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adjacent_difference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partial_sum</a:t>
            </a:r>
            <a:r>
              <a:rPr lang="en-US" altLang="ko-KR" sz="1500" dirty="0"/>
              <a:t>() </a:t>
            </a:r>
            <a:r>
              <a:rPr lang="ko-KR" altLang="en-US" sz="1500" dirty="0" smtClean="0"/>
              <a:t>등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098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-3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반복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자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89218"/>
            <a:ext cx="41764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포인터와 비슷한 개념으로 컨테이너의 원소를 가리키고</a:t>
            </a:r>
            <a:r>
              <a:rPr lang="en-US" altLang="ko-KR" sz="1050" dirty="0"/>
              <a:t>, </a:t>
            </a:r>
            <a:r>
              <a:rPr lang="ko-KR" altLang="en-US" sz="1050" dirty="0"/>
              <a:t>가리키는 원소에 접근하여 다음 원소를 가리키는</a:t>
            </a:r>
            <a:r>
              <a:rPr lang="en-US" altLang="ko-KR" sz="1050" dirty="0"/>
              <a:t>, </a:t>
            </a:r>
            <a:r>
              <a:rPr lang="ko-KR" altLang="en-US" sz="1050" dirty="0"/>
              <a:t>즉 컨테이너의 원소를 순회하는 방법을 추상화한 객체들이다</a:t>
            </a:r>
            <a:r>
              <a:rPr lang="en-US" altLang="ko-KR" sz="1050" dirty="0"/>
              <a:t>. </a:t>
            </a:r>
            <a:endParaRPr lang="ko-KR" altLang="en-US" sz="1050" dirty="0"/>
          </a:p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모든 컨테이너는 양방향 반복자 이상의 반복자를 제공한다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88236"/>
              </p:ext>
            </p:extLst>
          </p:nvPr>
        </p:nvGraphicFramePr>
        <p:xfrm>
          <a:off x="3563888" y="1700808"/>
          <a:ext cx="2958911" cy="4623981"/>
        </p:xfrm>
        <a:graphic>
          <a:graphicData uri="http://schemas.openxmlformats.org/drawingml/2006/table">
            <a:tbl>
              <a:tblPr/>
              <a:tblGrid>
                <a:gridCol w="647654"/>
                <a:gridCol w="2311257"/>
              </a:tblGrid>
              <a:tr h="14619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 예제 코드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758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iostream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&lt;vector&gt;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using namespace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std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main(){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 v;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(20);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(30); 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(40);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(50);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&gt;::iterator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//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벡터 반복자 시작지점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 //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임의접근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+= 2; // +=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연산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현대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위치에서 두 번째 뒤의 원소 접근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*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 //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원소의 값을 출력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// vector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모든 원소 값 출력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 (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!=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++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){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*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return 0;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3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7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: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번째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+=2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위치에서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뒤의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접근한다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*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시작 원소를 가리키는 반복자를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끝 표시 반복자를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++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반복자를 다음 원소를 가리키도록 이동한다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63888" y="2708920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2411512" y="3068960"/>
            <a:ext cx="1152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528" y="1700515"/>
            <a:ext cx="31683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v.push_back</a:t>
            </a:r>
            <a:r>
              <a:rPr lang="en-US" altLang="ko-KR" dirty="0" smtClean="0"/>
              <a:t>(n);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함초롬바탕"/>
              </a:rPr>
              <a:t>v.push_back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/>
              </a:rPr>
              <a:t>(10);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함초롬바탕"/>
              </a:rPr>
              <a:t>v.push_back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/>
              </a:rPr>
              <a:t>(20);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함초롬바탕"/>
              </a:rPr>
              <a:t>v.push_back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/>
              </a:rPr>
              <a:t>(30); 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함초롬바탕"/>
              </a:rPr>
              <a:t>v.push_back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/>
              </a:rPr>
              <a:t>(40);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500" kern="0" dirty="0" err="1">
                <a:solidFill>
                  <a:srgbClr val="000000"/>
                </a:solidFill>
                <a:latin typeface="함초롬바탕"/>
              </a:rPr>
              <a:t>v.push_back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/>
              </a:rPr>
              <a:t>(50);</a:t>
            </a:r>
            <a:endParaRPr lang="en-US" altLang="ko-KR" sz="1500" kern="0" dirty="0">
              <a:solidFill>
                <a:srgbClr val="000000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Vector</a:t>
            </a:r>
            <a:r>
              <a:rPr lang="ko-KR" altLang="en-US" dirty="0" smtClean="0"/>
              <a:t>에 데이터를 넣음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63888" y="3429000"/>
            <a:ext cx="223224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3"/>
            <a:endCxn id="20" idx="2"/>
          </p:cNvCxnSpPr>
          <p:nvPr/>
        </p:nvCxnSpPr>
        <p:spPr>
          <a:xfrm flipV="1">
            <a:off x="5796136" y="3087906"/>
            <a:ext cx="1500895" cy="41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0062" y="2164576"/>
            <a:ext cx="369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&gt;:iterator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v.begin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벡터 반복자의 시작지점을 지정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6" y="1917125"/>
            <a:ext cx="842065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4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-3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반복자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89218"/>
            <a:ext cx="41764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포인터와 비슷한 개념으로 컨테이너의 원소를 가리키고</a:t>
            </a:r>
            <a:r>
              <a:rPr lang="en-US" altLang="ko-KR" sz="1050" dirty="0"/>
              <a:t>, </a:t>
            </a:r>
            <a:r>
              <a:rPr lang="ko-KR" altLang="en-US" sz="1050" dirty="0"/>
              <a:t>가리키는 원소에 접근하여 다음 원소를 가리키는</a:t>
            </a:r>
            <a:r>
              <a:rPr lang="en-US" altLang="ko-KR" sz="1050" dirty="0"/>
              <a:t>, </a:t>
            </a:r>
            <a:r>
              <a:rPr lang="ko-KR" altLang="en-US" sz="1050" dirty="0"/>
              <a:t>즉 컨테이너의 원소를 순회하는 방법을 추상화한 객체들이다</a:t>
            </a:r>
            <a:r>
              <a:rPr lang="en-US" altLang="ko-KR" sz="1050" dirty="0"/>
              <a:t>. </a:t>
            </a:r>
            <a:endParaRPr lang="ko-KR" altLang="en-US" sz="1050" dirty="0"/>
          </a:p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모든 컨테이너는 양방향 반복자 이상의 반복자를 제공한다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12465"/>
              </p:ext>
            </p:extLst>
          </p:nvPr>
        </p:nvGraphicFramePr>
        <p:xfrm>
          <a:off x="5652120" y="1638920"/>
          <a:ext cx="2958911" cy="4623981"/>
        </p:xfrm>
        <a:graphic>
          <a:graphicData uri="http://schemas.openxmlformats.org/drawingml/2006/table">
            <a:tbl>
              <a:tblPr/>
              <a:tblGrid>
                <a:gridCol w="647654"/>
                <a:gridCol w="2311257"/>
              </a:tblGrid>
              <a:tr h="14619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 예제 코드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758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iostream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&lt;vector&gt;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using namespace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std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main(){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 v;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(20);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(30); 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(40);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(50);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&gt;::iterator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//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벡터 반복자 시작지점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 //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임의접근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+= 2; // +=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연산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현대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위치에서 두 번째 뒤의 원소 접근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*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 //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원소의 값을 출력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// vector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모든 원소 값 출력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 (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!=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++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){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*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return 0;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3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7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: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번째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+=2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위치에서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뒤의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접근한다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*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시작 원소를 가리키는 반복자를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끝 표시 반복자를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++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반복자를 다음 원소를 가리키도록 이동한다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652120" y="3501008"/>
            <a:ext cx="295232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23" idx="1"/>
          </p:cNvCxnSpPr>
          <p:nvPr/>
        </p:nvCxnSpPr>
        <p:spPr>
          <a:xfrm flipH="1">
            <a:off x="5292080" y="40770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" y="1844824"/>
            <a:ext cx="525291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-3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반복자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89218"/>
            <a:ext cx="41764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포인터와 비슷한 개념으로 컨테이너의 원소를 가리키고</a:t>
            </a:r>
            <a:r>
              <a:rPr lang="en-US" altLang="ko-KR" sz="1050" dirty="0"/>
              <a:t>, </a:t>
            </a:r>
            <a:r>
              <a:rPr lang="ko-KR" altLang="en-US" sz="1050" dirty="0"/>
              <a:t>가리키는 원소에 접근하여 다음 원소를 가리키는</a:t>
            </a:r>
            <a:r>
              <a:rPr lang="en-US" altLang="ko-KR" sz="1050" dirty="0"/>
              <a:t>, </a:t>
            </a:r>
            <a:r>
              <a:rPr lang="ko-KR" altLang="en-US" sz="1050" dirty="0"/>
              <a:t>즉 컨테이너의 원소를 순회하는 방법을 추상화한 객체들이다</a:t>
            </a:r>
            <a:r>
              <a:rPr lang="en-US" altLang="ko-KR" sz="1050" dirty="0"/>
              <a:t>. </a:t>
            </a:r>
            <a:endParaRPr lang="ko-KR" altLang="en-US" sz="1050" dirty="0"/>
          </a:p>
          <a:p>
            <a:pPr fontAlgn="base" latinLnBrk="0"/>
            <a:r>
              <a:rPr lang="en-US" altLang="ko-KR" sz="1050" dirty="0"/>
              <a:t>- </a:t>
            </a:r>
            <a:r>
              <a:rPr lang="ko-KR" altLang="en-US" sz="1050" dirty="0"/>
              <a:t>모든 컨테이너는 양방향 반복자 이상의 반복자를 제공한다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8671"/>
              </p:ext>
            </p:extLst>
          </p:nvPr>
        </p:nvGraphicFramePr>
        <p:xfrm>
          <a:off x="5652120" y="1638920"/>
          <a:ext cx="2958911" cy="4623981"/>
        </p:xfrm>
        <a:graphic>
          <a:graphicData uri="http://schemas.openxmlformats.org/drawingml/2006/table">
            <a:tbl>
              <a:tblPr/>
              <a:tblGrid>
                <a:gridCol w="647654"/>
                <a:gridCol w="2311257"/>
              </a:tblGrid>
              <a:tr h="14619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 예제 코드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758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iostream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&lt;vector&gt;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using namespace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std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main(){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 v;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(20);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(30); 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(40);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v.push_back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(50);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vector&lt;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&gt;::iterator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//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벡터 반복자 시작지점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 //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임의접근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+= 2; // +=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연산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현대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위치에서 두 번째 뒤의 원소 접근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*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 //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원소의 값을 출력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// vector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모든 원소 값 출력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 (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=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!=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(); ++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){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*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</a:t>
                      </a:r>
                      <a:r>
                        <a:rPr lang="en-US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return 0;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53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7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: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번째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+=2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위치에서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뒤의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접근한다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*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시작 원소를 가리키는 반복자를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끝 표시 반복자를 반환한다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++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반복자를 다음 원소를 가리키도록 이동한다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652120" y="5013176"/>
            <a:ext cx="295232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  <a:endCxn id="13" idx="3"/>
          </p:cNvCxnSpPr>
          <p:nvPr/>
        </p:nvCxnSpPr>
        <p:spPr>
          <a:xfrm flipH="1" flipV="1">
            <a:off x="4716016" y="4123100"/>
            <a:ext cx="936104" cy="153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75574"/>
              </p:ext>
            </p:extLst>
          </p:nvPr>
        </p:nvGraphicFramePr>
        <p:xfrm>
          <a:off x="457200" y="1600200"/>
          <a:ext cx="4258816" cy="5045800"/>
        </p:xfrm>
        <a:graphic>
          <a:graphicData uri="http://schemas.openxmlformats.org/drawingml/2006/table">
            <a:tbl>
              <a:tblPr/>
              <a:tblGrid>
                <a:gridCol w="932181"/>
                <a:gridCol w="3326635"/>
              </a:tblGrid>
              <a:tr h="6367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결과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[3] :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번째 원소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+=2 :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위치에서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뒤의 원소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 접근한다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*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가리키는 원소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반환한다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v.begin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시작 원소를 가리키는 반복자를 반환한다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v.end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() :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컨테이너의 끝 표시 반복자를 반환한다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++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iter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반복자를 다음 원소를 가리키도록 이동한다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969" marR="35969" marT="9944" marB="99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5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-4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컨테이너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18128"/>
            <a:ext cx="41764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객체를 저장하는 객체로 컬렉션 혹은 자료구조라고도 한다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fontAlgn="base" latinLnBrk="0"/>
            <a:r>
              <a:rPr lang="ko-KR" altLang="en-US" sz="1050" dirty="0"/>
              <a:t>컨테이너는 같은 타입을 저장</a:t>
            </a:r>
            <a:r>
              <a:rPr lang="en-US" altLang="ko-KR" sz="1050" dirty="0"/>
              <a:t>, </a:t>
            </a:r>
            <a:r>
              <a:rPr lang="ko-KR" altLang="en-US" sz="1050" dirty="0"/>
              <a:t>관리할 목적으로 만들어진 클래스이다</a:t>
            </a:r>
            <a:r>
              <a:rPr lang="en-US" altLang="ko-KR" sz="1050" dirty="0"/>
              <a:t>. </a:t>
            </a:r>
            <a:r>
              <a:rPr lang="ko-KR" altLang="en-US" sz="1050" dirty="0"/>
              <a:t>컨테이너에는 표준 시퀀스 컨테이너와 표준 연관 컨테이너 두 가지 종류가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7128" y="242088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표준 시퀀스 컨테이너 </a:t>
            </a:r>
            <a:r>
              <a:rPr lang="en-US" altLang="ko-KR" dirty="0" smtClean="0"/>
              <a:t>(Standard Sequence Container)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표준 연관 컨테이너 </a:t>
            </a:r>
            <a:r>
              <a:rPr lang="en-US" altLang="ko-KR" dirty="0" smtClean="0"/>
              <a:t>(Standard </a:t>
            </a:r>
            <a:r>
              <a:rPr lang="en-US" altLang="ko-KR" dirty="0"/>
              <a:t>A</a:t>
            </a:r>
            <a:r>
              <a:rPr lang="en-US" altLang="ko-KR" dirty="0" smtClean="0"/>
              <a:t>ssociative </a:t>
            </a:r>
            <a:r>
              <a:rPr lang="en-US" altLang="ko-KR" dirty="0"/>
              <a:t>C</a:t>
            </a:r>
            <a:r>
              <a:rPr lang="en-US" altLang="ko-KR" dirty="0" smtClean="0"/>
              <a:t>ontainer)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64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컨테이너 원소가 자신만의 삽입 위치</a:t>
            </a:r>
            <a:r>
              <a:rPr lang="en-US" altLang="ko-KR" sz="1050" dirty="0"/>
              <a:t>(</a:t>
            </a:r>
            <a:r>
              <a:rPr lang="ko-KR" altLang="en-US" sz="1050" dirty="0"/>
              <a:t>순서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가지는 컨테이너로 선형적이다</a:t>
            </a:r>
            <a:r>
              <a:rPr lang="en-US" altLang="ko-KR" sz="1050" dirty="0"/>
              <a:t>.(vector, </a:t>
            </a:r>
            <a:r>
              <a:rPr lang="en-US" altLang="ko-KR" sz="1050" dirty="0" err="1"/>
              <a:t>deque</a:t>
            </a:r>
            <a:r>
              <a:rPr lang="en-US" altLang="ko-KR" sz="1050" dirty="0"/>
              <a:t>, list)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1753"/>
            <a:ext cx="6438900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95736" y="28529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비교표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1628800"/>
            <a:ext cx="83529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Vector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동적 배열 구조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배열의 크기 조절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객체 추가 삭제 가능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컨테이너의 끝 위치가 아닌 곳에 삽입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제거 시 </a:t>
            </a:r>
            <a:r>
              <a:rPr lang="en-US" altLang="ko-KR" sz="1500" dirty="0" err="1" smtClean="0"/>
              <a:t>deque</a:t>
            </a:r>
            <a:r>
              <a:rPr lang="ko-KR" altLang="en-US" sz="1500" dirty="0" smtClean="0"/>
              <a:t>에 비해 성능이 떨어짐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임의 접근을 위해 </a:t>
            </a:r>
            <a:r>
              <a:rPr lang="en-US" altLang="ko-KR" sz="1500" dirty="0" smtClean="0"/>
              <a:t>at()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[] </a:t>
            </a:r>
            <a:r>
              <a:rPr lang="ko-KR" altLang="en-US" sz="1500" dirty="0" smtClean="0"/>
              <a:t>연산자를 제공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5964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컨테이너 원소가 자신만의 삽입 위치</a:t>
            </a:r>
            <a:r>
              <a:rPr lang="en-US" altLang="ko-KR" sz="1050" dirty="0"/>
              <a:t>(</a:t>
            </a:r>
            <a:r>
              <a:rPr lang="ko-KR" altLang="en-US" sz="1050" dirty="0"/>
              <a:t>순서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가지는 컨테이너로 선형적이다</a:t>
            </a:r>
            <a:r>
              <a:rPr lang="en-US" altLang="ko-KR" sz="1050" dirty="0"/>
              <a:t>.(vector, </a:t>
            </a:r>
            <a:r>
              <a:rPr lang="en-US" altLang="ko-KR" sz="1050" dirty="0" err="1"/>
              <a:t>deque</a:t>
            </a:r>
            <a:r>
              <a:rPr lang="en-US" altLang="ko-KR" sz="1050" dirty="0"/>
              <a:t>, list)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9888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Vector</a:t>
            </a:r>
            <a:r>
              <a:rPr lang="ko-KR" altLang="en-US" dirty="0" smtClean="0"/>
              <a:t>의 사용 시기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2636912"/>
            <a:ext cx="89289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 smtClean="0"/>
              <a:t>a</a:t>
            </a:r>
            <a:r>
              <a:rPr lang="en-US" altLang="ko-KR" dirty="0"/>
              <a:t>) </a:t>
            </a:r>
            <a:r>
              <a:rPr lang="ko-KR" altLang="en-US" dirty="0"/>
              <a:t>저장할 데이터 개수가 가변적일 때</a:t>
            </a:r>
          </a:p>
          <a:p>
            <a:pPr fontAlgn="base" latinLnBrk="0"/>
            <a:endParaRPr lang="ko-KR" altLang="en-US" sz="1100" b="1" dirty="0"/>
          </a:p>
          <a:p>
            <a:pPr fontAlgn="base"/>
            <a:r>
              <a:rPr lang="en-US" altLang="ko-KR" dirty="0"/>
              <a:t>b) </a:t>
            </a:r>
            <a:r>
              <a:rPr lang="ko-KR" altLang="en-US" dirty="0"/>
              <a:t>중간에 데이터 삽입이나 삭제가 없을 때 </a:t>
            </a:r>
          </a:p>
          <a:p>
            <a:pPr fontAlgn="base"/>
            <a:endParaRPr lang="ko-KR" altLang="en-US" sz="1100" dirty="0"/>
          </a:p>
          <a:p>
            <a:pPr fontAlgn="base"/>
            <a:r>
              <a:rPr lang="en-US" altLang="ko-KR" dirty="0"/>
              <a:t>c) </a:t>
            </a:r>
            <a:r>
              <a:rPr lang="ko-KR" altLang="en-US" dirty="0"/>
              <a:t>검색을 자주 할 필요가 없는 경우</a:t>
            </a:r>
          </a:p>
          <a:p>
            <a:pPr fontAlgn="base"/>
            <a:endParaRPr lang="ko-KR" altLang="en-US" sz="1100" dirty="0"/>
          </a:p>
          <a:p>
            <a:pPr fontAlgn="base"/>
            <a:r>
              <a:rPr lang="en-US" altLang="ko-KR" dirty="0"/>
              <a:t>d) </a:t>
            </a:r>
            <a:r>
              <a:rPr lang="ko-KR" altLang="en-US" dirty="0"/>
              <a:t>데이터에 랜덤 접근을 할 때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59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컨테이너 원소가 자신만의 삽입 위치</a:t>
            </a:r>
            <a:r>
              <a:rPr lang="en-US" altLang="ko-KR" sz="1050" dirty="0"/>
              <a:t>(</a:t>
            </a:r>
            <a:r>
              <a:rPr lang="ko-KR" altLang="en-US" sz="1050" dirty="0"/>
              <a:t>순서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가지는 컨테이너로 선형적이다</a:t>
            </a:r>
            <a:r>
              <a:rPr lang="en-US" altLang="ko-KR" sz="1050" dirty="0"/>
              <a:t>.(vector, </a:t>
            </a:r>
            <a:r>
              <a:rPr lang="en-US" altLang="ko-KR" sz="1050" dirty="0" err="1"/>
              <a:t>deque</a:t>
            </a:r>
            <a:r>
              <a:rPr lang="en-US" altLang="ko-KR" sz="1050" dirty="0"/>
              <a:t>, list)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628800"/>
            <a:ext cx="83529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Queue</a:t>
            </a:r>
            <a:r>
              <a:rPr lang="ko-KR" altLang="en-US" sz="1500" dirty="0" smtClean="0"/>
              <a:t>와 달리 앞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뒤에서 데이터의 삽입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삭제가 가능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Vector</a:t>
            </a:r>
            <a:r>
              <a:rPr lang="ko-KR" altLang="en-US" sz="1500" dirty="0" smtClean="0"/>
              <a:t>와 가장 비슷하며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메모리 확장의 단점을 </a:t>
            </a:r>
            <a:r>
              <a:rPr lang="ko-KR" altLang="en-US" sz="1500" dirty="0" smtClean="0"/>
              <a:t>보완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임의 접근을 위한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반복자와 연산자를 제공</a:t>
            </a:r>
            <a:endParaRPr lang="en-US" altLang="ko-KR" sz="1500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06761448" descr="EMB000024d036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19" y="3356992"/>
            <a:ext cx="6753961" cy="285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컨테이너 원소가 자신만의 삽입 위치</a:t>
            </a:r>
            <a:r>
              <a:rPr lang="en-US" altLang="ko-KR" sz="1050" dirty="0"/>
              <a:t>(</a:t>
            </a:r>
            <a:r>
              <a:rPr lang="ko-KR" altLang="en-US" sz="1050" dirty="0"/>
              <a:t>순서</a:t>
            </a:r>
            <a:r>
              <a:rPr lang="en-US" altLang="ko-KR" sz="1050" dirty="0"/>
              <a:t>)</a:t>
            </a:r>
            <a:r>
              <a:rPr lang="ko-KR" altLang="en-US" sz="1050" dirty="0"/>
              <a:t>를 가지는 컨테이너로 선형적이다</a:t>
            </a:r>
            <a:r>
              <a:rPr lang="en-US" altLang="ko-KR" sz="1050" dirty="0"/>
              <a:t>.(vector, </a:t>
            </a:r>
            <a:r>
              <a:rPr lang="en-US" altLang="ko-KR" sz="1050" dirty="0" err="1"/>
              <a:t>deque</a:t>
            </a:r>
            <a:r>
              <a:rPr lang="en-US" altLang="ko-KR" sz="1050" dirty="0"/>
              <a:t>, list)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512" y="162880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Deque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비교표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619601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 smtClean="0"/>
              <a:t>굳이 </a:t>
            </a:r>
            <a:r>
              <a:rPr lang="en-US" altLang="ko-KR" sz="1050" dirty="0" smtClean="0"/>
              <a:t>STL</a:t>
            </a:r>
            <a:r>
              <a:rPr lang="ko-KR" altLang="en-US" sz="1050" dirty="0" smtClean="0"/>
              <a:t>이 아니더라도 자료 구조를 배웠다면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가장 익숙한 구조가 바로 </a:t>
            </a:r>
            <a:r>
              <a:rPr lang="en-US" altLang="ko-KR" sz="1050" dirty="0" smtClean="0"/>
              <a:t>List</a:t>
            </a:r>
            <a:r>
              <a:rPr lang="ko-KR" altLang="en-US" sz="1050" dirty="0" smtClean="0"/>
              <a:t>일 것이다</a:t>
            </a:r>
            <a:r>
              <a:rPr lang="en-US" altLang="ko-KR" sz="1050" dirty="0" smtClean="0"/>
              <a:t>.</a:t>
            </a:r>
          </a:p>
          <a:p>
            <a:pPr fontAlgn="base" latinLnBrk="0"/>
            <a:r>
              <a:rPr lang="en-US" altLang="ko-KR" sz="1050" dirty="0" smtClean="0"/>
              <a:t>STL</a:t>
            </a:r>
            <a:r>
              <a:rPr lang="ko-KR" altLang="en-US" sz="1050" dirty="0" smtClean="0"/>
              <a:t>에도 </a:t>
            </a:r>
            <a:r>
              <a:rPr lang="en-US" altLang="ko-KR" sz="1050" dirty="0" smtClean="0"/>
              <a:t>List</a:t>
            </a:r>
            <a:r>
              <a:rPr lang="ko-KR" altLang="en-US" sz="1050" dirty="0" smtClean="0"/>
              <a:t>가 구현되어 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62880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STL</a:t>
            </a:r>
            <a:r>
              <a:rPr lang="ko-KR" altLang="en-US" sz="1500" dirty="0" smtClean="0"/>
              <a:t>에는 </a:t>
            </a:r>
            <a:r>
              <a:rPr lang="en-US" altLang="ko-KR" sz="1500" dirty="0" smtClean="0"/>
              <a:t>double linked list</a:t>
            </a:r>
            <a:r>
              <a:rPr lang="ko-KR" altLang="en-US" sz="1500" dirty="0" smtClean="0"/>
              <a:t>로 구현되어있다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리스트 내에 어느 위치에 삽입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삭제가 일어나든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구조의 변경 없이 가능하다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랜덤접근이 불가능하여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원하는 데이터에 접근하기 위해서는 리스트의 처음이나 끝에서부터 차례대로 접근해야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노드들</a:t>
            </a:r>
            <a:r>
              <a:rPr lang="ko-KR" altLang="en-US" sz="1500" dirty="0" smtClean="0"/>
              <a:t> 간 상호 연결을 위해 추가적 메모리가 필요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구현의 편리성과 </a:t>
            </a:r>
            <a:r>
              <a:rPr lang="ko-KR" altLang="en-US" sz="1500" dirty="0" err="1" smtClean="0"/>
              <a:t>난독성</a:t>
            </a:r>
            <a:r>
              <a:rPr lang="ko-KR" altLang="en-US" sz="1500" dirty="0" smtClean="0"/>
              <a:t> 해소</a:t>
            </a:r>
            <a:endParaRPr lang="en-US" altLang="ko-KR" sz="15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70890360" descr="EMB000024d037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7" b="47397"/>
          <a:stretch>
            <a:fillRect/>
          </a:stretch>
        </p:blipFill>
        <p:spPr bwMode="auto">
          <a:xfrm>
            <a:off x="865177" y="4891521"/>
            <a:ext cx="7488198" cy="10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6325" y="453661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</a:t>
            </a:r>
            <a:r>
              <a:rPr lang="ko-KR" altLang="en-US" dirty="0" smtClean="0"/>
              <a:t>의 구조</a:t>
            </a:r>
            <a:r>
              <a:rPr lang="ko-KR" altLang="en-US" dirty="0"/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35842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70861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1782108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개요</a:t>
            </a:r>
            <a:endParaRPr lang="en-US" altLang="ko-KR" sz="3600" dirty="0" smtClean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1782108"/>
            <a:ext cx="1152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“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템플릿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이란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6176" y="1782108"/>
            <a:ext cx="1152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구성요소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8264" y="1782108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특징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평가</a:t>
            </a:r>
            <a:endParaRPr lang="en-US" altLang="ko-KR" sz="3600" dirty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1666667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355373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1666667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355373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1666667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355373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1666667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355373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351030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351030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351030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351030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172915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172915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172915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1729150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126876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126876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126876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126876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1278" y="401435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401435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6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295636" y="43839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295636" y="6270987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295636" y="622755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95636" y="444640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059832" y="43839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059832" y="6270987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059832" y="622755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059832" y="444640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70559" y="4662426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장단점</a:t>
            </a:r>
            <a:endParaRPr lang="en-US" altLang="ko-KR" sz="3600" dirty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9812" y="4662427"/>
            <a:ext cx="115212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요약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견해</a:t>
            </a:r>
            <a:r>
              <a:rPr lang="en-US" altLang="ko-KR" sz="3600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 smtClean="0"/>
              <a:t>List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Vector</a:t>
            </a:r>
            <a:r>
              <a:rPr lang="ko-KR" altLang="en-US" sz="1050" dirty="0" smtClean="0"/>
              <a:t>의 중간에 데이터 삽입 시 변화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90" y="3356992"/>
            <a:ext cx="6176963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03623" y="2132856"/>
            <a:ext cx="453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중간에 데이터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시퀀스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 smtClean="0"/>
              <a:t>List</a:t>
            </a:r>
            <a:r>
              <a:rPr lang="ko-KR" altLang="en-US" sz="1050" dirty="0" smtClean="0"/>
              <a:t>와 </a:t>
            </a:r>
            <a:r>
              <a:rPr lang="en-US" altLang="ko-KR" sz="1050" dirty="0" smtClean="0"/>
              <a:t>Vector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비교</a:t>
            </a:r>
            <a:endParaRPr lang="en-US" altLang="ko-KR" sz="1050" dirty="0" smtClean="0"/>
          </a:p>
          <a:p>
            <a:pPr fontAlgn="base" latinLnBrk="0"/>
            <a:r>
              <a:rPr lang="en-US" altLang="ko-KR" sz="1050" dirty="0" smtClean="0"/>
              <a:t>List</a:t>
            </a:r>
            <a:r>
              <a:rPr lang="ko-KR" altLang="en-US" sz="1050" dirty="0" smtClean="0"/>
              <a:t>의 사용 시기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23475"/>
              </p:ext>
            </p:extLst>
          </p:nvPr>
        </p:nvGraphicFramePr>
        <p:xfrm>
          <a:off x="1403324" y="2204864"/>
          <a:ext cx="6120336" cy="1708286"/>
        </p:xfrm>
        <a:graphic>
          <a:graphicData uri="http://schemas.openxmlformats.org/drawingml/2006/table">
            <a:tbl>
              <a:tblPr/>
              <a:tblGrid>
                <a:gridCol w="2040112"/>
                <a:gridCol w="2040112"/>
                <a:gridCol w="2040112"/>
              </a:tblGrid>
              <a:tr h="264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Vector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중간 삽입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비효율적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랜덤 접근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불가능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순차 접근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크기 변경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효율적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비효율적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08175" y="3163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1780" y="170080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비교표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4221088"/>
            <a:ext cx="76328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dirty="0"/>
              <a:t>List </a:t>
            </a:r>
            <a:r>
              <a:rPr lang="ko-KR" altLang="en-US" dirty="0"/>
              <a:t>사용 </a:t>
            </a:r>
            <a:r>
              <a:rPr lang="ko-KR" altLang="en-US" dirty="0" smtClean="0"/>
              <a:t>시기</a:t>
            </a:r>
            <a:endParaRPr lang="ko-KR" altLang="en-US" dirty="0"/>
          </a:p>
          <a:p>
            <a:pPr marL="342900" indent="-342900" algn="ctr" fontAlgn="base" latinLnBrk="0">
              <a:buAutoNum type="alphaLcParenR"/>
            </a:pPr>
            <a:r>
              <a:rPr lang="ko-KR" altLang="en-US" dirty="0" smtClean="0"/>
              <a:t>저장할 </a:t>
            </a:r>
            <a:r>
              <a:rPr lang="ko-KR" altLang="en-US" dirty="0"/>
              <a:t>데이터 개수가 가변적일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algn="ctr" fontAlgn="base" latinLnBrk="0"/>
            <a:r>
              <a:rPr lang="en-US" altLang="ko-KR" sz="1600" dirty="0" smtClean="0"/>
              <a:t>- </a:t>
            </a:r>
            <a:r>
              <a:rPr lang="ko-KR" altLang="en-US" sz="1600" dirty="0" smtClean="0"/>
              <a:t>배열을 이용해 최대 크기의 사이즈를 잡으면 메모리 공간 낭비</a:t>
            </a:r>
            <a:endParaRPr lang="en-US" altLang="ko-KR" sz="1600" dirty="0" smtClean="0"/>
          </a:p>
          <a:p>
            <a:pPr algn="ctr" fontAlgn="base" latinLnBrk="0"/>
            <a:endParaRPr lang="ko-KR" altLang="en-US" sz="1500" dirty="0"/>
          </a:p>
          <a:p>
            <a:pPr algn="ctr" fontAlgn="base" latinLnBrk="0"/>
            <a:r>
              <a:rPr lang="en-US" altLang="ko-KR" dirty="0"/>
              <a:t>b) </a:t>
            </a:r>
            <a:r>
              <a:rPr lang="ko-KR" altLang="en-US" dirty="0"/>
              <a:t>중간에 데이터 삽입이나 삭제가 자주 일어날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algn="ctr" fontAlgn="base" latinLnBrk="0"/>
            <a:r>
              <a:rPr lang="en-US" altLang="ko-KR" sz="1600" dirty="0" smtClean="0"/>
              <a:t>- </a:t>
            </a:r>
            <a:r>
              <a:rPr lang="ko-KR" altLang="en-US" sz="1600" dirty="0" smtClean="0"/>
              <a:t>리스트는 다른 컨테이너들과 달리 다른 데이터들을 조작하지 않아도 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다음 장</a:t>
            </a:r>
            <a:r>
              <a:rPr lang="en-US" altLang="ko-KR" sz="1600" dirty="0" smtClean="0"/>
              <a:t>)</a:t>
            </a:r>
          </a:p>
          <a:p>
            <a:pPr algn="ctr" fontAlgn="base" latinLnBrk="0"/>
            <a:endParaRPr lang="en-US" altLang="ko-KR" dirty="0" smtClean="0"/>
          </a:p>
          <a:p>
            <a:pPr algn="ctr" fontAlgn="base" latinLnBrk="0"/>
            <a:r>
              <a:rPr lang="en-US" altLang="ko-KR" dirty="0" smtClean="0"/>
              <a:t>c)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접근하는 경우가 많지 않을 때</a:t>
            </a:r>
            <a:r>
              <a:rPr lang="en-US" altLang="ko-KR" dirty="0" smtClean="0"/>
              <a:t>.</a:t>
            </a:r>
          </a:p>
          <a:p>
            <a:pPr algn="ctr" fontAlgn="base" latinLnBrk="0"/>
            <a:r>
              <a:rPr lang="en-US" altLang="ko-KR" sz="1500" dirty="0" smtClean="0"/>
              <a:t>- </a:t>
            </a:r>
            <a:r>
              <a:rPr lang="en-US" altLang="ko-KR" sz="1500" dirty="0" err="1"/>
              <a:t>list는</a:t>
            </a:r>
            <a:r>
              <a:rPr lang="en-US" altLang="ko-KR" sz="1500" dirty="0"/>
              <a:t> </a:t>
            </a:r>
            <a:r>
              <a:rPr lang="en-US" altLang="ko-KR" sz="1500" dirty="0" err="1"/>
              <a:t>순차</a:t>
            </a:r>
            <a:r>
              <a:rPr lang="en-US" altLang="ko-KR" sz="1500" dirty="0"/>
              <a:t> </a:t>
            </a:r>
            <a:r>
              <a:rPr lang="en-US" altLang="ko-KR" sz="1500" dirty="0" err="1"/>
              <a:t>접근만</a:t>
            </a:r>
            <a:r>
              <a:rPr lang="en-US" altLang="ko-KR" sz="1500" dirty="0"/>
              <a:t> </a:t>
            </a:r>
            <a:r>
              <a:rPr lang="en-US" altLang="ko-KR" sz="1500" dirty="0" err="1"/>
              <a:t>가능하다</a:t>
            </a:r>
            <a:r>
              <a:rPr lang="en-US" altLang="ko-KR" sz="1500" dirty="0"/>
              <a:t>.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반복자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-4-2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연관 컨테이너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set</a:t>
            </a:r>
            <a:r>
              <a:rPr lang="ko-KR" altLang="en-US" sz="1050" dirty="0"/>
              <a:t>은 원하는 </a:t>
            </a:r>
            <a:r>
              <a:rPr lang="en-US" altLang="ko-KR" sz="1050" dirty="0"/>
              <a:t>key</a:t>
            </a:r>
            <a:r>
              <a:rPr lang="ko-KR" altLang="en-US" sz="1050" dirty="0"/>
              <a:t>를 신속하게 찾고</a:t>
            </a:r>
            <a:r>
              <a:rPr lang="en-US" altLang="ko-KR" sz="1050" dirty="0"/>
              <a:t>, </a:t>
            </a:r>
            <a:r>
              <a:rPr lang="ko-KR" altLang="en-US" sz="1050" dirty="0"/>
              <a:t>또 이 </a:t>
            </a:r>
            <a:r>
              <a:rPr lang="en-US" altLang="ko-KR" sz="1050" dirty="0"/>
              <a:t>key</a:t>
            </a:r>
            <a:r>
              <a:rPr lang="ko-KR" altLang="en-US" sz="1050" dirty="0"/>
              <a:t>를 정렬할 때 사용한다</a:t>
            </a:r>
            <a:r>
              <a:rPr lang="en-US" altLang="ko-KR" sz="1050" dirty="0"/>
              <a:t>. map</a:t>
            </a:r>
            <a:r>
              <a:rPr lang="ko-KR" altLang="en-US" sz="1050" dirty="0"/>
              <a:t>과 비슷하지만 다른 점은 </a:t>
            </a:r>
            <a:r>
              <a:rPr lang="en-US" altLang="ko-KR" sz="1050" dirty="0"/>
              <a:t>map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와 값이 한 쌍으로 저장되지만</a:t>
            </a:r>
            <a:r>
              <a:rPr lang="en-US" altLang="ko-KR" sz="1050" dirty="0"/>
              <a:t>, set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만 저장된다는 점이다</a:t>
            </a:r>
            <a:r>
              <a:rPr lang="en-US" altLang="ko-KR" sz="1050" dirty="0"/>
              <a:t>. 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Set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50067312" descr="EMB000024d03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824536" cy="260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47864" y="35637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</a:t>
            </a:r>
            <a:r>
              <a:rPr lang="ko-KR" altLang="en-US" dirty="0" smtClean="0"/>
              <a:t>의 구조도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532" y="2192681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set </a:t>
            </a:r>
            <a:r>
              <a:rPr lang="ko-KR" altLang="en-US" sz="1600" dirty="0"/>
              <a:t>컨테이너는 대표적인 연관 컨테이너이자 가장 단순한 </a:t>
            </a:r>
            <a:r>
              <a:rPr lang="ko-KR" altLang="en-US" sz="1600" dirty="0" smtClean="0"/>
              <a:t>컨테이너이다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 key</a:t>
            </a:r>
            <a:r>
              <a:rPr lang="ko-KR" altLang="en-US" sz="1600" dirty="0"/>
              <a:t>라 불리는 원소</a:t>
            </a:r>
            <a:r>
              <a:rPr lang="en-US" altLang="ko-KR" sz="1600" dirty="0"/>
              <a:t>(Value)</a:t>
            </a:r>
            <a:r>
              <a:rPr lang="ko-KR" altLang="en-US" sz="1600" dirty="0"/>
              <a:t>의 집합으로 이루어진 컨테이너이다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균형 </a:t>
            </a:r>
            <a:r>
              <a:rPr lang="ko-KR" altLang="en-US" sz="1600" dirty="0"/>
              <a:t>이진 </a:t>
            </a:r>
            <a:r>
              <a:rPr lang="ko-KR" altLang="en-US" sz="1600" dirty="0" err="1"/>
              <a:t>트리의</a:t>
            </a:r>
            <a:r>
              <a:rPr lang="ko-KR" altLang="en-US" sz="1600" dirty="0"/>
              <a:t> 모든 특징을 가진다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원소 </a:t>
            </a:r>
            <a:r>
              <a:rPr lang="ko-KR" altLang="en-US" sz="1600" dirty="0"/>
              <a:t>검색을 로그 시간 복잡도에 수행 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검색 관련 함수를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3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-4-2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연관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set</a:t>
            </a:r>
            <a:r>
              <a:rPr lang="ko-KR" altLang="en-US" sz="1050" dirty="0"/>
              <a:t>은 원하는 </a:t>
            </a:r>
            <a:r>
              <a:rPr lang="en-US" altLang="ko-KR" sz="1050" dirty="0"/>
              <a:t>key</a:t>
            </a:r>
            <a:r>
              <a:rPr lang="ko-KR" altLang="en-US" sz="1050" dirty="0"/>
              <a:t>를 신속하게 찾고</a:t>
            </a:r>
            <a:r>
              <a:rPr lang="en-US" altLang="ko-KR" sz="1050" dirty="0"/>
              <a:t>, </a:t>
            </a:r>
            <a:r>
              <a:rPr lang="ko-KR" altLang="en-US" sz="1050" dirty="0"/>
              <a:t>또 이 </a:t>
            </a:r>
            <a:r>
              <a:rPr lang="en-US" altLang="ko-KR" sz="1050" dirty="0"/>
              <a:t>key</a:t>
            </a:r>
            <a:r>
              <a:rPr lang="ko-KR" altLang="en-US" sz="1050" dirty="0"/>
              <a:t>를 정렬할 때 사용한다</a:t>
            </a:r>
            <a:r>
              <a:rPr lang="en-US" altLang="ko-KR" sz="1050" dirty="0"/>
              <a:t>. map</a:t>
            </a:r>
            <a:r>
              <a:rPr lang="ko-KR" altLang="en-US" sz="1050" dirty="0"/>
              <a:t>과 비슷하지만 다른 점은 </a:t>
            </a:r>
            <a:r>
              <a:rPr lang="en-US" altLang="ko-KR" sz="1050" dirty="0"/>
              <a:t>map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와 값이 한 쌍으로 저장되지만</a:t>
            </a:r>
            <a:r>
              <a:rPr lang="en-US" altLang="ko-KR" sz="1050" dirty="0"/>
              <a:t>, set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만 저장된다는 점이다</a:t>
            </a:r>
            <a:r>
              <a:rPr lang="en-US" altLang="ko-KR" sz="1050" dirty="0"/>
              <a:t>. 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06121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1044" y="2564904"/>
            <a:ext cx="84249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/>
              <a:t>set</a:t>
            </a:r>
            <a:r>
              <a:rPr lang="ko-KR" altLang="en-US" sz="1500" dirty="0"/>
              <a:t>은 연관 컨테이너이므로 컨테이너 앞</a:t>
            </a:r>
            <a:r>
              <a:rPr lang="en-US" altLang="ko-KR" sz="1500" dirty="0"/>
              <a:t>, </a:t>
            </a:r>
            <a:r>
              <a:rPr lang="ko-KR" altLang="en-US" sz="1500" dirty="0"/>
              <a:t>뒤에 추가하거나 제거하는 멤버 함수를 제공하지 않는다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연관 </a:t>
            </a:r>
            <a:r>
              <a:rPr lang="ko-KR" altLang="en-US" sz="1500" dirty="0"/>
              <a:t>컨테이너의 핵심은 빠른 원소 찾기이며 균형 이진 </a:t>
            </a:r>
            <a:r>
              <a:rPr lang="ko-KR" altLang="en-US" sz="1500" dirty="0" err="1"/>
              <a:t>트리를</a:t>
            </a:r>
            <a:r>
              <a:rPr lang="ko-KR" altLang="en-US" sz="1500" dirty="0"/>
              <a:t> 이용한 로그 시간 검색 복잡도를 보장한다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찾기 </a:t>
            </a:r>
            <a:r>
              <a:rPr lang="ko-KR" altLang="en-US" sz="1500" dirty="0"/>
              <a:t>관련 </a:t>
            </a:r>
            <a:r>
              <a:rPr lang="ko-KR" altLang="en-US" sz="1500" dirty="0" smtClean="0"/>
              <a:t>멤버함수 </a:t>
            </a:r>
            <a:r>
              <a:rPr lang="en-US" altLang="ko-KR" sz="1500" dirty="0" smtClean="0"/>
              <a:t>: count</a:t>
            </a:r>
            <a:r>
              <a:rPr lang="en-US" altLang="ko-KR" sz="1500" dirty="0"/>
              <a:t>(), find(), </a:t>
            </a:r>
            <a:r>
              <a:rPr lang="en-US" altLang="ko-KR" sz="1500" dirty="0" err="1"/>
              <a:t>lower_bound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upper_bound</a:t>
            </a:r>
            <a:r>
              <a:rPr lang="en-US" altLang="ko-KR" sz="1500" dirty="0"/>
              <a:t>(), </a:t>
            </a:r>
            <a:r>
              <a:rPr lang="en-US" altLang="ko-KR" sz="1500" dirty="0" err="1"/>
              <a:t>equal_range</a:t>
            </a:r>
            <a:r>
              <a:rPr lang="en-US" altLang="ko-KR" sz="15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원소를 </a:t>
            </a:r>
            <a:r>
              <a:rPr lang="ko-KR" altLang="en-US" sz="1500" dirty="0"/>
              <a:t>저장하기 위해 사용되는 </a:t>
            </a:r>
            <a:r>
              <a:rPr lang="ko-KR" altLang="en-US" sz="1500" dirty="0" err="1"/>
              <a:t>맴버</a:t>
            </a:r>
            <a:r>
              <a:rPr lang="ko-KR" altLang="en-US" sz="1500" dirty="0"/>
              <a:t> 함수는 </a:t>
            </a:r>
            <a:r>
              <a:rPr lang="en-US" altLang="ko-KR" sz="1500" dirty="0"/>
              <a:t>insert()</a:t>
            </a:r>
            <a:r>
              <a:rPr lang="ko-KR" altLang="en-US" sz="1500" dirty="0"/>
              <a:t>가 유일하다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만약 </a:t>
            </a:r>
            <a:r>
              <a:rPr lang="en-US" altLang="ko-KR" sz="1500" dirty="0"/>
              <a:t>key</a:t>
            </a:r>
            <a:r>
              <a:rPr lang="ko-KR" altLang="en-US" sz="1500" dirty="0"/>
              <a:t>의 중복을 허용한다면 </a:t>
            </a:r>
            <a:r>
              <a:rPr lang="en-US" altLang="ko-KR" sz="1500" dirty="0" err="1"/>
              <a:t>multiset</a:t>
            </a:r>
            <a:r>
              <a:rPr lang="ko-KR" altLang="en-US" sz="1500" dirty="0"/>
              <a:t>을 이용해야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03525"/>
            <a:ext cx="4599762" cy="223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5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-4-2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연관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set</a:t>
            </a:r>
            <a:r>
              <a:rPr lang="ko-KR" altLang="en-US" sz="1050" dirty="0"/>
              <a:t>은 원하는 </a:t>
            </a:r>
            <a:r>
              <a:rPr lang="en-US" altLang="ko-KR" sz="1050" dirty="0"/>
              <a:t>key</a:t>
            </a:r>
            <a:r>
              <a:rPr lang="ko-KR" altLang="en-US" sz="1050" dirty="0"/>
              <a:t>를 신속하게 찾고</a:t>
            </a:r>
            <a:r>
              <a:rPr lang="en-US" altLang="ko-KR" sz="1050" dirty="0"/>
              <a:t>, </a:t>
            </a:r>
            <a:r>
              <a:rPr lang="ko-KR" altLang="en-US" sz="1050" dirty="0"/>
              <a:t>또 이 </a:t>
            </a:r>
            <a:r>
              <a:rPr lang="en-US" altLang="ko-KR" sz="1050" dirty="0"/>
              <a:t>key</a:t>
            </a:r>
            <a:r>
              <a:rPr lang="ko-KR" altLang="en-US" sz="1050" dirty="0"/>
              <a:t>를 정렬할 때 사용한다</a:t>
            </a:r>
            <a:r>
              <a:rPr lang="en-US" altLang="ko-KR" sz="1050" dirty="0"/>
              <a:t>. map</a:t>
            </a:r>
            <a:r>
              <a:rPr lang="ko-KR" altLang="en-US" sz="1050" dirty="0"/>
              <a:t>과 비슷하지만 다른 점은 </a:t>
            </a:r>
            <a:r>
              <a:rPr lang="en-US" altLang="ko-KR" sz="1050" dirty="0"/>
              <a:t>map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와 값이 한 쌍으로 저장되지만</a:t>
            </a:r>
            <a:r>
              <a:rPr lang="en-US" altLang="ko-KR" sz="1050" dirty="0"/>
              <a:t>, set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만 저장된다는 점이다</a:t>
            </a:r>
            <a:r>
              <a:rPr lang="en-US" altLang="ko-KR" sz="1050" dirty="0"/>
              <a:t>. 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06121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Set</a:t>
            </a:r>
            <a:r>
              <a:rPr lang="ko-KR" altLang="en-US" dirty="0" smtClean="0"/>
              <a:t>의 사용 시기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918" y="292494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 latinLnBrk="0">
              <a:buAutoNum type="arabicParenR"/>
            </a:pPr>
            <a:r>
              <a:rPr lang="ko-KR" altLang="en-US" dirty="0" smtClean="0"/>
              <a:t>데이터 하나만 저장되며 중복되지 않을 때</a:t>
            </a:r>
            <a:endParaRPr lang="en-US" altLang="ko-KR" dirty="0" smtClean="0"/>
          </a:p>
          <a:p>
            <a:pPr marL="342900" indent="-342900" fontAlgn="base" latinLnBrk="0">
              <a:buAutoNum type="arabicParenR"/>
            </a:pPr>
            <a:r>
              <a:rPr lang="ko-KR" altLang="en-US" dirty="0" smtClean="0"/>
              <a:t>빠른 검색 속도가 필요할 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5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-4-2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연관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저장 원소가 삽입 순서와 다르게 특정 정렬 기준에 의해 자동 정렬되는 컨테이너로 비선형적이다</a:t>
            </a:r>
            <a:r>
              <a:rPr lang="en-US" altLang="ko-KR" sz="1050" dirty="0"/>
              <a:t>.(set, map)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Map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20486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 smtClean="0"/>
              <a:t>map </a:t>
            </a:r>
            <a:r>
              <a:rPr lang="ko-KR" altLang="en-US" sz="1600" dirty="0"/>
              <a:t>컨테이너는 연관 컨테이너 중 자주 사용하는 컨테이너로 원소를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 </a:t>
            </a:r>
            <a:r>
              <a:rPr lang="ko-KR" altLang="en-US" sz="1600" dirty="0"/>
              <a:t>쌍으로 저장한다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600" dirty="0" smtClean="0"/>
              <a:t>set</a:t>
            </a:r>
            <a:r>
              <a:rPr lang="ko-KR" altLang="en-US" sz="1600" dirty="0"/>
              <a:t>은 원소로 </a:t>
            </a:r>
            <a:r>
              <a:rPr lang="en-US" altLang="ko-KR" sz="1600" dirty="0"/>
              <a:t>key </a:t>
            </a:r>
            <a:r>
              <a:rPr lang="ko-KR" altLang="en-US" sz="1600" dirty="0"/>
              <a:t>하나만을 저장하지만</a:t>
            </a:r>
            <a:r>
              <a:rPr lang="en-US" altLang="ko-KR" sz="1600" dirty="0"/>
              <a:t>, map</a:t>
            </a:r>
            <a:r>
              <a:rPr lang="ko-KR" altLang="en-US" sz="1600" dirty="0"/>
              <a:t>은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pair</a:t>
            </a:r>
            <a:r>
              <a:rPr lang="ko-KR" altLang="en-US" sz="1600" dirty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저장할 수 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(pair</a:t>
            </a:r>
            <a:r>
              <a:rPr lang="ko-KR" altLang="en-US" sz="1600" dirty="0" smtClean="0"/>
              <a:t>객체로 저장하며 </a:t>
            </a:r>
            <a:r>
              <a:rPr lang="en-US" altLang="ko-KR" sz="1600" dirty="0" smtClean="0"/>
              <a:t>first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key, second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value)</a:t>
            </a:r>
          </a:p>
          <a:p>
            <a:pPr marL="342900" indent="-342900">
              <a:buAutoNum type="arabicParenR"/>
            </a:pPr>
            <a:r>
              <a:rPr lang="en-US" altLang="ko-KR" sz="1600" dirty="0" smtClean="0"/>
              <a:t>set</a:t>
            </a:r>
            <a:r>
              <a:rPr lang="ko-KR" altLang="en-US" sz="1600" dirty="0"/>
              <a:t>과 마찬가지로 중복 </a:t>
            </a:r>
            <a:r>
              <a:rPr lang="en-US" altLang="ko-KR" sz="1600" dirty="0"/>
              <a:t>key</a:t>
            </a:r>
            <a:r>
              <a:rPr lang="ko-KR" altLang="en-US" sz="1600" dirty="0"/>
              <a:t>를 허용해야 한다면 </a:t>
            </a:r>
            <a:r>
              <a:rPr lang="en-US" altLang="ko-KR" sz="1600" dirty="0" err="1"/>
              <a:t>multimap</a:t>
            </a:r>
            <a:r>
              <a:rPr lang="ko-KR" altLang="en-US" sz="1600" dirty="0"/>
              <a:t>을 사용해야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</a:t>
            </a:r>
            <a:r>
              <a:rPr lang="ko-KR" altLang="en-US" sz="1600" dirty="0" err="1"/>
              <a:t>맵은</a:t>
            </a:r>
            <a:r>
              <a:rPr lang="ko-KR" altLang="en-US" sz="1600" dirty="0"/>
              <a:t> </a:t>
            </a:r>
            <a:r>
              <a:rPr lang="en-US" altLang="ko-KR" sz="1600" dirty="0"/>
              <a:t>[] </a:t>
            </a:r>
            <a:r>
              <a:rPr lang="ko-KR" altLang="en-US" sz="1600" dirty="0"/>
              <a:t>연산자를 제공하여 </a:t>
            </a:r>
            <a:r>
              <a:rPr lang="en-US" altLang="ko-KR" sz="1600" dirty="0"/>
              <a:t>key</a:t>
            </a:r>
            <a:r>
              <a:rPr lang="ko-KR" altLang="en-US" sz="1600" dirty="0"/>
              <a:t>에 해당하는 원소의 </a:t>
            </a:r>
            <a:r>
              <a:rPr lang="en-US" altLang="ko-KR" sz="1600" dirty="0"/>
              <a:t>value</a:t>
            </a:r>
            <a:r>
              <a:rPr lang="ko-KR" altLang="en-US" sz="1600" dirty="0"/>
              <a:t>에 쉽게 접근이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6" name="_x150066832" descr="EMB000024d03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19" y="4471367"/>
            <a:ext cx="452978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9872" y="4132123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Map</a:t>
            </a:r>
            <a:r>
              <a:rPr lang="ko-KR" altLang="en-US" sz="1600" dirty="0" smtClean="0"/>
              <a:t>의 구조도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0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-4-2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표준 연관 컨테이너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/>
              <a:t>set</a:t>
            </a:r>
            <a:r>
              <a:rPr lang="ko-KR" altLang="en-US" sz="1050" dirty="0"/>
              <a:t>은 원하는 </a:t>
            </a:r>
            <a:r>
              <a:rPr lang="en-US" altLang="ko-KR" sz="1050" dirty="0"/>
              <a:t>key</a:t>
            </a:r>
            <a:r>
              <a:rPr lang="ko-KR" altLang="en-US" sz="1050" dirty="0"/>
              <a:t>를 신속하게 찾고</a:t>
            </a:r>
            <a:r>
              <a:rPr lang="en-US" altLang="ko-KR" sz="1050" dirty="0"/>
              <a:t>, </a:t>
            </a:r>
            <a:r>
              <a:rPr lang="ko-KR" altLang="en-US" sz="1050" dirty="0"/>
              <a:t>또 이 </a:t>
            </a:r>
            <a:r>
              <a:rPr lang="en-US" altLang="ko-KR" sz="1050" dirty="0"/>
              <a:t>key</a:t>
            </a:r>
            <a:r>
              <a:rPr lang="ko-KR" altLang="en-US" sz="1050" dirty="0"/>
              <a:t>를 정렬할 때 사용한다</a:t>
            </a:r>
            <a:r>
              <a:rPr lang="en-US" altLang="ko-KR" sz="1050" dirty="0"/>
              <a:t>. map</a:t>
            </a:r>
            <a:r>
              <a:rPr lang="ko-KR" altLang="en-US" sz="1050" dirty="0"/>
              <a:t>과 비슷하지만 다른 점은 </a:t>
            </a:r>
            <a:r>
              <a:rPr lang="en-US" altLang="ko-KR" sz="1050" dirty="0"/>
              <a:t>map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와 값이 한 쌍으로 저장되지만</a:t>
            </a:r>
            <a:r>
              <a:rPr lang="en-US" altLang="ko-KR" sz="1050" dirty="0"/>
              <a:t>, set</a:t>
            </a:r>
            <a:r>
              <a:rPr lang="ko-KR" altLang="en-US" sz="1050" dirty="0"/>
              <a:t>은 </a:t>
            </a:r>
            <a:r>
              <a:rPr lang="en-US" altLang="ko-KR" sz="1050" dirty="0"/>
              <a:t>key</a:t>
            </a:r>
            <a:r>
              <a:rPr lang="ko-KR" altLang="en-US" sz="1050" dirty="0"/>
              <a:t>만 저장된다는 점이다</a:t>
            </a:r>
            <a:r>
              <a:rPr lang="en-US" altLang="ko-KR" sz="1050" dirty="0"/>
              <a:t>. 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06121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Map</a:t>
            </a:r>
            <a:r>
              <a:rPr lang="ko-KR" altLang="en-US" dirty="0" smtClean="0"/>
              <a:t>의 사용 시기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508" y="314096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r>
              <a:rPr lang="ko-KR" altLang="en-US" dirty="0"/>
              <a:t>정렬해야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0"/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/>
              <a:t>많은 자료를 저장하고</a:t>
            </a:r>
            <a:r>
              <a:rPr lang="en-US" altLang="ko-KR" dirty="0"/>
              <a:t>, </a:t>
            </a:r>
            <a:r>
              <a:rPr lang="ko-KR" altLang="en-US" dirty="0"/>
              <a:t>검색이 빨라야 한다</a:t>
            </a:r>
          </a:p>
          <a:p>
            <a:pPr fontAlgn="base" latinLnBrk="0"/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ko-KR" altLang="en-US" dirty="0"/>
              <a:t>빈번하게 삽입</a:t>
            </a:r>
            <a:r>
              <a:rPr lang="en-US" altLang="ko-KR" dirty="0"/>
              <a:t>, </a:t>
            </a:r>
            <a:r>
              <a:rPr lang="ko-KR" altLang="en-US" dirty="0"/>
              <a:t>삭제하지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2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-5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컨테이너 어댑터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컨테이너 어댑터는 다른 컨테이너의 구성 요소의 인터페이스를 변경해 새로운 인터페이스를 갖는 구성 요소로 변경한 컨테이너이다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224" y="168882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컨테이너 어댑터의 세가지 종류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Stack Container ( Base : </a:t>
            </a:r>
            <a:r>
              <a:rPr lang="en-US" altLang="ko-KR" dirty="0" err="1" smtClean="0"/>
              <a:t>Deque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Queue Container </a:t>
            </a:r>
            <a:r>
              <a:rPr lang="en-US" altLang="ko-KR" dirty="0"/>
              <a:t>( Base : </a:t>
            </a:r>
            <a:r>
              <a:rPr lang="en-US" altLang="ko-KR" dirty="0" err="1"/>
              <a:t>Deque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P</a:t>
            </a:r>
            <a:r>
              <a:rPr lang="en-US" altLang="ko-KR" dirty="0" err="1" smtClean="0"/>
              <a:t>riority_queue</a:t>
            </a:r>
            <a:r>
              <a:rPr lang="en-US" altLang="ko-KR" dirty="0" smtClean="0"/>
              <a:t> Container ( </a:t>
            </a:r>
            <a:r>
              <a:rPr lang="en-US" altLang="ko-KR" dirty="0"/>
              <a:t>Base : </a:t>
            </a:r>
            <a:r>
              <a:rPr lang="en-US" altLang="ko-KR" dirty="0" smtClean="0"/>
              <a:t>Vector)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28" y="3208014"/>
            <a:ext cx="6012160" cy="335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-5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컨테이너 어댑터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 smtClean="0"/>
              <a:t>Stack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컨테이너와 </a:t>
            </a:r>
            <a:r>
              <a:rPr lang="en-US" altLang="ko-KR" sz="1050" dirty="0" smtClean="0"/>
              <a:t>queue </a:t>
            </a:r>
            <a:r>
              <a:rPr lang="ko-KR" altLang="en-US" sz="1050" dirty="0" smtClean="0"/>
              <a:t>컨테이너 예제 소스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32188" y="1512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741488"/>
            <a:ext cx="4320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/*Stack </a:t>
            </a:r>
            <a:r>
              <a:rPr lang="ko-KR" altLang="en-US" sz="1400" dirty="0" smtClean="0"/>
              <a:t>컨테이너 예제 소스</a:t>
            </a:r>
            <a:r>
              <a:rPr lang="en-US" altLang="ko-KR" sz="1400" dirty="0" smtClean="0"/>
              <a:t>*/</a:t>
            </a:r>
          </a:p>
          <a:p>
            <a:pPr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fontAlgn="base" latinLnBrk="0"/>
            <a:r>
              <a:rPr lang="en-US" altLang="ko-KR" sz="1400" dirty="0"/>
              <a:t>#include &lt;stack&gt;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fontAlgn="base" latinLnBrk="0"/>
            <a:r>
              <a:rPr lang="en-US" altLang="ko-KR" sz="1400" dirty="0"/>
              <a:t>{</a:t>
            </a:r>
          </a:p>
          <a:p>
            <a:pPr fontAlgn="base" latinLnBrk="0"/>
            <a:r>
              <a:rPr lang="en-US" altLang="ko-KR" sz="1400" dirty="0"/>
              <a:t>	stack&lt;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st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(10);</a:t>
            </a:r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(20);</a:t>
            </a:r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st.push</a:t>
            </a:r>
            <a:r>
              <a:rPr lang="en-US" altLang="ko-KR" sz="1400" dirty="0"/>
              <a:t>(30);</a:t>
            </a:r>
          </a:p>
          <a:p>
            <a:pPr fontAlgn="base" latinLnBrk="0"/>
            <a:r>
              <a:rPr lang="en-US" altLang="ko-KR" sz="1400" dirty="0"/>
              <a:t>	while(!</a:t>
            </a:r>
            <a:r>
              <a:rPr lang="en-US" altLang="ko-KR" sz="1400" dirty="0" err="1"/>
              <a:t>st.empty</a:t>
            </a:r>
            <a:r>
              <a:rPr lang="en-US" altLang="ko-KR" sz="1400" dirty="0"/>
              <a:t>())</a:t>
            </a:r>
          </a:p>
          <a:p>
            <a:pPr fontAlgn="base" latinLnBrk="0"/>
            <a:r>
              <a:rPr lang="en-US" altLang="ko-KR" sz="1400" dirty="0"/>
              <a:t>	{</a:t>
            </a:r>
          </a:p>
          <a:p>
            <a:pPr fontAlgn="base" latinLnBrk="0"/>
            <a:r>
              <a:rPr lang="en-US" altLang="ko-KR" sz="1400" dirty="0"/>
              <a:t>	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st.top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	 </a:t>
            </a:r>
            <a:r>
              <a:rPr lang="en-US" altLang="ko-KR" sz="1400" dirty="0" err="1"/>
              <a:t>st.pop</a:t>
            </a:r>
            <a:r>
              <a:rPr lang="en-US" altLang="ko-KR" sz="1400" dirty="0"/>
              <a:t>();</a:t>
            </a:r>
          </a:p>
          <a:p>
            <a:pPr fontAlgn="base" latinLnBrk="0"/>
            <a:r>
              <a:rPr lang="en-US" altLang="ko-KR" sz="1400" dirty="0"/>
              <a:t>	}</a:t>
            </a:r>
          </a:p>
          <a:p>
            <a:pPr fontAlgn="base" latinLnBrk="0"/>
            <a:r>
              <a:rPr lang="en-US" altLang="ko-KR" sz="1400" dirty="0"/>
              <a:t>	return 0;</a:t>
            </a:r>
          </a:p>
          <a:p>
            <a:pPr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1628800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/*Queue </a:t>
            </a:r>
            <a:r>
              <a:rPr lang="ko-KR" altLang="en-US" sz="1400" dirty="0" smtClean="0"/>
              <a:t>컨테이너 예제 소스</a:t>
            </a:r>
            <a:r>
              <a:rPr lang="en-US" altLang="ko-KR" sz="1400" dirty="0" smtClean="0"/>
              <a:t>*/</a:t>
            </a:r>
          </a:p>
          <a:p>
            <a:pPr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fontAlgn="base" latinLnBrk="0"/>
            <a:r>
              <a:rPr lang="en-US" altLang="ko-KR" sz="1400" dirty="0"/>
              <a:t>#include &lt;queue&gt;</a:t>
            </a:r>
          </a:p>
          <a:p>
            <a:pPr fontAlgn="base" latinLnBrk="0"/>
            <a:r>
              <a:rPr lang="en-US" altLang="ko-KR" sz="1400" dirty="0"/>
              <a:t>#include &lt;list&gt;</a:t>
            </a:r>
          </a:p>
          <a:p>
            <a:pPr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fontAlgn="base" latinLnBrk="0"/>
            <a:r>
              <a:rPr lang="en-US" altLang="ko-KR" sz="1400" dirty="0"/>
              <a:t>{</a:t>
            </a:r>
          </a:p>
          <a:p>
            <a:pPr fontAlgn="base" latinLnBrk="0"/>
            <a:r>
              <a:rPr lang="en-US" altLang="ko-KR" sz="1400" dirty="0"/>
              <a:t>queue&lt;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list&lt;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&gt; q;</a:t>
            </a:r>
          </a:p>
          <a:p>
            <a:pPr fontAlgn="base" latinLnBrk="0"/>
            <a:r>
              <a:rPr lang="en-US" altLang="ko-KR" sz="1400" dirty="0" err="1"/>
              <a:t>q.push</a:t>
            </a:r>
            <a:r>
              <a:rPr lang="en-US" altLang="ko-KR" sz="1400" dirty="0"/>
              <a:t>(10);</a:t>
            </a:r>
          </a:p>
          <a:p>
            <a:pPr fontAlgn="base" latinLnBrk="0"/>
            <a:r>
              <a:rPr lang="en-US" altLang="ko-KR" sz="1400" dirty="0" err="1"/>
              <a:t>q.push</a:t>
            </a:r>
            <a:r>
              <a:rPr lang="en-US" altLang="ko-KR" sz="1400" dirty="0"/>
              <a:t>(20);</a:t>
            </a:r>
          </a:p>
          <a:p>
            <a:pPr fontAlgn="base" latinLnBrk="0"/>
            <a:r>
              <a:rPr lang="en-US" altLang="ko-KR" sz="1400" dirty="0" err="1"/>
              <a:t>q.push</a:t>
            </a:r>
            <a:r>
              <a:rPr lang="en-US" altLang="ko-KR" sz="1400" dirty="0"/>
              <a:t>(30);</a:t>
            </a:r>
          </a:p>
          <a:p>
            <a:pPr fontAlgn="base" latinLnBrk="0"/>
            <a:r>
              <a:rPr lang="en-US" altLang="ko-KR" sz="1400" dirty="0"/>
              <a:t>while(!</a:t>
            </a:r>
            <a:r>
              <a:rPr lang="en-US" altLang="ko-KR" sz="1400" dirty="0" err="1"/>
              <a:t>q.empty</a:t>
            </a:r>
            <a:r>
              <a:rPr lang="en-US" altLang="ko-KR" sz="1400" dirty="0"/>
              <a:t>())</a:t>
            </a:r>
          </a:p>
          <a:p>
            <a:pPr fontAlgn="base" latinLnBrk="0"/>
            <a:r>
              <a:rPr lang="en-US" altLang="ko-KR" sz="1400" dirty="0"/>
              <a:t>{</a:t>
            </a:r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q.front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q.pop</a:t>
            </a:r>
            <a:r>
              <a:rPr lang="en-US" altLang="ko-KR" sz="1400" dirty="0"/>
              <a:t>();</a:t>
            </a:r>
          </a:p>
          <a:p>
            <a:pPr fontAlgn="base" latinLnBrk="0"/>
            <a:r>
              <a:rPr lang="en-US" altLang="ko-KR" sz="1400" dirty="0"/>
              <a:t>}</a:t>
            </a:r>
          </a:p>
          <a:p>
            <a:pPr fontAlgn="base" latinLnBrk="0"/>
            <a:r>
              <a:rPr lang="en-US" altLang="ko-KR" sz="1400" dirty="0"/>
              <a:t>return 0;</a:t>
            </a:r>
          </a:p>
          <a:p>
            <a:pPr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549636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</a:p>
          <a:p>
            <a:r>
              <a:rPr lang="en-US" altLang="ko-KR" dirty="0" smtClean="0"/>
              <a:t>20</a:t>
            </a:r>
          </a:p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3512" y="5517232"/>
            <a:ext cx="338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20</a:t>
            </a:r>
          </a:p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-5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컨테이너 어댑터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050" dirty="0" err="1" smtClean="0"/>
              <a:t>Priority_queue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컨테이너 예제 소스</a:t>
            </a:r>
            <a:endParaRPr lang="ko-KR" altLang="en-US" sz="105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32188" y="1512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01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1600200"/>
            <a:ext cx="49685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500" dirty="0" smtClean="0"/>
              <a:t>/* </a:t>
            </a:r>
            <a:r>
              <a:rPr lang="en-US" altLang="ko-KR" sz="1500" dirty="0" err="1" smtClean="0"/>
              <a:t>Priority_queue</a:t>
            </a:r>
            <a:r>
              <a:rPr lang="en-US" altLang="ko-KR" sz="1500" dirty="0" smtClean="0"/>
              <a:t> */</a:t>
            </a:r>
          </a:p>
          <a:p>
            <a:pPr fontAlgn="base" latinLnBrk="0"/>
            <a:r>
              <a:rPr lang="en-US" altLang="ko-KR" sz="1500" dirty="0" smtClean="0"/>
              <a:t>#</a:t>
            </a:r>
            <a:r>
              <a:rPr lang="en-US" altLang="ko-KR" sz="1500" dirty="0"/>
              <a:t>include &lt;</a:t>
            </a:r>
            <a:r>
              <a:rPr lang="en-US" altLang="ko-KR" sz="1500" dirty="0" err="1"/>
              <a:t>iostream</a:t>
            </a:r>
            <a:r>
              <a:rPr lang="en-US" altLang="ko-KR" sz="1500" dirty="0"/>
              <a:t>&gt;</a:t>
            </a:r>
          </a:p>
          <a:p>
            <a:pPr fontAlgn="base" latinLnBrk="0"/>
            <a:r>
              <a:rPr lang="en-US" altLang="ko-KR" sz="1500" dirty="0"/>
              <a:t>#include &lt;queue&gt;</a:t>
            </a:r>
          </a:p>
          <a:p>
            <a:pPr fontAlgn="base" latinLnBrk="0"/>
            <a:r>
              <a:rPr lang="en-US" altLang="ko-KR" sz="1500" dirty="0"/>
              <a:t>#include &lt;</a:t>
            </a:r>
            <a:r>
              <a:rPr lang="en-US" altLang="ko-KR" sz="1500" dirty="0" err="1"/>
              <a:t>deque</a:t>
            </a:r>
            <a:r>
              <a:rPr lang="en-US" altLang="ko-KR" sz="1500" dirty="0"/>
              <a:t>&gt;</a:t>
            </a:r>
          </a:p>
          <a:p>
            <a:pPr fontAlgn="base" latinLnBrk="0"/>
            <a:r>
              <a:rPr lang="en-US" altLang="ko-KR" sz="1500" dirty="0"/>
              <a:t>using 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pPr fontAlgn="base" latinLnBrk="0"/>
            <a:r>
              <a:rPr lang="en-US" altLang="ko-KR" sz="1500" dirty="0" err="1"/>
              <a:t>int</a:t>
            </a:r>
            <a:r>
              <a:rPr lang="en-US" altLang="ko-KR" sz="1500" dirty="0"/>
              <a:t> main()</a:t>
            </a:r>
          </a:p>
          <a:p>
            <a:pPr fontAlgn="base" latinLnBrk="0"/>
            <a:r>
              <a:rPr lang="en-US" altLang="ko-KR" sz="1500" dirty="0"/>
              <a:t>{</a:t>
            </a:r>
          </a:p>
          <a:p>
            <a:pPr fontAlgn="base" latinLnBrk="0"/>
            <a:r>
              <a:rPr lang="en-US" altLang="ko-KR" sz="1500" dirty="0"/>
              <a:t>	</a:t>
            </a:r>
            <a:r>
              <a:rPr lang="en-US" altLang="ko-KR" sz="1500" dirty="0" err="1"/>
              <a:t>priority_queue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&gt; pq1;</a:t>
            </a:r>
          </a:p>
          <a:p>
            <a:pPr fontAlgn="base" latinLnBrk="0"/>
            <a:r>
              <a:rPr lang="en-US" altLang="ko-KR" sz="1500" dirty="0"/>
              <a:t>	pq1.push(40);</a:t>
            </a:r>
          </a:p>
          <a:p>
            <a:pPr fontAlgn="base" latinLnBrk="0"/>
            <a:r>
              <a:rPr lang="en-US" altLang="ko-KR" sz="1500" dirty="0"/>
              <a:t>	pq1.push(20);</a:t>
            </a:r>
          </a:p>
          <a:p>
            <a:pPr fontAlgn="base" latinLnBrk="0"/>
            <a:r>
              <a:rPr lang="en-US" altLang="ko-KR" sz="1500" dirty="0"/>
              <a:t>	pq1.push(30);</a:t>
            </a:r>
          </a:p>
          <a:p>
            <a:pPr fontAlgn="base" latinLnBrk="0"/>
            <a:r>
              <a:rPr lang="en-US" altLang="ko-KR" sz="1500" dirty="0"/>
              <a:t>	pq1.push(50);</a:t>
            </a:r>
          </a:p>
          <a:p>
            <a:pPr fontAlgn="base" latinLnBrk="0"/>
            <a:r>
              <a:rPr lang="en-US" altLang="ko-KR" sz="1500" dirty="0"/>
              <a:t>	pq1.push(10);</a:t>
            </a:r>
          </a:p>
          <a:p>
            <a:pPr fontAlgn="base" latinLnBrk="0"/>
            <a:r>
              <a:rPr lang="en-US" altLang="ko-KR" sz="1500" dirty="0"/>
              <a:t>	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</a:t>
            </a:r>
            <a:r>
              <a:rPr lang="en-US" altLang="ko-KR" sz="1500" dirty="0" err="1"/>
              <a:t>priority_queue</a:t>
            </a:r>
            <a:r>
              <a:rPr lang="en-US" altLang="ko-KR" sz="1500" dirty="0"/>
              <a:t>[less]:"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pPr fontAlgn="base" latinLnBrk="0"/>
            <a:r>
              <a:rPr lang="en-US" altLang="ko-KR" sz="1500" dirty="0"/>
              <a:t>	while(!pq1.empty())</a:t>
            </a:r>
          </a:p>
          <a:p>
            <a:pPr fontAlgn="base" latinLnBrk="0"/>
            <a:r>
              <a:rPr lang="en-US" altLang="ko-KR" sz="1500" dirty="0"/>
              <a:t>	{</a:t>
            </a:r>
          </a:p>
          <a:p>
            <a:pPr fontAlgn="base" latinLnBrk="0"/>
            <a:r>
              <a:rPr lang="en-US" altLang="ko-KR" sz="1500" dirty="0"/>
              <a:t>		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pq1.top()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pPr fontAlgn="base" latinLnBrk="0"/>
            <a:r>
              <a:rPr lang="en-US" altLang="ko-KR" sz="1500" dirty="0"/>
              <a:t>		pq1.pop();</a:t>
            </a:r>
          </a:p>
          <a:p>
            <a:pPr fontAlgn="base" latinLnBrk="0"/>
            <a:r>
              <a:rPr lang="en-US" altLang="ko-KR" sz="1500" dirty="0"/>
              <a:t>	}</a:t>
            </a:r>
          </a:p>
          <a:p>
            <a:pPr fontAlgn="base" latinLnBrk="0"/>
            <a:r>
              <a:rPr lang="en-US" altLang="ko-KR" sz="1500" dirty="0"/>
              <a:t>	</a:t>
            </a:r>
            <a:r>
              <a:rPr lang="en-US" altLang="ko-KR" sz="1500" dirty="0" err="1"/>
              <a:t>cout</a:t>
            </a:r>
            <a:r>
              <a:rPr lang="en-US" altLang="ko-KR" sz="1500" dirty="0"/>
              <a:t> &lt;&lt; "=============" &lt;&lt; </a:t>
            </a:r>
            <a:r>
              <a:rPr lang="en-US" altLang="ko-KR" sz="1500" dirty="0" err="1"/>
              <a:t>endl</a:t>
            </a:r>
            <a:r>
              <a:rPr lang="en-US" altLang="ko-KR" sz="1500" dirty="0"/>
              <a:t>;</a:t>
            </a:r>
          </a:p>
          <a:p>
            <a:pPr fontAlgn="base" latinLnBrk="0"/>
            <a:r>
              <a:rPr lang="en-US" altLang="ko-KR" sz="1500" dirty="0"/>
              <a:t>	return 0;</a:t>
            </a:r>
          </a:p>
          <a:p>
            <a:pPr fontAlgn="base" latinLnBrk="0"/>
            <a:r>
              <a:rPr lang="en-US" altLang="ko-KR" sz="1500" dirty="0" smtClean="0"/>
              <a:t>}</a:t>
            </a:r>
            <a:endParaRPr lang="en-US" altLang="ko-KR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6489067" y="4590256"/>
            <a:ext cx="1969765" cy="1938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결과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priority_queue</a:t>
            </a:r>
            <a:r>
              <a:rPr lang="en-US" altLang="ko-KR" sz="1500" dirty="0" smtClean="0"/>
              <a:t>[less</a:t>
            </a:r>
            <a:r>
              <a:rPr lang="en-US" altLang="ko-KR" sz="1500" dirty="0"/>
              <a:t>]:</a:t>
            </a:r>
          </a:p>
          <a:p>
            <a:r>
              <a:rPr lang="en-US" altLang="ko-KR" sz="1500" dirty="0"/>
              <a:t>50</a:t>
            </a:r>
          </a:p>
          <a:p>
            <a:r>
              <a:rPr lang="en-US" altLang="ko-KR" sz="1500" dirty="0"/>
              <a:t>40</a:t>
            </a:r>
          </a:p>
          <a:p>
            <a:r>
              <a:rPr lang="en-US" altLang="ko-KR" sz="1500" dirty="0"/>
              <a:t>30</a:t>
            </a:r>
          </a:p>
          <a:p>
            <a:r>
              <a:rPr lang="en-US" altLang="ko-KR" sz="1500" dirty="0"/>
              <a:t>20</a:t>
            </a:r>
          </a:p>
          <a:p>
            <a:r>
              <a:rPr lang="en-US" altLang="ko-KR" sz="1500" dirty="0"/>
              <a:t>10</a:t>
            </a:r>
          </a:p>
          <a:p>
            <a:r>
              <a:rPr lang="en-US" altLang="ko-KR" sz="1500" dirty="0" smtClean="0"/>
              <a:t>=============</a:t>
            </a:r>
            <a:endParaRPr lang="en-US" altLang="ko-KR" sz="1500" dirty="0"/>
          </a:p>
        </p:txBody>
      </p:sp>
      <p:sp>
        <p:nvSpPr>
          <p:cNvPr id="18" name="오른쪽 중괄호 17"/>
          <p:cNvSpPr/>
          <p:nvPr/>
        </p:nvSpPr>
        <p:spPr>
          <a:xfrm>
            <a:off x="2771800" y="3573016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01950" y="384188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무작위로 입력해도 내림차순으로 정렬됨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디폴트</a:t>
            </a:r>
            <a:r>
              <a:rPr lang="en-US" altLang="ko-KR" sz="1400" dirty="0" smtClean="0">
                <a:solidFill>
                  <a:srgbClr val="FF0000"/>
                </a:solidFill>
              </a:rPr>
              <a:t>:less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4572000" y="5085184"/>
            <a:ext cx="7151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3512" y="5229200"/>
            <a:ext cx="12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맨 위에서부터 원소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요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19802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altLang="ko-KR" sz="2500" b="1" dirty="0" smtClean="0"/>
              <a:t>STL</a:t>
            </a:r>
            <a:r>
              <a:rPr lang="ko-KR" altLang="en-US" sz="2500" b="1" dirty="0" smtClean="0"/>
              <a:t>의 배경</a:t>
            </a:r>
            <a:endParaRPr lang="en-US" altLang="ko-KR" sz="25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1/1c/Alexander_Stepanov.jpg/250px-Alexander_Stepan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0" y="2060848"/>
            <a:ext cx="23812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4696" y="1700808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Alexander </a:t>
            </a:r>
            <a:r>
              <a:rPr lang="en-US" altLang="ko-KR" sz="1100" b="1" dirty="0" err="1"/>
              <a:t>Alexandrovich</a:t>
            </a:r>
            <a:r>
              <a:rPr lang="en-US" altLang="ko-KR" sz="1100" b="1" dirty="0"/>
              <a:t> </a:t>
            </a:r>
            <a:r>
              <a:rPr lang="en-US" altLang="ko-KR" sz="1100" b="1" dirty="0" err="1" smtClean="0"/>
              <a:t>Stepanov</a:t>
            </a:r>
            <a:endParaRPr lang="en-US" altLang="ko-KR" sz="11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15816" y="2348880"/>
            <a:ext cx="568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1979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1971</a:t>
            </a:r>
            <a:r>
              <a:rPr lang="ko-KR" altLang="en-US" dirty="0" smtClean="0"/>
              <a:t>년 개념 도입</a:t>
            </a:r>
            <a:endParaRPr lang="en-US" altLang="ko-KR" dirty="0" smtClean="0"/>
          </a:p>
          <a:p>
            <a:r>
              <a:rPr lang="en-US" altLang="ko-KR" dirty="0" smtClean="0"/>
              <a:t>  -&gt; STL</a:t>
            </a:r>
            <a:r>
              <a:rPr lang="ko-KR" altLang="en-US" dirty="0"/>
              <a:t>이</a:t>
            </a:r>
            <a:r>
              <a:rPr lang="ko-KR" altLang="en-US" dirty="0" smtClean="0"/>
              <a:t> 애초부터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을 위해 개발된 것은 아니다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Musser</a:t>
            </a:r>
            <a:r>
              <a:rPr lang="ko-KR" altLang="en-US" dirty="0" smtClean="0"/>
              <a:t>와 협동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첫 번째 </a:t>
            </a:r>
            <a:r>
              <a:rPr lang="en-US" altLang="ko-KR" dirty="0" smtClean="0"/>
              <a:t>Generic programming 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Ada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특정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방위 산업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에서만 </a:t>
            </a:r>
            <a:r>
              <a:rPr lang="ko-KR" altLang="en-US" dirty="0" err="1" smtClean="0"/>
              <a:t>주목받음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포인터가 </a:t>
            </a:r>
            <a:r>
              <a:rPr lang="en-US" altLang="ko-KR" dirty="0" smtClean="0"/>
              <a:t>Ada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전환하는데 큰 역할을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특징 및 평가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288032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2500" dirty="0" smtClean="0"/>
              <a:t>STL</a:t>
            </a:r>
            <a:r>
              <a:rPr lang="ko-KR" altLang="en-US" sz="2500" dirty="0" smtClean="0"/>
              <a:t>의 주요 특징들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01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276872"/>
            <a:ext cx="82089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STL</a:t>
            </a:r>
            <a:r>
              <a:rPr lang="ko-KR" altLang="en-US" sz="3000" dirty="0" smtClean="0"/>
              <a:t>의 주요 특징들</a:t>
            </a:r>
            <a:endParaRPr lang="en-US" altLang="ko-KR" sz="3000" dirty="0" smtClean="0"/>
          </a:p>
          <a:p>
            <a:pPr algn="ctr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일반성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효율성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86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특징 및 평가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15121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2500" dirty="0" smtClean="0"/>
              <a:t>기대효과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828800"/>
            <a:ext cx="820891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기대효과</a:t>
            </a:r>
            <a:endParaRPr lang="en-US" altLang="ko-KR" sz="3000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프로그래밍을 할 때 고려할 요소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 타입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double, …) i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자료구조 </a:t>
            </a:r>
            <a:r>
              <a:rPr lang="en-US" altLang="ko-KR" dirty="0" smtClean="0"/>
              <a:t>(stack, queue, list, …) j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알고리즘 </a:t>
            </a:r>
            <a:r>
              <a:rPr lang="en-US" altLang="ko-KR" dirty="0" smtClean="0"/>
              <a:t>(push, pop, …) k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algn="ctr"/>
            <a:r>
              <a:rPr lang="en-US" altLang="ko-KR" sz="2500" dirty="0" smtClean="0"/>
              <a:t>STL </a:t>
            </a:r>
            <a:r>
              <a:rPr lang="ko-KR" altLang="en-US" sz="2500" dirty="0" smtClean="0"/>
              <a:t>사용시</a:t>
            </a:r>
            <a:endParaRPr lang="en-US" altLang="ko-KR" sz="2500" dirty="0" smtClean="0"/>
          </a:p>
          <a:p>
            <a:r>
              <a:rPr lang="ko-KR" altLang="en-US" dirty="0" smtClean="0"/>
              <a:t>템플릿 프로그래밍을 통해 데이터 타입에 영향을 받지 않음 </a:t>
            </a:r>
            <a:endParaRPr lang="en-US" altLang="ko-KR" dirty="0" smtClean="0"/>
          </a:p>
          <a:p>
            <a:r>
              <a:rPr lang="en-US" altLang="ko-KR" dirty="0" smtClean="0"/>
              <a:t>void Print (T a); -&gt; </a:t>
            </a:r>
            <a:r>
              <a:rPr lang="en-US" altLang="ko-KR" dirty="0" smtClean="0">
                <a:solidFill>
                  <a:srgbClr val="FF0000"/>
                </a:solidFill>
              </a:rPr>
              <a:t>j x k</a:t>
            </a:r>
          </a:p>
          <a:p>
            <a:r>
              <a:rPr lang="ko-KR" altLang="en-US" dirty="0" smtClean="0"/>
              <a:t>알고리즘이 자료구조에 독립적임</a:t>
            </a:r>
            <a:endParaRPr lang="en-US" altLang="ko-KR" dirty="0" smtClean="0"/>
          </a:p>
        </p:txBody>
      </p:sp>
      <p:sp>
        <p:nvSpPr>
          <p:cNvPr id="7" name="오른쪽 중괄호 6"/>
          <p:cNvSpPr/>
          <p:nvPr/>
        </p:nvSpPr>
        <p:spPr>
          <a:xfrm>
            <a:off x="4872608" y="2908920"/>
            <a:ext cx="216024" cy="79208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0640" y="31202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 x j x k</a:t>
            </a:r>
            <a:r>
              <a:rPr lang="ko-KR" altLang="en-US" dirty="0" smtClean="0">
                <a:solidFill>
                  <a:srgbClr val="FF0000"/>
                </a:solidFill>
              </a:rPr>
              <a:t>개의 요소 고려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6392" y="524200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</a:p>
          <a:p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r>
              <a:rPr lang="en-US" altLang="ko-KR" dirty="0" smtClean="0"/>
              <a:t>List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76214" y="538050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push()</a:t>
            </a:r>
          </a:p>
          <a:p>
            <a:r>
              <a:rPr lang="en-US" altLang="ko-KR" dirty="0" smtClean="0"/>
              <a:t>pop()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2199159" y="5343629"/>
            <a:ext cx="82809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13671" y="5519003"/>
            <a:ext cx="27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-&gt; j + k</a:t>
            </a:r>
            <a:r>
              <a:rPr lang="ko-KR" altLang="en-US" dirty="0" smtClean="0">
                <a:solidFill>
                  <a:srgbClr val="FF0000"/>
                </a:solidFill>
              </a:rPr>
              <a:t>개의 요소 고려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특징 및 평가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331236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2500" dirty="0" smtClean="0"/>
              <a:t>STL</a:t>
            </a:r>
            <a:r>
              <a:rPr lang="ko-KR" altLang="en-US" sz="2500" dirty="0" smtClean="0"/>
              <a:t>의 주관적인 평가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968" y="2636912"/>
            <a:ext cx="82089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평가</a:t>
            </a:r>
            <a:endParaRPr lang="en-US" altLang="ko-KR" sz="3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Readability				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		</a:t>
            </a:r>
            <a:r>
              <a:rPr lang="ko-KR" altLang="en-US" dirty="0" smtClean="0"/>
              <a:t>☆ </a:t>
            </a:r>
            <a:r>
              <a:rPr lang="ko-KR" altLang="en-US" dirty="0"/>
              <a:t>☆</a:t>
            </a:r>
            <a:r>
              <a:rPr lang="ko-KR" altLang="en-US" dirty="0" smtClean="0"/>
              <a:t> </a:t>
            </a:r>
            <a:r>
              <a:rPr lang="ko-KR" altLang="en-US" dirty="0"/>
              <a:t>☆ ★ </a:t>
            </a:r>
            <a:r>
              <a:rPr lang="ko-KR" altLang="en-US" dirty="0" smtClean="0"/>
              <a:t>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Writability</a:t>
            </a:r>
            <a:r>
              <a:rPr lang="en-US" altLang="ko-KR" dirty="0" smtClean="0"/>
              <a:t>						</a:t>
            </a:r>
            <a:r>
              <a:rPr lang="ko-KR" altLang="en-US" dirty="0" smtClean="0"/>
              <a:t>☆ </a:t>
            </a:r>
            <a:r>
              <a:rPr lang="ko-KR" altLang="en-US" dirty="0"/>
              <a:t>☆ ☆ ★ </a:t>
            </a:r>
            <a:r>
              <a:rPr lang="ko-KR" altLang="en-US" dirty="0" smtClean="0"/>
              <a:t>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Reliability						</a:t>
            </a:r>
            <a:r>
              <a:rPr lang="ko-KR" altLang="en-US" dirty="0" smtClean="0"/>
              <a:t>☆ ★ ★</a:t>
            </a:r>
            <a:r>
              <a:rPr lang="ko-KR" altLang="en-US" dirty="0"/>
              <a:t> ★ 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17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장단점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2500" dirty="0" smtClean="0"/>
              <a:t>STL</a:t>
            </a:r>
            <a:r>
              <a:rPr lang="ko-KR" altLang="en-US" sz="2500" dirty="0" smtClean="0"/>
              <a:t>의 장단점 소개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01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968" y="1947044"/>
            <a:ext cx="82089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장단점</a:t>
            </a:r>
            <a:endParaRPr lang="en-US" altLang="ko-KR" sz="3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소스 코드 축소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유연성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구현이나 속도 측면의 효율성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디버깅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프로그램이 비대해 질 가능성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76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요약과 견해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2500" dirty="0" smtClean="0"/>
              <a:t>요약</a:t>
            </a:r>
            <a:r>
              <a:rPr lang="en-US" altLang="ko-KR" sz="2500" dirty="0" smtClean="0"/>
              <a:t>:STL</a:t>
            </a:r>
            <a:r>
              <a:rPr lang="ko-KR" altLang="en-US" sz="2500" dirty="0" smtClean="0"/>
              <a:t>의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요소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01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_x207390144" descr="EMB000024d03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2852936"/>
            <a:ext cx="373313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55776" y="2348880"/>
            <a:ext cx="42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Containers + Iterators + 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요약과 견해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2500" dirty="0" smtClean="0"/>
              <a:t>STL </a:t>
            </a:r>
            <a:r>
              <a:rPr lang="ko-KR" altLang="en-US" sz="2500" dirty="0" smtClean="0"/>
              <a:t>서적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670045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견해</a:t>
            </a:r>
            <a:endParaRPr lang="en-US" altLang="ko-KR" sz="15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420888"/>
            <a:ext cx="1944216" cy="24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82560"/>
            <a:ext cx="1728192" cy="23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53858"/>
            <a:ext cx="184307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86" y="4005064"/>
            <a:ext cx="1983260" cy="272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47492"/>
            <a:ext cx="1975916" cy="272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요약과 견해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2500" dirty="0" smtClean="0"/>
              <a:t>Google Trend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670045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견해</a:t>
            </a:r>
            <a:endParaRPr lang="en-US" altLang="ko-KR" sz="3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6546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522920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템플릿 라이브러리 관심도 검색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0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요약과 견해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 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2500" dirty="0" smtClean="0"/>
              <a:t>전문가들</a:t>
            </a:r>
            <a:endParaRPr lang="ko-KR" altLang="en-US" sz="2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185988" y="158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670045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견해</a:t>
            </a:r>
            <a:endParaRPr lang="en-US" altLang="ko-KR" sz="3000" dirty="0" smtClean="0"/>
          </a:p>
        </p:txBody>
      </p:sp>
      <p:pic>
        <p:nvPicPr>
          <p:cNvPr id="15" name="Picture 2" descr="https://upload.wikimedia.org/wikipedia/commons/thumb/1/1c/Alexander_Stepanov.jpg/250px-Alexander_Stepan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71" y="2224043"/>
            <a:ext cx="23812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프로그래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27" y="2223715"/>
            <a:ext cx="3388908" cy="22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프로그래머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95" y="4077072"/>
            <a:ext cx="3096344" cy="20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43915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참고자료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167004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endParaRPr lang="ko-KR" altLang="en-US" sz="2000" dirty="0"/>
          </a:p>
          <a:p>
            <a:pPr fontAlgn="base" latinLnBrk="0"/>
            <a:r>
              <a:rPr lang="en-US" altLang="ko-KR" sz="2000" dirty="0"/>
              <a:t>--- </a:t>
            </a:r>
            <a:r>
              <a:rPr lang="ko-KR" altLang="en-US" sz="2000" dirty="0"/>
              <a:t>출처 </a:t>
            </a:r>
            <a:r>
              <a:rPr lang="en-US" altLang="ko-KR" sz="2000" dirty="0"/>
              <a:t>---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https://www.sgi.com/tech/stl/stl_introduction.html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https://namu.wiki/w/C%2B%2B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https://en.wikipedia.org/wiki/Standard_Template_Library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</a:t>
            </a:r>
            <a:r>
              <a:rPr lang="ko-KR" altLang="en-US" sz="2000" dirty="0"/>
              <a:t>뇌를 자극하는 </a:t>
            </a:r>
            <a:r>
              <a:rPr lang="en-US" altLang="ko-KR" sz="2000" dirty="0"/>
              <a:t>C++ STL/</a:t>
            </a:r>
            <a:r>
              <a:rPr lang="ko-KR" altLang="en-US" sz="2000" dirty="0" err="1"/>
              <a:t>한빛미디어</a:t>
            </a:r>
            <a:r>
              <a:rPr lang="en-US" altLang="ko-KR" sz="2000" dirty="0"/>
              <a:t>/</a:t>
            </a:r>
            <a:r>
              <a:rPr lang="ko-KR" altLang="en-US" sz="2000" dirty="0"/>
              <a:t>공동환</a:t>
            </a:r>
          </a:p>
          <a:p>
            <a:pPr fontAlgn="base" latinLnBrk="0"/>
            <a:r>
              <a:rPr lang="en-US" altLang="ko-KR" sz="2000" dirty="0"/>
              <a:t>- https://kldp.org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http://www.hanbit.co.kr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http://hyeonstorage.tistory.com/318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https://www.joinc.co.kr/w/Site/C++/STL/</a:t>
            </a:r>
            <a:endParaRPr lang="ko-KR" altLang="en-US" sz="2000" dirty="0"/>
          </a:p>
          <a:p>
            <a:pPr fontAlgn="base" latinLnBrk="0"/>
            <a:r>
              <a:rPr lang="en-US" altLang="ko-KR" sz="2000" dirty="0"/>
              <a:t>- </a:t>
            </a:r>
            <a:r>
              <a:rPr lang="ko-KR" altLang="en-US" sz="2000" dirty="0"/>
              <a:t>열혈 </a:t>
            </a:r>
            <a:r>
              <a:rPr lang="en-US" altLang="ko-KR" sz="2000" dirty="0"/>
              <a:t>C++ </a:t>
            </a:r>
            <a:r>
              <a:rPr lang="ko-KR" altLang="en-US" sz="2000" dirty="0"/>
              <a:t>프로그래밍</a:t>
            </a:r>
            <a:r>
              <a:rPr lang="en-US" altLang="ko-KR" sz="2000" dirty="0"/>
              <a:t>/</a:t>
            </a:r>
            <a:r>
              <a:rPr lang="ko-KR" altLang="en-US" sz="2000" dirty="0"/>
              <a:t>오렌지미디어</a:t>
            </a:r>
            <a:r>
              <a:rPr lang="en-US" altLang="ko-KR" sz="2000" dirty="0"/>
              <a:t>/</a:t>
            </a:r>
            <a:r>
              <a:rPr lang="ko-KR" altLang="en-US" sz="2000" dirty="0"/>
              <a:t>윤성우</a:t>
            </a:r>
          </a:p>
          <a:p>
            <a:pPr fontAlgn="base" latinLnBrk="0"/>
            <a:r>
              <a:rPr lang="en-US" altLang="ko-KR" sz="2000" dirty="0"/>
              <a:t>- https://ko.wikipedia.org/wiki/</a:t>
            </a:r>
            <a:r>
              <a:rPr lang="ko-KR" altLang="en-US" sz="2000" dirty="0"/>
              <a:t>표준</a:t>
            </a:r>
            <a:r>
              <a:rPr lang="en-US" altLang="ko-KR" sz="2000" dirty="0"/>
              <a:t>_</a:t>
            </a:r>
            <a:r>
              <a:rPr lang="ko-KR" altLang="en-US" sz="2000" dirty="0"/>
              <a:t>템플릿</a:t>
            </a:r>
            <a:r>
              <a:rPr lang="en-US" altLang="ko-KR" sz="2000" dirty="0"/>
              <a:t>_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8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개요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27884"/>
            <a:ext cx="381592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altLang="ko-KR" sz="2500" b="1" dirty="0" smtClean="0"/>
              <a:t>STL</a:t>
            </a:r>
            <a:r>
              <a:rPr lang="ko-KR" altLang="en-US" sz="2500" b="1" dirty="0" smtClean="0"/>
              <a:t>이란 무엇인가</a:t>
            </a:r>
            <a:r>
              <a:rPr lang="en-US" altLang="ko-KR" sz="2500" b="1" dirty="0" smtClean="0"/>
              <a:t>?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_x207390144" descr="EMB000024d03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2852936"/>
            <a:ext cx="314369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5776" y="23488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Containers + Iterators + Algorithms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5301208"/>
            <a:ext cx="5544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Standard Template Library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880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개요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ko-KR" altLang="en-US" sz="2500" b="1" dirty="0" smtClean="0"/>
              <a:t>왜 </a:t>
            </a:r>
            <a:r>
              <a:rPr lang="en-US" altLang="ko-KR" sz="2500" b="1" dirty="0" smtClean="0"/>
              <a:t>STL</a:t>
            </a:r>
            <a:r>
              <a:rPr lang="ko-KR" altLang="en-US" sz="2500" b="1" dirty="0" smtClean="0"/>
              <a:t>을 사용하는가</a:t>
            </a:r>
            <a:r>
              <a:rPr lang="en-US" altLang="ko-KR" sz="2500" b="1" dirty="0" smtClean="0"/>
              <a:t>?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개발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4251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개발자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08" y="3140968"/>
            <a:ext cx="530607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개요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con’t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44359" y="1052873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 </a:t>
            </a:r>
            <a:r>
              <a:rPr lang="ko-KR" alt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사례</a:t>
            </a:r>
            <a:endParaRPr lang="en-US" altLang="ko-KR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500" y="182250"/>
            <a:ext cx="68407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06764088" descr="DRW000024d03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7" y="2708920"/>
            <a:ext cx="3349563" cy="32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>
            <a:endCxn id="1029" idx="1"/>
          </p:cNvCxnSpPr>
          <p:nvPr/>
        </p:nvCxnSpPr>
        <p:spPr>
          <a:xfrm flipV="1">
            <a:off x="1979712" y="3465004"/>
            <a:ext cx="2088233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19672" y="56612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708920"/>
            <a:ext cx="504056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50570"/>
            <a:ext cx="496855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“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템플릿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”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이란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43970"/>
            <a:ext cx="417646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en-US" altLang="ko-KR" sz="1500" dirty="0"/>
              <a:t>STL Generic Programming</a:t>
            </a:r>
            <a:r>
              <a:rPr lang="ko-KR" altLang="en-US" sz="1500" dirty="0"/>
              <a:t>의 핵심 기술</a:t>
            </a:r>
            <a:r>
              <a:rPr lang="en-US" altLang="ko-KR" sz="1500" dirty="0"/>
              <a:t>. </a:t>
            </a:r>
            <a:r>
              <a:rPr lang="ko-KR" altLang="en-US" sz="1500" dirty="0"/>
              <a:t>템플릿은 컴파일 타임에 </a:t>
            </a:r>
            <a:r>
              <a:rPr lang="ko-KR" altLang="en-US" sz="1500" dirty="0" smtClean="0"/>
              <a:t>여러 </a:t>
            </a:r>
            <a:r>
              <a:rPr lang="ko-KR" altLang="en-US" sz="1500" dirty="0"/>
              <a:t>타입의 함수나 클래스를 쉽게 생성하게 한다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28007"/>
              </p:ext>
            </p:extLst>
          </p:nvPr>
        </p:nvGraphicFramePr>
        <p:xfrm>
          <a:off x="2519276" y="1571054"/>
          <a:ext cx="4500996" cy="4543368"/>
        </p:xfrm>
        <a:graphic>
          <a:graphicData uri="http://schemas.openxmlformats.org/drawingml/2006/table">
            <a:tbl>
              <a:tblPr/>
              <a:tblGrid>
                <a:gridCol w="2268748"/>
                <a:gridCol w="2232248"/>
              </a:tblGrid>
              <a:tr h="72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Template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이용하기 전 코드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Template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이용한 코드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7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iostream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using namespace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std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void Print(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a,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b)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a &lt;&lt; ", " &lt;&lt; b &lt;&lt;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void Print(double a, double b)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a &lt;&lt; ", " &lt;&lt; b &lt;&lt;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void Print(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const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char *a,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const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char *b)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a &lt;&lt; ", " &lt;&lt; b &lt;&lt;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main()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Print(10, 20);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Print(0.123, 1.123);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Print("ABC", 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abc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");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return 0;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#include &lt;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iostream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using namespace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std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template&lt;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typename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T&gt;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void Print(T a, T b)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cout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&lt;&lt; a &lt;&lt; ", " &lt;&lt; b &lt;&lt; 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main()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{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Print(10, 20);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Print(0.123, 1.123);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Print("ABC", "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abc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");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return 0;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4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실행결과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실행결과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10, 20</a:t>
                      </a:r>
                      <a:endParaRPr lang="pl-PL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0.123, 1.123</a:t>
                      </a:r>
                      <a:endParaRPr lang="pl-PL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ABC, abc</a:t>
                      </a:r>
                      <a:endParaRPr lang="pl-PL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10, 20</a:t>
                      </a:r>
                      <a:endParaRPr lang="pl-PL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0.123, 1.123</a:t>
                      </a:r>
                      <a:endParaRPr lang="pl-PL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7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ABC, abc</a:t>
                      </a:r>
                      <a:endParaRPr lang="pl-PL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91" marR="47691" marT="13185" marB="131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2132856"/>
            <a:ext cx="3312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oid Print(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</a:t>
            </a:r>
            <a:r>
              <a:rPr lang="en-US" altLang="ko-KR" dirty="0" smtClean="0"/>
              <a:t>oid Print(double a, double 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r>
              <a:rPr lang="en-US" altLang="ko-KR" dirty="0" smtClean="0"/>
              <a:t>} </a:t>
            </a:r>
          </a:p>
          <a:p>
            <a:r>
              <a:rPr lang="en-US" altLang="ko-KR" dirty="0"/>
              <a:t>v</a:t>
            </a:r>
            <a:r>
              <a:rPr lang="en-US" altLang="ko-KR" dirty="0" smtClean="0"/>
              <a:t>oid Print(char *a, char *b)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2200" y="2420888"/>
            <a:ext cx="27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Void Print(T a, T b)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…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2132856"/>
            <a:ext cx="2304256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88024" y="2780928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3768" y="5373216"/>
            <a:ext cx="45365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64088" y="443711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10, 20</a:t>
            </a:r>
          </a:p>
          <a:p>
            <a:r>
              <a:rPr lang="en-US" altLang="ko-KR" dirty="0" smtClean="0"/>
              <a:t>0.123 1.123</a:t>
            </a:r>
          </a:p>
          <a:p>
            <a:r>
              <a:rPr lang="en-US" altLang="ko-KR" dirty="0" smtClean="0"/>
              <a:t>ABC, </a:t>
            </a:r>
            <a:r>
              <a:rPr lang="en-US" altLang="ko-KR" dirty="0" err="1" smtClean="0"/>
              <a:t>abc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STL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의 구성요소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7389184" descr="EMB000024d036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98477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6096" y="4365104"/>
            <a:ext cx="3833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함수객체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반복</a:t>
            </a:r>
            <a:r>
              <a:rPr lang="ko-KR" altLang="en-US" dirty="0"/>
              <a:t>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컨테이너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98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-1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함수 객체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fontAlgn="base" latinLnBrk="0"/>
            <a:r>
              <a:rPr lang="ko-KR" altLang="en-US" sz="1050" dirty="0"/>
              <a:t>함수 객체는 객체가 함수처럼 동작한다 하여 함수 객체라고 할 수 있는데 </a:t>
            </a:r>
            <a:r>
              <a:rPr lang="en-US" altLang="ko-KR" sz="1050" dirty="0" smtClean="0"/>
              <a:t>operator()</a:t>
            </a:r>
            <a:r>
              <a:rPr lang="ko-KR" altLang="en-US" sz="1050" dirty="0"/>
              <a:t>라는 </a:t>
            </a:r>
            <a:r>
              <a:rPr lang="ko-KR" altLang="en-US" sz="1050" dirty="0" smtClean="0"/>
              <a:t>연산자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함수 호출 연산자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를 </a:t>
            </a:r>
            <a:r>
              <a:rPr lang="ko-KR" altLang="en-US" sz="1050" dirty="0" err="1"/>
              <a:t>오버로딩하여</a:t>
            </a:r>
            <a:r>
              <a:rPr lang="ko-KR" altLang="en-US" sz="1050" dirty="0"/>
              <a:t> 객체를 함수처럼 쓸 수 </a:t>
            </a:r>
            <a:r>
              <a:rPr lang="ko-KR" altLang="en-US" sz="1050" dirty="0" smtClean="0"/>
              <a:t>있다</a:t>
            </a:r>
            <a:r>
              <a:rPr lang="en-US" altLang="ko-KR" sz="1050" dirty="0" smtClean="0"/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1844997"/>
            <a:ext cx="698477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#include &lt;</a:t>
            </a:r>
            <a:r>
              <a:rPr lang="en-US" altLang="ko-KR" sz="1300" dirty="0" err="1"/>
              <a:t>iostream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using namespace </a:t>
            </a:r>
            <a:r>
              <a:rPr lang="en-US" altLang="ko-KR" sz="1300" dirty="0" err="1"/>
              <a:t>std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 </a:t>
            </a:r>
          </a:p>
          <a:p>
            <a:r>
              <a:rPr lang="en-US" altLang="ko-KR" sz="1300" dirty="0"/>
              <a:t>class Plus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public:</a:t>
            </a:r>
          </a:p>
          <a:p>
            <a:r>
              <a:rPr lang="en-US" altLang="ko-KR" sz="1300" dirty="0"/>
              <a:t>    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 operator()(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 a, 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 b)</a:t>
            </a:r>
          </a:p>
          <a:p>
            <a:r>
              <a:rPr lang="en-US" altLang="ko-KR" sz="1300" dirty="0"/>
              <a:t>    {</a:t>
            </a:r>
          </a:p>
          <a:p>
            <a:r>
              <a:rPr lang="en-US" altLang="ko-KR" sz="1300" dirty="0"/>
              <a:t>        return a + b;</a:t>
            </a:r>
          </a:p>
          <a:p>
            <a:r>
              <a:rPr lang="en-US" altLang="ko-KR" sz="1300" dirty="0"/>
              <a:t>    }</a:t>
            </a:r>
          </a:p>
          <a:p>
            <a:r>
              <a:rPr lang="en-US" altLang="ko-KR" sz="1300" dirty="0"/>
              <a:t>};</a:t>
            </a:r>
          </a:p>
          <a:p>
            <a:r>
              <a:rPr lang="en-US" altLang="ko-KR" sz="1300" dirty="0"/>
              <a:t> </a:t>
            </a:r>
          </a:p>
          <a:p>
            <a:r>
              <a:rPr lang="en-US" altLang="ko-KR" sz="1300" dirty="0" err="1"/>
              <a:t>int</a:t>
            </a:r>
            <a:r>
              <a:rPr lang="en-US" altLang="ko-KR" sz="1300" dirty="0"/>
              <a:t> main()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    Plus </a:t>
            </a:r>
            <a:r>
              <a:rPr lang="en-US" altLang="ko-KR" sz="1300" dirty="0" err="1"/>
              <a:t>pls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 </a:t>
            </a:r>
          </a:p>
          <a:p>
            <a:r>
              <a:rPr lang="en-US" altLang="ko-KR" sz="1300" dirty="0"/>
              <a:t>    </a:t>
            </a:r>
            <a:r>
              <a:rPr lang="en-US" altLang="ko-KR" sz="1300" dirty="0" err="1"/>
              <a:t>cout</a:t>
            </a:r>
            <a:r>
              <a:rPr lang="en-US" altLang="ko-KR" sz="1300" dirty="0"/>
              <a:t> &lt;&lt; "</a:t>
            </a:r>
            <a:r>
              <a:rPr lang="en-US" altLang="ko-KR" sz="1300" dirty="0" err="1" smtClean="0"/>
              <a:t>pls</a:t>
            </a:r>
            <a:r>
              <a:rPr lang="en-US" altLang="ko-KR" sz="1300" dirty="0" smtClean="0"/>
              <a:t>(10</a:t>
            </a:r>
            <a:r>
              <a:rPr lang="en-US" altLang="ko-KR" sz="1300" dirty="0"/>
              <a:t>, 20): " &lt;&lt; </a:t>
            </a:r>
            <a:r>
              <a:rPr lang="en-US" altLang="ko-KR" sz="1300" dirty="0" err="1" smtClean="0"/>
              <a:t>pls.operator</a:t>
            </a:r>
            <a:r>
              <a:rPr lang="en-US" altLang="ko-KR" sz="1300" dirty="0" smtClean="0"/>
              <a:t>()(10</a:t>
            </a:r>
            <a:r>
              <a:rPr lang="en-US" altLang="ko-KR" sz="1300" dirty="0"/>
              <a:t>, 20) &lt;&lt; </a:t>
            </a:r>
            <a:r>
              <a:rPr lang="en-US" altLang="ko-KR" sz="1300" dirty="0" err="1"/>
              <a:t>endl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    return 0;</a:t>
            </a:r>
          </a:p>
          <a:p>
            <a:r>
              <a:rPr lang="en-US" altLang="ko-KR" sz="1300" dirty="0" smtClean="0"/>
              <a:t>}</a:t>
            </a:r>
            <a:endParaRPr lang="en-US" altLang="ko-KR" sz="1300" dirty="0"/>
          </a:p>
        </p:txBody>
      </p:sp>
      <p:sp>
        <p:nvSpPr>
          <p:cNvPr id="9" name="직사각형 8"/>
          <p:cNvSpPr/>
          <p:nvPr/>
        </p:nvSpPr>
        <p:spPr>
          <a:xfrm>
            <a:off x="3275856" y="5009702"/>
            <a:ext cx="1584176" cy="35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43512" y="3356992"/>
            <a:ext cx="27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perator() </a:t>
            </a:r>
            <a:r>
              <a:rPr lang="ko-KR" altLang="en-US" dirty="0" smtClean="0"/>
              <a:t>연산자를 오버로딩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0"/>
            <a:endCxn id="12" idx="1"/>
          </p:cNvCxnSpPr>
          <p:nvPr/>
        </p:nvCxnSpPr>
        <p:spPr>
          <a:xfrm flipV="1">
            <a:off x="4067944" y="3680158"/>
            <a:ext cx="575568" cy="1329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6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2766</Words>
  <Application>Microsoft Office PowerPoint</Application>
  <PresentationFormat>화면 슬라이드 쇼(4:3)</PresentationFormat>
  <Paragraphs>610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굴림</vt:lpstr>
      <vt:lpstr>Arial</vt:lpstr>
      <vt:lpstr>배달의민족 한나</vt:lpstr>
      <vt:lpstr>배달의민족 한나는 열한살</vt:lpstr>
      <vt:lpstr>함초롬바탕</vt:lpstr>
      <vt:lpstr>맑은 고딕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118</cp:revision>
  <dcterms:created xsi:type="dcterms:W3CDTF">2014-05-20T10:28:59Z</dcterms:created>
  <dcterms:modified xsi:type="dcterms:W3CDTF">2017-05-31T13:08:56Z</dcterms:modified>
</cp:coreProperties>
</file>