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0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1.png" ContentType="image/png"/>
  <Override PartName="/ppt/media/image27.png" ContentType="image/png"/>
  <Override PartName="/ppt/media/image26.png" ContentType="image/png"/>
  <Override PartName="/ppt/media/image30.png" ContentType="image/png"/>
  <Override PartName="/ppt/media/image25.jpeg" ContentType="image/jpeg"/>
  <Override PartName="/ppt/media/image20.png" ContentType="image/png"/>
  <Override PartName="/ppt/media/image33.png" ContentType="image/png"/>
  <Override PartName="/ppt/media/image19.jpeg" ContentType="image/jpeg"/>
  <Override PartName="/ppt/media/image28.png" ContentType="image/png"/>
  <Override PartName="/ppt/media/image16.jpeg" ContentType="image/jpeg"/>
  <Override PartName="/ppt/media/image18.png" ContentType="image/png"/>
  <Override PartName="/ppt/media/image13.jpeg" ContentType="image/jpeg"/>
  <Override PartName="/ppt/media/image23.png" ContentType="image/png"/>
  <Override PartName="/ppt/media/image12.png" ContentType="image/png"/>
  <Override PartName="/ppt/media/image11.png" ContentType="image/png"/>
  <Override PartName="/ppt/media/image22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GT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3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220E32-6207-4B74-95B4-3615589F57C7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3A3F49-4139-496C-886F-5E11D65D2466}" type="slidenum">
              <a:rPr lang="es-GT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  <p:sp>
        <p:nvSpPr>
          <p:cNvPr id="299" name="PlaceHolder 4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00" name="PlaceHolder 5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000" cy="354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301" name="PlaceHolder 6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pPr algn="r"/>
            <a:fld id="{1FAE99AC-A56B-4D26-B098-C1C9F4340D79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528000" y="720000"/>
            <a:ext cx="5326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s-GT" sz="2800" strike="noStrike">
                <a:solidFill>
                  <a:srgbClr val="ffffff"/>
                </a:solidFill>
                <a:latin typeface="Calibri"/>
                <a:ea typeface="DejaVu Sans"/>
              </a:rPr>
              <a:t>Redes Neuronales Recurrentes con memoria para procesamiento de texto natura</a:t>
            </a:r>
            <a:r>
              <a:rPr lang="es-GT" sz="3600" strike="noStrike">
                <a:solidFill>
                  <a:srgbClr val="ffffff"/>
                </a:solidFill>
                <a:latin typeface="Calibri"/>
                <a:ea typeface="DejaVu Sans"/>
              </a:rPr>
              <a:t>l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3312000" y="2232000"/>
            <a:ext cx="56872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Luis Fernando Leal</a:t>
            </a:r>
            <a:endParaRPr/>
          </a:p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Septiembre 2017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1056600" y="1296000"/>
            <a:ext cx="7019280" cy="2618640"/>
          </a:xfrm>
          <a:prstGeom prst="rect">
            <a:avLst/>
          </a:prstGeom>
          <a:ln>
            <a:noFill/>
          </a:ln>
        </p:spPr>
      </p:pic>
      <p:sp>
        <p:nvSpPr>
          <p:cNvPr id="363" name="CustomShape 1"/>
          <p:cNvSpPr/>
          <p:nvPr/>
        </p:nvSpPr>
        <p:spPr>
          <a:xfrm>
            <a:off x="2016000" y="4005720"/>
            <a:ext cx="662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Red LSTM de 3 pasos – Creditos: Christopher Olah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720000" y="1237680"/>
            <a:ext cx="3386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Análisis de emociones en texto: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720000" y="1237680"/>
            <a:ext cx="4456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Traductor de lenguajes usando “seq2seq”: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720000" y="1237680"/>
            <a:ext cx="84265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trike="noStrike">
                <a:latin typeface="Arial"/>
              </a:rPr>
              <a:t>Modelo generativo</a:t>
            </a:r>
            <a:r>
              <a:rPr lang="es-GT" strike="noStrike">
                <a:latin typeface="Arial"/>
              </a:rPr>
              <a:t>: Hemos visto modelos discriminatorio, un modelo generativo </a:t>
            </a:r>
            <a:endParaRPr/>
          </a:p>
          <a:p>
            <a:r>
              <a:rPr lang="es-GT" strike="noStrike">
                <a:latin typeface="Arial"/>
              </a:rPr>
              <a:t>Es aquel que en lugar de obtener una clasificación o una representación</a:t>
            </a:r>
            <a:endParaRPr/>
          </a:p>
          <a:p>
            <a:r>
              <a:rPr lang="es-GT" strike="noStrike">
                <a:latin typeface="Arial"/>
              </a:rPr>
              <a:t>Equivalente de sus datos de entrada, es entrenado para generar por si mismo</a:t>
            </a:r>
            <a:endParaRPr/>
          </a:p>
          <a:p>
            <a:r>
              <a:rPr lang="es-GT" strike="noStrike">
                <a:latin typeface="Arial"/>
              </a:rPr>
              <a:t>Datos con similitudes a sus datos de entrenamiento.</a:t>
            </a:r>
            <a:endParaRPr/>
          </a:p>
          <a:p>
            <a:r>
              <a:rPr b="1" lang="es-GT" strike="noStrike">
                <a:latin typeface="Arial"/>
              </a:rPr>
              <a:t>Ejemplo: Love-Poe(en desarrollo) </a:t>
            </a:r>
            <a:r>
              <a:rPr lang="es-GT" strike="noStrike">
                <a:latin typeface="Arial"/>
              </a:rPr>
              <a:t>Es un bot que genera literatura de horror</a:t>
            </a:r>
            <a:endParaRPr/>
          </a:p>
          <a:p>
            <a:r>
              <a:rPr lang="es-GT" strike="noStrike">
                <a:latin typeface="Arial"/>
              </a:rPr>
              <a:t>Aprendiendo de 2 conocidos autores Lovecraft y Poe.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113040" y="1080000"/>
            <a:ext cx="8670600" cy="47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z="1600" strike="noStrike">
                <a:latin typeface="Arial"/>
              </a:rPr>
              <a:t>Aplicación en la industria(y relación con business inteligence/data warehousing)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 </a:t>
            </a:r>
            <a:r>
              <a:rPr lang="es-GT" sz="1600" strike="noStrike">
                <a:latin typeface="Arial"/>
              </a:rPr>
              <a:t>Mes a mes , la empresa envía encuestas  abiertas a nuevos usuarios y estos escriben sus respuestas con texto libre. A la empresa le interesa analizar estas respuestas de una manera estandarizada,pero el texto libre no permite esto. Por lo cual una persona lee encuesta por encuesta y las agrupa para luego generar manualmente un reporte. Problemas?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GT" sz="1600" strike="noStrike">
                <a:latin typeface="Arial"/>
              </a:rPr>
              <a:t>El numero de usuarios nuevos ha incrementado y demanda mucho trabajo.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GT" sz="1600" strike="noStrike">
                <a:latin typeface="Arial"/>
              </a:rPr>
              <a:t>El reporte se genera manualmente por lo cual solo es analizado aisladamente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Solución? 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1) Con las encuestas(y reporte) de meses anteriores, entrenamos un bot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utilizando Deep Learning que aprende a realizar la tarea que la persona realiza mes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a mes. 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2) Este bot sera integrado a un job de ETL que automáticamente llevará el resultado de una manera estructurada al data warehouse, para posterior análisis y permitir integración con otros datos de interés.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GT" strike="noStrike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1544760" y="1105200"/>
            <a:ext cx="61588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Word2Vec embeddings</a:t>
            </a: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352800" y="1656000"/>
            <a:ext cx="85028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Método de aprendizaje no supervisado(solo necesitamos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texto,y con internet tenemos abundancia de el)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Aprende representaciones vectoriales de las palabras(el tamaño de los vectores es mucho menor que el tamaño del vocabulario)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Estos vectores no son aleatorios, tienen semántica incrustada(vectores similares,corresponden a palabras similares)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 posible realizar aritmética y aplicaciones interesantes con los vectores, por ejemplo: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Gatito – gato + perro = perrito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Rey – hombre + mujer = reina</a:t>
            </a: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52800" y="1656000"/>
            <a:ext cx="85028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2016000" y="1080000"/>
            <a:ext cx="5039640" cy="3383640"/>
          </a:xfrm>
          <a:prstGeom prst="rect">
            <a:avLst/>
          </a:prstGeom>
          <a:ln>
            <a:noFill/>
          </a:ln>
        </p:spPr>
      </p:pic>
      <p:sp>
        <p:nvSpPr>
          <p:cNvPr id="378" name="CustomShape 3"/>
          <p:cNvSpPr/>
          <p:nvPr/>
        </p:nvSpPr>
        <p:spPr>
          <a:xfrm>
            <a:off x="3312000" y="4608000"/>
            <a:ext cx="3017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Créditos:Chris MacCormick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1944000" y="1152000"/>
            <a:ext cx="5687640" cy="3383640"/>
          </a:xfrm>
          <a:prstGeom prst="rect">
            <a:avLst/>
          </a:prstGeom>
          <a:ln>
            <a:noFill/>
          </a:ln>
        </p:spPr>
      </p:pic>
      <p:sp>
        <p:nvSpPr>
          <p:cNvPr id="380" name="CustomShape 1"/>
          <p:cNvSpPr/>
          <p:nvPr/>
        </p:nvSpPr>
        <p:spPr>
          <a:xfrm>
            <a:off x="2664000" y="4752000"/>
            <a:ext cx="3737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Créditos : Google, Tensorflow team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01560" y="4338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Word2vec en 2d</a:t>
            </a:r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536760" y="16412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4572000" y="1641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968400" y="1338120"/>
            <a:ext cx="7743600" cy="1037880"/>
          </a:xfrm>
          <a:prstGeom prst="rect">
            <a:avLst/>
          </a:prstGeom>
          <a:ln>
            <a:noFill/>
          </a:ln>
        </p:spPr>
      </p:pic>
      <p:sp>
        <p:nvSpPr>
          <p:cNvPr id="385" name="TextShape 4"/>
          <p:cNvSpPr txBox="1"/>
          <p:nvPr/>
        </p:nvSpPr>
        <p:spPr>
          <a:xfrm>
            <a:off x="1944000" y="4104000"/>
            <a:ext cx="5371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Ejemplo de wor2vec enbeddings, Credito: Luis Leal</a:t>
            </a:r>
            <a:endParaRPr/>
          </a:p>
        </p:txBody>
      </p:sp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3439440" y="2808000"/>
            <a:ext cx="2104560" cy="10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88" name="CustomShape 2"/>
          <p:cNvSpPr/>
          <p:nvPr/>
        </p:nvSpPr>
        <p:spPr>
          <a:xfrm>
            <a:off x="1544760" y="1105200"/>
            <a:ext cx="61588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Stemming</a:t>
            </a:r>
            <a:endParaRPr/>
          </a:p>
        </p:txBody>
      </p:sp>
      <p:sp>
        <p:nvSpPr>
          <p:cNvPr id="389" name="CustomShape 3"/>
          <p:cNvSpPr/>
          <p:nvPr/>
        </p:nvSpPr>
        <p:spPr>
          <a:xfrm>
            <a:off x="352800" y="1583640"/>
            <a:ext cx="8502840" cy="20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Método para convertir (reducir) palabras derivadas a palabras base.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Por ejemplo: discutiendo, discuten, discute → discutir 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Usar con precaución!  </a:t>
            </a:r>
            <a:r>
              <a:rPr b="1"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 Puede ayudar pero también puede dañar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Podría confundir un error como “universiod”(la intención era  “universo”) y convertirlo a “universidad”</a:t>
            </a:r>
            <a:endParaRPr/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3139200" y="2395440"/>
            <a:ext cx="3412800" cy="17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48920" y="433800"/>
            <a:ext cx="82447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IA,ML,DL</a:t>
            </a:r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448920" y="1350000"/>
            <a:ext cx="8244720" cy="35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Inteligencia Artificial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Deep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1544760" y="1105200"/>
            <a:ext cx="61588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Otros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352800" y="1583640"/>
            <a:ext cx="8502840" cy="20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Case standarization: llevar todo a mayúsculas, o todo a minúsculas.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Remover tildes,o bien corregir palabras no tildadas  a su versión correcta con tilde.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Mapear a vocabulario estándar a través de sinónimos,por ejemplo: moto -&gt; motocicleta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Corregir errores de escritura(o bien ignorarlos) 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Eliminar tanto palabras muy frecuentes, como poco frecuentes.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La lista es interminable, lo mejor es experimentar ,formular hipótesis y evaluar, data science! </a:t>
            </a:r>
            <a:endParaRPr/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3600000" y="3611520"/>
            <a:ext cx="190476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Procesamiento de Lenguaje Natural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Chatbots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Traductores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Deteccion de Spam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Analisis de emociones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Muchos mas...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deteccion de Spam con ML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One-hot encoding: vocabulario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Regresion logistica: algoritmo de 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Dificultades?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Vocabulario demasiado grande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Algoritmo lineal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Analisis de emocion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https://github.com/llealgt/machine_learning_foundations_case_study_approach/blob/master/My%20Analyzing%20products%20sentiment.ipynb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Deep learning y redes neuronales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representar relaciones semanticas jerarquicas en datos.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aproximar funciones no lineales complejas.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https://github.com/llealgt/moview_review_sentiment_prediction_neural_network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329200" y="133200"/>
            <a:ext cx="6670080" cy="43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GT" sz="3200" strike="noStrike">
                <a:solidFill>
                  <a:srgbClr val="000000"/>
                </a:solidFill>
                <a:latin typeface="Arial"/>
                <a:ea typeface="DejaVu Sans"/>
              </a:rPr>
              <a:t>Pero...cuando un ser humano lee,no lo hace palabra por palabra , existen dependencias y contexto en el texto,nuestros pensamientos tienen persistencia,una red simple no puede hacer esto. Alternativas?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01560" y="4338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Redes recurrentes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536760" y="16412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Caracteristicas y ventajas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536760" y="211356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Conexiones cíclicas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Mantienen información del pasado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 salida es función de su entrada actual, y de su pasado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4572000" y="1641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Dificultades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>
            <a:off x="4572000" y="211356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Necesitan mas data para aprender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Mayor dificultad de implementacion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Sufren de “Vanishing gradient”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Persisten informacion muy a corto plazo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LSTM(Long Short Term Memory)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2157480" y="1433160"/>
            <a:ext cx="6482160" cy="20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Tipo de red recurrente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Utiliza celdas de memoria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Cada celda tiene un vector de “estado”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El vector de estado es controlado por “puertas” que aprenden que información retener  y cual desechar.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Esto les permite guardar información a largo plazo y usar el vector de estado para manejar contexto y dependencias.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