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0.xml.rels" ContentType="application/vnd.openxmlformats-package.relationships+xml"/>
  <Override PartName="/ppt/notesSlides/notesSlide10.xml" ContentType="application/vnd.openxmlformats-officedocument.presentationml.notes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8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_rels/slideLayout8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2.png" ContentType="image/png"/>
  <Override PartName="/ppt/media/image20.png" ContentType="image/png"/>
  <Override PartName="/ppt/media/image19.jpeg" ContentType="image/jpeg"/>
  <Override PartName="/ppt/media/image16.jpeg" ContentType="image/jpeg"/>
  <Override PartName="/ppt/media/image18.png" ContentType="image/png"/>
  <Override PartName="/ppt/media/image13.jpeg" ContentType="image/jpeg"/>
  <Override PartName="/ppt/media/image23.png" ContentType="image/png"/>
  <Override PartName="/ppt/media/image12.png" ContentType="image/png"/>
  <Override PartName="/ppt/media/image11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24.png" ContentType="image/png"/>
  <Override PartName="/ppt/media/image21.png" ContentType="image/png"/>
  <Override PartName="/ppt/media/image7.jpeg" ContentType="image/jpeg"/>
  <Override PartName="/ppt/media/image6.png" ContentType="image/png"/>
  <Override PartName="/ppt/media/image10.jpeg" ContentType="image/jpeg"/>
  <Override PartName="/ppt/media/image5.png" ContentType="image/png"/>
  <Override PartName="/ppt/media/image17.png" ContentType="image/png"/>
  <Override PartName="/ppt/media/image4.jpeg" ContentType="image/jpeg"/>
  <Override PartName="/ppt/media/image14.png" ContentType="image/png"/>
  <Override PartName="/ppt/media/image3.png" ContentType="image/png"/>
  <Override PartName="/ppt/media/image2.png" ContentType="image/png"/>
  <Override PartName="/ppt/media/image1.jpeg" ContentType="image/jpeg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s-GT" sz="2000">
                <a:latin typeface="Arial"/>
              </a:rPr>
              <a:t>Pulse para editar el formato de las notas</a:t>
            </a:r>
            <a:endParaRPr/>
          </a:p>
        </p:txBody>
      </p:sp>
      <p:sp>
        <p:nvSpPr>
          <p:cNvPr id="26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s-GT" sz="1400">
                <a:latin typeface="Times New Roman"/>
              </a:rPr>
              <a:t>&lt;encabezamiento&gt;</a:t>
            </a:r>
            <a:endParaRPr/>
          </a:p>
        </p:txBody>
      </p:sp>
      <p:sp>
        <p:nvSpPr>
          <p:cNvPr id="26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s-GT" sz="1400">
                <a:latin typeface="Times New Roman"/>
              </a:rPr>
              <a:t>&lt;fecha/hora&gt;</a:t>
            </a:r>
            <a:endParaRPr/>
          </a:p>
        </p:txBody>
      </p:sp>
      <p:sp>
        <p:nvSpPr>
          <p:cNvPr id="26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s-GT" sz="1400">
                <a:latin typeface="Times New Roman"/>
              </a:rPr>
              <a:t>&lt;pie de página&gt;</a:t>
            </a:r>
            <a:endParaRPr/>
          </a:p>
        </p:txBody>
      </p:sp>
      <p:sp>
        <p:nvSpPr>
          <p:cNvPr id="26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91A91E4-A787-4F46-9F3B-7120D9F203D6}" type="slidenum">
              <a:rPr lang="es-GT" sz="1400">
                <a:latin typeface="Times New Roman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8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20B1B6A-015A-44B2-9982-1C1023543BB8}" type="slidenum">
              <a:rPr lang="es-GT" sz="1200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0.png"/><Relationship Id="rId3" Type="http://schemas.openxmlformats.org/officeDocument/2006/relationships/image" Target="../media/image21.png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3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2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2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6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6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000" y="5213880"/>
            <a:ext cx="83887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/>
          </a:p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lang="es-GT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GT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GT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GT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GT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GT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GT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GT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-9000" y="5213880"/>
            <a:ext cx="83887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/>
          </a:p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GT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GT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GT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GT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GT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-9000" y="5213880"/>
            <a:ext cx="83887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/>
          </a:p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GT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GT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GT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GT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GT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-9000" y="5213880"/>
            <a:ext cx="83887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/>
          </a:p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GT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GT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GT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GT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GT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-9000" y="5213880"/>
            <a:ext cx="83887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/>
          </a:p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GT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GT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GT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GT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GT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-9000" y="5213880"/>
            <a:ext cx="83887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/>
          </a:p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GT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GT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GT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GT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GT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-9000" y="5213880"/>
            <a:ext cx="83887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/>
          </a:p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/>
          </a:p>
        </p:txBody>
      </p:sp>
      <p:sp>
        <p:nvSpPr>
          <p:cNvPr id="22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GT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GT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GT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GT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GT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Séptimo nivel del esquema</a:t>
            </a:r>
            <a:endParaRPr/>
          </a:p>
        </p:txBody>
      </p:sp>
      <p:sp>
        <p:nvSpPr>
          <p:cNvPr id="225" name="PlaceHolder 4"/>
          <p:cNvSpPr>
            <a:spLocks noGrp="1"/>
          </p:cNvSpPr>
          <p:nvPr>
            <p:ph type="dt"/>
          </p:nvPr>
        </p:nvSpPr>
        <p:spPr>
          <a:xfrm>
            <a:off x="457200" y="4685760"/>
            <a:ext cx="2130120" cy="354240"/>
          </a:xfrm>
          <a:prstGeom prst="rect">
            <a:avLst/>
          </a:prstGeom>
        </p:spPr>
        <p:txBody>
          <a:bodyPr lIns="0" rIns="0" tIns="0" bIns="0"/>
          <a:p>
            <a:r>
              <a:rPr lang="es-GT" sz="1400">
                <a:latin typeface="Times New Roman"/>
              </a:rPr>
              <a:t>&lt;fecha/hora&gt;</a:t>
            </a:r>
            <a:endParaRPr/>
          </a:p>
        </p:txBody>
      </p:sp>
      <p:sp>
        <p:nvSpPr>
          <p:cNvPr id="226" name="PlaceHolder 5"/>
          <p:cNvSpPr>
            <a:spLocks noGrp="1"/>
          </p:cNvSpPr>
          <p:nvPr>
            <p:ph type="ftr"/>
          </p:nvPr>
        </p:nvSpPr>
        <p:spPr>
          <a:xfrm>
            <a:off x="3126960" y="4685760"/>
            <a:ext cx="2898000" cy="3542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s-GT" sz="1400">
                <a:latin typeface="Times New Roman"/>
              </a:rPr>
              <a:t>&lt;pie de página&gt;</a:t>
            </a:r>
            <a:endParaRPr/>
          </a:p>
        </p:txBody>
      </p:sp>
      <p:sp>
        <p:nvSpPr>
          <p:cNvPr id="227" name="PlaceHolder 6"/>
          <p:cNvSpPr>
            <a:spLocks noGrp="1"/>
          </p:cNvSpPr>
          <p:nvPr>
            <p:ph type="sldNum"/>
          </p:nvPr>
        </p:nvSpPr>
        <p:spPr>
          <a:xfrm>
            <a:off x="6555960" y="4685760"/>
            <a:ext cx="2130120" cy="354240"/>
          </a:xfrm>
          <a:prstGeom prst="rect">
            <a:avLst/>
          </a:prstGeom>
        </p:spPr>
        <p:txBody>
          <a:bodyPr lIns="0" rIns="0" tIns="0" bIns="0"/>
          <a:p>
            <a:pPr algn="r"/>
            <a:fld id="{BDAE801B-15B4-4CAA-BB63-8592EFF6AD72}" type="slidenum">
              <a:rPr lang="es-GT" sz="1400">
                <a:latin typeface="Times New Roman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7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3528000" y="720000"/>
            <a:ext cx="532728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es-GT" sz="2800" strike="noStrike">
                <a:solidFill>
                  <a:srgbClr val="ffffff"/>
                </a:solidFill>
                <a:latin typeface="Calibri"/>
                <a:ea typeface="DejaVu Sans"/>
              </a:rPr>
              <a:t>Redes Neuronales Recurrentes con memoria para procesamiento de texto natura</a:t>
            </a:r>
            <a:r>
              <a:rPr lang="es-GT" sz="3600" strike="noStrike">
                <a:solidFill>
                  <a:srgbClr val="ffffff"/>
                </a:solidFill>
                <a:latin typeface="Calibri"/>
                <a:ea typeface="DejaVu Sans"/>
              </a:rPr>
              <a:t>l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268" name="CustomShape 2"/>
          <p:cNvSpPr/>
          <p:nvPr/>
        </p:nvSpPr>
        <p:spPr>
          <a:xfrm>
            <a:off x="3312000" y="2232000"/>
            <a:ext cx="5687640" cy="110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Luis Fernando Leal</a:t>
            </a:r>
            <a:endParaRPr/>
          </a:p>
          <a:p>
            <a:pPr algn="r">
              <a:lnSpc>
                <a:spcPct val="100000"/>
              </a:lnSpc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Septiembre 2017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" descr=""/>
          <p:cNvPicPr/>
          <p:nvPr/>
        </p:nvPicPr>
        <p:blipFill>
          <a:blip r:embed="rId1"/>
          <a:stretch/>
        </p:blipFill>
        <p:spPr>
          <a:xfrm>
            <a:off x="1056600" y="1296000"/>
            <a:ext cx="7019640" cy="2619000"/>
          </a:xfrm>
          <a:prstGeom prst="rect">
            <a:avLst/>
          </a:prstGeom>
          <a:ln>
            <a:noFill/>
          </a:ln>
        </p:spPr>
      </p:pic>
      <p:sp>
        <p:nvSpPr>
          <p:cNvPr id="289" name="TextShape 1"/>
          <p:cNvSpPr txBox="1"/>
          <p:nvPr/>
        </p:nvSpPr>
        <p:spPr>
          <a:xfrm>
            <a:off x="2016000" y="4005720"/>
            <a:ext cx="6624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GT">
                <a:latin typeface="Arial"/>
              </a:rPr>
              <a:t>Red LSTM de 3 pasos – Creditos: Christopher Olah 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3384000" y="432000"/>
            <a:ext cx="5634360" cy="57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s-GT" sz="2800" strike="noStrike">
                <a:solidFill>
                  <a:srgbClr val="002060"/>
                </a:solidFill>
                <a:latin typeface="Calibri"/>
                <a:ea typeface="DejaVu Sans"/>
              </a:rPr>
              <a:t>Ejemplos aplicados a NLP</a:t>
            </a:r>
            <a:endParaRPr/>
          </a:p>
        </p:txBody>
      </p:sp>
      <p:sp>
        <p:nvSpPr>
          <p:cNvPr id="291" name="TextShape 2"/>
          <p:cNvSpPr txBox="1"/>
          <p:nvPr/>
        </p:nvSpPr>
        <p:spPr>
          <a:xfrm>
            <a:off x="720000" y="1237680"/>
            <a:ext cx="3387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GT">
                <a:latin typeface="Arial"/>
              </a:rPr>
              <a:t>Análisis de emociones en texto: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3384000" y="432000"/>
            <a:ext cx="5634360" cy="57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s-GT" sz="2800" strike="noStrike">
                <a:solidFill>
                  <a:srgbClr val="002060"/>
                </a:solidFill>
                <a:latin typeface="Calibri"/>
                <a:ea typeface="DejaVu Sans"/>
              </a:rPr>
              <a:t>Ejemplos aplicados a NLP</a:t>
            </a:r>
            <a:endParaRPr/>
          </a:p>
        </p:txBody>
      </p:sp>
      <p:sp>
        <p:nvSpPr>
          <p:cNvPr id="293" name="TextShape 2"/>
          <p:cNvSpPr txBox="1"/>
          <p:nvPr/>
        </p:nvSpPr>
        <p:spPr>
          <a:xfrm>
            <a:off x="720000" y="1237680"/>
            <a:ext cx="4457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GT">
                <a:latin typeface="Arial"/>
              </a:rPr>
              <a:t>Traductor de lenguajes usando “seq2seq”: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384000" y="432000"/>
            <a:ext cx="5634360" cy="57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s-GT" sz="2800" strike="noStrike">
                <a:solidFill>
                  <a:srgbClr val="002060"/>
                </a:solidFill>
                <a:latin typeface="Calibri"/>
                <a:ea typeface="DejaVu Sans"/>
              </a:rPr>
              <a:t>Ejemplos aplicados a NLP</a:t>
            </a:r>
            <a:endParaRPr/>
          </a:p>
        </p:txBody>
      </p:sp>
      <p:sp>
        <p:nvSpPr>
          <p:cNvPr id="295" name="TextShape 2"/>
          <p:cNvSpPr txBox="1"/>
          <p:nvPr/>
        </p:nvSpPr>
        <p:spPr>
          <a:xfrm>
            <a:off x="720000" y="1237680"/>
            <a:ext cx="842688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GT">
                <a:latin typeface="Arial"/>
              </a:rPr>
              <a:t>Modelo generativo</a:t>
            </a:r>
            <a:r>
              <a:rPr lang="es-GT">
                <a:latin typeface="Arial"/>
              </a:rPr>
              <a:t>: Hemos visto modelos discriminatorio, un modelo generativo </a:t>
            </a:r>
            <a:endParaRPr/>
          </a:p>
          <a:p>
            <a:r>
              <a:rPr lang="es-GT">
                <a:latin typeface="Arial"/>
              </a:rPr>
              <a:t>Es aquel que en lugar de obtener una clasificación o una representación</a:t>
            </a:r>
            <a:endParaRPr/>
          </a:p>
          <a:p>
            <a:r>
              <a:rPr lang="es-GT">
                <a:latin typeface="Arial"/>
              </a:rPr>
              <a:t>Equivalente de sus datos de entrada, es entrenado para generar por si mismo</a:t>
            </a:r>
            <a:endParaRPr/>
          </a:p>
          <a:p>
            <a:r>
              <a:rPr lang="es-GT">
                <a:latin typeface="Arial"/>
              </a:rPr>
              <a:t>Datos con similitudes a sus datos de entrenamiento.</a:t>
            </a:r>
            <a:endParaRPr/>
          </a:p>
          <a:p>
            <a:r>
              <a:rPr b="1" lang="es-GT">
                <a:latin typeface="Arial"/>
              </a:rPr>
              <a:t>Ejemplo: Love-Poe(en desarrollo) </a:t>
            </a:r>
            <a:r>
              <a:rPr lang="es-GT">
                <a:latin typeface="Arial"/>
              </a:rPr>
              <a:t>Es un bot que genera literatura de horror</a:t>
            </a:r>
            <a:endParaRPr/>
          </a:p>
          <a:p>
            <a:r>
              <a:rPr lang="es-GT">
                <a:latin typeface="Arial"/>
              </a:rPr>
              <a:t>Aprendiendo de 2 conocidos autores Lovecraft y Poe.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3384000" y="432000"/>
            <a:ext cx="5634360" cy="57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s-GT" sz="2800" strike="noStrike">
                <a:solidFill>
                  <a:srgbClr val="002060"/>
                </a:solidFill>
                <a:latin typeface="Calibri"/>
                <a:ea typeface="DejaVu Sans"/>
              </a:rPr>
              <a:t>Ejemplos aplicados a NLP</a:t>
            </a:r>
            <a:endParaRPr/>
          </a:p>
        </p:txBody>
      </p:sp>
      <p:sp>
        <p:nvSpPr>
          <p:cNvPr id="297" name="TextShape 2"/>
          <p:cNvSpPr txBox="1"/>
          <p:nvPr/>
        </p:nvSpPr>
        <p:spPr>
          <a:xfrm>
            <a:off x="113040" y="1080000"/>
            <a:ext cx="8670960" cy="475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GT" sz="1600">
                <a:latin typeface="Arial"/>
              </a:rPr>
              <a:t>Aplicación en la industria(y relación con business inteligence/data warehousing)</a:t>
            </a:r>
            <a:endParaRPr/>
          </a:p>
          <a:p>
            <a:pPr algn="just"/>
            <a:r>
              <a:rPr lang="es-GT" sz="1600">
                <a:latin typeface="Arial"/>
              </a:rPr>
              <a:t> </a:t>
            </a:r>
            <a:r>
              <a:rPr lang="es-GT" sz="1600">
                <a:latin typeface="Arial"/>
              </a:rPr>
              <a:t>Mes a mes , la empresa envía encuestas  abiertas a nuevos usuarios y estos escriben sus respuestas con texto libre. A la empresa le interesa analizar estas respuestas de una manera estandarizada,pero el texto libre no permite esto. Por lo cual una persona lee encuesta por encuesta y las agrupa para luego generar manualmente un reporte. Problemas?</a:t>
            </a:r>
            <a:endParaRPr/>
          </a:p>
          <a:p>
            <a:pPr algn="just">
              <a:buFont typeface="Liberation Serif"/>
              <a:buAutoNum type="arabicParenR"/>
            </a:pPr>
            <a:r>
              <a:rPr lang="es-GT" sz="1600">
                <a:latin typeface="Arial"/>
              </a:rPr>
              <a:t>El numero de usuarios nuevos ha incrementado y demanda mucho trabajo.</a:t>
            </a:r>
            <a:endParaRPr/>
          </a:p>
          <a:p>
            <a:pPr algn="just">
              <a:buFont typeface="Liberation Serif"/>
              <a:buAutoNum type="arabicParenR"/>
            </a:pPr>
            <a:r>
              <a:rPr lang="es-GT" sz="1600">
                <a:latin typeface="Arial"/>
              </a:rPr>
              <a:t>El reporte se genera manualmente por lo cual solo es analizado aisladamente</a:t>
            </a:r>
            <a:endParaRPr/>
          </a:p>
          <a:p>
            <a:pPr algn="just"/>
            <a:endParaRPr/>
          </a:p>
          <a:p>
            <a:pPr algn="just"/>
            <a:r>
              <a:rPr lang="es-GT" sz="1600">
                <a:latin typeface="Arial"/>
              </a:rPr>
              <a:t>Solución? </a:t>
            </a:r>
            <a:endParaRPr/>
          </a:p>
          <a:p>
            <a:pPr algn="just"/>
            <a:r>
              <a:rPr lang="es-GT" sz="1600">
                <a:latin typeface="Arial"/>
              </a:rPr>
              <a:t>1) Con las encuestas(y reporte) de meses anteriores, entrenamos un bot</a:t>
            </a:r>
            <a:r>
              <a:rPr lang="es-GT" sz="1600">
                <a:latin typeface="Arial"/>
              </a:rPr>
              <a:t>
</a:t>
            </a:r>
            <a:r>
              <a:rPr lang="es-GT" sz="1600">
                <a:latin typeface="Arial"/>
              </a:rPr>
              <a:t>utilizando Deep Learning que aprende a realizar la tarea que la persona realiza mes</a:t>
            </a:r>
            <a:r>
              <a:rPr lang="es-GT" sz="1600">
                <a:latin typeface="Arial"/>
              </a:rPr>
              <a:t>
</a:t>
            </a:r>
            <a:r>
              <a:rPr lang="es-GT" sz="1600">
                <a:latin typeface="Arial"/>
              </a:rPr>
              <a:t>a mes. </a:t>
            </a:r>
            <a:endParaRPr/>
          </a:p>
          <a:p>
            <a:pPr algn="just"/>
            <a:r>
              <a:rPr lang="es-GT" sz="1600">
                <a:latin typeface="Arial"/>
              </a:rPr>
              <a:t>2) Este bot sera integrado a un job de ETL que automáticamente llevara el resultado de una manera estructurada al data warehouse, para posterior análisis y permitir integración con otros datos de interés.</a:t>
            </a:r>
            <a:endParaRPr/>
          </a:p>
          <a:p>
            <a:pPr algn="just">
              <a:buFont typeface="Liberation Serif"/>
              <a:buAutoNum type="arabicParenR"/>
            </a:pPr>
            <a:r>
              <a:rPr lang="es-GT">
                <a:latin typeface="Arial"/>
              </a:rPr>
              <a:t>
</a:t>
            </a:r>
            <a:r>
              <a:rPr lang="es-GT">
                <a:latin typeface="Arial"/>
              </a:rPr>
              <a:t> 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1008000" y="432000"/>
            <a:ext cx="809244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GT" sz="2600" strike="noStrike">
                <a:solidFill>
                  <a:srgbClr val="002060"/>
                </a:solidFill>
                <a:latin typeface="Calibri"/>
                <a:ea typeface="DejaVu Sans"/>
              </a:rPr>
              <a:t>Tips y Técnicas Relacionadas</a:t>
            </a:r>
            <a:endParaRPr/>
          </a:p>
        </p:txBody>
      </p:sp>
      <p:sp>
        <p:nvSpPr>
          <p:cNvPr id="299" name="CustomShape 2"/>
          <p:cNvSpPr/>
          <p:nvPr/>
        </p:nvSpPr>
        <p:spPr>
          <a:xfrm>
            <a:off x="1544760" y="1105200"/>
            <a:ext cx="6159240" cy="47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s-GT" sz="2400" strike="noStrike">
                <a:solidFill>
                  <a:srgbClr val="000000"/>
                </a:solidFill>
                <a:latin typeface="Calibri"/>
                <a:ea typeface="DejaVu Sans"/>
              </a:rPr>
              <a:t>Word2Vec embeddings</a:t>
            </a:r>
            <a:endParaRPr/>
          </a:p>
        </p:txBody>
      </p:sp>
      <p:sp>
        <p:nvSpPr>
          <p:cNvPr id="300" name="CustomShape 3"/>
          <p:cNvSpPr/>
          <p:nvPr/>
        </p:nvSpPr>
        <p:spPr>
          <a:xfrm>
            <a:off x="352800" y="1656000"/>
            <a:ext cx="8503200" cy="33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trike="noStrike">
                <a:solidFill>
                  <a:srgbClr val="000000"/>
                </a:solidFill>
                <a:latin typeface="Calibri"/>
                <a:ea typeface="DejaVu Sans"/>
              </a:rPr>
              <a:t>Método de aprendizaje no supervisado(solo necesitamos</a:t>
            </a:r>
            <a:r>
              <a:rPr lang="es-GT" strike="noStrike">
                <a:solidFill>
                  <a:srgbClr val="000000"/>
                </a:solidFill>
                <a:latin typeface="Calibri"/>
                <a:ea typeface="DejaVu Sans"/>
              </a:rPr>
              <a:t>
</a:t>
            </a:r>
            <a:r>
              <a:rPr lang="es-GT" strike="noStrike">
                <a:solidFill>
                  <a:srgbClr val="000000"/>
                </a:solidFill>
                <a:latin typeface="Calibri"/>
                <a:ea typeface="DejaVu Sans"/>
              </a:rPr>
              <a:t>texto,y con internet tenemos abundancia de el)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trike="noStrike">
                <a:solidFill>
                  <a:srgbClr val="000000"/>
                </a:solidFill>
                <a:latin typeface="Calibri"/>
                <a:ea typeface="DejaVu Sans"/>
              </a:rPr>
              <a:t>Aprende representaciones vectoriales de las palabras(el tamaño de los vectores es mucho menor que el tamaño del vocabulario)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trike="noStrike">
                <a:solidFill>
                  <a:srgbClr val="000000"/>
                </a:solidFill>
                <a:latin typeface="Calibri"/>
                <a:ea typeface="DejaVu Sans"/>
              </a:rPr>
              <a:t>Estos vectores no son aleatorios, tienen semántica incrustada(vectores similares,corresponden a palabras similares)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trike="noStrike">
                <a:solidFill>
                  <a:srgbClr val="000000"/>
                </a:solidFill>
                <a:latin typeface="Calibri"/>
                <a:ea typeface="DejaVu Sans"/>
              </a:rPr>
              <a:t>Es posible realizar aritmética y aplicaciones interesantes con los vectores, por ejemplo:</a:t>
            </a:r>
            <a:endParaRPr/>
          </a:p>
          <a:p>
            <a:pPr lvl="1" algn="just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GT" strike="noStrike">
                <a:solidFill>
                  <a:srgbClr val="000000"/>
                </a:solidFill>
                <a:latin typeface="Calibri"/>
                <a:ea typeface="DejaVu Sans"/>
              </a:rPr>
              <a:t>Gatito – gato + perro = perrito</a:t>
            </a:r>
            <a:endParaRPr/>
          </a:p>
          <a:p>
            <a:pPr lvl="1" algn="just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GT" strike="noStrike">
                <a:solidFill>
                  <a:srgbClr val="000000"/>
                </a:solidFill>
                <a:latin typeface="Calibri"/>
                <a:ea typeface="DejaVu Sans"/>
              </a:rPr>
              <a:t>Rey – hombre + mujer = reina</a:t>
            </a:r>
            <a:r>
              <a:rPr lang="es-GT" sz="2200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1008000" y="432000"/>
            <a:ext cx="809244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GT" sz="2600" strike="noStrike">
                <a:solidFill>
                  <a:srgbClr val="002060"/>
                </a:solidFill>
                <a:latin typeface="Calibri"/>
                <a:ea typeface="DejaVu Sans"/>
              </a:rPr>
              <a:t>Tips y Técnicas Relacionadas</a:t>
            </a:r>
            <a:endParaRPr/>
          </a:p>
        </p:txBody>
      </p:sp>
      <p:sp>
        <p:nvSpPr>
          <p:cNvPr id="302" name="CustomShape 2"/>
          <p:cNvSpPr/>
          <p:nvPr/>
        </p:nvSpPr>
        <p:spPr>
          <a:xfrm>
            <a:off x="352800" y="1656000"/>
            <a:ext cx="8503200" cy="33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2200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endParaRPr/>
          </a:p>
        </p:txBody>
      </p:sp>
      <p:pic>
        <p:nvPicPr>
          <p:cNvPr id="303" name="" descr=""/>
          <p:cNvPicPr/>
          <p:nvPr/>
        </p:nvPicPr>
        <p:blipFill>
          <a:blip r:embed="rId1"/>
          <a:stretch/>
        </p:blipFill>
        <p:spPr>
          <a:xfrm>
            <a:off x="2016000" y="1080000"/>
            <a:ext cx="5040000" cy="3384000"/>
          </a:xfrm>
          <a:prstGeom prst="rect">
            <a:avLst/>
          </a:prstGeom>
          <a:ln>
            <a:noFill/>
          </a:ln>
        </p:spPr>
      </p:pic>
      <p:sp>
        <p:nvSpPr>
          <p:cNvPr id="304" name="TextShape 3"/>
          <p:cNvSpPr txBox="1"/>
          <p:nvPr/>
        </p:nvSpPr>
        <p:spPr>
          <a:xfrm>
            <a:off x="3312000" y="4608000"/>
            <a:ext cx="3018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GT">
                <a:latin typeface="Arial"/>
              </a:rPr>
              <a:t>Créditos:Chris MacCormick 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" descr=""/>
          <p:cNvPicPr/>
          <p:nvPr/>
        </p:nvPicPr>
        <p:blipFill>
          <a:blip r:embed="rId1"/>
          <a:stretch/>
        </p:blipFill>
        <p:spPr>
          <a:xfrm>
            <a:off x="1944000" y="1152000"/>
            <a:ext cx="5688000" cy="3384000"/>
          </a:xfrm>
          <a:prstGeom prst="rect">
            <a:avLst/>
          </a:prstGeom>
          <a:ln>
            <a:noFill/>
          </a:ln>
        </p:spPr>
      </p:pic>
      <p:sp>
        <p:nvSpPr>
          <p:cNvPr id="306" name="TextShape 1"/>
          <p:cNvSpPr txBox="1"/>
          <p:nvPr/>
        </p:nvSpPr>
        <p:spPr>
          <a:xfrm>
            <a:off x="2664000" y="4752000"/>
            <a:ext cx="3737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GT">
                <a:latin typeface="Arial"/>
              </a:rPr>
              <a:t>Créditos : Google, Tensorflow team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448920" y="433800"/>
            <a:ext cx="824508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GT" sz="3600" strike="noStrike">
                <a:solidFill>
                  <a:srgbClr val="002060"/>
                </a:solidFill>
                <a:latin typeface="Calibri"/>
                <a:ea typeface="DejaVu Sans"/>
              </a:rPr>
              <a:t>IA,ML,DL</a:t>
            </a:r>
            <a:endParaRPr/>
          </a:p>
        </p:txBody>
      </p:sp>
      <p:sp>
        <p:nvSpPr>
          <p:cNvPr id="270" name="CustomShape 2"/>
          <p:cNvSpPr/>
          <p:nvPr/>
        </p:nvSpPr>
        <p:spPr>
          <a:xfrm>
            <a:off x="448920" y="1350000"/>
            <a:ext cx="8245080" cy="351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Font typeface="Arial"/>
              <a:buChar char="•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Inteligencia Artificial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Machine Learning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Deep Learning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2281320" y="281160"/>
            <a:ext cx="610704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GT" sz="3600" strike="noStrike">
                <a:solidFill>
                  <a:srgbClr val="00aacc"/>
                </a:solidFill>
                <a:latin typeface="Calibri"/>
                <a:ea typeface="DejaVu Sans"/>
              </a:rPr>
              <a:t>Procesamiento de Lenguaje Natural</a:t>
            </a:r>
            <a:endParaRPr/>
          </a:p>
        </p:txBody>
      </p:sp>
      <p:sp>
        <p:nvSpPr>
          <p:cNvPr id="272" name="CustomShape 2"/>
          <p:cNvSpPr/>
          <p:nvPr/>
        </p:nvSpPr>
        <p:spPr>
          <a:xfrm>
            <a:off x="2281320" y="1044720"/>
            <a:ext cx="6107040" cy="366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Chatbots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Traductores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Deteccion de Spam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Analisis de emociones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Muchos mas...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2281320" y="281160"/>
            <a:ext cx="610704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GT" sz="3600" strike="noStrike">
                <a:solidFill>
                  <a:srgbClr val="00aacc"/>
                </a:solidFill>
                <a:latin typeface="Calibri"/>
                <a:ea typeface="DejaVu Sans"/>
              </a:rPr>
              <a:t>Ejemplo: deteccion de Spam con ML</a:t>
            </a:r>
            <a:endParaRPr/>
          </a:p>
        </p:txBody>
      </p:sp>
      <p:sp>
        <p:nvSpPr>
          <p:cNvPr id="274" name="CustomShape 2"/>
          <p:cNvSpPr/>
          <p:nvPr/>
        </p:nvSpPr>
        <p:spPr>
          <a:xfrm>
            <a:off x="2281320" y="1044720"/>
            <a:ext cx="6107040" cy="366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One-hot encoding: vocabulario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Regresion logistica: algoritmo de ML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Dificultades?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Vocabulario demasiado grande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Algoritmo lineal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2281320" y="281160"/>
            <a:ext cx="610704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GT" sz="3600" strike="noStrike">
                <a:solidFill>
                  <a:srgbClr val="00aacc"/>
                </a:solidFill>
                <a:latin typeface="Calibri"/>
                <a:ea typeface="DejaVu Sans"/>
              </a:rPr>
              <a:t>Ejemplo: Analisis de emocion</a:t>
            </a:r>
            <a:endParaRPr/>
          </a:p>
        </p:txBody>
      </p:sp>
      <p:sp>
        <p:nvSpPr>
          <p:cNvPr id="276" name="CustomShape 2"/>
          <p:cNvSpPr/>
          <p:nvPr/>
        </p:nvSpPr>
        <p:spPr>
          <a:xfrm>
            <a:off x="2281320" y="1044720"/>
            <a:ext cx="6107040" cy="366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https://github.com/llealgt/machine_learning_foundations_case_study_approach/blob/master/My%20Analyzing%20products%20sentiment.ipynb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2281320" y="281160"/>
            <a:ext cx="610704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GT" sz="3600" strike="noStrike">
                <a:solidFill>
                  <a:srgbClr val="00aacc"/>
                </a:solidFill>
                <a:latin typeface="Calibri"/>
                <a:ea typeface="DejaVu Sans"/>
              </a:rPr>
              <a:t>Deep learning y redes neuronales</a:t>
            </a:r>
            <a:endParaRPr/>
          </a:p>
        </p:txBody>
      </p:sp>
      <p:sp>
        <p:nvSpPr>
          <p:cNvPr id="278" name="CustomShape 2"/>
          <p:cNvSpPr/>
          <p:nvPr/>
        </p:nvSpPr>
        <p:spPr>
          <a:xfrm>
            <a:off x="2281320" y="1044720"/>
            <a:ext cx="6107040" cy="366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l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Pueden representar relaciones semanticas jerarquicas en datos.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Pueden aproximar funciones no lineales complejas.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https://github.com/llealgt/moview_review_sentiment_prediction_neural_network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2329200" y="133200"/>
            <a:ext cx="6670440" cy="43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s-GT" sz="3200" strike="noStrike">
                <a:latin typeface="Arial"/>
              </a:rPr>
              <a:t>Pero...cuando un ser humano lee,no lo hace palabra por palabra , existen dependencias y contexto en el texto,nuestros pensamientos tienen persistencia,una red simple no puede hacer esto. Alternativas?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601560" y="433800"/>
            <a:ext cx="809244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GT" sz="3600" strike="noStrike">
                <a:solidFill>
                  <a:srgbClr val="002060"/>
                </a:solidFill>
                <a:latin typeface="Calibri"/>
                <a:ea typeface="DejaVu Sans"/>
              </a:rPr>
              <a:t>Redes recurrentes</a:t>
            </a:r>
            <a:endParaRPr/>
          </a:p>
        </p:txBody>
      </p:sp>
      <p:sp>
        <p:nvSpPr>
          <p:cNvPr id="281" name="CustomShape 2"/>
          <p:cNvSpPr/>
          <p:nvPr/>
        </p:nvSpPr>
        <p:spPr>
          <a:xfrm>
            <a:off x="536760" y="1641240"/>
            <a:ext cx="4039200" cy="47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s-GT" sz="2400" strike="noStrike">
                <a:solidFill>
                  <a:srgbClr val="000000"/>
                </a:solidFill>
                <a:latin typeface="Calibri"/>
                <a:ea typeface="DejaVu Sans"/>
              </a:rPr>
              <a:t>Caracteristicas y ventajas</a:t>
            </a:r>
            <a:endParaRPr/>
          </a:p>
        </p:txBody>
      </p:sp>
      <p:sp>
        <p:nvSpPr>
          <p:cNvPr id="282" name="CustomShape 3"/>
          <p:cNvSpPr/>
          <p:nvPr/>
        </p:nvSpPr>
        <p:spPr>
          <a:xfrm>
            <a:off x="536760" y="2113560"/>
            <a:ext cx="4039200" cy="22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2200" strike="noStrike">
                <a:solidFill>
                  <a:srgbClr val="000000"/>
                </a:solidFill>
                <a:latin typeface="Calibri"/>
                <a:ea typeface="DejaVu Sans"/>
              </a:rPr>
              <a:t>Conexiones cíclicas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2200" strike="noStrike">
                <a:solidFill>
                  <a:srgbClr val="000000"/>
                </a:solidFill>
                <a:latin typeface="Calibri"/>
                <a:ea typeface="DejaVu Sans"/>
              </a:rPr>
              <a:t>Mantienen información del pasado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2200" strike="noStrike">
                <a:solidFill>
                  <a:srgbClr val="000000"/>
                </a:solidFill>
                <a:latin typeface="Calibri"/>
                <a:ea typeface="DejaVu Sans"/>
              </a:rPr>
              <a:t>Su salida es función de su entrada actual, y de su pasado</a:t>
            </a:r>
            <a:endParaRPr/>
          </a:p>
        </p:txBody>
      </p:sp>
      <p:sp>
        <p:nvSpPr>
          <p:cNvPr id="283" name="CustomShape 4"/>
          <p:cNvSpPr/>
          <p:nvPr/>
        </p:nvSpPr>
        <p:spPr>
          <a:xfrm>
            <a:off x="4572000" y="1641240"/>
            <a:ext cx="4040640" cy="47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s-GT" sz="2400" strike="noStrike">
                <a:solidFill>
                  <a:srgbClr val="000000"/>
                </a:solidFill>
                <a:latin typeface="Calibri"/>
                <a:ea typeface="DejaVu Sans"/>
              </a:rPr>
              <a:t>Dificultades</a:t>
            </a:r>
            <a:endParaRPr/>
          </a:p>
        </p:txBody>
      </p:sp>
      <p:sp>
        <p:nvSpPr>
          <p:cNvPr id="284" name="CustomShape 5"/>
          <p:cNvSpPr/>
          <p:nvPr/>
        </p:nvSpPr>
        <p:spPr>
          <a:xfrm>
            <a:off x="4572000" y="2113560"/>
            <a:ext cx="4040640" cy="22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2200" strike="noStrike">
                <a:solidFill>
                  <a:srgbClr val="000000"/>
                </a:solidFill>
                <a:latin typeface="Calibri"/>
                <a:ea typeface="DejaVu Sans"/>
              </a:rPr>
              <a:t>Necesitan mas data para aprender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2200" strike="noStrike">
                <a:solidFill>
                  <a:srgbClr val="000000"/>
                </a:solidFill>
                <a:latin typeface="Calibri"/>
                <a:ea typeface="DejaVu Sans"/>
              </a:rPr>
              <a:t>Mayor dificultad de implementacion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2200" strike="noStrike">
                <a:solidFill>
                  <a:srgbClr val="000000"/>
                </a:solidFill>
                <a:latin typeface="Calibri"/>
                <a:ea typeface="DejaVu Sans"/>
              </a:rPr>
              <a:t>Sufren de “Vanishing gradient”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2200" strike="noStrike">
                <a:solidFill>
                  <a:srgbClr val="000000"/>
                </a:solidFill>
                <a:latin typeface="Calibri"/>
                <a:ea typeface="DejaVu Sans"/>
              </a:rPr>
              <a:t>Persisten informacion muy a corto plazo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2281320" y="281160"/>
            <a:ext cx="610704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GT" sz="3600" strike="noStrike">
                <a:solidFill>
                  <a:srgbClr val="00aacc"/>
                </a:solidFill>
                <a:latin typeface="Calibri"/>
                <a:ea typeface="DejaVu Sans"/>
              </a:rPr>
              <a:t>LSTM(Long Short Term Memory)</a:t>
            </a:r>
            <a:endParaRPr/>
          </a:p>
        </p:txBody>
      </p:sp>
      <p:sp>
        <p:nvSpPr>
          <p:cNvPr id="286" name="CustomShape 2"/>
          <p:cNvSpPr/>
          <p:nvPr/>
        </p:nvSpPr>
        <p:spPr>
          <a:xfrm>
            <a:off x="2281320" y="1044720"/>
            <a:ext cx="6107040" cy="366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3"/>
          <p:cNvSpPr/>
          <p:nvPr/>
        </p:nvSpPr>
        <p:spPr>
          <a:xfrm>
            <a:off x="2157480" y="1433160"/>
            <a:ext cx="6482520" cy="20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2000" strike="noStrike">
                <a:solidFill>
                  <a:srgbClr val="000000"/>
                </a:solidFill>
                <a:latin typeface="Calibri"/>
                <a:ea typeface="DejaVu Sans"/>
              </a:rPr>
              <a:t>Tipo de red recurrente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2000" strike="noStrike">
                <a:solidFill>
                  <a:srgbClr val="000000"/>
                </a:solidFill>
                <a:latin typeface="Calibri"/>
                <a:ea typeface="DejaVu Sans"/>
              </a:rPr>
              <a:t>Utiliza celdas de memoria</a:t>
            </a:r>
            <a:endParaRPr/>
          </a:p>
          <a:p>
            <a:pPr lvl="1" algn="just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GT" sz="2000" strike="noStrike">
                <a:solidFill>
                  <a:srgbClr val="000000"/>
                </a:solidFill>
                <a:latin typeface="Calibri"/>
                <a:ea typeface="DejaVu Sans"/>
              </a:rPr>
              <a:t>Cada celda tiene un vector de “estado”</a:t>
            </a:r>
            <a:endParaRPr/>
          </a:p>
          <a:p>
            <a:pPr lvl="1" algn="just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GT" sz="2000" strike="noStrike">
                <a:solidFill>
                  <a:srgbClr val="000000"/>
                </a:solidFill>
                <a:latin typeface="Calibri"/>
                <a:ea typeface="DejaVu Sans"/>
              </a:rPr>
              <a:t>El vector de estado es controlado por “puertas” que aprenden que información retener  y cual desechar.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2000" strike="noStrike">
                <a:solidFill>
                  <a:srgbClr val="000000"/>
                </a:solidFill>
                <a:latin typeface="Calibri"/>
                <a:ea typeface="DejaVu Sans"/>
              </a:rPr>
              <a:t>Esto les permite guardar información a largo plazo y usar el vector de estado para manejar contexto y dependencias.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