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3" r:id="rId17"/>
    <p:sldId id="274" r:id="rId18"/>
    <p:sldId id="275" r:id="rId19"/>
    <p:sldId id="276"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F533BD-830F-D0B2-8849-5341B631F5A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E809C24-2111-83DB-86F8-5F1F07F1E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DF5F099-062B-0C96-344B-20167E566D65}"/>
              </a:ext>
            </a:extLst>
          </p:cNvPr>
          <p:cNvSpPr>
            <a:spLocks noGrp="1"/>
          </p:cNvSpPr>
          <p:nvPr>
            <p:ph type="dt" sz="half" idx="10"/>
          </p:nvPr>
        </p:nvSpPr>
        <p:spPr/>
        <p:txBody>
          <a:bodyPr/>
          <a:lstStyle/>
          <a:p>
            <a:fld id="{36D299D7-38B8-4C7C-9F26-141F974D57E4}"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1DAF0BF3-063B-326F-D2BD-FCA6EE2606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3613B7-15FE-8B49-B9E6-E7CE93413B2D}"/>
              </a:ext>
            </a:extLst>
          </p:cNvPr>
          <p:cNvSpPr>
            <a:spLocks noGrp="1"/>
          </p:cNvSpPr>
          <p:nvPr>
            <p:ph type="sldNum" sz="quarter" idx="12"/>
          </p:nvPr>
        </p:nvSpPr>
        <p:spPr/>
        <p:txBody>
          <a:bodyPr/>
          <a:lstStyle/>
          <a:p>
            <a:fld id="{C70D58D7-3C02-4047-9CDB-D2FFC0E0B110}" type="slidenum">
              <a:rPr lang="fr-FR" smtClean="0"/>
              <a:t>‹N°›</a:t>
            </a:fld>
            <a:endParaRPr lang="fr-FR"/>
          </a:p>
        </p:txBody>
      </p:sp>
    </p:spTree>
    <p:extLst>
      <p:ext uri="{BB962C8B-B14F-4D97-AF65-F5344CB8AC3E}">
        <p14:creationId xmlns:p14="http://schemas.microsoft.com/office/powerpoint/2010/main" val="132036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FE166C-33B8-693E-4AF6-445CBDC8B0B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8EB78E7-29FD-50D5-B811-16AFC9CA061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F0C0BC-8774-C06A-D742-3F37F069ECCF}"/>
              </a:ext>
            </a:extLst>
          </p:cNvPr>
          <p:cNvSpPr>
            <a:spLocks noGrp="1"/>
          </p:cNvSpPr>
          <p:nvPr>
            <p:ph type="dt" sz="half" idx="10"/>
          </p:nvPr>
        </p:nvSpPr>
        <p:spPr/>
        <p:txBody>
          <a:bodyPr/>
          <a:lstStyle/>
          <a:p>
            <a:fld id="{36D299D7-38B8-4C7C-9F26-141F974D57E4}"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AD5AEC54-0593-DEEA-F1FE-462109AF07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2D2617-7BE5-1E21-9DB1-1373266C6DDA}"/>
              </a:ext>
            </a:extLst>
          </p:cNvPr>
          <p:cNvSpPr>
            <a:spLocks noGrp="1"/>
          </p:cNvSpPr>
          <p:nvPr>
            <p:ph type="sldNum" sz="quarter" idx="12"/>
          </p:nvPr>
        </p:nvSpPr>
        <p:spPr/>
        <p:txBody>
          <a:bodyPr/>
          <a:lstStyle/>
          <a:p>
            <a:fld id="{C70D58D7-3C02-4047-9CDB-D2FFC0E0B110}" type="slidenum">
              <a:rPr lang="fr-FR" smtClean="0"/>
              <a:t>‹N°›</a:t>
            </a:fld>
            <a:endParaRPr lang="fr-FR"/>
          </a:p>
        </p:txBody>
      </p:sp>
    </p:spTree>
    <p:extLst>
      <p:ext uri="{BB962C8B-B14F-4D97-AF65-F5344CB8AC3E}">
        <p14:creationId xmlns:p14="http://schemas.microsoft.com/office/powerpoint/2010/main" val="162466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D9E00A1-A6DF-106D-57DB-A799F8BF792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8280E83-4F24-BD4C-D2FE-8726F022F12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1199AF-DA22-3C70-39F8-6397246C33E8}"/>
              </a:ext>
            </a:extLst>
          </p:cNvPr>
          <p:cNvSpPr>
            <a:spLocks noGrp="1"/>
          </p:cNvSpPr>
          <p:nvPr>
            <p:ph type="dt" sz="half" idx="10"/>
          </p:nvPr>
        </p:nvSpPr>
        <p:spPr/>
        <p:txBody>
          <a:bodyPr/>
          <a:lstStyle/>
          <a:p>
            <a:fld id="{36D299D7-38B8-4C7C-9F26-141F974D57E4}"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CB0C9FC2-F78D-F55B-5F73-1AF274589F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1F2A93-86CA-0B90-B62C-1FD71593432D}"/>
              </a:ext>
            </a:extLst>
          </p:cNvPr>
          <p:cNvSpPr>
            <a:spLocks noGrp="1"/>
          </p:cNvSpPr>
          <p:nvPr>
            <p:ph type="sldNum" sz="quarter" idx="12"/>
          </p:nvPr>
        </p:nvSpPr>
        <p:spPr/>
        <p:txBody>
          <a:bodyPr/>
          <a:lstStyle/>
          <a:p>
            <a:fld id="{C70D58D7-3C02-4047-9CDB-D2FFC0E0B110}" type="slidenum">
              <a:rPr lang="fr-FR" smtClean="0"/>
              <a:t>‹N°›</a:t>
            </a:fld>
            <a:endParaRPr lang="fr-FR"/>
          </a:p>
        </p:txBody>
      </p:sp>
    </p:spTree>
    <p:extLst>
      <p:ext uri="{BB962C8B-B14F-4D97-AF65-F5344CB8AC3E}">
        <p14:creationId xmlns:p14="http://schemas.microsoft.com/office/powerpoint/2010/main" val="335157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AC2B23-46FC-6BEF-0160-3DEF955F567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B07E039-8A54-AEEC-C93A-DC8EC9D00AA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975961-5B2A-8998-CE4F-B4C7ABB62A59}"/>
              </a:ext>
            </a:extLst>
          </p:cNvPr>
          <p:cNvSpPr>
            <a:spLocks noGrp="1"/>
          </p:cNvSpPr>
          <p:nvPr>
            <p:ph type="dt" sz="half" idx="10"/>
          </p:nvPr>
        </p:nvSpPr>
        <p:spPr/>
        <p:txBody>
          <a:bodyPr/>
          <a:lstStyle/>
          <a:p>
            <a:fld id="{36D299D7-38B8-4C7C-9F26-141F974D57E4}"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BA9405CE-FEDF-25AA-568D-D7CA92F8B9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E4919F-B013-2557-3B02-2D7E8BED4691}"/>
              </a:ext>
            </a:extLst>
          </p:cNvPr>
          <p:cNvSpPr>
            <a:spLocks noGrp="1"/>
          </p:cNvSpPr>
          <p:nvPr>
            <p:ph type="sldNum" sz="quarter" idx="12"/>
          </p:nvPr>
        </p:nvSpPr>
        <p:spPr/>
        <p:txBody>
          <a:bodyPr/>
          <a:lstStyle/>
          <a:p>
            <a:fld id="{C70D58D7-3C02-4047-9CDB-D2FFC0E0B110}" type="slidenum">
              <a:rPr lang="fr-FR" smtClean="0"/>
              <a:t>‹N°›</a:t>
            </a:fld>
            <a:endParaRPr lang="fr-FR"/>
          </a:p>
        </p:txBody>
      </p:sp>
    </p:spTree>
    <p:extLst>
      <p:ext uri="{BB962C8B-B14F-4D97-AF65-F5344CB8AC3E}">
        <p14:creationId xmlns:p14="http://schemas.microsoft.com/office/powerpoint/2010/main" val="137445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3ECA0F-B3B0-98FF-8B43-BD4AF38FAF8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5FEBD14-803A-054E-79FD-CE7BCD4F0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BDEE5EB-6B22-3FF1-3E5A-C8593DA8B34C}"/>
              </a:ext>
            </a:extLst>
          </p:cNvPr>
          <p:cNvSpPr>
            <a:spLocks noGrp="1"/>
          </p:cNvSpPr>
          <p:nvPr>
            <p:ph type="dt" sz="half" idx="10"/>
          </p:nvPr>
        </p:nvSpPr>
        <p:spPr/>
        <p:txBody>
          <a:bodyPr/>
          <a:lstStyle/>
          <a:p>
            <a:fld id="{36D299D7-38B8-4C7C-9F26-141F974D57E4}"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867A2BC5-B044-C3BD-EB88-D069789D6F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966B3F1-2DB2-3B78-F0B3-E4DE3BF670D4}"/>
              </a:ext>
            </a:extLst>
          </p:cNvPr>
          <p:cNvSpPr>
            <a:spLocks noGrp="1"/>
          </p:cNvSpPr>
          <p:nvPr>
            <p:ph type="sldNum" sz="quarter" idx="12"/>
          </p:nvPr>
        </p:nvSpPr>
        <p:spPr/>
        <p:txBody>
          <a:bodyPr/>
          <a:lstStyle/>
          <a:p>
            <a:fld id="{C70D58D7-3C02-4047-9CDB-D2FFC0E0B110}" type="slidenum">
              <a:rPr lang="fr-FR" smtClean="0"/>
              <a:t>‹N°›</a:t>
            </a:fld>
            <a:endParaRPr lang="fr-FR"/>
          </a:p>
        </p:txBody>
      </p:sp>
    </p:spTree>
    <p:extLst>
      <p:ext uri="{BB962C8B-B14F-4D97-AF65-F5344CB8AC3E}">
        <p14:creationId xmlns:p14="http://schemas.microsoft.com/office/powerpoint/2010/main" val="220462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72E40-1241-93DC-8981-ED718EF187A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AC65D6A-01B7-459E-0A05-D3D74CE1697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FB0D055-5CAF-C543-E798-F6896960B54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2D34BD-375A-9C82-2870-D1DE7DEF3768}"/>
              </a:ext>
            </a:extLst>
          </p:cNvPr>
          <p:cNvSpPr>
            <a:spLocks noGrp="1"/>
          </p:cNvSpPr>
          <p:nvPr>
            <p:ph type="dt" sz="half" idx="10"/>
          </p:nvPr>
        </p:nvSpPr>
        <p:spPr/>
        <p:txBody>
          <a:bodyPr/>
          <a:lstStyle/>
          <a:p>
            <a:fld id="{36D299D7-38B8-4C7C-9F26-141F974D57E4}" type="datetimeFigureOut">
              <a:rPr lang="fr-FR" smtClean="0"/>
              <a:t>01/09/2022</a:t>
            </a:fld>
            <a:endParaRPr lang="fr-FR"/>
          </a:p>
        </p:txBody>
      </p:sp>
      <p:sp>
        <p:nvSpPr>
          <p:cNvPr id="6" name="Espace réservé du pied de page 5">
            <a:extLst>
              <a:ext uri="{FF2B5EF4-FFF2-40B4-BE49-F238E27FC236}">
                <a16:creationId xmlns:a16="http://schemas.microsoft.com/office/drawing/2014/main" id="{7FFBE188-33C9-1538-1D6B-CD8FD983720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3C92D0C-766D-1B87-F55E-90155834E087}"/>
              </a:ext>
            </a:extLst>
          </p:cNvPr>
          <p:cNvSpPr>
            <a:spLocks noGrp="1"/>
          </p:cNvSpPr>
          <p:nvPr>
            <p:ph type="sldNum" sz="quarter" idx="12"/>
          </p:nvPr>
        </p:nvSpPr>
        <p:spPr/>
        <p:txBody>
          <a:bodyPr/>
          <a:lstStyle/>
          <a:p>
            <a:fld id="{C70D58D7-3C02-4047-9CDB-D2FFC0E0B110}" type="slidenum">
              <a:rPr lang="fr-FR" smtClean="0"/>
              <a:t>‹N°›</a:t>
            </a:fld>
            <a:endParaRPr lang="fr-FR"/>
          </a:p>
        </p:txBody>
      </p:sp>
    </p:spTree>
    <p:extLst>
      <p:ext uri="{BB962C8B-B14F-4D97-AF65-F5344CB8AC3E}">
        <p14:creationId xmlns:p14="http://schemas.microsoft.com/office/powerpoint/2010/main" val="359809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EF5EAC-2438-FA2D-BD80-BBF6D90FE26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7051C7-4909-7039-AB96-490A6D5142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F603585-E1C4-EC2A-1B55-0493C64D0E1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85C1795-EF78-AA84-0B02-0419051E3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BF26DDF-D926-DE8C-ED7D-C108B798087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3554677-321F-ABDB-6301-70613E45C3A5}"/>
              </a:ext>
            </a:extLst>
          </p:cNvPr>
          <p:cNvSpPr>
            <a:spLocks noGrp="1"/>
          </p:cNvSpPr>
          <p:nvPr>
            <p:ph type="dt" sz="half" idx="10"/>
          </p:nvPr>
        </p:nvSpPr>
        <p:spPr/>
        <p:txBody>
          <a:bodyPr/>
          <a:lstStyle/>
          <a:p>
            <a:fld id="{36D299D7-38B8-4C7C-9F26-141F974D57E4}" type="datetimeFigureOut">
              <a:rPr lang="fr-FR" smtClean="0"/>
              <a:t>01/09/2022</a:t>
            </a:fld>
            <a:endParaRPr lang="fr-FR"/>
          </a:p>
        </p:txBody>
      </p:sp>
      <p:sp>
        <p:nvSpPr>
          <p:cNvPr id="8" name="Espace réservé du pied de page 7">
            <a:extLst>
              <a:ext uri="{FF2B5EF4-FFF2-40B4-BE49-F238E27FC236}">
                <a16:creationId xmlns:a16="http://schemas.microsoft.com/office/drawing/2014/main" id="{FF1D8CB3-FEE9-7140-A571-DEC5486AD02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EFE79D5-CD88-D909-A948-AB98F95B54AE}"/>
              </a:ext>
            </a:extLst>
          </p:cNvPr>
          <p:cNvSpPr>
            <a:spLocks noGrp="1"/>
          </p:cNvSpPr>
          <p:nvPr>
            <p:ph type="sldNum" sz="quarter" idx="12"/>
          </p:nvPr>
        </p:nvSpPr>
        <p:spPr/>
        <p:txBody>
          <a:bodyPr/>
          <a:lstStyle/>
          <a:p>
            <a:fld id="{C70D58D7-3C02-4047-9CDB-D2FFC0E0B110}" type="slidenum">
              <a:rPr lang="fr-FR" smtClean="0"/>
              <a:t>‹N°›</a:t>
            </a:fld>
            <a:endParaRPr lang="fr-FR"/>
          </a:p>
        </p:txBody>
      </p:sp>
    </p:spTree>
    <p:extLst>
      <p:ext uri="{BB962C8B-B14F-4D97-AF65-F5344CB8AC3E}">
        <p14:creationId xmlns:p14="http://schemas.microsoft.com/office/powerpoint/2010/main" val="1041213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765D9B-7807-8B8B-4EFF-5CB7D6321D0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7B8C439-2ECF-C958-BF90-1F4C21A15518}"/>
              </a:ext>
            </a:extLst>
          </p:cNvPr>
          <p:cNvSpPr>
            <a:spLocks noGrp="1"/>
          </p:cNvSpPr>
          <p:nvPr>
            <p:ph type="dt" sz="half" idx="10"/>
          </p:nvPr>
        </p:nvSpPr>
        <p:spPr/>
        <p:txBody>
          <a:bodyPr/>
          <a:lstStyle/>
          <a:p>
            <a:fld id="{36D299D7-38B8-4C7C-9F26-141F974D57E4}" type="datetimeFigureOut">
              <a:rPr lang="fr-FR" smtClean="0"/>
              <a:t>01/09/2022</a:t>
            </a:fld>
            <a:endParaRPr lang="fr-FR"/>
          </a:p>
        </p:txBody>
      </p:sp>
      <p:sp>
        <p:nvSpPr>
          <p:cNvPr id="4" name="Espace réservé du pied de page 3">
            <a:extLst>
              <a:ext uri="{FF2B5EF4-FFF2-40B4-BE49-F238E27FC236}">
                <a16:creationId xmlns:a16="http://schemas.microsoft.com/office/drawing/2014/main" id="{5269ABF9-B79F-B569-21DC-D6296210C49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548FBB9-07A1-7E5B-DA66-33C0143E46B7}"/>
              </a:ext>
            </a:extLst>
          </p:cNvPr>
          <p:cNvSpPr>
            <a:spLocks noGrp="1"/>
          </p:cNvSpPr>
          <p:nvPr>
            <p:ph type="sldNum" sz="quarter" idx="12"/>
          </p:nvPr>
        </p:nvSpPr>
        <p:spPr/>
        <p:txBody>
          <a:bodyPr/>
          <a:lstStyle/>
          <a:p>
            <a:fld id="{C70D58D7-3C02-4047-9CDB-D2FFC0E0B110}" type="slidenum">
              <a:rPr lang="fr-FR" smtClean="0"/>
              <a:t>‹N°›</a:t>
            </a:fld>
            <a:endParaRPr lang="fr-FR"/>
          </a:p>
        </p:txBody>
      </p:sp>
    </p:spTree>
    <p:extLst>
      <p:ext uri="{BB962C8B-B14F-4D97-AF65-F5344CB8AC3E}">
        <p14:creationId xmlns:p14="http://schemas.microsoft.com/office/powerpoint/2010/main" val="76312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66C516A-C0F3-A764-31AA-242817BE1942}"/>
              </a:ext>
            </a:extLst>
          </p:cNvPr>
          <p:cNvSpPr>
            <a:spLocks noGrp="1"/>
          </p:cNvSpPr>
          <p:nvPr>
            <p:ph type="dt" sz="half" idx="10"/>
          </p:nvPr>
        </p:nvSpPr>
        <p:spPr/>
        <p:txBody>
          <a:bodyPr/>
          <a:lstStyle/>
          <a:p>
            <a:fld id="{36D299D7-38B8-4C7C-9F26-141F974D57E4}" type="datetimeFigureOut">
              <a:rPr lang="fr-FR" smtClean="0"/>
              <a:t>01/09/2022</a:t>
            </a:fld>
            <a:endParaRPr lang="fr-FR"/>
          </a:p>
        </p:txBody>
      </p:sp>
      <p:sp>
        <p:nvSpPr>
          <p:cNvPr id="3" name="Espace réservé du pied de page 2">
            <a:extLst>
              <a:ext uri="{FF2B5EF4-FFF2-40B4-BE49-F238E27FC236}">
                <a16:creationId xmlns:a16="http://schemas.microsoft.com/office/drawing/2014/main" id="{4CDA58C1-2FFB-95E2-4668-D5ACCB3C511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2937BD2-2CE9-9D72-02D3-F3EEFC1C82EC}"/>
              </a:ext>
            </a:extLst>
          </p:cNvPr>
          <p:cNvSpPr>
            <a:spLocks noGrp="1"/>
          </p:cNvSpPr>
          <p:nvPr>
            <p:ph type="sldNum" sz="quarter" idx="12"/>
          </p:nvPr>
        </p:nvSpPr>
        <p:spPr/>
        <p:txBody>
          <a:bodyPr/>
          <a:lstStyle/>
          <a:p>
            <a:fld id="{C70D58D7-3C02-4047-9CDB-D2FFC0E0B110}" type="slidenum">
              <a:rPr lang="fr-FR" smtClean="0"/>
              <a:t>‹N°›</a:t>
            </a:fld>
            <a:endParaRPr lang="fr-FR"/>
          </a:p>
        </p:txBody>
      </p:sp>
    </p:spTree>
    <p:extLst>
      <p:ext uri="{BB962C8B-B14F-4D97-AF65-F5344CB8AC3E}">
        <p14:creationId xmlns:p14="http://schemas.microsoft.com/office/powerpoint/2010/main" val="41550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05FCB1-4FD1-14A6-A483-B509EE89438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AC5688A-3D5C-7FAB-986A-9D6F4B557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8F8CAEA-19CC-BD02-A8FD-2A2AEC7BE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480328-369D-6239-6FC7-67978C22395A}"/>
              </a:ext>
            </a:extLst>
          </p:cNvPr>
          <p:cNvSpPr>
            <a:spLocks noGrp="1"/>
          </p:cNvSpPr>
          <p:nvPr>
            <p:ph type="dt" sz="half" idx="10"/>
          </p:nvPr>
        </p:nvSpPr>
        <p:spPr/>
        <p:txBody>
          <a:bodyPr/>
          <a:lstStyle/>
          <a:p>
            <a:fld id="{36D299D7-38B8-4C7C-9F26-141F974D57E4}" type="datetimeFigureOut">
              <a:rPr lang="fr-FR" smtClean="0"/>
              <a:t>01/09/2022</a:t>
            </a:fld>
            <a:endParaRPr lang="fr-FR"/>
          </a:p>
        </p:txBody>
      </p:sp>
      <p:sp>
        <p:nvSpPr>
          <p:cNvPr id="6" name="Espace réservé du pied de page 5">
            <a:extLst>
              <a:ext uri="{FF2B5EF4-FFF2-40B4-BE49-F238E27FC236}">
                <a16:creationId xmlns:a16="http://schemas.microsoft.com/office/drawing/2014/main" id="{38023344-2EA3-0B99-B1CC-B554CF65DA8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D885F93-ECBD-B5F4-DE10-200B2EAE1829}"/>
              </a:ext>
            </a:extLst>
          </p:cNvPr>
          <p:cNvSpPr>
            <a:spLocks noGrp="1"/>
          </p:cNvSpPr>
          <p:nvPr>
            <p:ph type="sldNum" sz="quarter" idx="12"/>
          </p:nvPr>
        </p:nvSpPr>
        <p:spPr/>
        <p:txBody>
          <a:bodyPr/>
          <a:lstStyle/>
          <a:p>
            <a:fld id="{C70D58D7-3C02-4047-9CDB-D2FFC0E0B110}" type="slidenum">
              <a:rPr lang="fr-FR" smtClean="0"/>
              <a:t>‹N°›</a:t>
            </a:fld>
            <a:endParaRPr lang="fr-FR"/>
          </a:p>
        </p:txBody>
      </p:sp>
    </p:spTree>
    <p:extLst>
      <p:ext uri="{BB962C8B-B14F-4D97-AF65-F5344CB8AC3E}">
        <p14:creationId xmlns:p14="http://schemas.microsoft.com/office/powerpoint/2010/main" val="28546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8217AF-3F24-5D11-A3D7-BAD9DA9E9C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792D9D2-864D-02A4-E6DB-FFBDACFB32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F35432F-A560-383E-039C-66F419D71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2470F9-1C88-7324-2868-DA24D814FD68}"/>
              </a:ext>
            </a:extLst>
          </p:cNvPr>
          <p:cNvSpPr>
            <a:spLocks noGrp="1"/>
          </p:cNvSpPr>
          <p:nvPr>
            <p:ph type="dt" sz="half" idx="10"/>
          </p:nvPr>
        </p:nvSpPr>
        <p:spPr/>
        <p:txBody>
          <a:bodyPr/>
          <a:lstStyle/>
          <a:p>
            <a:fld id="{36D299D7-38B8-4C7C-9F26-141F974D57E4}" type="datetimeFigureOut">
              <a:rPr lang="fr-FR" smtClean="0"/>
              <a:t>01/09/2022</a:t>
            </a:fld>
            <a:endParaRPr lang="fr-FR"/>
          </a:p>
        </p:txBody>
      </p:sp>
      <p:sp>
        <p:nvSpPr>
          <p:cNvPr id="6" name="Espace réservé du pied de page 5">
            <a:extLst>
              <a:ext uri="{FF2B5EF4-FFF2-40B4-BE49-F238E27FC236}">
                <a16:creationId xmlns:a16="http://schemas.microsoft.com/office/drawing/2014/main" id="{B0AA0154-F7A2-8F35-41C5-6BE01C76C1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D09892D-0E17-39A1-1C6D-7E16E58DA56F}"/>
              </a:ext>
            </a:extLst>
          </p:cNvPr>
          <p:cNvSpPr>
            <a:spLocks noGrp="1"/>
          </p:cNvSpPr>
          <p:nvPr>
            <p:ph type="sldNum" sz="quarter" idx="12"/>
          </p:nvPr>
        </p:nvSpPr>
        <p:spPr/>
        <p:txBody>
          <a:bodyPr/>
          <a:lstStyle/>
          <a:p>
            <a:fld id="{C70D58D7-3C02-4047-9CDB-D2FFC0E0B110}" type="slidenum">
              <a:rPr lang="fr-FR" smtClean="0"/>
              <a:t>‹N°›</a:t>
            </a:fld>
            <a:endParaRPr lang="fr-FR"/>
          </a:p>
        </p:txBody>
      </p:sp>
    </p:spTree>
    <p:extLst>
      <p:ext uri="{BB962C8B-B14F-4D97-AF65-F5344CB8AC3E}">
        <p14:creationId xmlns:p14="http://schemas.microsoft.com/office/powerpoint/2010/main" val="4229397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1B3D3B-6323-1A91-FCBE-C9782B496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9B835E0-10DB-E5D3-45A1-4A28B82BF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15895BF-0B3F-DA05-3679-866BCF4EF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299D7-38B8-4C7C-9F26-141F974D57E4}"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EEF62C74-9D88-A00C-7B82-A89F65A57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05A09E4-DAC4-2219-7D91-A6B1A0B4E2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D58D7-3C02-4047-9CDB-D2FFC0E0B110}" type="slidenum">
              <a:rPr lang="fr-FR" smtClean="0"/>
              <a:t>‹N°›</a:t>
            </a:fld>
            <a:endParaRPr lang="fr-FR"/>
          </a:p>
        </p:txBody>
      </p:sp>
    </p:spTree>
    <p:extLst>
      <p:ext uri="{BB962C8B-B14F-4D97-AF65-F5344CB8AC3E}">
        <p14:creationId xmlns:p14="http://schemas.microsoft.com/office/powerpoint/2010/main" val="1369410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3B6-5BDA-367A-5CAC-8CF141CCA1A9}"/>
              </a:ext>
            </a:extLst>
          </p:cNvPr>
          <p:cNvSpPr>
            <a:spLocks noGrp="1"/>
          </p:cNvSpPr>
          <p:nvPr>
            <p:ph type="ctrTitle"/>
          </p:nvPr>
        </p:nvSpPr>
        <p:spPr>
          <a:xfrm>
            <a:off x="1524000" y="1113219"/>
            <a:ext cx="9144000" cy="2387600"/>
          </a:xfrm>
        </p:spPr>
        <p:txBody>
          <a:bodyPr>
            <a:normAutofit/>
          </a:bodyPr>
          <a:lstStyle/>
          <a:p>
            <a:r>
              <a:rPr lang="fr-FR" b="1" dirty="0"/>
              <a:t>PROJET 7 : IMPLEMENTEZ UN MODELE DE SCORING</a:t>
            </a:r>
          </a:p>
        </p:txBody>
      </p:sp>
      <p:pic>
        <p:nvPicPr>
          <p:cNvPr id="1026" name="Picture 2">
            <a:extLst>
              <a:ext uri="{FF2B5EF4-FFF2-40B4-BE49-F238E27FC236}">
                <a16:creationId xmlns:a16="http://schemas.microsoft.com/office/drawing/2014/main" id="{3634EDC6-4A5C-3D20-7989-669C64F33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1" y="5106699"/>
            <a:ext cx="1133475" cy="11334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9484F0D3-165A-9D33-409B-6ABB67BA5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137" y="4666353"/>
            <a:ext cx="2215582" cy="2014165"/>
          </a:xfrm>
          <a:prstGeom prst="rect">
            <a:avLst/>
          </a:prstGeom>
        </p:spPr>
      </p:pic>
    </p:spTree>
    <p:extLst>
      <p:ext uri="{BB962C8B-B14F-4D97-AF65-F5344CB8AC3E}">
        <p14:creationId xmlns:p14="http://schemas.microsoft.com/office/powerpoint/2010/main" val="3756093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1. Modèles : ensembliste</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a:bodyPr>
          <a:lstStyle/>
          <a:p>
            <a:r>
              <a:rPr lang="fr-FR" sz="2700" b="1" dirty="0" err="1"/>
              <a:t>XGBoost</a:t>
            </a:r>
            <a:r>
              <a:rPr lang="fr-FR" sz="2700" b="1" dirty="0"/>
              <a:t> </a:t>
            </a:r>
            <a:r>
              <a:rPr lang="fr-FR" sz="2700" dirty="0"/>
              <a:t>: - Pour le déséquilibre des données. </a:t>
            </a:r>
            <a:r>
              <a:rPr lang="fr-FR" sz="2700" dirty="0" err="1"/>
              <a:t>Gridsearch</a:t>
            </a:r>
            <a:r>
              <a:rPr lang="fr-FR" sz="2700" dirty="0"/>
              <a:t> sur les poids autour d’une valeur d’usage dans le cas de déséquilibre : le ratio nombre d’individus de la classe majoritaire sur nombre d’individus de la classe minoritaire (11,38)</a:t>
            </a:r>
          </a:p>
          <a:p>
            <a:pPr marL="457200" lvl="1" indent="0">
              <a:buNone/>
            </a:pPr>
            <a:r>
              <a:rPr lang="fr-FR" sz="2300" b="1" dirty="0"/>
              <a:t>	            </a:t>
            </a:r>
            <a:r>
              <a:rPr lang="fr-FR" sz="2700" dirty="0"/>
              <a:t>- On fait également varier les </a:t>
            </a:r>
            <a:r>
              <a:rPr lang="fr-FR" sz="2700" dirty="0" err="1"/>
              <a:t>hyper-paramètres</a:t>
            </a:r>
            <a:r>
              <a:rPr lang="fr-FR" sz="2700" dirty="0"/>
              <a:t> : nombre d’estimateurs et </a:t>
            </a:r>
            <a:r>
              <a:rPr lang="fr-FR" sz="2700" dirty="0" err="1"/>
              <a:t>learning</a:t>
            </a:r>
            <a:r>
              <a:rPr lang="fr-FR" sz="2700" dirty="0"/>
              <a:t> rate. On utilise comme stratégie de cross-validation : </a:t>
            </a:r>
            <a:r>
              <a:rPr lang="fr-FR" sz="2700" dirty="0" err="1"/>
              <a:t>Kfold</a:t>
            </a:r>
            <a:r>
              <a:rPr lang="fr-FR" sz="2700" dirty="0"/>
              <a:t> stratifié. Il reproduit dans chaque « </a:t>
            </a:r>
            <a:r>
              <a:rPr lang="fr-FR" sz="2700" dirty="0" err="1"/>
              <a:t>fold</a:t>
            </a:r>
            <a:r>
              <a:rPr lang="fr-FR" sz="2700" dirty="0"/>
              <a:t> » la distribution des classes du </a:t>
            </a:r>
            <a:r>
              <a:rPr lang="fr-FR" sz="2700" dirty="0" err="1"/>
              <a:t>dataset</a:t>
            </a:r>
            <a:r>
              <a:rPr lang="fr-FR" sz="2700" dirty="0"/>
              <a:t> d’entrainement</a:t>
            </a:r>
          </a:p>
          <a:p>
            <a:pPr marL="457200" lvl="1" indent="0">
              <a:buNone/>
            </a:pPr>
            <a:r>
              <a:rPr lang="fr-FR" sz="2700" dirty="0"/>
              <a:t>	           - Métriques : AUC, matrice de confusion, </a:t>
            </a:r>
            <a:r>
              <a:rPr lang="fr-FR" sz="2700" dirty="0" err="1"/>
              <a:t>fbeta_score</a:t>
            </a:r>
            <a:r>
              <a:rPr lang="fr-FR" sz="2700" dirty="0"/>
              <a:t> avec un beta de 10 et la fonction métier spécifique </a:t>
            </a:r>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spTree>
    <p:extLst>
      <p:ext uri="{BB962C8B-B14F-4D97-AF65-F5344CB8AC3E}">
        <p14:creationId xmlns:p14="http://schemas.microsoft.com/office/powerpoint/2010/main" val="122567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1. Modèles : linéaire</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a:bodyPr>
          <a:lstStyle/>
          <a:p>
            <a:r>
              <a:rPr lang="fr-FR" sz="2700" b="1" dirty="0"/>
              <a:t>Régression logistique </a:t>
            </a:r>
            <a:r>
              <a:rPr lang="fr-FR" sz="2700" dirty="0"/>
              <a:t>: </a:t>
            </a:r>
          </a:p>
          <a:p>
            <a:pPr>
              <a:buFontTx/>
              <a:buChar char="-"/>
            </a:pPr>
            <a:r>
              <a:rPr lang="fr-FR" sz="2700" dirty="0"/>
              <a:t>Pour comparer aux méthodes ensembliste</a:t>
            </a:r>
          </a:p>
          <a:p>
            <a:pPr>
              <a:buFontTx/>
              <a:buChar char="-"/>
            </a:pPr>
            <a:r>
              <a:rPr lang="fr-FR" sz="2700" dirty="0"/>
              <a:t>Nécessite un rééquilibrage pour les données. On augmente le nombre de données de la classe minoritaire à partir des informations disponibles</a:t>
            </a:r>
          </a:p>
          <a:p>
            <a:pPr>
              <a:buFontTx/>
              <a:buChar char="-"/>
            </a:pPr>
            <a:r>
              <a:rPr lang="fr-FR" sz="2700" dirty="0"/>
              <a:t>SMOTE : Tire un exemple de la classe minoritaire. Trouve les k-plus proches voisins. Tire un voisin. Construit un nouvel individu, synthétique des informations des deux voisins, placé aléatoirement dans l’espace des </a:t>
            </a:r>
            <a:r>
              <a:rPr lang="fr-FR" sz="2700" dirty="0" err="1"/>
              <a:t>feature</a:t>
            </a:r>
            <a:r>
              <a:rPr lang="fr-FR" sz="2700" dirty="0"/>
              <a:t> entre le premier et le second individu tiré. Librairie </a:t>
            </a:r>
            <a:r>
              <a:rPr lang="fr-FR" sz="2700" dirty="0" err="1"/>
              <a:t>imblearn</a:t>
            </a:r>
            <a:endParaRPr lang="fr-FR" sz="2700" dirty="0"/>
          </a:p>
          <a:p>
            <a:pPr>
              <a:buFontTx/>
              <a:buChar char="-"/>
            </a:pPr>
            <a:r>
              <a:rPr lang="fr-FR" sz="2700" dirty="0"/>
              <a:t>Même méthode que précédemment : </a:t>
            </a:r>
            <a:r>
              <a:rPr lang="fr-FR" sz="2700" dirty="0" err="1"/>
              <a:t>repeated</a:t>
            </a:r>
            <a:r>
              <a:rPr lang="fr-FR" sz="2700" dirty="0"/>
              <a:t> </a:t>
            </a:r>
            <a:r>
              <a:rPr lang="fr-FR" sz="2700" dirty="0" err="1"/>
              <a:t>stratified</a:t>
            </a:r>
            <a:r>
              <a:rPr lang="fr-FR" sz="2700" dirty="0"/>
              <a:t> </a:t>
            </a:r>
            <a:r>
              <a:rPr lang="fr-FR" sz="2700" dirty="0" err="1"/>
              <a:t>Kfold</a:t>
            </a:r>
            <a:r>
              <a:rPr lang="fr-FR" sz="2700" dirty="0"/>
              <a:t>. Même métriques.</a:t>
            </a:r>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spTree>
    <p:extLst>
      <p:ext uri="{BB962C8B-B14F-4D97-AF65-F5344CB8AC3E}">
        <p14:creationId xmlns:p14="http://schemas.microsoft.com/office/powerpoint/2010/main" val="106180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1. Modèles</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a:bodyPr>
          <a:lstStyle/>
          <a:p>
            <a:r>
              <a:rPr lang="fr-FR" sz="2700" b="1" dirty="0" err="1"/>
              <a:t>RandomForest</a:t>
            </a:r>
            <a:r>
              <a:rPr lang="fr-FR" sz="2700" b="1" dirty="0"/>
              <a:t> </a:t>
            </a:r>
            <a:r>
              <a:rPr lang="fr-FR" sz="2700" dirty="0"/>
              <a:t>: </a:t>
            </a:r>
          </a:p>
          <a:p>
            <a:pPr>
              <a:buFontTx/>
              <a:buChar char="-"/>
            </a:pPr>
            <a:r>
              <a:rPr lang="fr-FR" sz="2700" dirty="0"/>
              <a:t>On termine par un modèle simple de forêts aléatoires avec une cross-validation simple sur les </a:t>
            </a:r>
            <a:r>
              <a:rPr lang="fr-FR" sz="2700" dirty="0" err="1"/>
              <a:t>hyper-paramètres</a:t>
            </a:r>
            <a:r>
              <a:rPr lang="fr-FR" sz="2700" dirty="0"/>
              <a:t> et sans traitement spécifiques pour le déséquilibre des données</a:t>
            </a:r>
          </a:p>
          <a:p>
            <a:pPr>
              <a:buFontTx/>
              <a:buChar char="-"/>
            </a:pPr>
            <a:r>
              <a:rPr lang="fr-FR" sz="2700" dirty="0"/>
              <a:t>Point de comparaison pour se donner une idée des améliorations que permettent un traitement du déséquilibre pour des méthodes ensemblistes ou si le coût en temps de calcul n’est pas si utile que ça</a:t>
            </a:r>
          </a:p>
          <a:p>
            <a:pPr>
              <a:buFontTx/>
              <a:buChar char="-"/>
            </a:pPr>
            <a:r>
              <a:rPr lang="fr-FR" sz="2700" dirty="0"/>
              <a:t>Les métriques restent les même</a:t>
            </a:r>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spTree>
    <p:extLst>
      <p:ext uri="{BB962C8B-B14F-4D97-AF65-F5344CB8AC3E}">
        <p14:creationId xmlns:p14="http://schemas.microsoft.com/office/powerpoint/2010/main" val="185910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1. Résultats</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fontScale="77500" lnSpcReduction="20000"/>
          </a:bodyPr>
          <a:lstStyle/>
          <a:p>
            <a:pPr marL="0" indent="0">
              <a:buNone/>
            </a:pPr>
            <a:r>
              <a:rPr lang="fr-FR" sz="2700" dirty="0"/>
              <a:t>AUC sur set de validation pour les différents modèles : 	</a:t>
            </a:r>
          </a:p>
          <a:p>
            <a:pPr marL="0" indent="0">
              <a:buNone/>
            </a:pPr>
            <a:r>
              <a:rPr lang="fr-FR" sz="2700" dirty="0"/>
              <a:t>	- </a:t>
            </a:r>
            <a:r>
              <a:rPr lang="fr-FR" sz="2700" dirty="0" err="1"/>
              <a:t>Dummy</a:t>
            </a:r>
            <a:r>
              <a:rPr lang="fr-FR" sz="2700" dirty="0"/>
              <a:t> : AUC = 0,5009</a:t>
            </a:r>
          </a:p>
          <a:p>
            <a:pPr marL="0" indent="0">
              <a:buNone/>
            </a:pPr>
            <a:r>
              <a:rPr lang="fr-FR" sz="2700" dirty="0"/>
              <a:t>	- </a:t>
            </a:r>
            <a:r>
              <a:rPr lang="fr-FR" sz="2700" dirty="0" err="1"/>
              <a:t>Lgbm</a:t>
            </a:r>
            <a:r>
              <a:rPr lang="fr-FR" sz="2700" dirty="0"/>
              <a:t> : AUC = 0,7912 (</a:t>
            </a:r>
            <a:r>
              <a:rPr lang="fr-FR" sz="2700" dirty="0" err="1"/>
              <a:t>sur-entraîné</a:t>
            </a:r>
            <a:r>
              <a:rPr lang="fr-FR" sz="2700" dirty="0"/>
              <a:t>)</a:t>
            </a:r>
          </a:p>
          <a:p>
            <a:pPr marL="0" indent="0">
              <a:buNone/>
            </a:pPr>
            <a:r>
              <a:rPr lang="fr-FR" sz="2700" dirty="0"/>
              <a:t>	- </a:t>
            </a:r>
            <a:r>
              <a:rPr lang="fr-FR" sz="2700" dirty="0" err="1"/>
              <a:t>XGBoost</a:t>
            </a:r>
            <a:r>
              <a:rPr lang="fr-FR" sz="2700" dirty="0"/>
              <a:t> : AUC = 0,7840 (</a:t>
            </a:r>
            <a:r>
              <a:rPr lang="fr-FR" sz="2700" dirty="0" err="1"/>
              <a:t>sur-entraîné</a:t>
            </a:r>
            <a:r>
              <a:rPr lang="fr-FR" sz="2700" dirty="0"/>
              <a:t>)</a:t>
            </a:r>
          </a:p>
          <a:p>
            <a:pPr marL="0" indent="0">
              <a:buNone/>
            </a:pPr>
            <a:r>
              <a:rPr lang="fr-FR" sz="2700" dirty="0"/>
              <a:t>	- Logistique : AUC = 0,6504 (imputation)</a:t>
            </a:r>
          </a:p>
          <a:p>
            <a:pPr marL="0" indent="0">
              <a:buNone/>
            </a:pPr>
            <a:r>
              <a:rPr lang="fr-FR" sz="2700" dirty="0"/>
              <a:t>	- </a:t>
            </a:r>
            <a:r>
              <a:rPr lang="fr-FR" sz="2700" dirty="0" err="1"/>
              <a:t>RandomForest</a:t>
            </a:r>
            <a:r>
              <a:rPr lang="fr-FR" sz="2700" dirty="0"/>
              <a:t> : AUC : 0,7202 (imputation)</a:t>
            </a:r>
          </a:p>
          <a:p>
            <a:endParaRPr lang="fr-FR" sz="2700" dirty="0"/>
          </a:p>
          <a:p>
            <a:r>
              <a:rPr lang="fr-FR" sz="2700" dirty="0"/>
              <a:t>Modèle </a:t>
            </a:r>
            <a:r>
              <a:rPr lang="fr-FR" sz="2700" dirty="0" err="1"/>
              <a:t>XGBoost</a:t>
            </a:r>
            <a:r>
              <a:rPr lang="fr-FR" sz="2700" dirty="0"/>
              <a:t> optimisé : 3 approches :</a:t>
            </a:r>
          </a:p>
          <a:p>
            <a:pPr marL="0" indent="0">
              <a:buNone/>
            </a:pPr>
            <a:r>
              <a:rPr lang="fr-FR" sz="2700" dirty="0"/>
              <a:t>            - Diminuer surentraînement et ajuster </a:t>
            </a:r>
            <a:r>
              <a:rPr lang="fr-FR" sz="2700" dirty="0" err="1"/>
              <a:t>hyper-paramètres</a:t>
            </a:r>
            <a:r>
              <a:rPr lang="fr-FR" sz="2700" dirty="0"/>
              <a:t> avec AUC</a:t>
            </a:r>
          </a:p>
          <a:p>
            <a:pPr marL="0" indent="0">
              <a:buNone/>
            </a:pPr>
            <a:r>
              <a:rPr lang="fr-FR" sz="2700" dirty="0"/>
              <a:t>            - Comparer : - changement de seuil de prédiction (</a:t>
            </a:r>
            <a:r>
              <a:rPr lang="fr-FR" sz="2700" dirty="0" err="1"/>
              <a:t>credit_score</a:t>
            </a:r>
            <a:r>
              <a:rPr lang="fr-FR" sz="2700" dirty="0"/>
              <a:t>)</a:t>
            </a:r>
          </a:p>
          <a:p>
            <a:pPr marL="0" indent="0">
              <a:buNone/>
            </a:pPr>
            <a:r>
              <a:rPr lang="fr-FR" sz="2700" dirty="0"/>
              <a:t>		     - tuning avec f2_score et ajustement seuil</a:t>
            </a:r>
          </a:p>
          <a:p>
            <a:pPr marL="0" indent="0">
              <a:buNone/>
            </a:pPr>
            <a:r>
              <a:rPr lang="fr-FR" sz="2700" dirty="0"/>
              <a:t>	                    - tuning avec </a:t>
            </a:r>
            <a:r>
              <a:rPr lang="fr-FR" sz="2700" dirty="0" err="1"/>
              <a:t>credit_score</a:t>
            </a:r>
            <a:r>
              <a:rPr lang="fr-FR" sz="2700" dirty="0"/>
              <a:t> et ajustement seuil	                          </a:t>
            </a:r>
          </a:p>
          <a:p>
            <a:pPr marL="0" indent="0">
              <a:buNone/>
            </a:pPr>
            <a:endParaRPr lang="fr-FR" sz="2700" dirty="0"/>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spTree>
    <p:extLst>
      <p:ext uri="{BB962C8B-B14F-4D97-AF65-F5344CB8AC3E}">
        <p14:creationId xmlns:p14="http://schemas.microsoft.com/office/powerpoint/2010/main" val="248845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3C7FBE-3192-DDAF-5E6E-8C19AE481D88}"/>
              </a:ext>
            </a:extLst>
          </p:cNvPr>
          <p:cNvSpPr>
            <a:spLocks noGrp="1"/>
          </p:cNvSpPr>
          <p:nvPr>
            <p:ph type="title"/>
          </p:nvPr>
        </p:nvSpPr>
        <p:spPr/>
        <p:txBody>
          <a:bodyPr/>
          <a:lstStyle/>
          <a:p>
            <a:pPr algn="ctr"/>
            <a:r>
              <a:rPr lang="fr-FR" b="1" dirty="0"/>
              <a:t>AUC – F2_score – </a:t>
            </a:r>
            <a:r>
              <a:rPr lang="fr-FR" b="1" dirty="0" err="1"/>
              <a:t>Credit_score</a:t>
            </a:r>
            <a:endParaRPr lang="fr-FR" b="1" dirty="0"/>
          </a:p>
        </p:txBody>
      </p:sp>
      <p:pic>
        <p:nvPicPr>
          <p:cNvPr id="4" name="Image 3">
            <a:extLst>
              <a:ext uri="{FF2B5EF4-FFF2-40B4-BE49-F238E27FC236}">
                <a16:creationId xmlns:a16="http://schemas.microsoft.com/office/drawing/2014/main" id="{8BEEC934-D516-9302-2AA0-D2C803F4DF27}"/>
              </a:ext>
            </a:extLst>
          </p:cNvPr>
          <p:cNvPicPr>
            <a:picLocks noChangeAspect="1"/>
          </p:cNvPicPr>
          <p:nvPr/>
        </p:nvPicPr>
        <p:blipFill>
          <a:blip r:embed="rId2">
            <a:lum/>
            <a:alphaModFix/>
          </a:blip>
          <a:srcRect/>
          <a:stretch>
            <a:fillRect/>
          </a:stretch>
        </p:blipFill>
        <p:spPr>
          <a:xfrm>
            <a:off x="724608" y="1355400"/>
            <a:ext cx="2934218" cy="5219136"/>
          </a:xfrm>
          <a:prstGeom prst="rect">
            <a:avLst/>
          </a:prstGeom>
          <a:noFill/>
          <a:ln>
            <a:noFill/>
          </a:ln>
        </p:spPr>
      </p:pic>
      <p:pic>
        <p:nvPicPr>
          <p:cNvPr id="5" name="Image 4">
            <a:extLst>
              <a:ext uri="{FF2B5EF4-FFF2-40B4-BE49-F238E27FC236}">
                <a16:creationId xmlns:a16="http://schemas.microsoft.com/office/drawing/2014/main" id="{0C5C2F62-A62B-DF55-7D2A-E10406763B24}"/>
              </a:ext>
            </a:extLst>
          </p:cNvPr>
          <p:cNvPicPr>
            <a:picLocks noChangeAspect="1"/>
          </p:cNvPicPr>
          <p:nvPr/>
        </p:nvPicPr>
        <p:blipFill>
          <a:blip r:embed="rId3">
            <a:lum/>
            <a:alphaModFix/>
          </a:blip>
          <a:srcRect/>
          <a:stretch>
            <a:fillRect/>
          </a:stretch>
        </p:blipFill>
        <p:spPr>
          <a:xfrm>
            <a:off x="4003847" y="1355400"/>
            <a:ext cx="3452788" cy="5219136"/>
          </a:xfrm>
          <a:prstGeom prst="rect">
            <a:avLst/>
          </a:prstGeom>
          <a:noFill/>
          <a:ln>
            <a:noFill/>
          </a:ln>
        </p:spPr>
      </p:pic>
      <p:pic>
        <p:nvPicPr>
          <p:cNvPr id="6" name="Image 5">
            <a:extLst>
              <a:ext uri="{FF2B5EF4-FFF2-40B4-BE49-F238E27FC236}">
                <a16:creationId xmlns:a16="http://schemas.microsoft.com/office/drawing/2014/main" id="{52D89784-6850-7CD0-6983-3A884B229D4D}"/>
              </a:ext>
            </a:extLst>
          </p:cNvPr>
          <p:cNvPicPr>
            <a:picLocks noChangeAspect="1"/>
          </p:cNvPicPr>
          <p:nvPr/>
        </p:nvPicPr>
        <p:blipFill>
          <a:blip r:embed="rId4">
            <a:lum/>
            <a:alphaModFix/>
          </a:blip>
          <a:srcRect/>
          <a:stretch>
            <a:fillRect/>
          </a:stretch>
        </p:blipFill>
        <p:spPr>
          <a:xfrm>
            <a:off x="7972562" y="1355400"/>
            <a:ext cx="3452787" cy="5293360"/>
          </a:xfrm>
          <a:prstGeom prst="rect">
            <a:avLst/>
          </a:prstGeom>
          <a:noFill/>
          <a:ln>
            <a:noFill/>
          </a:ln>
        </p:spPr>
      </p:pic>
    </p:spTree>
    <p:extLst>
      <p:ext uri="{BB962C8B-B14F-4D97-AF65-F5344CB8AC3E}">
        <p14:creationId xmlns:p14="http://schemas.microsoft.com/office/powerpoint/2010/main" val="3722451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1. Modèles</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fontScale="62500" lnSpcReduction="20000"/>
          </a:bodyPr>
          <a:lstStyle/>
          <a:p>
            <a:r>
              <a:rPr lang="fr-FR" sz="2700" dirty="0"/>
              <a:t>Il y a donc un choix à faire qui peut-être laissé au client</a:t>
            </a:r>
            <a:r>
              <a:rPr lang="fr-FR" sz="2700" b="1" dirty="0"/>
              <a:t> </a:t>
            </a:r>
            <a:r>
              <a:rPr lang="fr-FR" sz="2700" dirty="0"/>
              <a:t>: </a:t>
            </a:r>
          </a:p>
          <a:p>
            <a:pPr>
              <a:buFontTx/>
              <a:buChar char="-"/>
            </a:pPr>
            <a:r>
              <a:rPr lang="fr-FR" sz="2700" dirty="0"/>
              <a:t>Le modèle f2_score avec </a:t>
            </a:r>
            <a:r>
              <a:rPr lang="fr-FR" sz="2700" dirty="0" err="1"/>
              <a:t>threshold</a:t>
            </a:r>
            <a:r>
              <a:rPr lang="fr-FR" sz="2700" dirty="0"/>
              <a:t> déterminé sur la base du </a:t>
            </a:r>
            <a:r>
              <a:rPr lang="fr-FR" sz="2700" dirty="0" err="1"/>
              <a:t>credit_score</a:t>
            </a:r>
            <a:r>
              <a:rPr lang="fr-FR" sz="2700" dirty="0"/>
              <a:t> semble être marginalement meilleur (AUC, métrique business, …)</a:t>
            </a:r>
          </a:p>
          <a:p>
            <a:pPr>
              <a:buFontTx/>
              <a:buChar char="-"/>
            </a:pPr>
            <a:r>
              <a:rPr lang="fr-FR" sz="2700" dirty="0"/>
              <a:t>Cependant, il souffre comme le modèle </a:t>
            </a:r>
            <a:r>
              <a:rPr lang="fr-FR" sz="2700" dirty="0" err="1"/>
              <a:t>lgbm</a:t>
            </a:r>
            <a:r>
              <a:rPr lang="fr-FR" sz="2700" dirty="0"/>
              <a:t> et le modèle hyper-</a:t>
            </a:r>
            <a:r>
              <a:rPr lang="fr-FR" sz="2700" dirty="0" err="1"/>
              <a:t>paramêtré</a:t>
            </a:r>
            <a:r>
              <a:rPr lang="fr-FR" sz="2700" dirty="0"/>
              <a:t> sur le </a:t>
            </a:r>
            <a:r>
              <a:rPr lang="fr-FR" sz="2700" dirty="0" err="1"/>
              <a:t>credit_score</a:t>
            </a:r>
            <a:r>
              <a:rPr lang="fr-FR" sz="2700" dirty="0"/>
              <a:t> d’un sur-apprentissage très significatif. Le modèle </a:t>
            </a:r>
            <a:r>
              <a:rPr lang="fr-FR" sz="2700" dirty="0" err="1"/>
              <a:t>XGBoost</a:t>
            </a:r>
            <a:r>
              <a:rPr lang="fr-FR" sz="2700" dirty="0"/>
              <a:t> AUC est meilleur de ce point de vue.</a:t>
            </a:r>
          </a:p>
          <a:p>
            <a:pPr>
              <a:buFontTx/>
              <a:buChar char="-"/>
            </a:pPr>
            <a:r>
              <a:rPr lang="fr-FR" sz="2700" dirty="0"/>
              <a:t>Cela peut-être un problème significatif pour une start-up : </a:t>
            </a:r>
          </a:p>
          <a:p>
            <a:pPr lvl="1">
              <a:buFontTx/>
              <a:buChar char="-"/>
            </a:pPr>
            <a:r>
              <a:rPr lang="fr-FR" sz="2300" dirty="0"/>
              <a:t>Les profils de clients </a:t>
            </a:r>
            <a:r>
              <a:rPr lang="fr-FR" sz="2300" dirty="0" err="1"/>
              <a:t>seront-ils</a:t>
            </a:r>
            <a:r>
              <a:rPr lang="fr-FR" sz="2300" dirty="0"/>
              <a:t> les même lorsque l’entreprise change d’échelle ?</a:t>
            </a:r>
          </a:p>
          <a:p>
            <a:pPr lvl="1">
              <a:buFontTx/>
              <a:buChar char="-"/>
            </a:pPr>
            <a:r>
              <a:rPr lang="fr-FR" sz="2300" dirty="0"/>
              <a:t>Peut-on faire confiance alors à l’optimisation et au choix du seuil fondé sur des données d’entraînement spécifiques au début du cycle de vie de l’entreprise ?</a:t>
            </a:r>
          </a:p>
          <a:p>
            <a:pPr lvl="1">
              <a:buFontTx/>
              <a:buChar char="-"/>
            </a:pPr>
            <a:r>
              <a:rPr lang="fr-FR" sz="2300" dirty="0"/>
              <a:t>Le changement de seuil pour le modèle qui souffre le moins d’</a:t>
            </a:r>
            <a:r>
              <a:rPr lang="fr-FR" sz="2300" dirty="0" err="1"/>
              <a:t>overfitting</a:t>
            </a:r>
            <a:r>
              <a:rPr lang="fr-FR" sz="2300" dirty="0"/>
              <a:t> semble montrer que l’optimisation de l’</a:t>
            </a:r>
            <a:r>
              <a:rPr lang="fr-FR" sz="2300" dirty="0" err="1"/>
              <a:t>hyper-paramètre</a:t>
            </a:r>
            <a:r>
              <a:rPr lang="fr-FR" sz="2300" dirty="0"/>
              <a:t> des poids associées aux classes minoritaires et majoritaires joue déjà très bien son rôle</a:t>
            </a:r>
          </a:p>
          <a:p>
            <a:pPr lvl="1">
              <a:buFontTx/>
              <a:buChar char="-"/>
            </a:pPr>
            <a:r>
              <a:rPr lang="fr-FR" sz="2300" dirty="0"/>
              <a:t>Tous les seuils sont très proches de 0,5 et changer le seuil sur la base de l’entraînement peut conduire à une détérioration de la prédiction sur de nouvelles données</a:t>
            </a:r>
          </a:p>
          <a:p>
            <a:pPr lvl="1">
              <a:buFontTx/>
              <a:buChar char="-"/>
            </a:pPr>
            <a:r>
              <a:rPr lang="fr-FR" sz="2300" dirty="0"/>
              <a:t>Le choix que l’on fait est donc de conserver le modèle </a:t>
            </a:r>
            <a:r>
              <a:rPr lang="fr-FR" sz="2300" dirty="0" err="1"/>
              <a:t>xgboost</a:t>
            </a:r>
            <a:r>
              <a:rPr lang="fr-FR" sz="2300" dirty="0"/>
              <a:t> optimisé avec l’AUC et sans changer le seuil de prédiction</a:t>
            </a:r>
          </a:p>
          <a:p>
            <a:pPr>
              <a:buFontTx/>
              <a:buChar char="-"/>
            </a:pPr>
            <a:r>
              <a:rPr lang="fr-FR" sz="2700" dirty="0"/>
              <a:t>Cela signifie que l’on accepte quelques pertes financières à la marge au début du cycle de vie de l’entreprise pour </a:t>
            </a:r>
            <a:r>
              <a:rPr lang="fr-FR" sz="2700" dirty="0" err="1"/>
              <a:t>assur</a:t>
            </a:r>
            <a:r>
              <a:rPr lang="fr-FR" sz="2700" dirty="0"/>
              <a:t> que la confiance dans la prédiction du modèle soit meilleur dans le temps et qu’on ait pas besoin de faire une maintenance complète du modèle trop rapidement</a:t>
            </a:r>
          </a:p>
          <a:p>
            <a:pPr>
              <a:buFontTx/>
              <a:buChar char="-"/>
            </a:pPr>
            <a:r>
              <a:rPr lang="fr-FR" sz="2700" dirty="0"/>
              <a:t>Dans un contexte métier, le choix revient au client en fonction de la rentabilité de son entreprise</a:t>
            </a:r>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spTree>
    <p:extLst>
      <p:ext uri="{BB962C8B-B14F-4D97-AF65-F5344CB8AC3E}">
        <p14:creationId xmlns:p14="http://schemas.microsoft.com/office/powerpoint/2010/main" val="415596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2. Dashboard et API</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a:bodyPr>
          <a:lstStyle/>
          <a:p>
            <a:r>
              <a:rPr lang="fr-FR" dirty="0"/>
              <a:t>On a ensuite construit le </a:t>
            </a:r>
            <a:r>
              <a:rPr lang="fr-FR" dirty="0" err="1"/>
              <a:t>dashboard</a:t>
            </a:r>
            <a:r>
              <a:rPr lang="fr-FR" dirty="0"/>
              <a:t> :</a:t>
            </a:r>
          </a:p>
          <a:p>
            <a:pPr lvl="1">
              <a:buFontTx/>
              <a:buChar char="-"/>
            </a:pPr>
            <a:r>
              <a:rPr lang="fr-FR" dirty="0"/>
              <a:t>Script </a:t>
            </a:r>
            <a:r>
              <a:rPr lang="fr-FR" dirty="0" err="1"/>
              <a:t>dashboard</a:t>
            </a:r>
            <a:r>
              <a:rPr lang="fr-FR" dirty="0"/>
              <a:t> avec barre de navigation. Outils : </a:t>
            </a:r>
            <a:r>
              <a:rPr lang="fr-FR" dirty="0" err="1"/>
              <a:t>streamlit</a:t>
            </a:r>
            <a:r>
              <a:rPr lang="fr-FR" dirty="0"/>
              <a:t>, libraire </a:t>
            </a:r>
            <a:r>
              <a:rPr lang="fr-FR" dirty="0" err="1"/>
              <a:t>streamlitbook</a:t>
            </a:r>
            <a:r>
              <a:rPr lang="fr-FR" dirty="0"/>
              <a:t> </a:t>
            </a:r>
            <a:r>
              <a:rPr lang="fr-FR" dirty="0" err="1"/>
              <a:t>github</a:t>
            </a:r>
            <a:endParaRPr lang="fr-FR" dirty="0"/>
          </a:p>
          <a:p>
            <a:pPr lvl="1">
              <a:buFontTx/>
              <a:buChar char="-"/>
            </a:pPr>
            <a:r>
              <a:rPr lang="fr-FR" dirty="0"/>
              <a:t>Script API : avec Flask. Retourne les informations de prédiction et les probabilités associées en JSON à l’application </a:t>
            </a:r>
            <a:r>
              <a:rPr lang="fr-FR" dirty="0" err="1"/>
              <a:t>streamlit</a:t>
            </a:r>
            <a:r>
              <a:rPr lang="fr-FR" dirty="0"/>
              <a:t> (</a:t>
            </a:r>
            <a:r>
              <a:rPr lang="fr-FR" dirty="0" err="1"/>
              <a:t>dashboard</a:t>
            </a:r>
            <a:r>
              <a:rPr lang="fr-FR" dirty="0"/>
              <a:t>)</a:t>
            </a:r>
          </a:p>
          <a:p>
            <a:pPr lvl="1">
              <a:buFontTx/>
              <a:buChar char="-"/>
            </a:pPr>
            <a:r>
              <a:rPr lang="fr-FR" dirty="0"/>
              <a:t>Script outils (‘</a:t>
            </a:r>
            <a:r>
              <a:rPr lang="fr-FR" dirty="0" err="1"/>
              <a:t>tools</a:t>
            </a:r>
            <a:r>
              <a:rPr lang="fr-FR" dirty="0"/>
              <a:t>’) : fonctions utiles pour la mise en forme du </a:t>
            </a:r>
            <a:r>
              <a:rPr lang="fr-FR" dirty="0" err="1"/>
              <a:t>dashboard</a:t>
            </a:r>
            <a:r>
              <a:rPr lang="fr-FR" dirty="0"/>
              <a:t> (fonctions d’interprétation client et global, quelques graphiques univariés), fonctions de nettoyage et mise en forme des données…</a:t>
            </a:r>
          </a:p>
          <a:p>
            <a:pPr marL="0" indent="0">
              <a:buNone/>
            </a:pPr>
            <a:endParaRPr lang="fr-FR" dirty="0"/>
          </a:p>
          <a:p>
            <a:pPr marL="0" indent="0">
              <a:buNone/>
            </a:pPr>
            <a:endParaRPr lang="fr-FR" dirty="0"/>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pic>
        <p:nvPicPr>
          <p:cNvPr id="4" name="Image 3">
            <a:extLst>
              <a:ext uri="{FF2B5EF4-FFF2-40B4-BE49-F238E27FC236}">
                <a16:creationId xmlns:a16="http://schemas.microsoft.com/office/drawing/2014/main" id="{0213F6D1-C087-5DE6-F2EB-01B226D0B00C}"/>
              </a:ext>
            </a:extLst>
          </p:cNvPr>
          <p:cNvPicPr>
            <a:picLocks noChangeAspect="1"/>
          </p:cNvPicPr>
          <p:nvPr/>
        </p:nvPicPr>
        <p:blipFill rotWithShape="1">
          <a:blip r:embed="rId3">
            <a:extLst>
              <a:ext uri="{28A0092B-C50C-407E-A947-70E740481C1C}">
                <a14:useLocalDpi xmlns:a14="http://schemas.microsoft.com/office/drawing/2010/main" val="0"/>
              </a:ext>
            </a:extLst>
          </a:blip>
          <a:srcRect t="-1" b="39773"/>
          <a:stretch/>
        </p:blipFill>
        <p:spPr>
          <a:xfrm>
            <a:off x="112267" y="77643"/>
            <a:ext cx="216917" cy="810000"/>
          </a:xfrm>
          <a:prstGeom prst="rect">
            <a:avLst/>
          </a:prstGeom>
        </p:spPr>
      </p:pic>
    </p:spTree>
    <p:extLst>
      <p:ext uri="{BB962C8B-B14F-4D97-AF65-F5344CB8AC3E}">
        <p14:creationId xmlns:p14="http://schemas.microsoft.com/office/powerpoint/2010/main" val="3376512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2. Dashboard et API</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a:bodyPr>
          <a:lstStyle/>
          <a:p>
            <a:r>
              <a:rPr lang="fr-FR" dirty="0"/>
              <a:t>Interprétation globale et locale (avec graphiques) :</a:t>
            </a:r>
          </a:p>
          <a:p>
            <a:pPr lvl="1">
              <a:buFontTx/>
              <a:buChar char="-"/>
            </a:pPr>
            <a:r>
              <a:rPr lang="fr-FR" dirty="0" err="1"/>
              <a:t>Shap</a:t>
            </a:r>
            <a:r>
              <a:rPr lang="fr-FR" dirty="0"/>
              <a:t> : mesure des contributions respectives de chaque </a:t>
            </a:r>
            <a:r>
              <a:rPr lang="fr-FR" dirty="0" err="1"/>
              <a:t>feature</a:t>
            </a:r>
            <a:r>
              <a:rPr lang="fr-FR" dirty="0"/>
              <a:t> à la décision de classification finale du modèle</a:t>
            </a:r>
          </a:p>
          <a:p>
            <a:pPr lvl="1">
              <a:buFontTx/>
              <a:buChar char="-"/>
            </a:pPr>
            <a:r>
              <a:rPr lang="fr-FR" dirty="0"/>
              <a:t>Interprétation globale : importance de la </a:t>
            </a:r>
            <a:r>
              <a:rPr lang="fr-FR" dirty="0" err="1"/>
              <a:t>feature</a:t>
            </a:r>
            <a:r>
              <a:rPr lang="fr-FR" dirty="0"/>
              <a:t> dans le modèle général + effet négatif ou positif de la </a:t>
            </a:r>
            <a:r>
              <a:rPr lang="fr-FR" dirty="0" err="1"/>
              <a:t>feature</a:t>
            </a:r>
            <a:r>
              <a:rPr lang="fr-FR" dirty="0"/>
              <a:t> sur le résultat final au niveau du modèle</a:t>
            </a:r>
          </a:p>
          <a:p>
            <a:pPr lvl="1">
              <a:buFontTx/>
              <a:buChar char="-"/>
            </a:pPr>
            <a:r>
              <a:rPr lang="fr-FR" dirty="0"/>
              <a:t>Interprétation locale : pour un client individuel. Explication de sa prédiction, des facteurs qui ont contribué à celle-ci et dans quel sens. Usage : améliorer le crédit futur en sachant sur quoi agir pour le client</a:t>
            </a:r>
          </a:p>
          <a:p>
            <a:pPr lvl="1">
              <a:buFontTx/>
              <a:buChar char="-"/>
            </a:pPr>
            <a:r>
              <a:rPr lang="fr-FR" dirty="0"/>
              <a:t>Graphiques globaux : </a:t>
            </a:r>
            <a:r>
              <a:rPr lang="fr-FR" dirty="0" err="1"/>
              <a:t>summary</a:t>
            </a:r>
            <a:r>
              <a:rPr lang="fr-FR" dirty="0"/>
              <a:t> plot, </a:t>
            </a:r>
            <a:r>
              <a:rPr lang="fr-FR" dirty="0" err="1"/>
              <a:t>decision</a:t>
            </a:r>
            <a:r>
              <a:rPr lang="fr-FR" dirty="0"/>
              <a:t> plot, bar plot</a:t>
            </a:r>
          </a:p>
          <a:p>
            <a:pPr lvl="1">
              <a:buFontTx/>
              <a:buChar char="-"/>
            </a:pPr>
            <a:r>
              <a:rPr lang="fr-FR" dirty="0"/>
              <a:t>Graphiques locaux : </a:t>
            </a:r>
            <a:r>
              <a:rPr lang="fr-FR" dirty="0" err="1"/>
              <a:t>decision</a:t>
            </a:r>
            <a:r>
              <a:rPr lang="fr-FR" dirty="0"/>
              <a:t> plot, force plot</a:t>
            </a:r>
          </a:p>
          <a:p>
            <a:pPr marL="0" indent="0">
              <a:buNone/>
            </a:pPr>
            <a:endParaRPr lang="fr-FR" dirty="0"/>
          </a:p>
          <a:p>
            <a:pPr marL="0" indent="0">
              <a:buNone/>
            </a:pPr>
            <a:endParaRPr lang="fr-FR" dirty="0"/>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pic>
        <p:nvPicPr>
          <p:cNvPr id="4" name="Image 3">
            <a:extLst>
              <a:ext uri="{FF2B5EF4-FFF2-40B4-BE49-F238E27FC236}">
                <a16:creationId xmlns:a16="http://schemas.microsoft.com/office/drawing/2014/main" id="{0213F6D1-C087-5DE6-F2EB-01B226D0B00C}"/>
              </a:ext>
            </a:extLst>
          </p:cNvPr>
          <p:cNvPicPr>
            <a:picLocks noChangeAspect="1"/>
          </p:cNvPicPr>
          <p:nvPr/>
        </p:nvPicPr>
        <p:blipFill rotWithShape="1">
          <a:blip r:embed="rId3">
            <a:extLst>
              <a:ext uri="{28A0092B-C50C-407E-A947-70E740481C1C}">
                <a14:useLocalDpi xmlns:a14="http://schemas.microsoft.com/office/drawing/2010/main" val="0"/>
              </a:ext>
            </a:extLst>
          </a:blip>
          <a:srcRect t="-1" b="39773"/>
          <a:stretch/>
        </p:blipFill>
        <p:spPr>
          <a:xfrm>
            <a:off x="112267" y="77643"/>
            <a:ext cx="216917" cy="810000"/>
          </a:xfrm>
          <a:prstGeom prst="rect">
            <a:avLst/>
          </a:prstGeom>
        </p:spPr>
      </p:pic>
    </p:spTree>
    <p:extLst>
      <p:ext uri="{BB962C8B-B14F-4D97-AF65-F5344CB8AC3E}">
        <p14:creationId xmlns:p14="http://schemas.microsoft.com/office/powerpoint/2010/main" val="415564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2. Dashboard et API</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fontScale="92500" lnSpcReduction="20000"/>
          </a:bodyPr>
          <a:lstStyle/>
          <a:p>
            <a:r>
              <a:rPr lang="fr-FR" dirty="0"/>
              <a:t>Usage de git pour le </a:t>
            </a:r>
            <a:r>
              <a:rPr lang="fr-FR" dirty="0" err="1"/>
              <a:t>dashboard</a:t>
            </a:r>
            <a:r>
              <a:rPr lang="fr-FR" dirty="0"/>
              <a:t> : contrôle de version de code et usage de librairies open source (</a:t>
            </a:r>
            <a:r>
              <a:rPr lang="fr-FR" dirty="0" err="1"/>
              <a:t>streamlitbook</a:t>
            </a:r>
            <a:r>
              <a:rPr lang="fr-FR" dirty="0"/>
              <a:t>, </a:t>
            </a:r>
            <a:r>
              <a:rPr lang="fr-FR" dirty="0" err="1"/>
              <a:t>boruto-shap</a:t>
            </a:r>
            <a:r>
              <a:rPr lang="fr-FR" dirty="0"/>
              <a:t>…)</a:t>
            </a:r>
          </a:p>
          <a:p>
            <a:r>
              <a:rPr lang="fr-FR" dirty="0"/>
              <a:t>Le </a:t>
            </a:r>
            <a:r>
              <a:rPr lang="fr-FR" dirty="0" err="1"/>
              <a:t>dashboard</a:t>
            </a:r>
            <a:r>
              <a:rPr lang="fr-FR" dirty="0"/>
              <a:t> doit également permettre de retourner les valeurs des </a:t>
            </a:r>
            <a:r>
              <a:rPr lang="fr-FR" dirty="0" err="1"/>
              <a:t>features</a:t>
            </a:r>
            <a:r>
              <a:rPr lang="fr-FR" dirty="0"/>
              <a:t> pour le client et les comparer par exemple à d’autres clients.</a:t>
            </a:r>
          </a:p>
          <a:p>
            <a:r>
              <a:rPr lang="fr-FR" dirty="0"/>
              <a:t>Difficultés : - l’application en générale est assez lente. Il y a des marges significatives d’amélioration de l’interactivité et de la vitesse de l’application</a:t>
            </a:r>
          </a:p>
          <a:p>
            <a:pPr marL="0" indent="0">
              <a:buNone/>
            </a:pPr>
            <a:r>
              <a:rPr lang="fr-FR" dirty="0"/>
              <a:t>- La structure de l’application n’est pas parfaite du point de vue de la programmation. Beaucoup de répétitions dans le code qui devrait être mis sous forme de fonctions ou d’objets pour une utilisation à l’échelle et une facilitation de la maintenance future.</a:t>
            </a:r>
          </a:p>
          <a:p>
            <a:pPr marL="0" indent="0">
              <a:buNone/>
            </a:pPr>
            <a:r>
              <a:rPr lang="fr-FR" dirty="0"/>
              <a:t>- Fonctionne bien cependant dans le contexte de ce projet et comme « preuve de concept »</a:t>
            </a:r>
          </a:p>
          <a:p>
            <a:pPr marL="0" indent="0">
              <a:buNone/>
            </a:pPr>
            <a:endParaRPr lang="fr-FR" dirty="0"/>
          </a:p>
          <a:p>
            <a:pPr marL="0" indent="0">
              <a:buNone/>
            </a:pPr>
            <a:endParaRPr lang="fr-FR" dirty="0"/>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pic>
        <p:nvPicPr>
          <p:cNvPr id="4" name="Image 3">
            <a:extLst>
              <a:ext uri="{FF2B5EF4-FFF2-40B4-BE49-F238E27FC236}">
                <a16:creationId xmlns:a16="http://schemas.microsoft.com/office/drawing/2014/main" id="{0213F6D1-C087-5DE6-F2EB-01B226D0B00C}"/>
              </a:ext>
            </a:extLst>
          </p:cNvPr>
          <p:cNvPicPr>
            <a:picLocks noChangeAspect="1"/>
          </p:cNvPicPr>
          <p:nvPr/>
        </p:nvPicPr>
        <p:blipFill rotWithShape="1">
          <a:blip r:embed="rId3">
            <a:extLst>
              <a:ext uri="{28A0092B-C50C-407E-A947-70E740481C1C}">
                <a14:useLocalDpi xmlns:a14="http://schemas.microsoft.com/office/drawing/2010/main" val="0"/>
              </a:ext>
            </a:extLst>
          </a:blip>
          <a:srcRect t="-1" b="39773"/>
          <a:stretch/>
        </p:blipFill>
        <p:spPr>
          <a:xfrm>
            <a:off x="112267" y="77643"/>
            <a:ext cx="216917" cy="810000"/>
          </a:xfrm>
          <a:prstGeom prst="rect">
            <a:avLst/>
          </a:prstGeom>
        </p:spPr>
      </p:pic>
    </p:spTree>
    <p:extLst>
      <p:ext uri="{BB962C8B-B14F-4D97-AF65-F5344CB8AC3E}">
        <p14:creationId xmlns:p14="http://schemas.microsoft.com/office/powerpoint/2010/main" val="85389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3.Conclusion</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fontScale="92500" lnSpcReduction="20000"/>
          </a:bodyPr>
          <a:lstStyle/>
          <a:p>
            <a:r>
              <a:rPr lang="fr-FR" dirty="0"/>
              <a:t>On obtient donc de très bon résultats avec des méthodes ensemblistes entraînés de manière appropriée sur un set d’entraînement déséquilibré.</a:t>
            </a:r>
          </a:p>
          <a:p>
            <a:r>
              <a:rPr lang="fr-FR" dirty="0"/>
              <a:t>Les métriques et les méthodes d’entraînement tiennent compte des problématiques métiers (le risque de faux négatif étant bien plus dangereux pour l’entreprise que les faux positifs); mais auraient pu être différentes dans un autre contexte</a:t>
            </a:r>
          </a:p>
          <a:p>
            <a:r>
              <a:rPr lang="fr-FR" dirty="0"/>
              <a:t>Améliorations possibles : </a:t>
            </a:r>
          </a:p>
          <a:p>
            <a:pPr marL="0" indent="0">
              <a:buNone/>
            </a:pPr>
            <a:r>
              <a:rPr lang="fr-FR" dirty="0"/>
              <a:t>- Vitesse d’</a:t>
            </a:r>
            <a:r>
              <a:rPr lang="fr-FR" dirty="0" err="1"/>
              <a:t>éxécution</a:t>
            </a:r>
            <a:r>
              <a:rPr lang="fr-FR" dirty="0"/>
              <a:t> du </a:t>
            </a:r>
            <a:r>
              <a:rPr lang="fr-FR" dirty="0" err="1"/>
              <a:t>dashboard</a:t>
            </a:r>
            <a:r>
              <a:rPr lang="fr-FR" dirty="0"/>
              <a:t> / maintien du code en production avec un développeur spécialiste ou senior</a:t>
            </a:r>
          </a:p>
          <a:p>
            <a:pPr>
              <a:buFontTx/>
              <a:buChar char="-"/>
            </a:pPr>
            <a:r>
              <a:rPr lang="fr-FR" dirty="0"/>
              <a:t>Réduction des dimensions du modèle encore très lourd</a:t>
            </a:r>
          </a:p>
          <a:p>
            <a:pPr>
              <a:buFontTx/>
              <a:buChar char="-"/>
            </a:pPr>
            <a:r>
              <a:rPr lang="fr-FR" dirty="0"/>
              <a:t>Ajout d’une dimension de temporalité avec des séries temporelles (taux d’intérêts, prédictions de données macro-économiques…) pour faire varier la sévérité de la prédiction selon le contexte de marché</a:t>
            </a:r>
          </a:p>
          <a:p>
            <a:pPr marL="0" indent="0">
              <a:buNone/>
            </a:pPr>
            <a:endParaRPr lang="fr-FR" dirty="0"/>
          </a:p>
          <a:p>
            <a:pPr marL="0" indent="0">
              <a:buNone/>
            </a:pPr>
            <a:endParaRPr lang="fr-FR" dirty="0"/>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pic>
        <p:nvPicPr>
          <p:cNvPr id="4" name="Image 3">
            <a:extLst>
              <a:ext uri="{FF2B5EF4-FFF2-40B4-BE49-F238E27FC236}">
                <a16:creationId xmlns:a16="http://schemas.microsoft.com/office/drawing/2014/main" id="{0213F6D1-C087-5DE6-F2EB-01B226D0B00C}"/>
              </a:ext>
            </a:extLst>
          </p:cNvPr>
          <p:cNvPicPr>
            <a:picLocks noChangeAspect="1"/>
          </p:cNvPicPr>
          <p:nvPr/>
        </p:nvPicPr>
        <p:blipFill rotWithShape="1">
          <a:blip r:embed="rId3">
            <a:extLst>
              <a:ext uri="{28A0092B-C50C-407E-A947-70E740481C1C}">
                <a14:useLocalDpi xmlns:a14="http://schemas.microsoft.com/office/drawing/2010/main" val="0"/>
              </a:ext>
            </a:extLst>
          </a:blip>
          <a:srcRect t="-1" b="39773"/>
          <a:stretch/>
        </p:blipFill>
        <p:spPr>
          <a:xfrm>
            <a:off x="112267" y="77643"/>
            <a:ext cx="216917" cy="810000"/>
          </a:xfrm>
          <a:prstGeom prst="rect">
            <a:avLst/>
          </a:prstGeom>
        </p:spPr>
      </p:pic>
      <p:pic>
        <p:nvPicPr>
          <p:cNvPr id="6" name="Image 5">
            <a:extLst>
              <a:ext uri="{FF2B5EF4-FFF2-40B4-BE49-F238E27FC236}">
                <a16:creationId xmlns:a16="http://schemas.microsoft.com/office/drawing/2014/main" id="{99FB4479-2129-137B-65A6-3BDBD73A92AE}"/>
              </a:ext>
            </a:extLst>
          </p:cNvPr>
          <p:cNvPicPr>
            <a:picLocks noChangeAspect="1"/>
          </p:cNvPicPr>
          <p:nvPr/>
        </p:nvPicPr>
        <p:blipFill rotWithShape="1">
          <a:blip r:embed="rId4">
            <a:extLst>
              <a:ext uri="{28A0092B-C50C-407E-A947-70E740481C1C}">
                <a14:useLocalDpi xmlns:a14="http://schemas.microsoft.com/office/drawing/2010/main" val="0"/>
              </a:ext>
            </a:extLst>
          </a:blip>
          <a:srcRect t="-485" b="39674"/>
          <a:stretch/>
        </p:blipFill>
        <p:spPr>
          <a:xfrm>
            <a:off x="106074" y="77643"/>
            <a:ext cx="223035" cy="832846"/>
          </a:xfrm>
          <a:prstGeom prst="rect">
            <a:avLst/>
          </a:prstGeom>
        </p:spPr>
      </p:pic>
    </p:spTree>
    <p:extLst>
      <p:ext uri="{BB962C8B-B14F-4D97-AF65-F5344CB8AC3E}">
        <p14:creationId xmlns:p14="http://schemas.microsoft.com/office/powerpoint/2010/main" val="2721514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668B3-5F8C-A0AD-C31E-CA15AD0303C4}"/>
              </a:ext>
            </a:extLst>
          </p:cNvPr>
          <p:cNvSpPr>
            <a:spLocks noGrp="1"/>
          </p:cNvSpPr>
          <p:nvPr>
            <p:ph type="title"/>
          </p:nvPr>
        </p:nvSpPr>
        <p:spPr/>
        <p:txBody>
          <a:bodyPr/>
          <a:lstStyle/>
          <a:p>
            <a:pPr algn="ctr"/>
            <a:r>
              <a:rPr lang="fr-FR" b="1" dirty="0"/>
              <a:t>CONTEXTE</a:t>
            </a:r>
          </a:p>
        </p:txBody>
      </p:sp>
      <p:sp>
        <p:nvSpPr>
          <p:cNvPr id="3" name="Espace réservé du contenu 2">
            <a:extLst>
              <a:ext uri="{FF2B5EF4-FFF2-40B4-BE49-F238E27FC236}">
                <a16:creationId xmlns:a16="http://schemas.microsoft.com/office/drawing/2014/main" id="{D55318AC-5E20-B412-417C-800A08868D2E}"/>
              </a:ext>
            </a:extLst>
          </p:cNvPr>
          <p:cNvSpPr>
            <a:spLocks noGrp="1"/>
          </p:cNvSpPr>
          <p:nvPr>
            <p:ph idx="1"/>
          </p:nvPr>
        </p:nvSpPr>
        <p:spPr/>
        <p:txBody>
          <a:bodyPr>
            <a:normAutofit fontScale="92500" lnSpcReduction="20000"/>
          </a:bodyPr>
          <a:lstStyle/>
          <a:p>
            <a:r>
              <a:rPr lang="fr-FR" dirty="0"/>
              <a:t>L’entreprise Prêt à dépenser souhaite mettre en œuvre un outil de </a:t>
            </a:r>
            <a:r>
              <a:rPr lang="fr-FR" b="1" dirty="0" err="1"/>
              <a:t>scoring</a:t>
            </a:r>
            <a:r>
              <a:rPr lang="fr-FR" b="1" dirty="0"/>
              <a:t> crédit </a:t>
            </a:r>
            <a:r>
              <a:rPr lang="fr-FR" dirty="0"/>
              <a:t>pour calculer la probabilité qu’un client rembourse son crédit. Ils veulent donc un </a:t>
            </a:r>
            <a:r>
              <a:rPr lang="fr-FR" b="1" dirty="0"/>
              <a:t>algorithme de classification</a:t>
            </a:r>
            <a:r>
              <a:rPr lang="fr-FR" dirty="0"/>
              <a:t>.</a:t>
            </a:r>
          </a:p>
          <a:p>
            <a:endParaRPr lang="fr-FR" b="1" dirty="0"/>
          </a:p>
          <a:p>
            <a:r>
              <a:rPr lang="fr-FR" dirty="0"/>
              <a:t>Les chargés de relation clients ont fait remonter que les clients veulent plus de </a:t>
            </a:r>
            <a:r>
              <a:rPr lang="fr-FR" b="1" dirty="0"/>
              <a:t>transparence. </a:t>
            </a:r>
            <a:r>
              <a:rPr lang="fr-FR" dirty="0"/>
              <a:t>L’entreprise décide donc de développer un </a:t>
            </a:r>
            <a:r>
              <a:rPr lang="fr-FR" b="1" dirty="0" err="1"/>
              <a:t>dashboard</a:t>
            </a:r>
            <a:r>
              <a:rPr lang="fr-FR" b="1" dirty="0"/>
              <a:t> interactif </a:t>
            </a:r>
            <a:r>
              <a:rPr lang="fr-FR" dirty="0"/>
              <a:t>pour que les chargés de relation client puissent expliquer aux clients les décisions et que les clients puissent disposer de leurs informations personnelles.</a:t>
            </a:r>
          </a:p>
          <a:p>
            <a:endParaRPr lang="fr-FR" dirty="0"/>
          </a:p>
          <a:p>
            <a:r>
              <a:rPr lang="fr-FR" dirty="0"/>
              <a:t>On nous incite à sélectionner un kernel </a:t>
            </a:r>
            <a:r>
              <a:rPr lang="fr-FR" dirty="0" err="1"/>
              <a:t>Kaggle</a:t>
            </a:r>
            <a:r>
              <a:rPr lang="fr-FR" dirty="0"/>
              <a:t> pour faciliter la préparation des données nécessaires à l’élaboration du modèle de </a:t>
            </a:r>
            <a:r>
              <a:rPr lang="fr-FR" dirty="0" err="1"/>
              <a:t>scoring</a:t>
            </a:r>
            <a:r>
              <a:rPr lang="fr-FR" dirty="0"/>
              <a:t>.</a:t>
            </a:r>
          </a:p>
        </p:txBody>
      </p:sp>
    </p:spTree>
    <p:extLst>
      <p:ext uri="{BB962C8B-B14F-4D97-AF65-F5344CB8AC3E}">
        <p14:creationId xmlns:p14="http://schemas.microsoft.com/office/powerpoint/2010/main" val="149510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A607328-3328-0F93-D4E5-224CF3DEA6DD}"/>
              </a:ext>
            </a:extLst>
          </p:cNvPr>
          <p:cNvPicPr>
            <a:picLocks noChangeAspect="1"/>
          </p:cNvPicPr>
          <p:nvPr/>
        </p:nvPicPr>
        <p:blipFill>
          <a:blip r:embed="rId2">
            <a:lum/>
            <a:alphaModFix/>
          </a:blip>
          <a:srcRect/>
          <a:stretch>
            <a:fillRect/>
          </a:stretch>
        </p:blipFill>
        <p:spPr>
          <a:xfrm>
            <a:off x="120472" y="539496"/>
            <a:ext cx="11951055" cy="5513832"/>
          </a:xfrm>
          <a:prstGeom prst="rect">
            <a:avLst/>
          </a:prstGeom>
          <a:noFill/>
          <a:ln>
            <a:noFill/>
          </a:ln>
        </p:spPr>
      </p:pic>
    </p:spTree>
    <p:extLst>
      <p:ext uri="{BB962C8B-B14F-4D97-AF65-F5344CB8AC3E}">
        <p14:creationId xmlns:p14="http://schemas.microsoft.com/office/powerpoint/2010/main" val="231946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668B3-5F8C-A0AD-C31E-CA15AD0303C4}"/>
              </a:ext>
            </a:extLst>
          </p:cNvPr>
          <p:cNvSpPr>
            <a:spLocks noGrp="1"/>
          </p:cNvSpPr>
          <p:nvPr>
            <p:ph type="title"/>
          </p:nvPr>
        </p:nvSpPr>
        <p:spPr/>
        <p:txBody>
          <a:bodyPr/>
          <a:lstStyle/>
          <a:p>
            <a:pPr algn="ctr"/>
            <a:r>
              <a:rPr lang="fr-FR" b="1" dirty="0"/>
              <a:t>SPECIFICATIONS</a:t>
            </a:r>
          </a:p>
        </p:txBody>
      </p:sp>
      <p:sp>
        <p:nvSpPr>
          <p:cNvPr id="3" name="Espace réservé du contenu 2">
            <a:extLst>
              <a:ext uri="{FF2B5EF4-FFF2-40B4-BE49-F238E27FC236}">
                <a16:creationId xmlns:a16="http://schemas.microsoft.com/office/drawing/2014/main" id="{D55318AC-5E20-B412-417C-800A08868D2E}"/>
              </a:ext>
            </a:extLst>
          </p:cNvPr>
          <p:cNvSpPr>
            <a:spLocks noGrp="1"/>
          </p:cNvSpPr>
          <p:nvPr>
            <p:ph idx="1"/>
          </p:nvPr>
        </p:nvSpPr>
        <p:spPr/>
        <p:txBody>
          <a:bodyPr>
            <a:normAutofit fontScale="92500" lnSpcReduction="20000"/>
          </a:bodyPr>
          <a:lstStyle/>
          <a:p>
            <a:r>
              <a:rPr lang="fr-FR" dirty="0"/>
              <a:t>Le modèle doit donner une probabilité associée à la classe prédite et un seuil de prédiction, il doit prendre en compte le déséquilibre du jeu de données : ceux qui font défaut sont une classe minoritaire. Les </a:t>
            </a:r>
            <a:r>
              <a:rPr lang="fr-FR" dirty="0" err="1"/>
              <a:t>hyper-paramètres</a:t>
            </a:r>
            <a:r>
              <a:rPr lang="fr-FR" dirty="0"/>
              <a:t> doivent faire l’objet d’une procédure d’optimisation pour assurer de meilleurs performances liées au contexte métier.</a:t>
            </a:r>
          </a:p>
          <a:p>
            <a:endParaRPr lang="fr-FR" b="1" dirty="0"/>
          </a:p>
          <a:p>
            <a:r>
              <a:rPr lang="fr-FR" dirty="0"/>
              <a:t>Une </a:t>
            </a:r>
            <a:r>
              <a:rPr lang="fr-FR" b="1" dirty="0"/>
              <a:t>API Flask </a:t>
            </a:r>
            <a:r>
              <a:rPr lang="fr-FR" dirty="0"/>
              <a:t>: retourne un fichier JSON avec les prédictions du modèle à partir de l’ID du client transmises.</a:t>
            </a:r>
          </a:p>
          <a:p>
            <a:endParaRPr lang="fr-FR" dirty="0"/>
          </a:p>
          <a:p>
            <a:r>
              <a:rPr lang="fr-FR" dirty="0"/>
              <a:t>Un </a:t>
            </a:r>
            <a:r>
              <a:rPr lang="fr-FR" b="1" dirty="0"/>
              <a:t>Dashboard </a:t>
            </a:r>
            <a:r>
              <a:rPr lang="fr-FR" b="1" dirty="0" err="1"/>
              <a:t>Streamlit</a:t>
            </a:r>
            <a:r>
              <a:rPr lang="fr-FR" b="1" dirty="0"/>
              <a:t> </a:t>
            </a:r>
            <a:r>
              <a:rPr lang="fr-FR" dirty="0"/>
              <a:t>: récupération de l’ID et interrogation de l’API Flask, visualisation du score et interprétation des résultats obtenues pour le professionnel et le client, visualisation et comparaison des données clients aux autres.</a:t>
            </a:r>
          </a:p>
        </p:txBody>
      </p:sp>
    </p:spTree>
    <p:extLst>
      <p:ext uri="{BB962C8B-B14F-4D97-AF65-F5344CB8AC3E}">
        <p14:creationId xmlns:p14="http://schemas.microsoft.com/office/powerpoint/2010/main" val="45519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6D73B-7675-4CC0-209A-FF9659893F5B}"/>
              </a:ext>
            </a:extLst>
          </p:cNvPr>
          <p:cNvSpPr>
            <a:spLocks noGrp="1"/>
          </p:cNvSpPr>
          <p:nvPr>
            <p:ph type="title"/>
          </p:nvPr>
        </p:nvSpPr>
        <p:spPr/>
        <p:txBody>
          <a:bodyPr/>
          <a:lstStyle/>
          <a:p>
            <a:pPr algn="ctr"/>
            <a:r>
              <a:rPr lang="fr-FR" b="1" dirty="0"/>
              <a:t>PLAN</a:t>
            </a:r>
          </a:p>
        </p:txBody>
      </p:sp>
      <p:sp>
        <p:nvSpPr>
          <p:cNvPr id="3" name="Espace réservé du contenu 2">
            <a:extLst>
              <a:ext uri="{FF2B5EF4-FFF2-40B4-BE49-F238E27FC236}">
                <a16:creationId xmlns:a16="http://schemas.microsoft.com/office/drawing/2014/main" id="{4ED50390-68C3-75ED-6D51-64922C12F327}"/>
              </a:ext>
            </a:extLst>
          </p:cNvPr>
          <p:cNvSpPr>
            <a:spLocks noGrp="1"/>
          </p:cNvSpPr>
          <p:nvPr>
            <p:ph idx="1"/>
          </p:nvPr>
        </p:nvSpPr>
        <p:spPr>
          <a:xfrm>
            <a:off x="1728216" y="1825625"/>
            <a:ext cx="9625584" cy="4351338"/>
          </a:xfrm>
        </p:spPr>
        <p:txBody>
          <a:bodyPr>
            <a:normAutofit lnSpcReduction="10000"/>
          </a:bodyPr>
          <a:lstStyle/>
          <a:p>
            <a:pPr marL="0" indent="0">
              <a:buNone/>
            </a:pPr>
            <a:r>
              <a:rPr lang="fr-FR" b="1" dirty="0"/>
              <a:t>1. </a:t>
            </a:r>
            <a:r>
              <a:rPr lang="fr-FR" dirty="0"/>
              <a:t>Pré-traitement, modèles et résultats</a:t>
            </a:r>
          </a:p>
          <a:p>
            <a:endParaRPr lang="fr-FR" dirty="0"/>
          </a:p>
          <a:p>
            <a:endParaRPr lang="fr-FR" dirty="0"/>
          </a:p>
          <a:p>
            <a:endParaRPr lang="fr-FR" dirty="0"/>
          </a:p>
          <a:p>
            <a:pPr marL="0" indent="0">
              <a:buNone/>
            </a:pPr>
            <a:r>
              <a:rPr lang="fr-FR" b="1" dirty="0"/>
              <a:t>2. </a:t>
            </a:r>
            <a:r>
              <a:rPr lang="fr-FR" dirty="0"/>
              <a:t>Dashboard et API</a:t>
            </a:r>
          </a:p>
          <a:p>
            <a:endParaRPr lang="fr-FR" dirty="0"/>
          </a:p>
          <a:p>
            <a:endParaRPr lang="fr-FR" dirty="0"/>
          </a:p>
          <a:p>
            <a:endParaRPr lang="fr-FR" dirty="0"/>
          </a:p>
          <a:p>
            <a:pPr marL="0" indent="0">
              <a:buNone/>
            </a:pPr>
            <a:r>
              <a:rPr lang="fr-FR" b="1" dirty="0"/>
              <a:t>3. </a:t>
            </a:r>
            <a:r>
              <a:rPr lang="fr-FR" dirty="0"/>
              <a:t>Conclusion</a:t>
            </a:r>
          </a:p>
        </p:txBody>
      </p:sp>
      <p:pic>
        <p:nvPicPr>
          <p:cNvPr id="5" name="Image 4">
            <a:extLst>
              <a:ext uri="{FF2B5EF4-FFF2-40B4-BE49-F238E27FC236}">
                <a16:creationId xmlns:a16="http://schemas.microsoft.com/office/drawing/2014/main" id="{9188ED41-8965-67A3-BC87-553799A32FFC}"/>
              </a:ext>
            </a:extLst>
          </p:cNvPr>
          <p:cNvPicPr>
            <a:picLocks noChangeAspect="1"/>
          </p:cNvPicPr>
          <p:nvPr/>
        </p:nvPicPr>
        <p:blipFill rotWithShape="1">
          <a:blip r:embed="rId2">
            <a:extLst>
              <a:ext uri="{28A0092B-C50C-407E-A947-70E740481C1C}">
                <a14:useLocalDpi xmlns:a14="http://schemas.microsoft.com/office/drawing/2010/main" val="0"/>
              </a:ext>
            </a:extLst>
          </a:blip>
          <a:srcRect l="156" t="-2" r="-158" b="39903"/>
          <a:stretch/>
        </p:blipFill>
        <p:spPr>
          <a:xfrm>
            <a:off x="387442" y="1825625"/>
            <a:ext cx="756000" cy="4351338"/>
          </a:xfrm>
          <a:prstGeom prst="rect">
            <a:avLst/>
          </a:prstGeom>
        </p:spPr>
      </p:pic>
    </p:spTree>
    <p:extLst>
      <p:ext uri="{BB962C8B-B14F-4D97-AF65-F5344CB8AC3E}">
        <p14:creationId xmlns:p14="http://schemas.microsoft.com/office/powerpoint/2010/main" val="23851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1. Pré-traitement</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fontScale="85000" lnSpcReduction="20000"/>
          </a:bodyPr>
          <a:lstStyle/>
          <a:p>
            <a:r>
              <a:rPr lang="fr-FR" sz="2700" dirty="0"/>
              <a:t>Plus de 307 000 client pour les données d’entrainement, 48 000 pour les données de test</a:t>
            </a:r>
          </a:p>
          <a:p>
            <a:r>
              <a:rPr lang="fr-FR" sz="2700" dirty="0"/>
              <a:t>Classe défaut : 1 (~8%) , classe non-défaut : 0 (~92%)</a:t>
            </a:r>
            <a:endParaRPr lang="fr-FR" sz="2700" dirty="0">
              <a:latin typeface="Calibri" panose="020F0502020204030204" pitchFamily="34" charset="0"/>
              <a:cs typeface="Calibri" panose="020F0502020204030204" pitchFamily="34" charset="0"/>
            </a:endParaRPr>
          </a:p>
          <a:p>
            <a:r>
              <a:rPr lang="fr-FR" sz="2700" dirty="0"/>
              <a:t>Problème de métrique : l’</a:t>
            </a:r>
            <a:r>
              <a:rPr lang="fr-FR" sz="2700" dirty="0" err="1"/>
              <a:t>accuracy</a:t>
            </a:r>
            <a:r>
              <a:rPr lang="fr-FR" sz="2700" dirty="0"/>
              <a:t> favorise la classe majoritaire. Utiliser ROC-AUC, </a:t>
            </a:r>
            <a:r>
              <a:rPr lang="fr-FR" sz="2700" dirty="0" err="1"/>
              <a:t>fbeta</a:t>
            </a:r>
            <a:r>
              <a:rPr lang="fr-FR" sz="2700" dirty="0"/>
              <a:t>-score, matrice de confusion ou métrique métier spécifique à partir des taux (</a:t>
            </a:r>
            <a:r>
              <a:rPr lang="fr-FR" sz="2700" dirty="0" err="1"/>
              <a:t>fp</a:t>
            </a:r>
            <a:r>
              <a:rPr lang="fr-FR" sz="2700" dirty="0"/>
              <a:t>, </a:t>
            </a:r>
            <a:r>
              <a:rPr lang="fr-FR" sz="2700" dirty="0" err="1"/>
              <a:t>fn</a:t>
            </a:r>
            <a:r>
              <a:rPr lang="fr-FR" sz="2700" dirty="0"/>
              <a:t>, </a:t>
            </a:r>
            <a:r>
              <a:rPr lang="fr-FR" sz="2700" dirty="0" err="1"/>
              <a:t>tp</a:t>
            </a:r>
            <a:r>
              <a:rPr lang="fr-FR" sz="2700" dirty="0"/>
              <a:t>, </a:t>
            </a:r>
            <a:r>
              <a:rPr lang="fr-FR" sz="2700" dirty="0" err="1"/>
              <a:t>tn</a:t>
            </a:r>
            <a:r>
              <a:rPr lang="fr-FR" sz="2700" dirty="0"/>
              <a:t>)</a:t>
            </a:r>
          </a:p>
          <a:p>
            <a:r>
              <a:rPr lang="fr-FR" sz="2700" dirty="0"/>
              <a:t>Problème de traitement : - attention aux informations perdues lors du traitement des valeurs manquantes et à la signification des méthodes d’imputation</a:t>
            </a:r>
            <a:endParaRPr lang="fr-FR" sz="2700" b="1" dirty="0"/>
          </a:p>
          <a:p>
            <a:pPr marL="0" indent="0">
              <a:buNone/>
            </a:pPr>
            <a:r>
              <a:rPr lang="fr-FR" dirty="0"/>
              <a:t>			        - attention aux </a:t>
            </a:r>
            <a:r>
              <a:rPr lang="fr-FR" dirty="0" err="1"/>
              <a:t>outliers</a:t>
            </a:r>
            <a:r>
              <a:rPr lang="fr-FR" dirty="0"/>
              <a:t> : comportement des « défauts » ont des spécificités par rapport à la moyenne des comportements, on ne peut pas supprimer les valeurs </a:t>
            </a:r>
            <a:r>
              <a:rPr lang="fr-FR" dirty="0" err="1"/>
              <a:t>extremes</a:t>
            </a:r>
            <a:r>
              <a:rPr lang="fr-FR" dirty="0"/>
              <a:t> mécaniquement</a:t>
            </a:r>
          </a:p>
          <a:p>
            <a:pPr marL="0" indent="0">
              <a:buNone/>
            </a:pPr>
            <a:r>
              <a:rPr lang="fr-FR" dirty="0"/>
              <a:t>			        - attention au choix des </a:t>
            </a:r>
            <a:r>
              <a:rPr lang="fr-FR" dirty="0" err="1"/>
              <a:t>feature</a:t>
            </a:r>
            <a:r>
              <a:rPr lang="fr-FR" dirty="0"/>
              <a:t> et à la réduction de dimension du problème qui doit se fonder en dernière instance sur l’explicabilité de la prédiction finale</a:t>
            </a:r>
          </a:p>
          <a:p>
            <a:pPr marL="0" indent="0">
              <a:buNone/>
            </a:pPr>
            <a:endParaRPr lang="fr-FR" dirty="0"/>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spTree>
    <p:extLst>
      <p:ext uri="{BB962C8B-B14F-4D97-AF65-F5344CB8AC3E}">
        <p14:creationId xmlns:p14="http://schemas.microsoft.com/office/powerpoint/2010/main" val="73431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1. Pré-traitement</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fontScale="85000" lnSpcReduction="10000"/>
          </a:bodyPr>
          <a:lstStyle/>
          <a:p>
            <a:r>
              <a:rPr lang="fr-FR" sz="2700" dirty="0"/>
              <a:t>Pour </a:t>
            </a:r>
            <a:r>
              <a:rPr lang="fr-FR" sz="2700" b="1" dirty="0"/>
              <a:t>l’explicabilité du modèle </a:t>
            </a:r>
            <a:r>
              <a:rPr lang="fr-FR" sz="2700" dirty="0"/>
              <a:t>: choisir une procédure de </a:t>
            </a:r>
            <a:r>
              <a:rPr lang="fr-FR" sz="2700" b="1" dirty="0"/>
              <a:t>sélection de </a:t>
            </a:r>
            <a:r>
              <a:rPr lang="fr-FR" sz="2700" b="1" dirty="0" err="1"/>
              <a:t>features</a:t>
            </a:r>
            <a:r>
              <a:rPr lang="fr-FR" sz="2700" dirty="0"/>
              <a:t> qui conserve les informations les plus importantes, les moins corrélées entre elles, les plus discriminantes entre deux classes et qui ne projette pas les </a:t>
            </a:r>
            <a:r>
              <a:rPr lang="fr-FR" sz="2700" dirty="0" err="1"/>
              <a:t>feature</a:t>
            </a:r>
            <a:r>
              <a:rPr lang="fr-FR" sz="2700" dirty="0"/>
              <a:t> sur un autre plan factoriel rendant la compréhension du score plus difficile (ACP).</a:t>
            </a:r>
          </a:p>
          <a:p>
            <a:r>
              <a:rPr lang="fr-FR" sz="2700" dirty="0"/>
              <a:t>Pour la </a:t>
            </a:r>
            <a:r>
              <a:rPr lang="fr-FR" sz="2700" b="1" dirty="0"/>
              <a:t>performance</a:t>
            </a:r>
            <a:r>
              <a:rPr lang="fr-FR" sz="2700" dirty="0"/>
              <a:t> : il faut tenter de conserver le </a:t>
            </a:r>
            <a:r>
              <a:rPr lang="fr-FR" sz="2700" b="1" dirty="0"/>
              <a:t>maximum de </a:t>
            </a:r>
            <a:r>
              <a:rPr lang="fr-FR" sz="2700" b="1" dirty="0" err="1"/>
              <a:t>feature</a:t>
            </a:r>
            <a:r>
              <a:rPr lang="fr-FR" sz="2700" dirty="0"/>
              <a:t> utiles à partir de l’ensemble des tables disponibles.</a:t>
            </a:r>
            <a:endParaRPr lang="fr-FR" sz="2700" dirty="0">
              <a:latin typeface="Calibri" panose="020F0502020204030204" pitchFamily="34" charset="0"/>
              <a:cs typeface="Calibri" panose="020F0502020204030204" pitchFamily="34" charset="0"/>
            </a:endParaRPr>
          </a:p>
          <a:p>
            <a:r>
              <a:rPr lang="fr-FR" sz="2700" dirty="0"/>
              <a:t>Les variables catégorielles doivent faire l’objet d’un traitement pour être utilisées (OHE). Les variables numériques doivent être traité au cas par cas selon l’information pour construire des </a:t>
            </a:r>
            <a:r>
              <a:rPr lang="fr-FR" sz="2700" dirty="0" err="1"/>
              <a:t>feature</a:t>
            </a:r>
            <a:r>
              <a:rPr lang="fr-FR" sz="2700" dirty="0"/>
              <a:t> plus parlantes ou supplémentaires utiles et </a:t>
            </a:r>
            <a:r>
              <a:rPr lang="fr-FR" sz="2700" dirty="0" err="1"/>
              <a:t>decorrélées</a:t>
            </a:r>
            <a:r>
              <a:rPr lang="fr-FR" sz="2700" dirty="0"/>
              <a:t>.</a:t>
            </a:r>
          </a:p>
          <a:p>
            <a:r>
              <a:rPr lang="fr-FR" sz="2700" dirty="0"/>
              <a:t>Privilégier les modèles qui ne demandent pas de faire de trop grandes hypothèses sur les valeurs manquantes car les business est bien plus sensibles aux </a:t>
            </a:r>
            <a:r>
              <a:rPr lang="fr-FR" sz="2700" b="1" dirty="0"/>
              <a:t>risques de défaut</a:t>
            </a:r>
            <a:r>
              <a:rPr lang="fr-FR" sz="2700" dirty="0"/>
              <a:t> qu’au </a:t>
            </a:r>
            <a:r>
              <a:rPr lang="fr-FR" sz="2700" b="1" dirty="0"/>
              <a:t>coût d’opportunité</a:t>
            </a:r>
            <a:r>
              <a:rPr lang="fr-FR" sz="2700" dirty="0"/>
              <a:t>. De plus, ont ne dispose pas de l’aide d’un expert du domaine.</a:t>
            </a:r>
          </a:p>
          <a:p>
            <a:pPr marL="0" indent="0">
              <a:buNone/>
            </a:pPr>
            <a:endParaRPr lang="fr-FR" dirty="0"/>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spTree>
    <p:extLst>
      <p:ext uri="{BB962C8B-B14F-4D97-AF65-F5344CB8AC3E}">
        <p14:creationId xmlns:p14="http://schemas.microsoft.com/office/powerpoint/2010/main" val="367249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1. Pré-traitement</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fontScale="92500" lnSpcReduction="10000"/>
          </a:bodyPr>
          <a:lstStyle/>
          <a:p>
            <a:r>
              <a:rPr lang="fr-FR" sz="2700" dirty="0"/>
              <a:t>Fusion des </a:t>
            </a:r>
            <a:r>
              <a:rPr lang="fr-FR" sz="2700" dirty="0" err="1"/>
              <a:t>datasets</a:t>
            </a:r>
            <a:r>
              <a:rPr lang="fr-FR" sz="2700" dirty="0"/>
              <a:t> sur la base du notebook </a:t>
            </a:r>
            <a:r>
              <a:rPr lang="fr-FR" sz="2700" dirty="0" err="1"/>
              <a:t>kaggle</a:t>
            </a:r>
            <a:r>
              <a:rPr lang="fr-FR" sz="2700" dirty="0"/>
              <a:t> sélectionné.</a:t>
            </a:r>
          </a:p>
          <a:p>
            <a:r>
              <a:rPr lang="fr-FR" sz="2700" dirty="0"/>
              <a:t>Observations et nettoyage supplémentaires : </a:t>
            </a:r>
          </a:p>
          <a:p>
            <a:pPr>
              <a:buFontTx/>
              <a:buChar char="-"/>
            </a:pPr>
            <a:r>
              <a:rPr lang="fr-FR" sz="2700" dirty="0"/>
              <a:t>Shape du </a:t>
            </a:r>
            <a:r>
              <a:rPr lang="fr-FR" sz="2700" dirty="0" err="1"/>
              <a:t>dataset</a:t>
            </a:r>
            <a:r>
              <a:rPr lang="fr-FR" sz="2700" dirty="0"/>
              <a:t> final (356251, 798).</a:t>
            </a:r>
          </a:p>
          <a:p>
            <a:pPr>
              <a:buFontTx/>
              <a:buChar char="-"/>
            </a:pPr>
            <a:r>
              <a:rPr lang="fr-FR" sz="2700" dirty="0"/>
              <a:t>Trop d’information conservée dans l’optique d’un score </a:t>
            </a:r>
            <a:r>
              <a:rPr lang="fr-FR" sz="2700" dirty="0" err="1"/>
              <a:t>kaggle</a:t>
            </a:r>
            <a:r>
              <a:rPr lang="fr-FR" sz="2700" dirty="0"/>
              <a:t> le plus fort possible. Nécessité de la sélection de </a:t>
            </a:r>
            <a:r>
              <a:rPr lang="fr-FR" sz="2700" dirty="0" err="1"/>
              <a:t>feature</a:t>
            </a:r>
            <a:r>
              <a:rPr lang="fr-FR" sz="2700" dirty="0"/>
              <a:t> : Boruta-</a:t>
            </a:r>
            <a:r>
              <a:rPr lang="fr-FR" sz="2700" dirty="0" err="1"/>
              <a:t>shap</a:t>
            </a:r>
            <a:r>
              <a:rPr lang="fr-FR" sz="2700" dirty="0"/>
              <a:t>.</a:t>
            </a:r>
          </a:p>
          <a:p>
            <a:pPr>
              <a:buFontTx/>
              <a:buChar char="-"/>
            </a:pPr>
            <a:r>
              <a:rPr lang="fr-FR" sz="2700" dirty="0"/>
              <a:t>Présence de valeurs infinies pour une vingtaine d’individus. Peu inquiétant vu le nombre d’individus disponibles : Drop.</a:t>
            </a:r>
          </a:p>
          <a:p>
            <a:pPr>
              <a:buFontTx/>
              <a:buChar char="-"/>
            </a:pPr>
            <a:r>
              <a:rPr lang="fr-FR" sz="2700" dirty="0"/>
              <a:t>Procédure de sélection de </a:t>
            </a:r>
            <a:r>
              <a:rPr lang="fr-FR" sz="2700" dirty="0" err="1"/>
              <a:t>feature</a:t>
            </a:r>
            <a:r>
              <a:rPr lang="fr-FR" sz="2700" dirty="0"/>
              <a:t> (réduction de dimensions) : Boruta-</a:t>
            </a:r>
            <a:r>
              <a:rPr lang="fr-FR" sz="2700" dirty="0" err="1"/>
              <a:t>shap</a:t>
            </a:r>
            <a:r>
              <a:rPr lang="fr-FR" sz="2700" dirty="0"/>
              <a:t> avec modèle </a:t>
            </a:r>
            <a:r>
              <a:rPr lang="fr-FR" sz="2700" dirty="0" err="1"/>
              <a:t>lgbm</a:t>
            </a:r>
            <a:r>
              <a:rPr lang="fr-FR" sz="2700" dirty="0"/>
              <a:t>. Résultat : data de </a:t>
            </a:r>
            <a:r>
              <a:rPr lang="fr-FR" sz="2700" dirty="0" err="1"/>
              <a:t>shape</a:t>
            </a:r>
            <a:r>
              <a:rPr lang="fr-FR" sz="2700" dirty="0"/>
              <a:t> (356231, 112).</a:t>
            </a:r>
          </a:p>
          <a:p>
            <a:pPr>
              <a:buFontTx/>
              <a:buChar char="-"/>
            </a:pPr>
            <a:r>
              <a:rPr lang="fr-FR" sz="2700" dirty="0"/>
              <a:t>Observation des corrélations, choix d’une procédure d’imputation des valeurs manquantes pour les modèles qui le nécessite.</a:t>
            </a:r>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spTree>
    <p:extLst>
      <p:ext uri="{BB962C8B-B14F-4D97-AF65-F5344CB8AC3E}">
        <p14:creationId xmlns:p14="http://schemas.microsoft.com/office/powerpoint/2010/main" val="222723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0847-6E1C-25F4-1613-2D2D720773F2}"/>
              </a:ext>
            </a:extLst>
          </p:cNvPr>
          <p:cNvSpPr>
            <a:spLocks noGrp="1"/>
          </p:cNvSpPr>
          <p:nvPr>
            <p:ph type="title"/>
          </p:nvPr>
        </p:nvSpPr>
        <p:spPr/>
        <p:txBody>
          <a:bodyPr/>
          <a:lstStyle/>
          <a:p>
            <a:pPr algn="ctr"/>
            <a:r>
              <a:rPr lang="fr-FR" b="1" dirty="0"/>
              <a:t>1. Modèles : benchmark</a:t>
            </a:r>
          </a:p>
        </p:txBody>
      </p:sp>
      <p:sp>
        <p:nvSpPr>
          <p:cNvPr id="3" name="Espace réservé du contenu 2">
            <a:extLst>
              <a:ext uri="{FF2B5EF4-FFF2-40B4-BE49-F238E27FC236}">
                <a16:creationId xmlns:a16="http://schemas.microsoft.com/office/drawing/2014/main" id="{A6A48C58-021B-0552-5BA1-97E7B7394E51}"/>
              </a:ext>
            </a:extLst>
          </p:cNvPr>
          <p:cNvSpPr>
            <a:spLocks noGrp="1"/>
          </p:cNvSpPr>
          <p:nvPr>
            <p:ph idx="1"/>
          </p:nvPr>
        </p:nvSpPr>
        <p:spPr/>
        <p:txBody>
          <a:bodyPr>
            <a:normAutofit/>
          </a:bodyPr>
          <a:lstStyle/>
          <a:p>
            <a:r>
              <a:rPr lang="fr-FR" sz="2700" b="1" dirty="0" err="1"/>
              <a:t>Dummy</a:t>
            </a:r>
            <a:r>
              <a:rPr lang="fr-FR" sz="2700" b="1" dirty="0"/>
              <a:t> classifier </a:t>
            </a:r>
            <a:r>
              <a:rPr lang="fr-FR" sz="2700" dirty="0"/>
              <a:t>: prédit la classe en ignorant les </a:t>
            </a:r>
            <a:r>
              <a:rPr lang="fr-FR" sz="2700" dirty="0" err="1"/>
              <a:t>feature</a:t>
            </a:r>
            <a:r>
              <a:rPr lang="fr-FR" sz="2700" dirty="0"/>
              <a:t> sélectionnées. On applique la stratégie « </a:t>
            </a:r>
            <a:r>
              <a:rPr lang="fr-FR" sz="2700" dirty="0" err="1"/>
              <a:t>stratified</a:t>
            </a:r>
            <a:r>
              <a:rPr lang="fr-FR" sz="2700" dirty="0"/>
              <a:t> » qui prédit en se fondant sur la probabilité de chaque classe dans la distribution de la « </a:t>
            </a:r>
            <a:r>
              <a:rPr lang="fr-FR" sz="2700" dirty="0" err="1"/>
              <a:t>target</a:t>
            </a:r>
            <a:r>
              <a:rPr lang="fr-FR" sz="2700" dirty="0"/>
              <a:t> » du set d’entrainement</a:t>
            </a:r>
          </a:p>
          <a:p>
            <a:endParaRPr lang="fr-FR" sz="2700" dirty="0"/>
          </a:p>
          <a:p>
            <a:r>
              <a:rPr lang="fr-FR" sz="2700" b="1" dirty="0" err="1"/>
              <a:t>LightGMB</a:t>
            </a:r>
            <a:r>
              <a:rPr lang="fr-FR" sz="2700" b="1" dirty="0"/>
              <a:t> classifier </a:t>
            </a:r>
            <a:r>
              <a:rPr lang="fr-FR" sz="2700" dirty="0"/>
              <a:t>: modèle le plus utilisé et qui donne les meilleurs résultats sur </a:t>
            </a:r>
            <a:r>
              <a:rPr lang="fr-FR" sz="2700" dirty="0" err="1"/>
              <a:t>kaggle</a:t>
            </a:r>
            <a:r>
              <a:rPr lang="fr-FR" sz="2700" dirty="0"/>
              <a:t>. Objectif : comparer nos modèles entraînés et cross-validés aux résultats obtenues ici</a:t>
            </a:r>
            <a:endParaRPr lang="fr-FR" sz="2700" b="1" dirty="0"/>
          </a:p>
        </p:txBody>
      </p:sp>
      <p:pic>
        <p:nvPicPr>
          <p:cNvPr id="5" name="Image 4">
            <a:extLst>
              <a:ext uri="{FF2B5EF4-FFF2-40B4-BE49-F238E27FC236}">
                <a16:creationId xmlns:a16="http://schemas.microsoft.com/office/drawing/2014/main" id="{99167FBD-F0AD-615A-07ED-C7B0DB9ECA6A}"/>
              </a:ext>
            </a:extLst>
          </p:cNvPr>
          <p:cNvPicPr>
            <a:picLocks noChangeAspect="1"/>
          </p:cNvPicPr>
          <p:nvPr/>
        </p:nvPicPr>
        <p:blipFill rotWithShape="1">
          <a:blip r:embed="rId2">
            <a:extLst>
              <a:ext uri="{28A0092B-C50C-407E-A947-70E740481C1C}">
                <a14:useLocalDpi xmlns:a14="http://schemas.microsoft.com/office/drawing/2010/main" val="0"/>
              </a:ext>
            </a:extLst>
          </a:blip>
          <a:srcRect t="3" b="40248"/>
          <a:stretch/>
        </p:blipFill>
        <p:spPr>
          <a:xfrm>
            <a:off x="122093" y="77643"/>
            <a:ext cx="213800" cy="792000"/>
          </a:xfrm>
          <a:prstGeom prst="rect">
            <a:avLst/>
          </a:prstGeom>
        </p:spPr>
      </p:pic>
    </p:spTree>
    <p:extLst>
      <p:ext uri="{BB962C8B-B14F-4D97-AF65-F5344CB8AC3E}">
        <p14:creationId xmlns:p14="http://schemas.microsoft.com/office/powerpoint/2010/main" val="132273478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1881</Words>
  <Application>Microsoft Office PowerPoint</Application>
  <PresentationFormat>Grand écran</PresentationFormat>
  <Paragraphs>113</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Calibri</vt:lpstr>
      <vt:lpstr>Calibri Light</vt:lpstr>
      <vt:lpstr>Thème Office</vt:lpstr>
      <vt:lpstr>PROJET 7 : IMPLEMENTEZ UN MODELE DE SCORING</vt:lpstr>
      <vt:lpstr>CONTEXTE</vt:lpstr>
      <vt:lpstr>Présentation PowerPoint</vt:lpstr>
      <vt:lpstr>SPECIFICATIONS</vt:lpstr>
      <vt:lpstr>PLAN</vt:lpstr>
      <vt:lpstr>1. Pré-traitement</vt:lpstr>
      <vt:lpstr>1. Pré-traitement</vt:lpstr>
      <vt:lpstr>1. Pré-traitement</vt:lpstr>
      <vt:lpstr>1. Modèles : benchmark</vt:lpstr>
      <vt:lpstr>1. Modèles : ensembliste</vt:lpstr>
      <vt:lpstr>1. Modèles : linéaire</vt:lpstr>
      <vt:lpstr>1. Modèles</vt:lpstr>
      <vt:lpstr>1. Résultats</vt:lpstr>
      <vt:lpstr>AUC – F2_score – Credit_score</vt:lpstr>
      <vt:lpstr>1. Modèles</vt:lpstr>
      <vt:lpstr>2. Dashboard et API</vt:lpstr>
      <vt:lpstr>2. Dashboard et API</vt:lpstr>
      <vt:lpstr>2. Dashboard et API</vt:lpstr>
      <vt:lpstr>3.Conclusion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7 : IMPLEMENTEZ UN MODELE DE SCORING</dc:title>
  <dc:creator>Loic LE Cam</dc:creator>
  <cp:lastModifiedBy>Loic LE Cam</cp:lastModifiedBy>
  <cp:revision>19</cp:revision>
  <dcterms:created xsi:type="dcterms:W3CDTF">2022-08-30T02:26:31Z</dcterms:created>
  <dcterms:modified xsi:type="dcterms:W3CDTF">2022-09-01T07:39:49Z</dcterms:modified>
</cp:coreProperties>
</file>