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b657e5aa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b657e5aa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b657e5aa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b657e5aa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OC Pizza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Solution logicielle</a:t>
            </a:r>
            <a:endParaRPr b="1" sz="24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4475" y="1724375"/>
            <a:ext cx="3542350" cy="21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3600">
                <a:solidFill>
                  <a:schemeClr val="dk1"/>
                </a:solidFill>
              </a:rPr>
              <a:t>MyPizza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800">
                <a:latin typeface="Lato"/>
                <a:ea typeface="Lato"/>
                <a:cs typeface="Lato"/>
                <a:sym typeface="Lato"/>
              </a:rPr>
              <a:t>Une solution logicielle pour </a:t>
            </a:r>
            <a:r>
              <a:rPr b="0" lang="fr" sz="1800">
                <a:latin typeface="Lato"/>
                <a:ea typeface="Lato"/>
                <a:cs typeface="Lato"/>
                <a:sym typeface="Lato"/>
              </a:rPr>
              <a:t>répondre</a:t>
            </a:r>
            <a:r>
              <a:rPr b="0" lang="fr" sz="1800">
                <a:latin typeface="Lato"/>
                <a:ea typeface="Lato"/>
                <a:cs typeface="Lato"/>
                <a:sym typeface="Lato"/>
              </a:rPr>
              <a:t> aux besoins métiers de la restauration: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fr" sz="1800">
                <a:latin typeface="Lato"/>
                <a:ea typeface="Lato"/>
                <a:cs typeface="Lato"/>
                <a:sym typeface="Lato"/>
              </a:rPr>
              <a:t>commande.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fr" sz="1800">
                <a:latin typeface="Lato"/>
                <a:ea typeface="Lato"/>
                <a:cs typeface="Lato"/>
                <a:sym typeface="Lato"/>
              </a:rPr>
              <a:t>Préparation.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fr" sz="1800">
                <a:latin typeface="Lato"/>
                <a:ea typeface="Lato"/>
                <a:cs typeface="Lato"/>
                <a:sym typeface="Lato"/>
              </a:rPr>
              <a:t>Livraison.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975" y="2794450"/>
            <a:ext cx="3106226" cy="2108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rceau de bande adhésive tenant une note sur la diapositive&#10;" id="87" name="Google Shape;87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2855550" y="488450"/>
            <a:ext cx="36570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Analyse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5"/>
          <p:cNvSpPr txBox="1"/>
          <p:nvPr>
            <p:ph idx="4294967295" type="body"/>
          </p:nvPr>
        </p:nvSpPr>
        <p:spPr>
          <a:xfrm>
            <a:off x="2855550" y="1377475"/>
            <a:ext cx="35931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Raleway"/>
                <a:ea typeface="Raleway"/>
                <a:cs typeface="Raleway"/>
                <a:sym typeface="Raleway"/>
              </a:rPr>
              <a:t>Conception fonctionnelle </a:t>
            </a:r>
            <a:r>
              <a:rPr lang="fr" sz="1200">
                <a:latin typeface="Raleway"/>
                <a:ea typeface="Raleway"/>
                <a:cs typeface="Raleway"/>
                <a:sym typeface="Raleway"/>
              </a:rPr>
              <a:t>se basera sur la méthode UML.</a:t>
            </a:r>
            <a:r>
              <a:rPr lang="f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f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Logicielle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fr" sz="1200">
                <a:latin typeface="Raleway"/>
                <a:ea typeface="Raleway"/>
                <a:cs typeface="Raleway"/>
                <a:sym typeface="Raleway"/>
              </a:rPr>
              <a:t>Diagramme des classes.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f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Database</a:t>
            </a:r>
            <a:br>
              <a:rPr lang="fr" sz="1400">
                <a:latin typeface="Raleway"/>
                <a:ea typeface="Raleway"/>
                <a:cs typeface="Raleway"/>
                <a:sym typeface="Raleway"/>
              </a:rPr>
            </a:br>
            <a:r>
              <a:rPr lang="fr" sz="1200">
                <a:latin typeface="Raleway"/>
                <a:ea typeface="Raleway"/>
                <a:cs typeface="Raleway"/>
                <a:sym typeface="Raleway"/>
              </a:rPr>
              <a:t>Modèle</a:t>
            </a:r>
            <a:r>
              <a:rPr lang="fr" sz="1200">
                <a:latin typeface="Raleway"/>
                <a:ea typeface="Raleway"/>
                <a:cs typeface="Raleway"/>
                <a:sym typeface="Raleway"/>
              </a:rPr>
              <a:t> physique des données.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f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Cas Pratiques</a:t>
            </a:r>
            <a:br>
              <a:rPr lang="fr" sz="1400">
                <a:latin typeface="Raleway"/>
                <a:ea typeface="Raleway"/>
                <a:cs typeface="Raleway"/>
                <a:sym typeface="Raleway"/>
              </a:rPr>
            </a:br>
            <a:r>
              <a:rPr lang="fr" sz="1200">
                <a:latin typeface="Raleway"/>
                <a:ea typeface="Raleway"/>
                <a:cs typeface="Raleway"/>
                <a:sym typeface="Raleway"/>
              </a:rPr>
              <a:t>Processus Métiers</a:t>
            </a:r>
            <a:r>
              <a:rPr lang="fr" sz="12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rceau de bande adhésive tenant une note sur la diapositive&#10;" id="95" name="Google Shape;95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2855550" y="488450"/>
            <a:ext cx="36570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b="1" lang="f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Architecture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16"/>
          <p:cNvSpPr txBox="1"/>
          <p:nvPr>
            <p:ph idx="4294967295" type="body"/>
          </p:nvPr>
        </p:nvSpPr>
        <p:spPr>
          <a:xfrm>
            <a:off x="2855550" y="1377475"/>
            <a:ext cx="35931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Raleway"/>
                <a:ea typeface="Raleway"/>
                <a:cs typeface="Raleway"/>
                <a:sym typeface="Raleway"/>
              </a:rPr>
              <a:t>Plateforme</a:t>
            </a:r>
            <a:r>
              <a:rPr b="1" lang="fr" sz="12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 sz="1200">
                <a:latin typeface="Raleway"/>
                <a:ea typeface="Raleway"/>
                <a:cs typeface="Raleway"/>
                <a:sym typeface="Raleway"/>
              </a:rPr>
              <a:t>de mise en oeuvre de la solution technique.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f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Cloud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fr" sz="1200">
                <a:latin typeface="Raleway"/>
                <a:ea typeface="Raleway"/>
                <a:cs typeface="Raleway"/>
                <a:sym typeface="Raleway"/>
              </a:rPr>
              <a:t>AWS Amazon</a:t>
            </a:r>
            <a:r>
              <a:rPr lang="fr" sz="12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f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Container</a:t>
            </a:r>
            <a:br>
              <a:rPr lang="fr" sz="1400">
                <a:latin typeface="Raleway"/>
                <a:ea typeface="Raleway"/>
                <a:cs typeface="Raleway"/>
                <a:sym typeface="Raleway"/>
              </a:rPr>
            </a:br>
            <a:r>
              <a:rPr lang="fr" sz="1200">
                <a:latin typeface="Raleway"/>
                <a:ea typeface="Raleway"/>
                <a:cs typeface="Raleway"/>
                <a:sym typeface="Raleway"/>
              </a:rPr>
              <a:t>Docker</a:t>
            </a:r>
            <a:r>
              <a:rPr lang="fr" sz="12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f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Front et Back End</a:t>
            </a:r>
            <a:br>
              <a:rPr lang="fr" sz="1400">
                <a:latin typeface="Raleway"/>
                <a:ea typeface="Raleway"/>
                <a:cs typeface="Raleway"/>
                <a:sym typeface="Raleway"/>
              </a:rPr>
            </a:br>
            <a:r>
              <a:rPr lang="fr" sz="1200">
                <a:latin typeface="Raleway"/>
                <a:ea typeface="Raleway"/>
                <a:cs typeface="Raleway"/>
                <a:sym typeface="Raleway"/>
              </a:rPr>
              <a:t>AngularJS et Java JEE.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rceau de bande adhésive tenant une note sur la diapositive&#10;" id="103" name="Google Shape;103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2855550" y="488450"/>
            <a:ext cx="36570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b="1" lang="f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Exploitation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105;p17"/>
          <p:cNvSpPr txBox="1"/>
          <p:nvPr>
            <p:ph idx="4294967295" type="body"/>
          </p:nvPr>
        </p:nvSpPr>
        <p:spPr>
          <a:xfrm>
            <a:off x="2855550" y="1377475"/>
            <a:ext cx="35931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Raleway"/>
                <a:ea typeface="Raleway"/>
                <a:cs typeface="Raleway"/>
                <a:sym typeface="Raleway"/>
              </a:rPr>
              <a:t>Support</a:t>
            </a:r>
            <a:r>
              <a:rPr b="1" lang="fr" sz="12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 sz="1200">
                <a:latin typeface="Raleway"/>
                <a:ea typeface="Raleway"/>
                <a:cs typeface="Raleway"/>
                <a:sym typeface="Raleway"/>
              </a:rPr>
              <a:t>de l’architecture technique.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f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Monitoring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fr" sz="1200">
                <a:latin typeface="Raleway"/>
                <a:ea typeface="Raleway"/>
                <a:cs typeface="Raleway"/>
                <a:sym typeface="Raleway"/>
              </a:rPr>
              <a:t>ELK</a:t>
            </a:r>
            <a:r>
              <a:rPr lang="fr" sz="12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f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CI/CD</a:t>
            </a:r>
            <a:br>
              <a:rPr lang="fr" sz="1400">
                <a:latin typeface="Raleway"/>
                <a:ea typeface="Raleway"/>
                <a:cs typeface="Raleway"/>
                <a:sym typeface="Raleway"/>
              </a:rPr>
            </a:br>
            <a:r>
              <a:rPr lang="fr" sz="1200">
                <a:latin typeface="Raleway"/>
                <a:ea typeface="Raleway"/>
                <a:cs typeface="Raleway"/>
                <a:sym typeface="Raleway"/>
              </a:rPr>
              <a:t>Devops</a:t>
            </a:r>
            <a:r>
              <a:rPr lang="fr" sz="12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f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AMI</a:t>
            </a:r>
            <a:br>
              <a:rPr lang="fr" sz="1400">
                <a:latin typeface="Raleway"/>
                <a:ea typeface="Raleway"/>
                <a:cs typeface="Raleway"/>
                <a:sym typeface="Raleway"/>
              </a:rPr>
            </a:br>
            <a:r>
              <a:rPr lang="fr" sz="1200">
                <a:latin typeface="Raleway"/>
                <a:ea typeface="Raleway"/>
                <a:cs typeface="Raleway"/>
                <a:sym typeface="Raleway"/>
              </a:rPr>
              <a:t>Backup et Restore</a:t>
            </a:r>
            <a:r>
              <a:rPr lang="fr" sz="12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283100" y="4835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Smart Factory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Code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fr" sz="1400"/>
              <a:t>Framework, infrastructure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15" name="Google Shape;115;p18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Adaptation :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lang="fr" sz="1400"/>
              <a:t>approche itérative et</a:t>
            </a:r>
            <a:endParaRPr b="0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fr" sz="1400"/>
              <a:t>incrémentale</a:t>
            </a:r>
            <a:endParaRPr b="0" sz="1400"/>
          </a:p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Responsive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fr" sz="1400"/>
              <a:t>Répondre aus utilisateurs pour des besoins changeants.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