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400"/>
              <a:t>We took the liberty of upgrading the jobs page. The additional buttons will eventually be linked to downloadable applications and information regarding specific jobs. We will also include a help wanted section on this page that would serve as a community board for people in the area looking for applicants/associates.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campus.belmont.edu/students/f17/ledezmal/JavaJam7/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campus.belmont.edu/students/f17/ledezmal/JavaJam7/Menu.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ampus.belmont.edu/students/f17/ledezmal/JavaJam7/Music.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campus.belmont.edu/students/f17/ledezmal/JavaJam7/Music.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127.0.0.1:62456/Job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1370400"/>
          </a:xfrm>
          <a:prstGeom prst="rect">
            <a:avLst/>
          </a:prstGeom>
        </p:spPr>
        <p:txBody>
          <a:bodyPr anchorCtr="0" anchor="b" bIns="91425" lIns="91425" rIns="91425" wrap="square" tIns="91425">
            <a:noAutofit/>
          </a:bodyPr>
          <a:lstStyle/>
          <a:p>
            <a:pPr lvl="0">
              <a:spcBef>
                <a:spcPts val="0"/>
              </a:spcBef>
              <a:buNone/>
            </a:pPr>
            <a:r>
              <a:rPr lang="en">
                <a:latin typeface="Century Gothic"/>
                <a:ea typeface="Century Gothic"/>
                <a:cs typeface="Century Gothic"/>
                <a:sym typeface="Century Gothic"/>
              </a:rPr>
              <a:t>JavaJam Case Study</a:t>
            </a:r>
          </a:p>
        </p:txBody>
      </p:sp>
      <p:sp>
        <p:nvSpPr>
          <p:cNvPr id="55" name="Shape 55"/>
          <p:cNvSpPr txBox="1"/>
          <p:nvPr>
            <p:ph idx="1" type="subTitle"/>
          </p:nvPr>
        </p:nvSpPr>
        <p:spPr>
          <a:xfrm>
            <a:off x="311700" y="2323500"/>
            <a:ext cx="8520600" cy="1303200"/>
          </a:xfrm>
          <a:prstGeom prst="rect">
            <a:avLst/>
          </a:prstGeom>
        </p:spPr>
        <p:txBody>
          <a:bodyPr anchorCtr="0" anchor="t" bIns="91425" lIns="91425" rIns="91425" wrap="square" tIns="91425">
            <a:noAutofit/>
          </a:bodyPr>
          <a:lstStyle/>
          <a:p>
            <a:pPr lvl="0">
              <a:spcBef>
                <a:spcPts val="0"/>
              </a:spcBef>
              <a:buNone/>
            </a:pPr>
            <a:r>
              <a:rPr lang="en" sz="2400">
                <a:solidFill>
                  <a:srgbClr val="5B0F00"/>
                </a:solidFill>
                <a:latin typeface="Century Gothic"/>
                <a:ea typeface="Century Gothic"/>
                <a:cs typeface="Century Gothic"/>
                <a:sym typeface="Century Gothic"/>
              </a:rPr>
              <a:t>Team 3</a:t>
            </a:r>
          </a:p>
          <a:p>
            <a:pPr lvl="0">
              <a:spcBef>
                <a:spcPts val="0"/>
              </a:spcBef>
              <a:buNone/>
            </a:pPr>
            <a:r>
              <a:rPr lang="en">
                <a:solidFill>
                  <a:srgbClr val="CC4125"/>
                </a:solidFill>
                <a:latin typeface="Century Gothic"/>
                <a:ea typeface="Century Gothic"/>
                <a:cs typeface="Century Gothic"/>
                <a:sym typeface="Century Gothic"/>
              </a:rPr>
              <a:t>Luis Ledezma</a:t>
            </a:r>
          </a:p>
          <a:p>
            <a:pPr lvl="0">
              <a:spcBef>
                <a:spcPts val="0"/>
              </a:spcBef>
              <a:buNone/>
            </a:pPr>
            <a:r>
              <a:rPr lang="en">
                <a:solidFill>
                  <a:srgbClr val="CC4125"/>
                </a:solidFill>
                <a:latin typeface="Century Gothic"/>
                <a:ea typeface="Century Gothic"/>
                <a:cs typeface="Century Gothic"/>
                <a:sym typeface="Century Gothic"/>
              </a:rPr>
              <a:t>Cooper Moore</a:t>
            </a:r>
          </a:p>
          <a:p>
            <a:pPr lvl="0">
              <a:spcBef>
                <a:spcPts val="0"/>
              </a:spcBef>
              <a:buNone/>
            </a:pPr>
            <a:r>
              <a:rPr lang="en">
                <a:solidFill>
                  <a:srgbClr val="CC4125"/>
                </a:solidFill>
                <a:latin typeface="Century Gothic"/>
                <a:ea typeface="Century Gothic"/>
                <a:cs typeface="Century Gothic"/>
                <a:sym typeface="Century Gothic"/>
              </a:rPr>
              <a:t>Brittany Stine</a:t>
            </a:r>
          </a:p>
          <a:p>
            <a:pPr lvl="0" rtl="0">
              <a:spcBef>
                <a:spcPts val="0"/>
              </a:spcBef>
              <a:buNone/>
            </a:pPr>
            <a:r>
              <a:rPr lang="en">
                <a:solidFill>
                  <a:srgbClr val="CC4125"/>
                </a:solidFill>
                <a:latin typeface="Century Gothic"/>
                <a:ea typeface="Century Gothic"/>
                <a:cs typeface="Century Gothic"/>
                <a:sym typeface="Century Gothic"/>
              </a:rPr>
              <a:t>Phillip Thornton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Group Lessons Learned</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lr>
                <a:srgbClr val="FFFFFF"/>
              </a:buClr>
              <a:buChar char="-"/>
            </a:pPr>
            <a:r>
              <a:rPr lang="en">
                <a:solidFill>
                  <a:srgbClr val="FFFFFF"/>
                </a:solidFill>
              </a:rPr>
              <a:t>We found that we worked best when we met in person, rather than using the virtual group meeting feature on blackboard.</a:t>
            </a:r>
          </a:p>
          <a:p>
            <a:pPr indent="-228600" lvl="0" marL="457200">
              <a:spcBef>
                <a:spcPts val="0"/>
              </a:spcBef>
              <a:buClr>
                <a:srgbClr val="FFFFFF"/>
              </a:buClr>
              <a:buChar char="-"/>
            </a:pPr>
            <a:r>
              <a:rPr lang="en">
                <a:solidFill>
                  <a:srgbClr val="FFFFFF"/>
                </a:solidFill>
              </a:rPr>
              <a:t>We evaluated what the “client” wanted and after discussing the basics we brainstormed ways to improve the layout aesthetically and functionally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1163400"/>
          </a:xfrm>
          <a:prstGeom prst="rect">
            <a:avLst/>
          </a:prstGeom>
        </p:spPr>
        <p:txBody>
          <a:bodyPr anchorCtr="0" anchor="t" bIns="91425" lIns="91425" rIns="91425" wrap="square" tIns="91425">
            <a:noAutofit/>
          </a:bodyPr>
          <a:lstStyle/>
          <a:p>
            <a:pPr lvl="0">
              <a:spcBef>
                <a:spcPts val="0"/>
              </a:spcBef>
              <a:buNone/>
            </a:pPr>
            <a:r>
              <a:rPr lang="en"/>
              <a:t>Client: Julio Perez</a:t>
            </a:r>
          </a:p>
          <a:p>
            <a:pPr lvl="0">
              <a:spcBef>
                <a:spcPts val="0"/>
              </a:spcBef>
              <a:buNone/>
            </a:pPr>
            <a:r>
              <a:rPr lang="en"/>
              <a:t>Establishment: JavaJam Coffee House</a:t>
            </a:r>
          </a:p>
        </p:txBody>
      </p:sp>
      <p:sp>
        <p:nvSpPr>
          <p:cNvPr id="61" name="Shape 61"/>
          <p:cNvSpPr txBox="1"/>
          <p:nvPr>
            <p:ph idx="1" type="body"/>
          </p:nvPr>
        </p:nvSpPr>
        <p:spPr>
          <a:xfrm>
            <a:off x="311700" y="1549000"/>
            <a:ext cx="8520600" cy="3019800"/>
          </a:xfrm>
          <a:prstGeom prst="rect">
            <a:avLst/>
          </a:prstGeom>
        </p:spPr>
        <p:txBody>
          <a:bodyPr anchorCtr="0" anchor="t" bIns="91425" lIns="91425" rIns="91425" wrap="square" tIns="91425">
            <a:noAutofit/>
          </a:bodyPr>
          <a:lstStyle/>
          <a:p>
            <a:pPr indent="-228600" lvl="0" marL="457200">
              <a:spcBef>
                <a:spcPts val="0"/>
              </a:spcBef>
              <a:buClr>
                <a:srgbClr val="FFFFFF"/>
              </a:buClr>
              <a:buChar char="-"/>
            </a:pPr>
            <a:r>
              <a:rPr lang="en">
                <a:solidFill>
                  <a:srgbClr val="5B0F00"/>
                </a:solidFill>
              </a:rPr>
              <a:t>A gourmet coffee shop that serves snacks, coffee, tea, and soft drinks</a:t>
            </a:r>
          </a:p>
          <a:p>
            <a:pPr indent="-228600" lvl="0" marL="457200">
              <a:spcBef>
                <a:spcPts val="0"/>
              </a:spcBef>
              <a:buClr>
                <a:srgbClr val="FFFFFF"/>
              </a:buClr>
              <a:buChar char="-"/>
            </a:pPr>
            <a:r>
              <a:rPr lang="en">
                <a:solidFill>
                  <a:srgbClr val="85200C"/>
                </a:solidFill>
              </a:rPr>
              <a:t>Features local folk music performances and poetry readings held several nights a week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Customer Wants/Needs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lr>
                <a:srgbClr val="FFFFFF"/>
              </a:buClr>
              <a:buChar char="-"/>
            </a:pPr>
            <a:r>
              <a:rPr lang="en">
                <a:solidFill>
                  <a:srgbClr val="B45F06"/>
                </a:solidFill>
              </a:rPr>
              <a:t>Web presence, display services, calendar for performances</a:t>
            </a:r>
          </a:p>
          <a:p>
            <a:pPr lvl="0" rtl="0">
              <a:spcBef>
                <a:spcPts val="0"/>
              </a:spcBef>
              <a:buNone/>
            </a:pPr>
            <a:r>
              <a:rPr lang="en">
                <a:solidFill>
                  <a:srgbClr val="FFFFFF"/>
                </a:solidFill>
              </a:rPr>
              <a:t>Goal:</a:t>
            </a:r>
            <a:r>
              <a:rPr lang="en">
                <a:solidFill>
                  <a:srgbClr val="B45F06"/>
                </a:solidFill>
              </a:rPr>
              <a:t> </a:t>
            </a:r>
            <a:r>
              <a:rPr lang="en">
                <a:solidFill>
                  <a:srgbClr val="CC4125"/>
                </a:solidFill>
              </a:rPr>
              <a:t>Create a Home-Page with three main content pages: Menu, Music, Jobs</a:t>
            </a:r>
          </a:p>
          <a:p>
            <a:pPr lvl="0" rtl="0">
              <a:spcBef>
                <a:spcPts val="0"/>
              </a:spcBef>
              <a:buNone/>
            </a:pPr>
            <a:r>
              <a:rPr lang="en">
                <a:solidFill>
                  <a:srgbClr val="FFFFFF"/>
                </a:solidFill>
              </a:rPr>
              <a:t>Target Market: </a:t>
            </a:r>
            <a:r>
              <a:rPr lang="en">
                <a:solidFill>
                  <a:srgbClr val="CC4125"/>
                </a:solidFill>
              </a:rPr>
              <a:t>College students and young professionals</a:t>
            </a:r>
            <a:r>
              <a:rPr lang="en">
                <a:solidFill>
                  <a:srgbClr val="E69138"/>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Home Page</a:t>
            </a:r>
          </a:p>
        </p:txBody>
      </p:sp>
      <p:sp>
        <p:nvSpPr>
          <p:cNvPr id="73" name="Shape 73"/>
          <p:cNvSpPr txBox="1"/>
          <p:nvPr>
            <p:ph idx="1" type="body"/>
          </p:nvPr>
        </p:nvSpPr>
        <p:spPr>
          <a:xfrm>
            <a:off x="5405550" y="3981750"/>
            <a:ext cx="3600600" cy="7548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3"/>
              </a:rPr>
              <a:t>http://campus.belmont.edu/students/f17/ledezmal/JavaJam7/index.html</a:t>
            </a:r>
          </a:p>
        </p:txBody>
      </p:sp>
      <p:sp>
        <p:nvSpPr>
          <p:cNvPr id="74" name="Shape 74"/>
          <p:cNvSpPr txBox="1"/>
          <p:nvPr/>
        </p:nvSpPr>
        <p:spPr>
          <a:xfrm>
            <a:off x="311700" y="1017725"/>
            <a:ext cx="8013000" cy="25917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rgbClr val="FFFFFF"/>
              </a:buClr>
              <a:buSzPct val="100000"/>
            </a:pPr>
            <a:r>
              <a:rPr lang="en" sz="1800">
                <a:solidFill>
                  <a:srgbClr val="5B0F00"/>
                </a:solidFill>
              </a:rPr>
              <a:t>Includes</a:t>
            </a:r>
            <a:r>
              <a:rPr lang="en" sz="1800">
                <a:solidFill>
                  <a:srgbClr val="5B0F00"/>
                </a:solidFill>
              </a:rPr>
              <a:t>:</a:t>
            </a:r>
          </a:p>
          <a:p>
            <a:pPr indent="-228600" lvl="1" marL="914400" rtl="0">
              <a:lnSpc>
                <a:spcPct val="115000"/>
              </a:lnSpc>
              <a:spcBef>
                <a:spcPts val="0"/>
              </a:spcBef>
              <a:spcAft>
                <a:spcPts val="1600"/>
              </a:spcAft>
              <a:buClr>
                <a:srgbClr val="FFFFFF"/>
              </a:buClr>
            </a:pPr>
            <a:r>
              <a:rPr lang="en">
                <a:solidFill>
                  <a:srgbClr val="5B0F00"/>
                </a:solidFill>
              </a:rPr>
              <a:t>Brief Introduction</a:t>
            </a:r>
          </a:p>
          <a:p>
            <a:pPr indent="-228600" lvl="1" marL="914400" rtl="0">
              <a:lnSpc>
                <a:spcPct val="115000"/>
              </a:lnSpc>
              <a:spcBef>
                <a:spcPts val="0"/>
              </a:spcBef>
              <a:spcAft>
                <a:spcPts val="1600"/>
              </a:spcAft>
              <a:buClr>
                <a:srgbClr val="FFFFFF"/>
              </a:buClr>
            </a:pPr>
            <a:r>
              <a:rPr lang="en">
                <a:solidFill>
                  <a:srgbClr val="5B0F00"/>
                </a:solidFill>
              </a:rPr>
              <a:t>Features</a:t>
            </a:r>
          </a:p>
          <a:p>
            <a:pPr indent="-228600" lvl="2" marL="1371600" rtl="0">
              <a:lnSpc>
                <a:spcPct val="115000"/>
              </a:lnSpc>
              <a:spcBef>
                <a:spcPts val="0"/>
              </a:spcBef>
              <a:spcAft>
                <a:spcPts val="1600"/>
              </a:spcAft>
              <a:buClr>
                <a:srgbClr val="FFFFFF"/>
              </a:buClr>
            </a:pPr>
            <a:r>
              <a:rPr lang="en">
                <a:solidFill>
                  <a:srgbClr val="5B0F00"/>
                </a:solidFill>
              </a:rPr>
              <a:t>Specialty coffee/tea, food/snacks, music/poetry, open mic</a:t>
            </a:r>
          </a:p>
          <a:p>
            <a:pPr indent="-228600" lvl="1" marL="914400" rtl="0">
              <a:lnSpc>
                <a:spcPct val="115000"/>
              </a:lnSpc>
              <a:spcBef>
                <a:spcPts val="0"/>
              </a:spcBef>
              <a:spcAft>
                <a:spcPts val="1600"/>
              </a:spcAft>
              <a:buClr>
                <a:srgbClr val="FFFFFF"/>
              </a:buClr>
            </a:pPr>
            <a:r>
              <a:rPr lang="en">
                <a:solidFill>
                  <a:srgbClr val="5B0F00"/>
                </a:solidFill>
              </a:rPr>
              <a:t>Address</a:t>
            </a:r>
          </a:p>
          <a:p>
            <a:pPr indent="-228600" lvl="0" marL="457200" rtl="0">
              <a:lnSpc>
                <a:spcPct val="115000"/>
              </a:lnSpc>
              <a:spcBef>
                <a:spcPts val="0"/>
              </a:spcBef>
              <a:spcAft>
                <a:spcPts val="1600"/>
              </a:spcAft>
              <a:buClr>
                <a:srgbClr val="FFFFFF"/>
              </a:buClr>
              <a:buChar char="-"/>
            </a:pPr>
            <a:r>
              <a:rPr lang="en">
                <a:solidFill>
                  <a:srgbClr val="A61C00"/>
                </a:solidFill>
              </a:rPr>
              <a:t>Sets the tone for the whole website</a:t>
            </a:r>
          </a:p>
          <a:p>
            <a:pPr indent="-228600" lvl="0" marL="457200" rtl="0">
              <a:lnSpc>
                <a:spcPct val="115000"/>
              </a:lnSpc>
              <a:spcBef>
                <a:spcPts val="0"/>
              </a:spcBef>
              <a:spcAft>
                <a:spcPts val="1600"/>
              </a:spcAft>
              <a:buClr>
                <a:srgbClr val="FFFFFF"/>
              </a:buClr>
              <a:buChar char="-"/>
            </a:pPr>
            <a:r>
              <a:rPr lang="en">
                <a:solidFill>
                  <a:srgbClr val="A61C00"/>
                </a:solidFill>
              </a:rPr>
              <a:t>Colors Used:</a:t>
            </a:r>
            <a:r>
              <a:rPr lang="en">
                <a:solidFill>
                  <a:srgbClr val="B45F06"/>
                </a:solidFill>
              </a:rPr>
              <a:t> #221811, #FCEBBC, #D2B48C</a:t>
            </a:r>
            <a:r>
              <a:rPr lang="en">
                <a:solidFill>
                  <a:srgbClr val="783F04"/>
                </a:solidFill>
              </a:rPr>
              <a:t> </a:t>
            </a:r>
          </a:p>
          <a:p>
            <a:pPr lvl="0" rtl="0">
              <a:lnSpc>
                <a:spcPct val="115000"/>
              </a:lnSpc>
              <a:spcBef>
                <a:spcPts val="0"/>
              </a:spcBef>
              <a:spcAft>
                <a:spcPts val="1600"/>
              </a:spcAft>
              <a:buNone/>
            </a:pPr>
            <a:r>
              <a:t/>
            </a:r>
            <a:endParaRPr>
              <a:solidFill>
                <a:srgbClr val="A61C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Menu Page</a:t>
            </a:r>
          </a:p>
        </p:txBody>
      </p:sp>
      <p:sp>
        <p:nvSpPr>
          <p:cNvPr id="80" name="Shape 80"/>
          <p:cNvSpPr txBox="1"/>
          <p:nvPr>
            <p:ph idx="1" type="body"/>
          </p:nvPr>
        </p:nvSpPr>
        <p:spPr>
          <a:xfrm>
            <a:off x="5375775" y="3981750"/>
            <a:ext cx="3590700" cy="10128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3"/>
              </a:rPr>
              <a:t>http://campus.belmont.edu/students/f17/ledezmal/JavaJam7/Menu.html</a:t>
            </a:r>
          </a:p>
        </p:txBody>
      </p:sp>
      <p:sp>
        <p:nvSpPr>
          <p:cNvPr id="81" name="Shape 81"/>
          <p:cNvSpPr txBox="1"/>
          <p:nvPr/>
        </p:nvSpPr>
        <p:spPr>
          <a:xfrm>
            <a:off x="59575" y="1174450"/>
            <a:ext cx="9084300" cy="31350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rgbClr val="5B0F00"/>
              </a:buClr>
              <a:buSzPct val="100000"/>
            </a:pPr>
            <a:r>
              <a:rPr lang="en" sz="1800">
                <a:solidFill>
                  <a:srgbClr val="5B0F00"/>
                </a:solidFill>
              </a:rPr>
              <a:t>Features:</a:t>
            </a:r>
          </a:p>
          <a:p>
            <a:pPr indent="-228600" lvl="1" marL="914400" rtl="0">
              <a:lnSpc>
                <a:spcPct val="115000"/>
              </a:lnSpc>
              <a:spcBef>
                <a:spcPts val="0"/>
              </a:spcBef>
              <a:spcAft>
                <a:spcPts val="1600"/>
              </a:spcAft>
              <a:buClr>
                <a:srgbClr val="5B0F00"/>
              </a:buClr>
            </a:pPr>
            <a:r>
              <a:rPr lang="en">
                <a:solidFill>
                  <a:srgbClr val="5B0F00"/>
                </a:solidFill>
              </a:rPr>
              <a:t>Brief general menu</a:t>
            </a:r>
          </a:p>
          <a:p>
            <a:pPr indent="-228600" lvl="2" marL="1371600" rtl="0">
              <a:lnSpc>
                <a:spcPct val="115000"/>
              </a:lnSpc>
              <a:spcBef>
                <a:spcPts val="0"/>
              </a:spcBef>
              <a:spcAft>
                <a:spcPts val="1600"/>
              </a:spcAft>
              <a:buClr>
                <a:srgbClr val="85200C"/>
              </a:buClr>
            </a:pPr>
            <a:r>
              <a:rPr lang="en">
                <a:solidFill>
                  <a:srgbClr val="85200C"/>
                </a:solidFill>
              </a:rPr>
              <a:t>Provides a brief description of music night at Java Jam</a:t>
            </a:r>
          </a:p>
          <a:p>
            <a:pPr indent="-228600" lvl="1" marL="914400" rtl="0">
              <a:lnSpc>
                <a:spcPct val="115000"/>
              </a:lnSpc>
              <a:spcBef>
                <a:spcPts val="0"/>
              </a:spcBef>
              <a:spcAft>
                <a:spcPts val="1600"/>
              </a:spcAft>
              <a:buClr>
                <a:srgbClr val="5B0F00"/>
              </a:buClr>
            </a:pPr>
            <a:r>
              <a:rPr lang="en">
                <a:solidFill>
                  <a:srgbClr val="5B0F00"/>
                </a:solidFill>
              </a:rPr>
              <a:t>Menu Contents</a:t>
            </a:r>
          </a:p>
          <a:p>
            <a:pPr indent="-228600" lvl="2" marL="1371600" rtl="0">
              <a:lnSpc>
                <a:spcPct val="115000"/>
              </a:lnSpc>
              <a:spcBef>
                <a:spcPts val="0"/>
              </a:spcBef>
              <a:spcAft>
                <a:spcPts val="1600"/>
              </a:spcAft>
              <a:buClr>
                <a:srgbClr val="85200C"/>
              </a:buClr>
            </a:pPr>
            <a:r>
              <a:rPr lang="en">
                <a:solidFill>
                  <a:srgbClr val="85200C"/>
                </a:solidFill>
              </a:rPr>
              <a:t>Just Java</a:t>
            </a:r>
          </a:p>
          <a:p>
            <a:pPr indent="-228600" lvl="2" marL="1371600" rtl="0">
              <a:lnSpc>
                <a:spcPct val="115000"/>
              </a:lnSpc>
              <a:spcBef>
                <a:spcPts val="0"/>
              </a:spcBef>
              <a:spcAft>
                <a:spcPts val="1600"/>
              </a:spcAft>
              <a:buClr>
                <a:srgbClr val="85200C"/>
              </a:buClr>
            </a:pPr>
            <a:r>
              <a:rPr lang="en">
                <a:solidFill>
                  <a:srgbClr val="85200C"/>
                </a:solidFill>
              </a:rPr>
              <a:t>Cafe au Lait</a:t>
            </a:r>
          </a:p>
          <a:p>
            <a:pPr indent="-228600" lvl="2" marL="1371600" rtl="0">
              <a:lnSpc>
                <a:spcPct val="115000"/>
              </a:lnSpc>
              <a:spcBef>
                <a:spcPts val="0"/>
              </a:spcBef>
              <a:spcAft>
                <a:spcPts val="1600"/>
              </a:spcAft>
              <a:buClr>
                <a:srgbClr val="85200C"/>
              </a:buClr>
            </a:pPr>
            <a:r>
              <a:rPr lang="en">
                <a:solidFill>
                  <a:srgbClr val="85200C"/>
                </a:solidFill>
              </a:rPr>
              <a:t>Iced Cappuccino</a:t>
            </a:r>
          </a:p>
          <a:p>
            <a:pPr indent="-228600" lvl="1" marL="914400" rtl="0">
              <a:lnSpc>
                <a:spcPct val="115000"/>
              </a:lnSpc>
              <a:spcBef>
                <a:spcPts val="0"/>
              </a:spcBef>
              <a:spcAft>
                <a:spcPts val="1600"/>
              </a:spcAft>
              <a:buClr>
                <a:srgbClr val="5B0F00"/>
              </a:buClr>
            </a:pPr>
            <a:r>
              <a:rPr lang="en">
                <a:solidFill>
                  <a:srgbClr val="5B0F00"/>
                </a:solidFill>
              </a:rPr>
              <a:t>Possible upgrades:</a:t>
            </a:r>
          </a:p>
          <a:p>
            <a:pPr indent="-228600" lvl="2" marL="1371600" rtl="0">
              <a:lnSpc>
                <a:spcPct val="115000"/>
              </a:lnSpc>
              <a:spcBef>
                <a:spcPts val="0"/>
              </a:spcBef>
              <a:spcAft>
                <a:spcPts val="1600"/>
              </a:spcAft>
              <a:buClr>
                <a:srgbClr val="85200C"/>
              </a:buClr>
            </a:pPr>
            <a:r>
              <a:rPr lang="en">
                <a:solidFill>
                  <a:srgbClr val="85200C"/>
                </a:solidFill>
              </a:rPr>
              <a:t>List specific coffee flavors/additives </a:t>
            </a:r>
          </a:p>
          <a:p>
            <a:pPr indent="-228600" lvl="2" marL="1371600" rtl="0">
              <a:lnSpc>
                <a:spcPct val="115000"/>
              </a:lnSpc>
              <a:spcBef>
                <a:spcPts val="0"/>
              </a:spcBef>
              <a:spcAft>
                <a:spcPts val="1600"/>
              </a:spcAft>
              <a:buClr>
                <a:srgbClr val="85200C"/>
              </a:buClr>
            </a:pPr>
            <a:r>
              <a:rPr lang="en">
                <a:solidFill>
                  <a:srgbClr val="85200C"/>
                </a:solidFill>
              </a:rPr>
              <a:t>Include a rotating schedule of drink specials</a:t>
            </a:r>
            <a:r>
              <a:rPr lang="en">
                <a:solidFill>
                  <a:srgbClr val="5B0F00"/>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Music Page</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lr>
                <a:srgbClr val="5B0F00"/>
              </a:buClr>
            </a:pPr>
            <a:r>
              <a:rPr lang="en">
                <a:solidFill>
                  <a:srgbClr val="5B0F00"/>
                </a:solidFill>
              </a:rPr>
              <a:t>Features:</a:t>
            </a:r>
          </a:p>
          <a:p>
            <a:pPr indent="-228600" lvl="1" marL="914400" rtl="0">
              <a:spcBef>
                <a:spcPts val="0"/>
              </a:spcBef>
              <a:buClr>
                <a:srgbClr val="5B0F00"/>
              </a:buClr>
            </a:pPr>
            <a:r>
              <a:rPr lang="en">
                <a:solidFill>
                  <a:srgbClr val="5B0F00"/>
                </a:solidFill>
              </a:rPr>
              <a:t>The First Friday</a:t>
            </a:r>
          </a:p>
          <a:p>
            <a:pPr indent="-228600" lvl="2" marL="1371600" rtl="0">
              <a:spcBef>
                <a:spcPts val="0"/>
              </a:spcBef>
              <a:buClr>
                <a:srgbClr val="5B0F00"/>
              </a:buClr>
            </a:pPr>
            <a:r>
              <a:rPr lang="en">
                <a:solidFill>
                  <a:srgbClr val="5B0F00"/>
                </a:solidFill>
              </a:rPr>
              <a:t>Provides a brief description of music night at Java Jam</a:t>
            </a:r>
          </a:p>
          <a:p>
            <a:pPr indent="-228600" lvl="1" marL="914400" rtl="0">
              <a:spcBef>
                <a:spcPts val="0"/>
              </a:spcBef>
              <a:buClr>
                <a:srgbClr val="5B0F00"/>
              </a:buClr>
            </a:pPr>
            <a:r>
              <a:rPr lang="en">
                <a:solidFill>
                  <a:srgbClr val="5B0F00"/>
                </a:solidFill>
              </a:rPr>
              <a:t>Artist Registry</a:t>
            </a:r>
          </a:p>
          <a:p>
            <a:pPr indent="-228600" lvl="2" marL="1371600" rtl="0">
              <a:spcBef>
                <a:spcPts val="0"/>
              </a:spcBef>
              <a:buClr>
                <a:srgbClr val="5B0F00"/>
              </a:buClr>
            </a:pPr>
            <a:r>
              <a:rPr lang="en">
                <a:solidFill>
                  <a:srgbClr val="5B0F00"/>
                </a:solidFill>
              </a:rPr>
              <a:t>Includes names of artists to perform at Java Jam</a:t>
            </a:r>
          </a:p>
          <a:p>
            <a:pPr indent="-228600" lvl="1" marL="914400" rtl="0">
              <a:spcBef>
                <a:spcPts val="0"/>
              </a:spcBef>
              <a:buClr>
                <a:srgbClr val="5B0F00"/>
              </a:buClr>
            </a:pPr>
            <a:r>
              <a:rPr lang="en">
                <a:solidFill>
                  <a:srgbClr val="5B0F00"/>
                </a:solidFill>
              </a:rPr>
              <a:t>Basic Calendar</a:t>
            </a:r>
          </a:p>
          <a:p>
            <a:pPr indent="-228600" lvl="2" marL="1371600" rtl="0">
              <a:spcBef>
                <a:spcPts val="0"/>
              </a:spcBef>
              <a:buClr>
                <a:srgbClr val="5B0F00"/>
              </a:buClr>
            </a:pPr>
            <a:r>
              <a:rPr lang="en">
                <a:solidFill>
                  <a:srgbClr val="5B0F00"/>
                </a:solidFill>
              </a:rPr>
              <a:t>Allows users to see upcoming events Java Jam is hosting</a:t>
            </a:r>
          </a:p>
          <a:p>
            <a:pPr lvl="0">
              <a:spcBef>
                <a:spcPts val="0"/>
              </a:spcBef>
              <a:buNone/>
            </a:pPr>
            <a:r>
              <a:t/>
            </a:r>
            <a:endParaRPr>
              <a:solidFill>
                <a:srgbClr val="5B0F00"/>
              </a:solidFill>
            </a:endParaRPr>
          </a:p>
          <a:p>
            <a:pPr lvl="0" rtl="0" algn="r">
              <a:spcBef>
                <a:spcPts val="0"/>
              </a:spcBef>
              <a:buNone/>
            </a:pPr>
            <a:r>
              <a:t/>
            </a:r>
            <a:endParaRPr>
              <a:solidFill>
                <a:srgbClr val="5B0F00"/>
              </a:solidFill>
            </a:endParaRPr>
          </a:p>
          <a:p>
            <a:pPr lvl="0" rtl="0" algn="r">
              <a:spcBef>
                <a:spcPts val="0"/>
              </a:spcBef>
              <a:buNone/>
            </a:pPr>
            <a:r>
              <a:t/>
            </a:r>
            <a:endParaRPr>
              <a:solidFill>
                <a:srgbClr val="5B0F00"/>
              </a:solidFill>
            </a:endParaRPr>
          </a:p>
          <a:p>
            <a:pPr lvl="0" algn="r">
              <a:spcBef>
                <a:spcPts val="0"/>
              </a:spcBef>
              <a:buNone/>
            </a:pPr>
            <a:r>
              <a:rPr lang="en" u="sng">
                <a:solidFill>
                  <a:schemeClr val="hlink"/>
                </a:solidFill>
                <a:hlinkClick r:id="rId3"/>
              </a:rPr>
              <a:t>http://campus.belmont.edu/students/f17/ledezmal/JavaJam7/Music.html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Music Page (continued)</a:t>
            </a:r>
          </a:p>
        </p:txBody>
      </p:sp>
      <p:sp>
        <p:nvSpPr>
          <p:cNvPr id="93" name="Shape 93"/>
          <p:cNvSpPr txBox="1"/>
          <p:nvPr>
            <p:ph idx="1" type="body"/>
          </p:nvPr>
        </p:nvSpPr>
        <p:spPr>
          <a:xfrm>
            <a:off x="311700" y="982900"/>
            <a:ext cx="8520600" cy="3416400"/>
          </a:xfrm>
          <a:prstGeom prst="rect">
            <a:avLst/>
          </a:prstGeom>
        </p:spPr>
        <p:txBody>
          <a:bodyPr anchorCtr="0" anchor="t" bIns="91425" lIns="91425" rIns="91425" wrap="square" tIns="91425">
            <a:noAutofit/>
          </a:bodyPr>
          <a:lstStyle/>
          <a:p>
            <a:pPr indent="-228600" lvl="0" marL="457200" marR="0" rtl="0">
              <a:lnSpc>
                <a:spcPct val="115000"/>
              </a:lnSpc>
              <a:spcBef>
                <a:spcPts val="0"/>
              </a:spcBef>
              <a:spcAft>
                <a:spcPts val="1600"/>
              </a:spcAft>
              <a:buClr>
                <a:srgbClr val="5B0F00"/>
              </a:buClr>
            </a:pPr>
            <a:r>
              <a:rPr lang="en">
                <a:solidFill>
                  <a:srgbClr val="5B0F00"/>
                </a:solidFill>
              </a:rPr>
              <a:t>Possible Upgrades:</a:t>
            </a:r>
          </a:p>
          <a:p>
            <a:pPr indent="-228600" lvl="1" marL="914400" marR="0" rtl="0">
              <a:lnSpc>
                <a:spcPct val="115000"/>
              </a:lnSpc>
              <a:spcBef>
                <a:spcPts val="0"/>
              </a:spcBef>
              <a:spcAft>
                <a:spcPts val="1600"/>
              </a:spcAft>
              <a:buClr>
                <a:srgbClr val="5B0F00"/>
              </a:buClr>
            </a:pPr>
            <a:r>
              <a:rPr lang="en">
                <a:solidFill>
                  <a:srgbClr val="5B0F00"/>
                </a:solidFill>
              </a:rPr>
              <a:t>Include links to an artist’s social networks</a:t>
            </a:r>
          </a:p>
          <a:p>
            <a:pPr indent="-228600" lvl="2" marL="1371600" marR="0" rtl="0">
              <a:lnSpc>
                <a:spcPct val="115000"/>
              </a:lnSpc>
              <a:spcBef>
                <a:spcPts val="0"/>
              </a:spcBef>
              <a:spcAft>
                <a:spcPts val="1600"/>
              </a:spcAft>
              <a:buClr>
                <a:srgbClr val="5B0F00"/>
              </a:buClr>
            </a:pPr>
            <a:r>
              <a:rPr lang="en">
                <a:solidFill>
                  <a:srgbClr val="5B0F00"/>
                </a:solidFill>
              </a:rPr>
              <a:t>Our focus would be links to their music. So for instance their spotify, soundcloud, etc.</a:t>
            </a:r>
          </a:p>
          <a:p>
            <a:pPr indent="-228600" lvl="3" marL="1828800" marR="0" rtl="0">
              <a:lnSpc>
                <a:spcPct val="115000"/>
              </a:lnSpc>
              <a:spcBef>
                <a:spcPts val="0"/>
              </a:spcBef>
              <a:spcAft>
                <a:spcPts val="1600"/>
              </a:spcAft>
              <a:buClr>
                <a:srgbClr val="5B0F00"/>
              </a:buClr>
            </a:pPr>
            <a:r>
              <a:rPr lang="en">
                <a:solidFill>
                  <a:srgbClr val="5B0F00"/>
                </a:solidFill>
              </a:rPr>
              <a:t>If a consumer wasn’t sure if they like the artist or not this would provide them with easy access to help them decide.</a:t>
            </a:r>
          </a:p>
          <a:p>
            <a:pPr indent="-228600" lvl="1" marL="914400" marR="0" rtl="0">
              <a:lnSpc>
                <a:spcPct val="115000"/>
              </a:lnSpc>
              <a:spcBef>
                <a:spcPts val="0"/>
              </a:spcBef>
              <a:spcAft>
                <a:spcPts val="1600"/>
              </a:spcAft>
              <a:buClr>
                <a:srgbClr val="5B0F00"/>
              </a:buClr>
            </a:pPr>
            <a:r>
              <a:rPr lang="en">
                <a:solidFill>
                  <a:srgbClr val="5B0F00"/>
                </a:solidFill>
              </a:rPr>
              <a:t>If the amount of events being hosted at Java Jam were to continue to increase we could alter the current calendar, to one that is more suitable and appealing for the company</a:t>
            </a:r>
          </a:p>
          <a:p>
            <a:pPr indent="-228600" lvl="2" marL="1371600" marR="0" rtl="0">
              <a:lnSpc>
                <a:spcPct val="115000"/>
              </a:lnSpc>
              <a:spcBef>
                <a:spcPts val="0"/>
              </a:spcBef>
              <a:spcAft>
                <a:spcPts val="1600"/>
              </a:spcAft>
              <a:buClr>
                <a:srgbClr val="5B0F00"/>
              </a:buClr>
            </a:pPr>
            <a:r>
              <a:rPr lang="en">
                <a:solidFill>
                  <a:srgbClr val="5B0F00"/>
                </a:solidFill>
              </a:rPr>
              <a:t>The calendar provided is an appealing style however, upon having mass amount of artists the current calendar would begin to appear overwhelming. </a:t>
            </a:r>
          </a:p>
          <a:p>
            <a:pPr indent="-228600" lvl="1" marL="914400" marR="0" rtl="0">
              <a:lnSpc>
                <a:spcPct val="115000"/>
              </a:lnSpc>
              <a:spcBef>
                <a:spcPts val="0"/>
              </a:spcBef>
              <a:spcAft>
                <a:spcPts val="1600"/>
              </a:spcAft>
              <a:buClr>
                <a:srgbClr val="5B0F00"/>
              </a:buClr>
            </a:pPr>
            <a:r>
              <a:rPr lang="en">
                <a:solidFill>
                  <a:srgbClr val="5B0F00"/>
                </a:solidFill>
              </a:rPr>
              <a:t>Suggestion Box</a:t>
            </a:r>
          </a:p>
          <a:p>
            <a:pPr indent="-228600" lvl="2" marL="1371600" marR="0" rtl="0">
              <a:lnSpc>
                <a:spcPct val="115000"/>
              </a:lnSpc>
              <a:spcBef>
                <a:spcPts val="0"/>
              </a:spcBef>
              <a:spcAft>
                <a:spcPts val="1600"/>
              </a:spcAft>
              <a:buClr>
                <a:srgbClr val="5B0F00"/>
              </a:buClr>
            </a:pPr>
            <a:r>
              <a:rPr lang="en">
                <a:solidFill>
                  <a:srgbClr val="5B0F00"/>
                </a:solidFill>
              </a:rPr>
              <a:t>We could include a suggestion box in on the music page where consumers could request certain entertainers. </a:t>
            </a:r>
          </a:p>
          <a:p>
            <a:pPr indent="-228600" lvl="3" marL="1828800" marR="0" rtl="0">
              <a:lnSpc>
                <a:spcPct val="115000"/>
              </a:lnSpc>
              <a:spcBef>
                <a:spcPts val="0"/>
              </a:spcBef>
              <a:spcAft>
                <a:spcPts val="1600"/>
              </a:spcAft>
              <a:buClr>
                <a:srgbClr val="5B0F00"/>
              </a:buClr>
            </a:pPr>
            <a:r>
              <a:rPr lang="en">
                <a:solidFill>
                  <a:srgbClr val="5B0F00"/>
                </a:solidFill>
              </a:rPr>
              <a:t>Not only could help boost attendance, but would help promote the entertainers as well.</a:t>
            </a:r>
          </a:p>
          <a:p>
            <a:pPr lvl="0" rtl="0" algn="r">
              <a:spcBef>
                <a:spcPts val="0"/>
              </a:spcBef>
              <a:buNone/>
            </a:pPr>
            <a:r>
              <a:rPr lang="en" u="sng">
                <a:solidFill>
                  <a:schemeClr val="hlink"/>
                </a:solidFill>
                <a:hlinkClick r:id="rId3"/>
              </a:rPr>
              <a:t>http://campus.belmont.edu/students/f17/ledezmal/JavaJam7/Music.html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97" name="Shape 97"/>
        <p:cNvGrpSpPr/>
        <p:nvPr/>
      </p:nvGrpSpPr>
      <p:grpSpPr>
        <a:xfrm>
          <a:off x="0" y="0"/>
          <a:ext cx="0" cy="0"/>
          <a:chOff x="0" y="0"/>
          <a:chExt cx="0" cy="0"/>
        </a:xfrm>
      </p:grpSpPr>
      <p:sp>
        <p:nvSpPr>
          <p:cNvPr id="98" name="Shape 98"/>
          <p:cNvSpPr txBox="1"/>
          <p:nvPr>
            <p:ph idx="1" type="body"/>
          </p:nvPr>
        </p:nvSpPr>
        <p:spPr>
          <a:xfrm>
            <a:off x="5350800" y="4349775"/>
            <a:ext cx="3481500" cy="5727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3"/>
              </a:rPr>
              <a:t>http://127.0.0.1:62456/Jobs.html</a:t>
            </a:r>
          </a:p>
        </p:txBody>
      </p:sp>
      <p:sp>
        <p:nvSpPr>
          <p:cNvPr id="99" name="Shape 99"/>
          <p:cNvSpPr txBox="1"/>
          <p:nvPr>
            <p:ph type="title"/>
          </p:nvPr>
        </p:nvSpPr>
        <p:spPr>
          <a:xfrm>
            <a:off x="464100" y="597425"/>
            <a:ext cx="8520600" cy="572700"/>
          </a:xfrm>
          <a:prstGeom prst="rect">
            <a:avLst/>
          </a:prstGeom>
        </p:spPr>
        <p:txBody>
          <a:bodyPr anchorCtr="0" anchor="t" bIns="91425" lIns="91425" rIns="91425" wrap="square" tIns="91425">
            <a:noAutofit/>
          </a:bodyPr>
          <a:lstStyle/>
          <a:p>
            <a:pPr lvl="0" rtl="0">
              <a:spcBef>
                <a:spcPts val="0"/>
              </a:spcBef>
              <a:buNone/>
            </a:pPr>
            <a:r>
              <a:rPr lang="en"/>
              <a:t>Jobs Page</a:t>
            </a:r>
          </a:p>
        </p:txBody>
      </p:sp>
      <p:sp>
        <p:nvSpPr>
          <p:cNvPr id="100" name="Shape 100"/>
          <p:cNvSpPr txBox="1"/>
          <p:nvPr/>
        </p:nvSpPr>
        <p:spPr>
          <a:xfrm>
            <a:off x="397175" y="1170125"/>
            <a:ext cx="8340900" cy="29904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rgbClr val="FFFFFF"/>
              </a:buClr>
              <a:buSzPct val="100000"/>
            </a:pPr>
            <a:r>
              <a:rPr lang="en" sz="1800">
                <a:solidFill>
                  <a:srgbClr val="5B0F00"/>
                </a:solidFill>
              </a:rPr>
              <a:t>Features:</a:t>
            </a:r>
          </a:p>
          <a:p>
            <a:pPr indent="-228600" lvl="1" marL="914400" rtl="0">
              <a:lnSpc>
                <a:spcPct val="115000"/>
              </a:lnSpc>
              <a:spcBef>
                <a:spcPts val="0"/>
              </a:spcBef>
              <a:spcAft>
                <a:spcPts val="1600"/>
              </a:spcAft>
              <a:buClr>
                <a:srgbClr val="5B0F00"/>
              </a:buClr>
            </a:pPr>
            <a:r>
              <a:rPr lang="en">
                <a:solidFill>
                  <a:srgbClr val="5B0F00"/>
                </a:solidFill>
              </a:rPr>
              <a:t>Job Applications</a:t>
            </a:r>
          </a:p>
          <a:p>
            <a:pPr indent="-228600" lvl="1" marL="914400" rtl="0">
              <a:lnSpc>
                <a:spcPct val="115000"/>
              </a:lnSpc>
              <a:spcBef>
                <a:spcPts val="0"/>
              </a:spcBef>
              <a:spcAft>
                <a:spcPts val="1600"/>
              </a:spcAft>
              <a:buClr>
                <a:srgbClr val="5B0F00"/>
              </a:buClr>
            </a:pPr>
            <a:r>
              <a:rPr lang="en">
                <a:solidFill>
                  <a:srgbClr val="5B0F00"/>
                </a:solidFill>
              </a:rPr>
              <a:t>Job information</a:t>
            </a:r>
          </a:p>
          <a:p>
            <a:pPr indent="-342900" lvl="0" marL="457200" rtl="0">
              <a:lnSpc>
                <a:spcPct val="115000"/>
              </a:lnSpc>
              <a:spcBef>
                <a:spcPts val="0"/>
              </a:spcBef>
              <a:spcAft>
                <a:spcPts val="1600"/>
              </a:spcAft>
              <a:buClr>
                <a:srgbClr val="FFFFFF"/>
              </a:buClr>
              <a:buSzPct val="100000"/>
            </a:pPr>
            <a:r>
              <a:rPr lang="en" sz="1800">
                <a:solidFill>
                  <a:srgbClr val="5B0F00"/>
                </a:solidFill>
              </a:rPr>
              <a:t>Possible Upgrades:</a:t>
            </a:r>
          </a:p>
          <a:p>
            <a:pPr indent="-228600" lvl="1" marL="914400" rtl="0">
              <a:lnSpc>
                <a:spcPct val="115000"/>
              </a:lnSpc>
              <a:spcBef>
                <a:spcPts val="0"/>
              </a:spcBef>
              <a:spcAft>
                <a:spcPts val="1600"/>
              </a:spcAft>
              <a:buClr>
                <a:srgbClr val="5B0F00"/>
              </a:buClr>
            </a:pPr>
            <a:r>
              <a:rPr lang="en">
                <a:solidFill>
                  <a:srgbClr val="5B0F00"/>
                </a:solidFill>
              </a:rPr>
              <a:t>A downloadable/modifiable PDF</a:t>
            </a:r>
          </a:p>
          <a:p>
            <a:pPr indent="-228600" lvl="1" marL="914400" rtl="0">
              <a:lnSpc>
                <a:spcPct val="115000"/>
              </a:lnSpc>
              <a:spcBef>
                <a:spcPts val="0"/>
              </a:spcBef>
              <a:spcAft>
                <a:spcPts val="1600"/>
              </a:spcAft>
              <a:buClr>
                <a:srgbClr val="5B0F00"/>
              </a:buClr>
            </a:pPr>
            <a:r>
              <a:rPr lang="en">
                <a:solidFill>
                  <a:srgbClr val="5B0F00"/>
                </a:solidFill>
              </a:rPr>
              <a:t>Help wanted section that allows members of the community to post/respond </a:t>
            </a:r>
          </a:p>
          <a:p>
            <a:pPr indent="0" lvl="0" marL="457200" rtl="0">
              <a:lnSpc>
                <a:spcPct val="115000"/>
              </a:lnSpc>
              <a:spcBef>
                <a:spcPts val="0"/>
              </a:spcBef>
              <a:spcAft>
                <a:spcPts val="1600"/>
              </a:spcAft>
              <a:buNone/>
            </a:pPr>
            <a:r>
              <a:rPr lang="en">
                <a:solidFill>
                  <a:srgbClr val="FFFFFF"/>
                </a:solidFill>
              </a:rPr>
              <a:t>-</a:t>
            </a:r>
            <a:r>
              <a:rPr lang="en">
                <a:solidFill>
                  <a:srgbClr val="5B0F00"/>
                </a:solidFill>
              </a:rPr>
              <a:t>  This will make the location a popular space for interviews and will increase volume of customers</a:t>
            </a:r>
          </a:p>
          <a:p>
            <a:pPr indent="0" lvl="0" marL="457200" rtl="0">
              <a:lnSpc>
                <a:spcPct val="115000"/>
              </a:lnSpc>
              <a:spcBef>
                <a:spcPts val="0"/>
              </a:spcBef>
              <a:spcAft>
                <a:spcPts val="1600"/>
              </a:spcAft>
              <a:buNone/>
            </a:pPr>
            <a:r>
              <a:t/>
            </a:r>
            <a:endParaRPr>
              <a:solidFill>
                <a:srgbClr val="5B0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18B53">
            <a:alpha val="76540"/>
          </a:srgbClr>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Process/Development</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00000"/>
              </a:lnSpc>
              <a:spcBef>
                <a:spcPts val="0"/>
              </a:spcBef>
              <a:buNone/>
            </a:pPr>
            <a:r>
              <a:rPr lang="en" sz="1200">
                <a:solidFill>
                  <a:srgbClr val="5B0F00"/>
                </a:solidFill>
              </a:rPr>
              <a:t>(Ch.2) </a:t>
            </a:r>
            <a:r>
              <a:rPr b="1" lang="en" sz="1400">
                <a:solidFill>
                  <a:srgbClr val="5B0F00"/>
                </a:solidFill>
              </a:rPr>
              <a:t>1st Round of Development </a:t>
            </a:r>
            <a:r>
              <a:rPr lang="en" sz="1400">
                <a:solidFill>
                  <a:srgbClr val="5B0F00"/>
                </a:solidFill>
              </a:rPr>
              <a:t>- </a:t>
            </a:r>
            <a:r>
              <a:rPr lang="en" sz="1400">
                <a:solidFill>
                  <a:srgbClr val="A61C00"/>
                </a:solidFill>
              </a:rPr>
              <a:t>create menu and home page</a:t>
            </a:r>
          </a:p>
          <a:p>
            <a:pPr lvl="0" rtl="0">
              <a:lnSpc>
                <a:spcPct val="100000"/>
              </a:lnSpc>
              <a:spcBef>
                <a:spcPts val="0"/>
              </a:spcBef>
              <a:buNone/>
            </a:pPr>
            <a:r>
              <a:rPr lang="en" sz="1200">
                <a:solidFill>
                  <a:srgbClr val="5B0F00"/>
                </a:solidFill>
              </a:rPr>
              <a:t>(Ch.3) </a:t>
            </a:r>
            <a:r>
              <a:rPr b="1" lang="en" sz="1400">
                <a:solidFill>
                  <a:srgbClr val="5B0F00"/>
                </a:solidFill>
              </a:rPr>
              <a:t>2nd Round of Development</a:t>
            </a:r>
            <a:r>
              <a:rPr lang="en" sz="1400">
                <a:solidFill>
                  <a:srgbClr val="5B0F00"/>
                </a:solidFill>
              </a:rPr>
              <a:t> - </a:t>
            </a:r>
            <a:r>
              <a:rPr lang="en" sz="1400">
                <a:solidFill>
                  <a:srgbClr val="A61C00"/>
                </a:solidFill>
              </a:rPr>
              <a:t>implementing CSS</a:t>
            </a:r>
          </a:p>
          <a:p>
            <a:pPr lvl="0" rtl="0">
              <a:lnSpc>
                <a:spcPct val="100000"/>
              </a:lnSpc>
              <a:spcBef>
                <a:spcPts val="0"/>
              </a:spcBef>
              <a:buNone/>
            </a:pPr>
            <a:r>
              <a:rPr lang="en" sz="1200">
                <a:solidFill>
                  <a:srgbClr val="5B0F00"/>
                </a:solidFill>
              </a:rPr>
              <a:t>(Ch.4) </a:t>
            </a:r>
            <a:r>
              <a:rPr b="1" lang="en" sz="1400">
                <a:solidFill>
                  <a:srgbClr val="5B0F00"/>
                </a:solidFill>
              </a:rPr>
              <a:t>3rd Round of Development</a:t>
            </a:r>
            <a:r>
              <a:rPr lang="en" sz="1400">
                <a:solidFill>
                  <a:srgbClr val="5B0F00"/>
                </a:solidFill>
              </a:rPr>
              <a:t> - </a:t>
            </a:r>
            <a:r>
              <a:rPr lang="en" sz="1400">
                <a:solidFill>
                  <a:srgbClr val="A61C00"/>
                </a:solidFill>
              </a:rPr>
              <a:t>modify home page to utilize an external style sheet to configure colors and fonts</a:t>
            </a:r>
          </a:p>
          <a:p>
            <a:pPr lvl="0">
              <a:lnSpc>
                <a:spcPct val="100000"/>
              </a:lnSpc>
              <a:spcBef>
                <a:spcPts val="0"/>
              </a:spcBef>
              <a:buNone/>
            </a:pPr>
            <a:r>
              <a:rPr lang="en" sz="1200">
                <a:solidFill>
                  <a:srgbClr val="5B0F00"/>
                </a:solidFill>
              </a:rPr>
              <a:t>(Ch.6) </a:t>
            </a:r>
            <a:r>
              <a:rPr b="1" lang="en" sz="1400">
                <a:solidFill>
                  <a:srgbClr val="5B0F00"/>
                </a:solidFill>
              </a:rPr>
              <a:t>4th Round of Development </a:t>
            </a:r>
            <a:r>
              <a:rPr lang="en" sz="1400">
                <a:solidFill>
                  <a:srgbClr val="5B0F00"/>
                </a:solidFill>
              </a:rPr>
              <a:t>- </a:t>
            </a:r>
            <a:r>
              <a:rPr lang="en" sz="1400">
                <a:solidFill>
                  <a:srgbClr val="A61C00"/>
                </a:solidFill>
              </a:rPr>
              <a:t>implementing a CSS two-column layout</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