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804" r:id="rId1"/>
    <p:sldMasterId id="2147484816" r:id="rId2"/>
  </p:sldMasterIdLst>
  <p:notesMasterIdLst>
    <p:notesMasterId r:id="rId17"/>
  </p:notesMasterIdLst>
  <p:handoutMasterIdLst>
    <p:handoutMasterId r:id="rId18"/>
  </p:handoutMasterIdLst>
  <p:sldIdLst>
    <p:sldId id="4002" r:id="rId3"/>
    <p:sldId id="2812" r:id="rId4"/>
    <p:sldId id="4503" r:id="rId5"/>
    <p:sldId id="4504" r:id="rId6"/>
    <p:sldId id="4524" r:id="rId7"/>
    <p:sldId id="4528" r:id="rId8"/>
    <p:sldId id="4516" r:id="rId9"/>
    <p:sldId id="4529" r:id="rId10"/>
    <p:sldId id="4521" r:id="rId11"/>
    <p:sldId id="4522" r:id="rId12"/>
    <p:sldId id="4526" r:id="rId13"/>
    <p:sldId id="4527" r:id="rId14"/>
    <p:sldId id="4532" r:id="rId15"/>
    <p:sldId id="3919" r:id="rId16"/>
  </p:sldIdLst>
  <p:sldSz cx="9906000" cy="6858000" type="A4"/>
  <p:notesSz cx="6797675" cy="9926638"/>
  <p:defaultTextStyle>
    <a:defPPr>
      <a:defRPr lang="en-US"/>
    </a:defPPr>
    <a:lvl1pPr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1pPr>
    <a:lvl2pPr marL="4572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2pPr>
    <a:lvl3pPr marL="9144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3pPr>
    <a:lvl4pPr marL="13716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4pPr>
    <a:lvl5pPr marL="1828800" algn="ctr" rtl="0" fontAlgn="base" latinLnBrk="1">
      <a:lnSpc>
        <a:spcPct val="80000"/>
      </a:lnSpc>
      <a:spcBef>
        <a:spcPct val="20000"/>
      </a:spcBef>
      <a:spcAft>
        <a:spcPct val="0"/>
      </a:spcAft>
      <a:buFont typeface="Wingdings" pitchFamily="2" charset="2"/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333300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64DE82-108A-4480-9E2C-0C03D9E05051}">
          <p14:sldIdLst>
            <p14:sldId id="4002"/>
            <p14:sldId id="2812"/>
            <p14:sldId id="4503"/>
            <p14:sldId id="4504"/>
            <p14:sldId id="4524"/>
            <p14:sldId id="4528"/>
            <p14:sldId id="4516"/>
            <p14:sldId id="4529"/>
            <p14:sldId id="4521"/>
            <p14:sldId id="4522"/>
            <p14:sldId id="4526"/>
            <p14:sldId id="4527"/>
            <p14:sldId id="4532"/>
            <p14:sldId id="391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97" userDrawn="1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4" orient="horz" pos="1162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421" userDrawn="1">
          <p15:clr>
            <a:srgbClr val="A4A3A4"/>
          </p15:clr>
        </p15:guide>
        <p15:guide id="9" pos="285" userDrawn="1">
          <p15:clr>
            <a:srgbClr val="A4A3A4"/>
          </p15:clr>
        </p15:guide>
        <p15:guide id="10" pos="6068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4" pos="149" userDrawn="1">
          <p15:clr>
            <a:srgbClr val="A4A3A4"/>
          </p15:clr>
        </p15:guide>
        <p15:guide id="15" pos="5955" userDrawn="1">
          <p15:clr>
            <a:srgbClr val="A4A3A4"/>
          </p15:clr>
        </p15:guide>
        <p15:guide id="16" orient="horz" pos="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799"/>
    <a:srgbClr val="D9D9D9"/>
    <a:srgbClr val="004D7F"/>
    <a:srgbClr val="0000FF"/>
    <a:srgbClr val="003399"/>
    <a:srgbClr val="000099"/>
    <a:srgbClr val="333399"/>
    <a:srgbClr val="FFFF99"/>
    <a:srgbClr val="3333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5383" autoAdjust="0"/>
  </p:normalViewPr>
  <p:slideViewPr>
    <p:cSldViewPr snapToGrid="0" snapToObjects="1">
      <p:cViewPr varScale="1">
        <p:scale>
          <a:sx n="67" d="100"/>
          <a:sy n="67" d="100"/>
        </p:scale>
        <p:origin x="-1084" y="-64"/>
      </p:cViewPr>
      <p:guideLst>
        <p:guide orient="horz" pos="3997"/>
        <p:guide orient="horz" pos="391"/>
        <p:guide orient="horz" pos="890"/>
        <p:guide orient="horz" pos="1162"/>
        <p:guide orient="horz" pos="2455"/>
        <p:guide orient="horz" pos="4133"/>
        <p:guide orient="horz" pos="1321"/>
        <p:guide orient="horz" pos="51"/>
        <p:guide pos="421"/>
        <p:guide pos="285"/>
        <p:guide pos="6068"/>
        <p:guide pos="3120"/>
        <p:guide pos="149"/>
        <p:guide pos="5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53"/>
    </p:cViewPr>
  </p:sorterViewPr>
  <p:notesViewPr>
    <p:cSldViewPr snapToGrid="0" snapToObjects="1">
      <p:cViewPr>
        <p:scale>
          <a:sx n="100" d="100"/>
          <a:sy n="100" d="100"/>
        </p:scale>
        <p:origin x="-2342" y="-58"/>
      </p:cViewPr>
      <p:guideLst>
        <p:guide orient="horz" pos="3128"/>
        <p:guide orient="horz" pos="3127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CC1E783-BEE9-4376-B066-A6BACE041A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32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ctr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9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6125"/>
            <a:ext cx="53752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1" y="4714875"/>
            <a:ext cx="498539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41" tIns="46372" rIns="92741" bIns="46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l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352"/>
            <a:ext cx="2946576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41" tIns="46372" rIns="92741" bIns="46372" numCol="1" anchor="b" anchorCtr="0" compatLnSpc="1">
            <a:prstTxWarp prst="textNoShape">
              <a:avLst/>
            </a:prstTxWarp>
          </a:bodyPr>
          <a:lstStyle>
            <a:lvl1pPr algn="r" defTabSz="926332"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29F350-5298-44EF-A78A-70D79693BEE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01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0725" y="746125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0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보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27150" y="3659188"/>
            <a:ext cx="5919359" cy="4318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 algn="r">
              <a:defRPr sz="2000" spc="3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계열사명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부서명</a:t>
            </a:r>
            <a:endParaRPr lang="ko-KR" alt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783" y="2292350"/>
            <a:ext cx="8972154" cy="720000"/>
          </a:xfrm>
          <a:prstGeom prst="rect">
            <a:avLst/>
          </a:prstGeom>
          <a:noFill/>
          <a:ln/>
        </p:spPr>
        <p:txBody>
          <a:bodyPr lIns="0" rIns="0" anchor="ctr"/>
          <a:lstStyle>
            <a:lvl1pPr algn="ctr">
              <a:defRPr sz="400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보고서 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보안문서용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2026720" y="4167190"/>
            <a:ext cx="5919788" cy="406400"/>
          </a:xfrm>
          <a:prstGeom prst="rect">
            <a:avLst/>
          </a:prstGeom>
        </p:spPr>
        <p:txBody>
          <a:bodyPr lIns="0" rIns="36000"/>
          <a:lstStyle>
            <a:lvl1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1pPr>
            <a:lvl2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r">
              <a:defRPr sz="160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 userDrawn="1"/>
        </p:nvSpPr>
        <p:spPr>
          <a:xfrm>
            <a:off x="1065213" y="989013"/>
            <a:ext cx="2492376" cy="474662"/>
          </a:xfrm>
          <a:prstGeom prst="rect">
            <a:avLst/>
          </a:prstGeom>
          <a:noFill/>
          <a:ln/>
        </p:spPr>
        <p:txBody>
          <a:bodyPr lIns="0" rIns="0" anchor="t"/>
          <a:lstStyle>
            <a:lvl1pPr algn="l"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CONTENTS</a:t>
            </a: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4037012" y="836043"/>
            <a:ext cx="5382000" cy="3662066"/>
          </a:xfrm>
          <a:prstGeom prst="rect">
            <a:avLst/>
          </a:prstGeom>
          <a:ln>
            <a:noFill/>
          </a:ln>
        </p:spPr>
        <p:txBody>
          <a:bodyPr/>
          <a:lstStyle>
            <a:lvl1pPr marL="360363" indent="-360363">
              <a:lnSpc>
                <a:spcPct val="200000"/>
              </a:lnSpc>
              <a:buSzPct val="100000"/>
              <a:buFont typeface="+mj-lt"/>
              <a:buAutoNum type="arabicPeriod"/>
              <a:defRPr sz="1800">
                <a:latin typeface="맑은 고딕" pitchFamily="50" charset="-127"/>
                <a:ea typeface="맑은 고딕" pitchFamily="50" charset="-127"/>
              </a:defRPr>
            </a:lvl1pPr>
            <a:lvl2pPr marL="487363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584200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3pPr>
            <a:lvl4pPr marL="1662113" indent="-400050">
              <a:buFont typeface="+mj-lt"/>
              <a:buNone/>
              <a:defRPr sz="1800">
                <a:latin typeface="맑은 고딕" pitchFamily="50" charset="-127"/>
                <a:ea typeface="맑은 고딕" pitchFamily="50" charset="-127"/>
              </a:defRPr>
            </a:lvl4pPr>
            <a:lvl5pPr marL="5470525" indent="-400050">
              <a:buFont typeface="+mj-lt"/>
              <a:buAutoNum type="romanUcPeriod"/>
              <a:defRPr sz="18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1</a:t>
            </a:r>
          </a:p>
          <a:p>
            <a:pPr lvl="0"/>
            <a:r>
              <a:rPr lang="ko-KR" altLang="en-US" dirty="0" smtClean="0"/>
              <a:t>대 목차 </a:t>
            </a:r>
            <a:r>
              <a:rPr lang="en-US" altLang="ko-KR" dirty="0" smtClean="0"/>
              <a:t>2</a:t>
            </a:r>
          </a:p>
        </p:txBody>
      </p:sp>
      <p:cxnSp>
        <p:nvCxnSpPr>
          <p:cNvPr id="14" name="직선 연결선 13"/>
          <p:cNvCxnSpPr/>
          <p:nvPr userDrawn="1"/>
        </p:nvCxnSpPr>
        <p:spPr bwMode="auto">
          <a:xfrm>
            <a:off x="985167" y="1474746"/>
            <a:ext cx="19110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908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993323" y="2821781"/>
            <a:ext cx="5919359" cy="720000"/>
          </a:xfrm>
          <a:prstGeom prst="rect">
            <a:avLst/>
          </a:prstGeom>
          <a:noFill/>
          <a:ln/>
        </p:spPr>
        <p:txBody>
          <a:bodyPr lIns="0" rIns="0"/>
          <a:lstStyle>
            <a:lvl1pPr algn="ctr">
              <a:defRPr sz="3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151"/>
            <a:ext cx="2311400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5039" y="6357151"/>
            <a:ext cx="3136899" cy="365125"/>
          </a:xfrm>
          <a:prstGeom prst="rect">
            <a:avLst/>
          </a:prstGeom>
        </p:spPr>
        <p:txBody>
          <a:bodyPr lIns="86202" tIns="43104" rIns="86202" bIns="43104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ko-KR" altLang="en-US" sz="900" b="1" dirty="0">
              <a:solidFill>
                <a:prstClr val="black">
                  <a:tint val="75000"/>
                </a:prst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76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 요약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430" y="46184"/>
            <a:ext cx="8388000" cy="468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1726" y="667530"/>
            <a:ext cx="9360827" cy="720000"/>
          </a:xfrm>
          <a:prstGeom prst="rect">
            <a:avLst/>
          </a:prstGeom>
        </p:spPr>
        <p:txBody>
          <a:bodyPr lIns="72000" rIns="72000"/>
          <a:lstStyle>
            <a:lvl1pPr marL="0" indent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8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요약문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656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34" r:id="rId2"/>
    <p:sldLayoutId id="2147484831" r:id="rId3"/>
    <p:sldLayoutId id="214748483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85725" indent="-85725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25000"/>
        <a:buChar char=" "/>
        <a:defRPr kumimoji="1" sz="1300" b="1">
          <a:solidFill>
            <a:schemeClr val="tx1"/>
          </a:solidFill>
          <a:latin typeface="+mn-lt"/>
          <a:ea typeface="+mn-ea"/>
          <a:cs typeface="+mn-cs"/>
        </a:defRPr>
      </a:lvl1pPr>
      <a:lvl2pPr marL="182563" indent="-95250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Char char="•"/>
        <a:defRPr kumimoji="1" sz="1300" b="1">
          <a:solidFill>
            <a:schemeClr val="tx1"/>
          </a:solidFill>
          <a:latin typeface="+mn-lt"/>
          <a:ea typeface="+mn-ea"/>
        </a:defRPr>
      </a:lvl2pPr>
      <a:lvl3pPr marL="280988" indent="-96838" algn="l" defTabSz="1031875" rtl="0" eaLnBrk="0" fontAlgn="base" latinLnBrk="1" hangingPunct="0">
        <a:lnSpc>
          <a:spcPct val="110000"/>
        </a:lnSpc>
        <a:spcBef>
          <a:spcPct val="30000"/>
        </a:spcBef>
        <a:spcAft>
          <a:spcPct val="0"/>
        </a:spcAft>
        <a:buSzPct val="100000"/>
        <a:buFont typeface="Palatino Linotype" pitchFamily="18" charset="0"/>
        <a:buChar char="‐"/>
        <a:defRPr kumimoji="1" sz="1300" b="1">
          <a:solidFill>
            <a:schemeClr val="tx1"/>
          </a:solidFill>
          <a:latin typeface="+mn-lt"/>
          <a:ea typeface="+mn-ea"/>
        </a:defRPr>
      </a:lvl3pPr>
      <a:lvl4pPr marL="1557338" indent="-295275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·"/>
        <a:defRPr kumimoji="1" sz="1600" b="1">
          <a:solidFill>
            <a:schemeClr val="tx1"/>
          </a:solidFill>
          <a:latin typeface="+mn-lt"/>
          <a:ea typeface="+mn-ea"/>
        </a:defRPr>
      </a:lvl4pPr>
      <a:lvl5pPr marL="5368925" indent="-298450" algn="l" defTabSz="1031875" rtl="0" eaLnBrk="0" fontAlgn="base" latinLnBrk="1" hangingPunct="0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5pPr>
      <a:lvl6pPr marL="58261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6pPr>
      <a:lvl7pPr marL="62833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7pPr>
      <a:lvl8pPr marL="67405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8pPr>
      <a:lvl9pPr marL="7197725" indent="-298450" algn="l" defTabSz="1031875" rtl="0" fontAlgn="base" latinLnBrk="1">
        <a:spcBef>
          <a:spcPct val="0"/>
        </a:spcBef>
        <a:spcAft>
          <a:spcPct val="0"/>
        </a:spcAft>
        <a:buSzPct val="100000"/>
        <a:buChar char="-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내지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396632"/>
            <a:ext cx="9904413" cy="46137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804" y="46184"/>
            <a:ext cx="8388000" cy="4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7312" tIns="44450" rIns="87312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본문 </a:t>
            </a:r>
            <a:r>
              <a:rPr lang="ko-KR" altLang="en-US" dirty="0" err="1" smtClean="0"/>
              <a:t>장표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gray">
          <a:xfrm>
            <a:off x="4558444" y="6645560"/>
            <a:ext cx="789114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fld id="{6170779C-9965-4041-BB98-FB543BF04D0C}" type="slidenum">
              <a:rPr kumimoji="0" lang="ko-KR" altLang="en-GB" sz="1000" b="1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eaLnBrk="0" latin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kumimoji="0" lang="en-GB" altLang="ko-KR" sz="1000" b="1" dirty="0">
              <a:solidFill>
                <a:srgbClr val="000000"/>
              </a:solidFill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115804" y="99216"/>
            <a:ext cx="9619090" cy="898944"/>
            <a:chOff x="115804" y="133720"/>
            <a:chExt cx="9619090" cy="898944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834260" y="133720"/>
              <a:ext cx="900634" cy="89894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9" name="직선 연결선 8"/>
            <p:cNvCxnSpPr/>
            <p:nvPr userDrawn="1"/>
          </p:nvCxnSpPr>
          <p:spPr bwMode="auto">
            <a:xfrm>
              <a:off x="115804" y="583192"/>
              <a:ext cx="87184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39800" rtl="0" eaLnBrk="0" fontAlgn="b" latinLnBrk="1" hangingPunct="0">
        <a:spcBef>
          <a:spcPct val="50000"/>
        </a:spcBef>
        <a:spcAft>
          <a:spcPct val="0"/>
        </a:spcAft>
        <a:defRPr kumimoji="1" sz="2000" b="1" baseline="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2pPr>
      <a:lvl3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3pPr>
      <a:lvl4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4pPr>
      <a:lvl5pPr algn="l" defTabSz="939800" rtl="0" eaLnBrk="0" fontAlgn="b" latinLnBrk="1" hangingPunct="0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5pPr>
      <a:lvl6pPr marL="4572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defTabSz="939800" rtl="0" fontAlgn="b" latinLnBrk="1">
        <a:spcBef>
          <a:spcPct val="5000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39800" rtl="0" eaLnBrk="0" fontAlgn="b" latinLnBrk="1" hangingPunct="0">
        <a:lnSpc>
          <a:spcPct val="130000"/>
        </a:lnSpc>
        <a:spcBef>
          <a:spcPct val="10000"/>
        </a:spcBef>
        <a:spcAft>
          <a:spcPct val="10000"/>
        </a:spcAft>
        <a:buClr>
          <a:schemeClr val="tx1"/>
        </a:buClr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23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Clr>
          <a:schemeClr val="tx1"/>
        </a:buClr>
        <a:buSzPct val="90000"/>
        <a:buFontTx/>
        <a:buNone/>
        <a:defRPr kumimoji="1" sz="1800" b="1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04900" indent="-3429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 typeface="+mj-lt"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409700" indent="-266700" algn="l" defTabSz="939800" rtl="0" eaLnBrk="0" fontAlgn="b" latinLnBrk="1" hangingPunct="0">
        <a:lnSpc>
          <a:spcPct val="150000"/>
        </a:lnSpc>
        <a:spcBef>
          <a:spcPct val="10000"/>
        </a:spcBef>
        <a:spcAft>
          <a:spcPct val="10000"/>
        </a:spcAft>
        <a:buSzPct val="100000"/>
        <a:buFontTx/>
        <a:buNone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916113" indent="-304800" algn="l" defTabSz="939800" rtl="0" eaLnBrk="0" fontAlgn="base" latinLnBrk="1" hangingPunct="0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8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3733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6pPr>
      <a:lvl7pPr marL="28305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7pPr>
      <a:lvl8pPr marL="32877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8pPr>
      <a:lvl9pPr marL="3744913" indent="-304800" algn="l" defTabSz="939800" rtl="0" fontAlgn="base" latinLnBrk="1">
        <a:lnSpc>
          <a:spcPct val="130000"/>
        </a:lnSpc>
        <a:spcBef>
          <a:spcPct val="10000"/>
        </a:spcBef>
        <a:spcAft>
          <a:spcPct val="10000"/>
        </a:spcAft>
        <a:buSzPct val="90000"/>
        <a:buFont typeface="Wingdings" pitchFamily="2" charset="2"/>
        <a:buChar char="§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997188" y="4311436"/>
            <a:ext cx="44203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025" tIns="43022" rIns="86025" bIns="43022" anchor="ctr"/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김창헌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남인 </a:t>
            </a:r>
            <a:r>
              <a:rPr lang="en-US" altLang="ko-KR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spc="-15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손형주</a:t>
            </a:r>
            <a:endParaRPr kumimoji="1" lang="en-US" altLang="ko-KR" sz="2000" b="1" spc="-15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ko-KR" sz="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kumimoji="1" lang="ko-KR" altLang="en-US" sz="16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kumimoji="1" lang="en-US" altLang="ko-KR" sz="16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0" y="1715700"/>
            <a:ext cx="9906411" cy="2286000"/>
          </a:xfrm>
          <a:prstGeom prst="roundRect">
            <a:avLst>
              <a:gd name="adj" fmla="val 0"/>
            </a:avLst>
          </a:prstGeom>
          <a:noFill/>
          <a:ln w="63500">
            <a:noFill/>
            <a:round/>
            <a:headEnd/>
            <a:tailEnd/>
          </a:ln>
          <a:effectLst/>
        </p:spPr>
        <p:txBody>
          <a:bodyPr lIns="86025" tIns="43022" rIns="86025" bIns="43022" anchor="ctr"/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[Deep Learning]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Multi RNN </a:t>
            </a:r>
            <a:r>
              <a:rPr lang="ko-KR" altLang="en-US" sz="4000" b="1" spc="-3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주가 예측 모델링</a:t>
            </a:r>
            <a:endParaRPr kumimoji="1" lang="ko-KR" altLang="en-US" sz="40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5977772" y="152410"/>
            <a:ext cx="3795468" cy="5095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base" latinLnBrk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ko-KR" sz="1600" b="1" i="1" dirty="0">
                <a:solidFill>
                  <a:srgbClr val="FF0000"/>
                </a:solidFill>
                <a:latin typeface="Palatino Linotype" pitchFamily="18" charset="0"/>
                <a:ea typeface="HY그래픽M" pitchFamily="18" charset="-127"/>
              </a:rPr>
              <a:t>Strictly Private &amp; Confidential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8" y="5650305"/>
            <a:ext cx="900634" cy="8989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직선 연결선 4"/>
          <p:cNvCxnSpPr/>
          <p:nvPr/>
        </p:nvCxnSpPr>
        <p:spPr bwMode="auto">
          <a:xfrm>
            <a:off x="1365652" y="6072996"/>
            <a:ext cx="814928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Prediction  Plot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선택된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하이퍼파라미터를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적용 후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CJ CGV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0.048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100Epoch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마다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비교함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실제와 예측 값이 비슷해 보임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" y="2840827"/>
            <a:ext cx="4781339" cy="3409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05" y="2878927"/>
            <a:ext cx="4594320" cy="32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9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 투자 방식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323165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데이터의 마지막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 투자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매매 수수료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0.015%,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매도세금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0.5%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주식에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만원을 투자하여 마지막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회차에는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모두 현금화 함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오를 것으로 예측되면 주식을 사고 내릴 것으로 예측되면 팜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종가와 예측 값의 간격이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0.6%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이상일 때만 사고 팜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모의투자 전에 테스트 데이터를 학습시킴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0.1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예측이 끝난 데이터도  학습시킴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트레이닝 횟수의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0.01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south\Pictures\wnt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297" y="4239321"/>
            <a:ext cx="3740103" cy="237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29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cs typeface="Arial" panose="020B0604020202020204" pitchFamily="34" charset="0"/>
              </a:rPr>
              <a:t>모의투자 결과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0.030</a:t>
            </a:r>
            <a:endParaRPr lang="en-US" altLang="ko-KR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결과 평균 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1,020,419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</a:t>
            </a:r>
            <a:r>
              <a:rPr lang="en-US" altLang="ko-KR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2%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RMSE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최저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 평균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1,043,841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4.3%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상승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79" y="2324100"/>
            <a:ext cx="6054240" cy="42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667" y="1007667"/>
            <a:ext cx="8008126" cy="13849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뉴스 키워드 분석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sentiment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분석 연계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단일 종가가 아닌 트렌드 예측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다양한 모델 시도 및 비교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AutoShape 2" descr="data:image/png;base64,iVBORw0KGgoAAAANSUhEUgAAAYMAAAEUCAYAAADJB1rpAAAABHNCSVQICAgIfAhkiAAAAAlwSFlzAAALEgAACxIB0t1+/AAAADl0RVh0U29mdHdhcmUAbWF0cGxvdGxpYiB2ZXJzaW9uIDIuMi4yLCBodHRwOi8vbWF0cGxvdGxpYi5vcmcvhp/UCwAAIABJREFUeJzt3XuYHHWd7/H3t7tnkkwSMhkyMxiZSWRFRcEjnnATVonrZQFlvUQu3kBFdEW8s885j2d99EH32YUVPB5ExeMFBJd1RTkqQVEgXFa5xAsqIhwPcickMEkgCZnMTH/PH7/q0Onp7qnp6arqmfq8nqefrqqurvpSaeo7v/rV71vm7oiISL4Vsg5ARESyp2QgIiJKBiIiomQgIiIoGYiICEoGIiKCkoGIiKBkIIKZLTKzS8zslug1GC3/npndbGb3mtnbZrCd5WZ2lZn9ItpewczONrOTqr77TjP7VHL/lSLNlbIOQKQDnA/c4O7vBDAzA3D3NdH8R4CuVrcDXAqc7+4/MrMedy+b2S+B1wGXR+u8HPhOu/6DRKZLLQPJNTPrA17i7l+vLPMWhuU32o6ZvRh4yt1/FC3bEX38S+Cwqk0cAtzSwn+CSFuoZSB591JgXYLbOQS4pnahu282s6KZLQTmAdurEoVI6tQykLxbBmxKcDv9wCYz28/M1pnZr83sjdFntxJaBy8Dbm5DDCItUzKQvNsIDCS4nQ3AgLvf6+5HA5cAS6LPbgaOAI4EbmxDDCItUzKQvPst8IrahWZ2sJmdNdPtAOuBv2nwnf8ktAoOj6ZFMqNkILnm7iPAHWb2nsqy6C6gCeC/RIv6gc2tbMfd/wB0mdmb63znXmAIWODuTbcvkjTT8wwk78xsEfBlYH/AgTcQLvtcDDwHGANeN1UHb73tuPtjZtYPfJPQr7AT+LC73xF957vABnf/UBL/bSJxKRmIiIguE4mIiJKBiIigZCAiIigZiIgIs6gcxbJly3zlypVZhyEiMqv86le/etzd+6dab9Ykg5UrV7J+/fqswxARmVXM7P446+kykYiIKBmIiIiSgYiIoGQgIiIoGYiICEoGIiJCXpKB7wIvZx2FiEjHmvvJ4Ml/h7vnwdifs45ERKRjzf1kUOwL7+OPZRuHiEgHy0EyGAzvSgYiIg3N/WRQipLBhJKBiEgjcz8ZFJcBBbUMRESamPvJwIohIahlICLS0NxPBhAuFallICLSUD6SQXEAJjZmHYWISMfKRzJQy0BEpKl8JIOikoGISDP5SAalQfDtUN6edSQiIh0pH8lAA89ERJrKRzLQwDMRkabylQzUMhARqSsfyUCXiUREmspHMigNhHddJhIRqSsfycC6oNCnloGISAP5SAYQ+g3UMhARqStfyWBcJSlEROpJLBmY2TlmdquZXdjg82Eze9DM1kWvlUnFAkT1idQyEBGpJ5FkYGYHAUV3PwzYYGZHNtj3Fe5+dPS6L4lYdlN9IhGRhpJqGRwFrDWzy4Cro/laDrzWzK43s88mFMczioNQ3grlnYnvSkRktkkqGfQBW6PtbwH2rrPOA8DB7r4amDCz19euYGanm9l6M1u/adOmmUW0exSy+g1ERGollQy2AEvc/WSgN5rfgweVP9PXAs+vs85F7r7K3Vf19/fPLCINPBMRaSipZHA7cGw0fUw0vwczq973CcBtCcUSqD6RiEhDiSQDd78N6Dazm4AVwLV1VjvIzH5hZjcDI+5+YxKx7Kb6RCIiDZWS2rC7n1k9b2bzgDuBA9x9zN3vAF6W1P4n0WUiEZGGUht05u6jwKHuPpbWPvdQmA+FvXSZSESkjlRHILv7SJr7m0SPvxQRqSs/5ShA9YlERBrIXzJQfSIRkUnylQxUn0hEpK58JYPSIEw8ARn1YYuIdKp8JYPdt5fOsLSFiMgck69koFHIIiJ15SsZaOCZiEhd+UoGahmIiNSVz2SgloGIyB7ylQwKi8B6lAxERGrkKxmARiGLiNSRv2Sg+kQiIpPkLxmoZSAiMkk+k4HqE4mI7CF/yaA4ABObwCeyjkREpGPkLxmUBoFyqFEkIiJAHpOBRiGLiEwyZTIws8vSCCQ1GoUsIjJJnJbBiuoZM9s3oVjSoZaBiMgkcZLBFWb2PjPrN7MlwHeSDipRahmIiExSirHOGcANwOHR/HOTCycFhSVg3WoZiIhUiZMMznb3iyszZvbyBONJnplGIYuI1IiTDL5jZu8EngfcBVyebEgp0ChkEZE9xOkz+BrQA1wKLAK+mmhEaVDLQERkD3FaBsPufmo0/SczOyHBeNJRGoTR32QdhYhIx4jTMhgxszXR3URrgNn/NPlKfSL3rCMREekIcZLBqcAQ8BlgOfDuJANKRXEAGIfy5qwjERHpCHEuE33V3d+WeCRpqn78ZbEv21hERDpAYiOQzewcM7vVzC6cYr2zzeyKONtsG41CFhHZQyIjkM3sIKDo7ocBG8zsyAbrvRAYA4rTCXrGNApZRGQPcZLBGcChwDnAF4g3AvkoYG1U5O7qaL6eTwDnxthee6llICKyh6RGIPcBWwnJZguwd+0KZnYi8EN3f9rM6m7EzE4HTgcYHh6OsduYin1AUS0DEZFInJbBa6pn3P3GGN/ZAixx95OB3mi+1uHAG8zsW8BLzWxSC8HdL3L3Ve6+qr+/P8ZuY7IClAbUMhARicRpGUzqQHb3h6b4zu3AicC1wDHAL2tXcPePVm3zSnc/K0Ys7aNRyCIiuyXSgezutwHdZnYTIZlcO8VXRmPE0V6qTyQislsrJaz3j7Nhdz+zet7M5gF3Age4+1jNuifG2WZbFQdh9K7Udysi0olSK2Ht7qNmdmhtIshMpWXgHspai4jkWMPLRGa2AsDdLzaz7qqPdra6M3cfafW7bVccAB+F8lNZRyIikrlmfQbfrJpeWzX9zwnFki4NPBMR2S1OB/J01ps9Shp4JiJS0azPYMjMPgRYzXSs2kQdT6OQRUR2a5YM3sUzNYNOq1o++0tYgy4TiYhUaZgM3P3mNANJXXEZYGoZiIgwF/sC4rJSSAhqGYiI5DgZQPT4SyUDEZF8J4OiSlKIiEDek4FaBiIiQIxkYGZdZnaKmZ0VzQ8kH1ZKVLlURASI1zL4FjABHB/NX9x41VmmNAi+Hcrbs45ERCRTcZLBoLtfSnhWMcD8BONJVzFq5IxvzDYOEZGMxUkG95nZScB8M3sr8GDCMaVHA89ERIB4yeD9wGLgN8BS4L2JRpQm1ScSEQHiPc/gYnd/W+KRZKGoloGICMRrGUx6BnJCsaSvVOkzUDIQkXxL5BnIs4Z1Q2GpkoGI5F5iz0CeNUoahSwiktozkDuWBp6JiMRKBt83s3cR7iiCMADtxuRCSllpEEZ/m3UUIiKZitNncCHwQeBe4AigJ9GI0qb6RCIisZLBPsATwNXufjLPlKWYG4qDUN4K5Z1ZRyIikpk4yeAx4MfAuWb2GmBXsiGlbPco5E3ZxiEikqE4fQanuPuEmb0BOBCYWwPQilVjDbqGso1FRCQjcZLB+82sGE2PA28GvpRcSClTfSIRkVjJ4A6gCHQDrwTKiUaUtqLqE4mITJkM3P3mqtmfmdnceZ4BqGUgIkKMZGBmxxFaBgD7An2JRpS2wgIoLFbLQERyLc7dREuB3uj1EHBinA2b2TlmdquZXdjg873M7Gdmdr2Z/cjM9o4ddbtpFLKI5FycZNBb9VoJnGZmHzKzMxp9wcwOAorufhiwwcyOrF3H3Z8E/tbdVxM6pD/QQvztofpEIpJzcZLBgcAQcB/hMtHzCZ3KdzT5zlHAWjO7DLg6mp8kumW1O/r87vhht5laBiKSc3GSwQvd/Sx3/6G7/wNwoLvfUNOxXKsP2BptfwtQ9xJQNHbhAWA5cEWdz083s/Vmtn7TpgQHhallICI5FycZbDCzN5vZMjN7M7A5xne2AEui8hW90fwk7n6lu+8D/AD4cJ3PL3L3Ve6+qr+/P8ZuW1QahIknwMeS24eISAeLkwxOIdQnOptwuejtMb5zO3BsNH1MNL8HM7Oq2TEatB5SsXusgUpSiEg+xRln8DTwJTNbAezj7ttifOc2M3uHmd0E3AN8ts5qq83s04RBbBuB904r8nbaPdZgI3QtzywMEZGsNEwGZvZDdz8+ml4F/D3whJmd6O4fm2rD7n5mzfbmAXcCB7j7mLtfB1w3o+jbpahnIYtIvjVrGSwGMLMScLq7vyeaX9fKjtx91MwOde/AC/MahSwiOdcsGTxmZmcCBwBfrFre3erO3H2k1e8mSvWJRCTnmiWDdwKvBX7k7vcBmFkXMOUlolmnsAhsgVoGIpJbDZOBu+8CflSzbAy4JemgUmemx1+KSK7FubU0HzQKWURyTMmgQqOQRSTHlAwq1DIQkRxTMqgoDcLEJvCJrCMREUldnIfbdAOvJhSfM2DC3S9LOrDUlQaBcqhRVBrIOhoRkVTFaRlcCTyHUKDuieg192isgYjk2JQtA2CBu1+QeCRZq65PJCKSM3GSwT1RQbnfAE64THRVolFlQfWJRCTH4iSDX0TvSwh9BuPJhZMh1ScSkRyL02fwg2i9XkJC6E00oqwUesG61TIQkVyKkwy+BHwQuBc4AuhJNKKsmIVLRWoZiEgOxUkG+xDuILo6eozl8cmGlCHVJxKRnIrTZ/AYcBtwrpn9BNiVbEgZKg7C+IasoxARSV2cZHCKu0+Y2RuAg4j3DOTZqTQIo3dkHYWISOriXCYqmNkpwP7u/nlg7tZrKA7C+EZwzzoSEZFUxUkG3yIkgEpfwcWJRZO10iAwBuXNWUciIpKqOMlg0N0vBSrPLp6fYDzZKqkkhYjkU5xkcJ+ZnQQsMLO3Ag8mHFN2iipJISL5FCcZvB9YDPwaWAqclmhEWVLLQERyquHdRGb2SaBYtWgjsAw4C/hcwnFlQ/WJRCSnmt1aenT0+VbgHuDu6H3uXkMp7g0UNQpZRHKn4WUid3+1u68G/h64E3gV8D3gAynFlj4rQLFfLQMRyZ1ml4luAroIpSjuAW4Evg48mk5oGSkNqmUgIrnT7DLRT9mzz2Ageo0TWgpzk+oTiUgONUwG7v7ZNAPpGMVBGL076yhERFIV59bSfKlcJlJJChHJkcSSgZmdY2a3mtmFDT4fMrO1ZrbOzL5hZpZULNNSHATfCeWnso5ERCQ1iSQDMzsIKLr7YcAGMzuyzmqbgbe4+9HAI0C9ddKnx1+KSA4l1TI4ClhrZpcBV0fze3D3be6+PZrdRhjPkD2NQhaRHJoyGZjZcTXzr42x3T7Cyb0AbAH2brL9XmDI3X9f57PTzWy9ma3ftGlTjN22geoTiUgOxWkZfLxm/r/F+M4WYEn0mMzeaH4SM+sG/gn4VL3P3f0id1/l7qv6+/tj7LYN1DIQkRxqNujscmAecKCZfR8wwiC0x2Ns93bgROBa4Bjgl3W23wV8ETjX3Z+YfugJKS4DTMlARHKl2TiDkwDM7Hp3f9N0Nurut5nZO6JRzPcA9cYsfJJQ4uIF0Y1EF7j796azn0RYKdQoUgeyiORInGcgf76VDbv7mdXzZjaPMHL5AHcfc/dPA59uZduJK2oUsojkS5xk8NPKM5CBu4DL3X3az0F291EzO9Tdx6ZeO2OqTyQiOROnA/lrwALgUmAR8NVWd+buI61+N1WqTyQiOROnZTDs7qdG038ysxMSjKczFNUyEJF8idMyGDGzNWbWb2ZrgJRu+M9QaRDK26C8I+tIRERSEScZnAoMETp7lwPvTjCezlDUWAMRyZc4yWAUGCEMHHsimp/bVJ9IRHJmOh3I32aGHcizhkYhi0jOqAO5HtUnEpGcUQdyPcWoDpJaBiKSE9PpQP4MoQP5XUkG1BEK86DQ2/5koKeniUiHapoMzOxlwAp3P9/dPwB8Hzg3lciy1u5RyJsvgHv3g9E/tG+bIiJt0qxq6fnAU8CKqODci4BhQsnpua+d9YnKO+Hxs0MfxAOrYehamP/i9mxbRKQNmnUgv8TdV5tZiVB59G3uPqkU9ZxVGoTR37VnW0/+W0gEg1+GJz4XEsLwz2H+we3ZvojIDDW7TLQoepbxiwjjC7ab2YvN7EXphJaxdrUM3GHzeTDvxdD7Phi+AQqL4IFXwtPrZ759EZE2aNYy+CFQeY7Bj4E3RtPjhFLUc1tpEMpboDwaOpRbteNnoZ/gWd8CM+jeLySEB1fDg6+CoWtgwaFtC1tEpBXNHm5zdpqBdJxS1ViDwlDr2xk5D4r7wOKTnlnWvTIkhAdWw4OvhqGfwIIjZhSuiMhMxLm1NJ/aUZ9o9A+w/aew9IOTWxddwyEhFAfgwdfAjptb34+IyAwpGTTSjvpEI18AWwBL31//8659Q0IoLYcH/xZ23ND6vkREZkDJoJGZtgzGH4MnL4Ulp4ZnKjfStTwkhK5hePAY2H5da/sTEZkBJYNGSgPhvdX6RJu/DD4KfR+Jsa99YHgddP8VPHQcbL+mtX2KiLRIyaCRQk+4BbSVlkH5adhyISx6PXQ/L953SgMwdF1Y/6HjYdtPpr9fEZEWKRk00+rjL5+8FCY2wdKPTe97pX4Yvg66XwgP/x1s+/H09y0i0gIlg2ZKLQw88zKMnA/zDoaeV0x/n8W9YfjaMEjtoTfBU/9n+tsQEZkmJYNmWhmFvP2nsOsu6PtYGGTW0n6XwtDPYP5L4eE18NT3W9uOiEhMSgbNtFK5dOS8cKvoXjN8BlCx95nRyQ+fAE9+d2bbExFpQsmgmeIgTDwBPh5v/Z2/gx0/h6UfAutuw/73gn2j0cmPnAxbvzPzbYqI1KFk0ExpEPDQGRzH5vPBeqD39PbFUFwMQ1dDz8vh0XfA1kvat20RkYiSQTOlaQw8G38Utl4GS94drvm3U2ER7HsV9KyGR0+Bxz+rp6aJSFspGTQznVHIm78EjEPfh5OJpdATEsJeb4fH/zEkhfJoMvsSkdxpVsJa4tYnKu8II44X/R10Pze5eArz4FmXhIFpj38Kxu6DfX/QvNyFiEgMibUMzOwcM7vVzC5sss7+ZnaXmR2YVBwzsrtlMEVJiq2XQHkk3E6aNDNY9o+w/N9g521w3+Ewenfy+xWROS2RZBA9Ia3o7ocBG8zsyDrrFIGPAFfRqS2UwqJQdbRZy8DLoeN4/ipYcFR6se11EgxfD+WtcP8RsH1devsWkTknqZbBUcBaM7sMuDqa34O7T7j7GcC2hGKYObPwvIFmfQbb18Kue2Y2yKxVC46AFbdC6VnhITlbvpnu/kVkzkgqGfQBW6PtbwFauqhtZqeb2XozW79pU8zbO9ttqoFnI+dBaQgWr0kvpmrdz4EVvwh3Gm14N2z876G1IiIyDUklgy3AEnc/GeiN5qfN3S9y91Xuvqq/v7+tAcbWrD7Rzt/AjuujQWZd6cZVrbgEhq6C3vfByD/DIyeETm0RkZiSSga3A8dG08dE87NTs/pEI+eFfoXe09KNqR7rgsEvw8B5oZbRA0eHsQ8iIjEkkgzc/Tag28xuAlYA1zZZfSJ6dabSYBiBXHvpZexhePJyWPKeUEeoE5hB30fh2VfC6B/hvsNCiQwRkSkkdmupu5/p7n/t7u9x97KZzTOzP5vteT3F3c92998nFceMFQeBiVCjqNrmC4ByuETUaRYfDytuAsrwwJGwbW3WEYlIh0ttBLK7jwKHuvtYWvtsi3oDz8rbYMtXYPEboXu/bOKayvyDw51GXfvDQ6+Hkf+VdUQi0sFSLUfh7iNp7q8t6tUn2noxlLdM/0lmaet6dmghLHo9bPwQbDgzfgVWEckV1SaaSm19Ip+AkS/A/MOh52XZxRVXYSE8+wro+wRsuSA8X3niyayjEpEOo2QwldrLRNt+DGN/Tqf0RLtYEQbOhX2+CtuvgfsPgR03ZB2ViHQQJYOpFHrDg2oq9YlGPg+lFaG/YLbpPR2Gfg4+Fm49ffS9MLE566hEpAMoGUylUpJi4jF4+nZ4+qZQpto6s5zSlBYeDc/5A/T9A2z9Jtz7gnCLrJ6PIJJrSgZxVOoTbT4fCovD2ILZrNADA/8CK9dD13B4pOZDx8Gu+7KOTEQyomQQR2kQRn8XHkq/5L3h2cRzwfyXwIpbYOALsONG+MuLwqhq3XEkkjtKBnGUBmH8oTDd14GDzGbCiuGy135/hJ5XwsaPRyOXf511ZCKSIiWDOCq3ly5eA10rso0lKV3DsO8PYfl3YfxhuO8Q2PgJKG/POjIRSYGSQRxd+4b3vo9mG0fSzGCvt8B+d4XieyOfh3tfBNuuzjoyEUmYkkEcS06FoethwWFZR5KO4tIwJmH4ptDZ/NCx8PDJzR/yIyKz2iy9PzJlhUXhlsy86TkKVv4GRv4FnvgcbP8JDPwrLHl3+k91kzA+pLwT/GnwnVB+es9pxsDmg/WEkeeFnmi6Jzy+1RL6288nwEdDHD4a4sSiVyH6rRRq5qdYZl2hP6tT+a4wkr/8FJQbvFc+tyIU9gp3Ihb2Cq/i4snLCosy/W9WMpDmCvNg2adg8Qmw4XTYcBps/TYMnBOe+5zUCWa28YnQv+Lbw3t5W9V8NF15efX8tqrvRCf2hif7GVZ6350oKgmiJmEUeoDu6IReOblHJ/jyzsnLfGdYTkJ3nxX2gsLS0FIt9kbTvXWWLQ2DQ4tV04X5YRvu4Rg2PfbNlj1V9ao62fuumMd8ITARjlXc9QuLwx2L1cli8RpY8vaWDmNcSgYSz7wXwPA62PoN2HgW3H9YePbywmNh0etg4avCXzZzTXkUxh8JnerjDz8zPVY1Pf4o+DSfLGfzo78EF0Z/xS8Mf70Xe8GeFX2+IDqBL6iZrrPM5oe/pn1neMqd76j/Xt4RneyqP9sGYxuj6VGwedE+5odp64HS0ppl0XRh3uRlVgL8mZeXo+lyzXy0zKs+qywr7wzFICe2QHlzGCk/9n9hZzQ91fGuxFHeHm0zrlL4d6n8m1ROxl0rav6Sr3ovNlhe/Ze+74paC7UtiHqtiZrPx/4SnqmSMCUDic8KoWN58Ztg21WhTtNT/wFbvx5KdvQcDQuPC8mhU0t7V7iHk8zYA+G24fFHohP8w3ue/GufYwHhRFN6dnjNPwRKy8OjR3ef2KtOJlZ9Yqmc/Hs6+xLIbOC7QqKY2Bwljar3yrSP7/nvYTX/Nnsk48o63cnEa91Q3Du8OpT5LClDsGrVKl+/fn3WYUgtH4Md/wnbfxySw667w/LuF0QthuOg58j0nxHtE9EJ/v7ohB+9j90fXuMPhEsBe7BwG3FpeSj/XTnhl5aH965ourBUfSYya5jZr9x91ZTrKRlIW+36c9RquAp2rAPGoLAEFr42Sg7HQGlZ69v3XdH13KhJPf5IOLFXTvKVE/74Q0y6xl7cOxQZ7BoOzf6uYSgNQ9dQdMLfJ/2kJZKwuMlAl4mkvbqfG0Y09304XB/d8fPQYti2Fp76LmCw4PDQYujaN7o2uq2mo+6pxssbdtwVo7/eV4S7oLpWhFepcuIfmpt9GiJtomQgySkuDqW+F78xdBru/HVIDNuvgsf/R+3KUafb4mc63wqLoWtg8rLqV2mf6KS/fPZWkhXpAPq/R9JhBViwKrz6Px2eD1He9swJ3ubrOrxIhpQMJBulAWAg6yhEJKIRQyIiomQgIiJKBiIigpKBiIigZCAiIigZiIgISgYiIsIsqk1kZpuA+1v8+jLg8TaGk6TZEqvibL/ZEqvibK+k41zh7v1TrTRrksFMmNn6OIWaOsFsiVVxtt9siVVxtlenxKnLRCIiomQgIiL5SQYXZR3ANMyWWBVn+82WWBVne3VEnLnoMxARkeby0jIQEZEmlAxERGRuJQMzO8fMbjWzC2eyTtLMbMjM1prZOjP7htnkp7qY2bCZPRits87MVmYQZ6wYsj6mZramKsbfm9lH6qyT6fE0s/3N7C4zOzCaj3XMsji21bHG+a1G30n9+NbEGXv/aR/Tmjin/K1G30n9eM6ZZGBmBwFFdz8M2GBmR7ayTko2A29x96OBR4B6cRSAK9z96Oh1X4rxxY6hE46pu3+vEiNwDfCTOqtldjzNrAh8BLgKKMU9Zlkc29pYifdbhZSPb504Y+0/7WNaG2fM3ypk8HudM8kAOApYa2aXAVdH862skzh33+bu26PZbcDWeqsBrzWz683ss+lFN+0YOuKYApjZPOCv3P1PdT7O7Hi6+4S7n0H4t4b4xyz1Y1sba8zfKqR8fOsc07j7T/WY1okTmPK3Chn8XudSMugj/FALwBZg7xbXSY2Z9QJD7v77Oh8/ABzs7quBCTN7fbrRxY6hk47pGuDKBp91wvGsiHvMOubYTvFbheyPb9z9d8oxbfZbhQyO51xKBluAJe5+MtAbzbeyTirMrBv4J+BT9T73YGc0uxZ4flqxTTOGjjmmwMnAf9T7oBOOZ5W4x6wjju1Uv1XI/vhOY/8dcUxp8luFbI7nXEoGtwPHRtPHRPOtrJM4M+sCvgh83t2faLBO9b/NCcBtacTWQgydckxfADxUdUmj9vPMj2eVuMcs82Mb57carZfp8Z3G/jvhmDb9rUbrpH4850wycPfbgG4zuwlYAVzbyjop+STwKuDr0Z0Ca+qsc5CZ/cLMbgZG3P3GdEOMF0MHHdPTgP/d5PNOOJ4TwETcY5bxsZ2IXnF+q5Dd8a3EGWv/GR7TSpww9W8VMjiec3oEctRJcydwgLuPZR1PM7MlVsWZnNkU82yJVXFOI4a5nAwAzKzP3UeyjiOO2RKr4kzObIp5tsSqOGPuf64nAxERmdqc6TMQEZHWKRmIiIiSgchMmVnRzI5IcPuHRPf6iyRGyUDmLDP7azP7c1Wxr+fMYFvvaDIK9Ezg0Sm+v0ehumjZpIJpDYqo3Q98vNXYReJQMpC5rAhcUFXs6y8z3FaxdmFUpuF5zQqJ1SmqVrdgWqMiau6+Eegzs8EZxC/SlJKB5Eb01/03zOxmM7vSzBZHryuilsMl0f3emNlnovWuj074AKeY2TUWSjoviJYdT6g+WdnHgWb2pWj6QjM7sEGxsnoF05oVUbuKUM9GJBFKBjLXfTA60V8HLATG3P0o4CvAGcB7gX+PSgrfApxsZscAC939KHdf7e6V+jXr3f01hBPz66JlBwO/rezM3f8A/MUpqJ57AAABSklEQVTMLgD+XzRfT72Cac2KqP0W+K8zOA4iTSkZyFxXuUz0SmAncHO0fB3wYmB/4IZo2fXA84CDgB/U2dad0fsfgeXRdA+wo2a9bwPvjN4bqVcwrVkRtaejfYkkQslA8qbyMJOjgHuAu4GXR8teAdxF+Cv8hCbbcKDyxK8HgH1rPj8XeHP03ki9gmnNiqgNAQ822Z7IjCgZyFw2wTOXidYB+wBdZnYj8DHgfwJfA9aY2fXAocDl7n4NsMXMfhl9t5c9C41VT/8UWF3ZoZm9DbjF3X8G3Gpmb62JZwLqF0ybooja30T7EkmEylFIbpjZqcAWd2/2UJFWtvsV4APuXm7ndmv28TXgdNf/sJIQtQwkT6r/om+n84G3JLBdAMzsOOArSgSSJLUMRERELQMREVEyEBERlAxERAQlAxERQclARERQMhAREeD/AyEnR1AONW5W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C:\Users\south\Picture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6" y="2332611"/>
            <a:ext cx="3943936" cy="39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70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/>
          <p:cNvSpPr txBox="1"/>
          <p:nvPr/>
        </p:nvSpPr>
        <p:spPr>
          <a:xfrm>
            <a:off x="2089545" y="3179331"/>
            <a:ext cx="5732339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IN" sz="5400" b="1" dirty="0" smtClean="0">
                <a:latin typeface="Arial"/>
                <a:ea typeface="맑은 고딕"/>
              </a:rPr>
              <a:t>End of Document</a:t>
            </a:r>
            <a:endParaRPr kumimoji="0" lang="en-IN" sz="5400" b="1" dirty="0"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899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과정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3130" y="851636"/>
            <a:ext cx="5234733" cy="923330"/>
            <a:chOff x="523130" y="1481361"/>
            <a:chExt cx="5234733" cy="923330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 bwMode="gray">
            <a:xfrm>
              <a:off x="523130" y="1555149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1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9155" y="1481361"/>
              <a:ext cx="4648708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rap up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아이디어 도출 및 추진방향을 정리</a:t>
              </a:r>
              <a:endParaRPr lang="ko-KR" altLang="en-US" sz="2800" b="1" u="sng" dirty="0" smtClean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130" y="2003073"/>
            <a:ext cx="5765328" cy="923330"/>
            <a:chOff x="523130" y="3198015"/>
            <a:chExt cx="5765328" cy="923330"/>
          </a:xfrm>
        </p:grpSpPr>
        <p:sp>
          <p:nvSpPr>
            <p:cNvPr id="38" name="직사각형 37"/>
            <p:cNvSpPr>
              <a:spLocks noChangeAspect="1"/>
            </p:cNvSpPr>
            <p:nvPr/>
          </p:nvSpPr>
          <p:spPr bwMode="gray">
            <a:xfrm>
              <a:off x="523130" y="3271803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2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9155" y="3198015"/>
              <a:ext cx="5179303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ind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업체별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Stock 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수집하고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정리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endParaRPr lang="ko-KR" altLang="en-US" sz="1800" b="1" u="sng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3130" y="3154510"/>
            <a:ext cx="5372592" cy="923330"/>
            <a:chOff x="523130" y="4957800"/>
            <a:chExt cx="5372592" cy="923330"/>
          </a:xfrm>
        </p:grpSpPr>
        <p:sp>
          <p:nvSpPr>
            <p:cNvPr id="39" name="직사각형 38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3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9155" y="4957800"/>
              <a:ext cx="4786567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P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rocessing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의 형식을 학습할 수 있게 처리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3130" y="4305947"/>
            <a:ext cx="8209907" cy="923330"/>
            <a:chOff x="523130" y="4957800"/>
            <a:chExt cx="8209907" cy="923330"/>
          </a:xfrm>
        </p:grpSpPr>
        <p:sp>
          <p:nvSpPr>
            <p:cNvPr id="14" name="직사각형 13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4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155" y="4957800"/>
              <a:ext cx="7623882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L</a:t>
              </a:r>
              <a:r>
                <a:rPr lang="en-US" altLang="ko-KR" sz="2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earning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/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처리된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를 적합한 기법으로 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Deep Learning</a:t>
              </a:r>
              <a:r>
                <a:rPr lang="ko-KR" altLang="en-US" sz="2400" b="1" u="sng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및 평가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3130" y="5457384"/>
            <a:ext cx="5627470" cy="923330"/>
            <a:chOff x="523130" y="4957800"/>
            <a:chExt cx="5627470" cy="923330"/>
          </a:xfrm>
        </p:grpSpPr>
        <p:sp>
          <p:nvSpPr>
            <p:cNvPr id="17" name="직사각형 16"/>
            <p:cNvSpPr>
              <a:spLocks noChangeAspect="1"/>
            </p:cNvSpPr>
            <p:nvPr/>
          </p:nvSpPr>
          <p:spPr bwMode="gray">
            <a:xfrm>
              <a:off x="523130" y="5031588"/>
              <a:ext cx="406847" cy="406421"/>
            </a:xfrm>
            <a:prstGeom prst="rect">
              <a:avLst/>
            </a:prstGeom>
            <a:solidFill>
              <a:srgbClr val="002266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5</a:t>
              </a:r>
              <a:endParaRPr lang="ko-KR" alt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155" y="4957800"/>
              <a:ext cx="5041445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ko-KR" sz="36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</a:t>
              </a:r>
              <a: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ffectiveness</a:t>
              </a:r>
              <a:br>
                <a:rPr lang="en-US" altLang="ko-KR" sz="2400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</a:b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모델의 실효성을 판단하고</a:t>
              </a:r>
              <a:r>
                <a:rPr lang="en-US" altLang="ko-KR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2400" b="1" u="sng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모의실험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12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 smtClean="0"/>
              <a:t>– Executive Summary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Learning RNN</a:t>
            </a:r>
            <a:r>
              <a:rPr lang="ko-KR" altLang="en-US" dirty="0" smtClean="0"/>
              <a:t>을 활용한 주가 예측 모델링과 평가를 위한 실행계획서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gray">
          <a:xfrm rot="10800000" flipH="1">
            <a:off x="1414732" y="2301366"/>
            <a:ext cx="2838091" cy="3316455"/>
          </a:xfrm>
          <a:prstGeom prst="rightArrow">
            <a:avLst>
              <a:gd name="adj1" fmla="val 50000"/>
              <a:gd name="adj2" fmla="val 11130"/>
            </a:avLst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2439" y="1396055"/>
            <a:ext cx="3381730" cy="266174"/>
            <a:chOff x="452439" y="1577201"/>
            <a:chExt cx="3833811" cy="266174"/>
          </a:xfrm>
        </p:grpSpPr>
        <p:cxnSp>
          <p:nvCxnSpPr>
            <p:cNvPr id="8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현황분석 및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To-Be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방향 </a:t>
              </a: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Consensus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gray">
          <a:xfrm>
            <a:off x="4108704" y="191594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108704" y="3148682"/>
            <a:ext cx="1118904" cy="1782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직사각형 11"/>
          <p:cNvSpPr/>
          <p:nvPr/>
        </p:nvSpPr>
        <p:spPr bwMode="gray">
          <a:xfrm>
            <a:off x="4108704" y="4997792"/>
            <a:ext cx="1118904" cy="1166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108704" y="1396055"/>
            <a:ext cx="5344860" cy="266174"/>
            <a:chOff x="452439" y="1577201"/>
            <a:chExt cx="3833811" cy="266174"/>
          </a:xfrm>
        </p:grpSpPr>
        <p:cxnSp>
          <p:nvCxnSpPr>
            <p:cNvPr id="14" name="직선 연결선 15"/>
            <p:cNvCxnSpPr/>
            <p:nvPr/>
          </p:nvCxnSpPr>
          <p:spPr>
            <a:xfrm>
              <a:off x="452439" y="1843375"/>
              <a:ext cx="3833811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52439" y="1577201"/>
              <a:ext cx="3833811" cy="1723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Deep Learning </a:t>
              </a:r>
              <a:r>
                <a:rPr kumimoji="0" lang="ko-KR" altLang="en-US" b="1" kern="0" dirty="0" smtClean="0">
                  <a:solidFill>
                    <a:prstClr val="black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실행 구성</a:t>
              </a:r>
              <a:endParaRPr kumimoji="0" lang="ko-KR" altLang="en-US" b="1" kern="0" dirty="0">
                <a:solidFill>
                  <a:prstClr val="black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 bwMode="gray">
          <a:xfrm>
            <a:off x="457883" y="1915942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과제 아이디어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/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팀원 구성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57883" y="2790230"/>
            <a:ext cx="1923008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주가분석 업체 선정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주가데이터 확보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55505" y="3664518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전처리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38"/>
          <p:cNvSpPr/>
          <p:nvPr/>
        </p:nvSpPr>
        <p:spPr bwMode="gray">
          <a:xfrm>
            <a:off x="465860" y="4538806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데이터 학습</a:t>
            </a:r>
            <a:endParaRPr lang="en-US" altLang="ko-KR" sz="1200" b="1" u="sng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39"/>
          <p:cNvSpPr/>
          <p:nvPr/>
        </p:nvSpPr>
        <p:spPr bwMode="gray">
          <a:xfrm>
            <a:off x="465860" y="5413092"/>
            <a:ext cx="1926927" cy="77085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lang="ko-KR" altLang="en-US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평가</a:t>
            </a:r>
            <a:endParaRPr lang="en-US" altLang="ko-KR" sz="1200" b="1" u="sng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pSp>
        <p:nvGrpSpPr>
          <p:cNvPr id="28" name="그룹 108"/>
          <p:cNvGrpSpPr/>
          <p:nvPr/>
        </p:nvGrpSpPr>
        <p:grpSpPr>
          <a:xfrm>
            <a:off x="2534420" y="1915942"/>
            <a:ext cx="1299749" cy="4248150"/>
            <a:chOff x="3284406" y="2097088"/>
            <a:chExt cx="2096521" cy="3523085"/>
          </a:xfrm>
          <a:solidFill>
            <a:schemeClr val="bg1">
              <a:lumMod val="95000"/>
            </a:schemeClr>
          </a:solidFill>
        </p:grpSpPr>
        <p:sp>
          <p:nvSpPr>
            <p:cNvPr id="29" name="모서리가 둥근 직사각형 60"/>
            <p:cNvSpPr/>
            <p:nvPr/>
          </p:nvSpPr>
          <p:spPr bwMode="gray">
            <a:xfrm>
              <a:off x="3284406" y="4272286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Hyper Parameter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RNN + Dropout</a:t>
              </a:r>
            </a:p>
          </p:txBody>
        </p:sp>
        <p:sp>
          <p:nvSpPr>
            <p:cNvPr id="30" name="모서리가 둥근 직사각형 96"/>
            <p:cNvSpPr/>
            <p:nvPr/>
          </p:nvSpPr>
          <p:spPr bwMode="gray">
            <a:xfrm>
              <a:off x="3284406" y="2097088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기말과제 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err="1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팀프로젝트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과제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선정 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( 6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月</a:t>
              </a: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 </a:t>
              </a:r>
              <a:endParaRPr lang="en-US" altLang="ko-KR" sz="1200" b="1" dirty="0" smtClean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모서리가 둥근 직사각형 97"/>
            <p:cNvSpPr/>
            <p:nvPr/>
          </p:nvSpPr>
          <p:spPr bwMode="gray">
            <a:xfrm>
              <a:off x="3284406" y="2822154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주가데이터 확보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(</a:t>
              </a:r>
              <a:r>
                <a:rPr lang="ko-KR" altLang="en-US" sz="1200" b="1" dirty="0" err="1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구글링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/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사이트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)</a:t>
              </a:r>
              <a:endParaRPr lang="en-US" altLang="ko-KR" sz="1200" b="1" dirty="0">
                <a:solidFill>
                  <a:srgbClr val="0070C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모서리가 둥근 직사각형 98"/>
            <p:cNvSpPr/>
            <p:nvPr/>
          </p:nvSpPr>
          <p:spPr bwMode="gray">
            <a:xfrm>
              <a:off x="3284406" y="4997352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RMSE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&amp;</a:t>
              </a:r>
            </a:p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ko-KR" altLang="en-US" sz="1200" b="1" u="sng" dirty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모의 투자평가</a:t>
              </a:r>
              <a:endParaRPr lang="en-US" altLang="ko-KR" sz="1200" b="1" u="sng" dirty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모서리가 둥근 직사각형 103"/>
            <p:cNvSpPr/>
            <p:nvPr/>
          </p:nvSpPr>
          <p:spPr bwMode="gray">
            <a:xfrm>
              <a:off x="3284406" y="3563689"/>
              <a:ext cx="2096521" cy="622821"/>
            </a:xfrm>
            <a:prstGeom prst="roundRect">
              <a:avLst/>
            </a:prstGeom>
            <a:grp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00000"/>
                </a:lnSpc>
                <a:spcBef>
                  <a:spcPts val="150"/>
                </a:spcBef>
              </a:pPr>
              <a:r>
                <a:rPr lang="en-US" altLang="ko-KR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DATA </a:t>
              </a:r>
              <a:r>
                <a:rPr lang="ko-KR" altLang="en-US" sz="1200" b="1" u="sng" dirty="0" smtClean="0">
                  <a:solidFill>
                    <a:srgbClr val="002060"/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스케일링</a:t>
              </a:r>
              <a:endParaRPr lang="en-US" altLang="ko-KR" sz="1200" b="1" u="sng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4" name="직사각형 58"/>
          <p:cNvSpPr/>
          <p:nvPr/>
        </p:nvSpPr>
        <p:spPr bwMode="gray">
          <a:xfrm>
            <a:off x="5303802" y="191594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상장회사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zip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파일 확보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58"/>
          <p:cNvSpPr/>
          <p:nvPr/>
        </p:nvSpPr>
        <p:spPr bwMode="gray">
          <a:xfrm>
            <a:off x="5303802" y="222412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업체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Filtering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작업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58"/>
          <p:cNvSpPr/>
          <p:nvPr/>
        </p:nvSpPr>
        <p:spPr bwMode="gray">
          <a:xfrm>
            <a:off x="5303802" y="253231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Data Scaling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58"/>
          <p:cNvSpPr/>
          <p:nvPr/>
        </p:nvSpPr>
        <p:spPr bwMode="gray">
          <a:xfrm>
            <a:off x="5303802" y="345686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B-2.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모델정의 </a:t>
            </a: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– LSTM, Dropout, Multi RNN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58"/>
          <p:cNvSpPr/>
          <p:nvPr/>
        </p:nvSpPr>
        <p:spPr bwMode="gray">
          <a:xfrm>
            <a:off x="5303802" y="376505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B-3. Hyper Parameter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선정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58"/>
          <p:cNvSpPr/>
          <p:nvPr/>
        </p:nvSpPr>
        <p:spPr bwMode="gray">
          <a:xfrm>
            <a:off x="5303802" y="438142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58"/>
          <p:cNvSpPr/>
          <p:nvPr/>
        </p:nvSpPr>
        <p:spPr bwMode="gray">
          <a:xfrm>
            <a:off x="5303802" y="407323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B-4. Data Training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58"/>
          <p:cNvSpPr/>
          <p:nvPr/>
        </p:nvSpPr>
        <p:spPr bwMode="gray">
          <a:xfrm>
            <a:off x="5303802" y="468960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58"/>
          <p:cNvSpPr/>
          <p:nvPr/>
        </p:nvSpPr>
        <p:spPr bwMode="gray">
          <a:xfrm>
            <a:off x="5303802" y="314868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B-1. Method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정의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0" name="직사각형 58"/>
          <p:cNvSpPr/>
          <p:nvPr/>
        </p:nvSpPr>
        <p:spPr bwMode="gray">
          <a:xfrm>
            <a:off x="5303802" y="49977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C-1.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모의투자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8"/>
          <p:cNvSpPr/>
          <p:nvPr/>
        </p:nvSpPr>
        <p:spPr bwMode="gray">
          <a:xfrm>
            <a:off x="5303802" y="5305977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C-2. RMSE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8"/>
          <p:cNvSpPr/>
          <p:nvPr/>
        </p:nvSpPr>
        <p:spPr bwMode="gray">
          <a:xfrm>
            <a:off x="5303802" y="5922345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8"/>
          <p:cNvSpPr/>
          <p:nvPr/>
        </p:nvSpPr>
        <p:spPr bwMode="gray">
          <a:xfrm>
            <a:off x="5303802" y="561416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C-3. </a:t>
            </a:r>
            <a:r>
              <a:rPr lang="ko-KR" altLang="en-US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예상 수익률 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3" name="실행 단추: 앞으로 또는 다음 62">
            <a:hlinkClick r:id="" action="ppaction://hlinkshowjump?jump=nextslide" highlightClick="1"/>
          </p:cNvPr>
          <p:cNvSpPr>
            <a:spLocks noChangeAspect="1"/>
          </p:cNvSpPr>
          <p:nvPr/>
        </p:nvSpPr>
        <p:spPr bwMode="gray">
          <a:xfrm>
            <a:off x="3646683" y="1380924"/>
            <a:ext cx="187486" cy="187486"/>
          </a:xfrm>
          <a:prstGeom prst="actionButtonForwardNext">
            <a:avLst/>
          </a:prstGeom>
          <a:solidFill>
            <a:srgbClr val="FFFFFF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47" name="Rectangle 63"/>
          <p:cNvSpPr/>
          <p:nvPr/>
        </p:nvSpPr>
        <p:spPr>
          <a:xfrm>
            <a:off x="4108704" y="191768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49" name="Rectangle 63"/>
          <p:cNvSpPr/>
          <p:nvPr/>
        </p:nvSpPr>
        <p:spPr>
          <a:xfrm>
            <a:off x="4108704" y="3159173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</a:p>
        </p:txBody>
      </p:sp>
      <p:sp>
        <p:nvSpPr>
          <p:cNvPr id="56" name="Rectangle 63"/>
          <p:cNvSpPr/>
          <p:nvPr/>
        </p:nvSpPr>
        <p:spPr>
          <a:xfrm>
            <a:off x="4108704" y="4999532"/>
            <a:ext cx="218515" cy="240007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5303802" y="2844392"/>
            <a:ext cx="4219760" cy="241747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l" latinLnBrk="0">
              <a:lnSpc>
                <a:spcPct val="100000"/>
              </a:lnSpc>
              <a:spcBef>
                <a:spcPts val="0"/>
              </a:spcBef>
            </a:pPr>
            <a:r>
              <a:rPr lang="en-US" altLang="ko-KR" sz="1100" b="1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A-3. Train Data Transforming</a:t>
            </a:r>
            <a:endParaRPr lang="ko-KR" altLang="en-US" sz="1100" b="1" dirty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95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설명 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9099" y="849114"/>
            <a:ext cx="75985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KOSPI, KOSDAQ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상장 회사 정보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2196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27692"/>
              </p:ext>
            </p:extLst>
          </p:nvPr>
        </p:nvGraphicFramePr>
        <p:xfrm>
          <a:off x="316266" y="1245471"/>
          <a:ext cx="8915400" cy="1634970"/>
        </p:xfrm>
        <a:graphic>
          <a:graphicData uri="http://schemas.openxmlformats.org/drawingml/2006/table">
            <a:tbl>
              <a:tblPr/>
              <a:tblGrid>
                <a:gridCol w="1394534"/>
                <a:gridCol w="500109"/>
                <a:gridCol w="2000435"/>
                <a:gridCol w="2000435"/>
                <a:gridCol w="625136"/>
                <a:gridCol w="394316"/>
                <a:gridCol w="2000435"/>
              </a:tblGrid>
              <a:tr h="163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종목코드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주요제품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상장일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결산월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BYC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001460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봉제의복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메리야스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란제리 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건축공사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부동산 임대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공급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1975-06-02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 중 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CJ CGV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079160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비디오물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방송프로그램 제작 및 배급업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영화상영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영화관 운영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2004-12-24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 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손해보험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005830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보험업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자동차보험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화재보험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해상보험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특종보험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장기보험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1973-06-28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김정남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DGB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금융지주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139130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금융업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지주회사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2011-06-07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김태오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DSR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제강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069730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 철강 제조업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와이어로프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각종 경강선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철선제품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,PC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아연도 강연선 제조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2003-01-28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</a:t>
                      </a: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홍하종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9" marR="4809" marT="48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99" y="3205857"/>
            <a:ext cx="656985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종목코드별 주식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2017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월 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초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581400"/>
            <a:ext cx="8566150" cy="301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70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74" y="1064818"/>
            <a:ext cx="8008126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2005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이전에 상장한 회사만으로 선정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(1068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회사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회사의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Close, Open, High, Low, Volume </a:t>
            </a:r>
            <a:r>
              <a:rPr lang="ko-KR" altLang="en-US" sz="20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컬럼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데이터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훈련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70%,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모의 투자 데이터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50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일치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나머지 테스트 데이터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Pentagon 56"/>
          <p:cNvSpPr/>
          <p:nvPr/>
        </p:nvSpPr>
        <p:spPr>
          <a:xfrm>
            <a:off x="698182" y="3081054"/>
            <a:ext cx="8274368" cy="28911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주식회사 데이터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 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pd.read_excel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('./corporations.xlsx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 err="1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= 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corporations.query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("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상장일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&lt;'2005-01-01'  ")[['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회사명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', '</a:t>
            </a:r>
            <a:r>
              <a:rPr kumimoji="0" lang="ko-KR" alt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종목코드</a:t>
            </a: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']]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print(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kumimoji="0" lang="en-US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kumimoji="0" lang="en-US" sz="1600" b="1" kern="0" dirty="0" err="1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stock_corps</a:t>
            </a:r>
            <a:r>
              <a:rPr kumimoji="0" 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결과 </a:t>
            </a:r>
            <a:r>
              <a:rPr lang="en-US" altLang="ko-KR" sz="1600" dirty="0" smtClean="0"/>
              <a:t>: 1068</a:t>
            </a:r>
            <a:r>
              <a:rPr lang="ko-KR" altLang="en-US" sz="1600" dirty="0"/>
              <a:t>개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698182" y="3081053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270598" y="2345260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3746474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3024/4320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245203" y="2364284"/>
            <a:ext cx="92939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1246/4320</a:t>
            </a:r>
            <a:endParaRPr kumimoji="1" lang="ko-KR" altLang="en-US" sz="12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Modeling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ko-KR" sz="2800" dirty="0" smtClean="0"/>
              <a:t>Many to One </a:t>
            </a:r>
            <a:r>
              <a:rPr kumimoji="1" lang="ko-KR" altLang="en-US" sz="2800" dirty="0" smtClean="0"/>
              <a:t>구조</a:t>
            </a:r>
            <a:endParaRPr kumimoji="1" lang="ko-KR" altLang="en-US" sz="2800" dirty="0"/>
          </a:p>
        </p:txBody>
      </p:sp>
      <p:pic>
        <p:nvPicPr>
          <p:cNvPr id="1026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6" y="2176671"/>
            <a:ext cx="8546185" cy="237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상자 5"/>
          <p:cNvSpPr txBox="1"/>
          <p:nvPr/>
        </p:nvSpPr>
        <p:spPr>
          <a:xfrm>
            <a:off x="100112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2286589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57205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4846415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120780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7405084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8689388" y="4214838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8681601" y="2349594"/>
            <a:ext cx="2114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</a:t>
            </a:r>
            <a:endParaRPr kumimoji="1" lang="ko-KR" altLang="en-US" sz="12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5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 Parameter </a:t>
            </a:r>
            <a:r>
              <a:rPr lang="ko-KR" altLang="en-US" dirty="0" smtClean="0"/>
              <a:t>선정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667" y="817167"/>
            <a:ext cx="8008126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하이퍼파라이터</a:t>
            </a:r>
            <a:r>
              <a:rPr lang="ko-KR" altLang="en-US" sz="2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선택을 위하 단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개 종목만을 가지고 트레이닝하며 다양한 파라미터 시도 하여 최적의 값을 선정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3" y="1762069"/>
            <a:ext cx="3959185" cy="136888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3" y="3252145"/>
            <a:ext cx="3959185" cy="199020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 rot="18842387">
            <a:off x="2465347" y="2975525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18" y="2498140"/>
            <a:ext cx="4499015" cy="1450800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 rot="13607305">
            <a:off x="4065035" y="3461963"/>
            <a:ext cx="336037" cy="43204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Pentagon 56"/>
          <p:cNvSpPr/>
          <p:nvPr/>
        </p:nvSpPr>
        <p:spPr>
          <a:xfrm>
            <a:off x="4505540" y="4091395"/>
            <a:ext cx="4683165" cy="2385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선택된 </a:t>
            </a:r>
            <a:r>
              <a:rPr lang="ko-KR" altLang="en-US" sz="1200" i="1" dirty="0" err="1" smtClean="0">
                <a:solidFill>
                  <a:srgbClr val="408080"/>
                </a:solidFill>
              </a:rPr>
              <a:t>파라미터</a:t>
            </a:r>
            <a:r>
              <a:rPr lang="ko-KR" altLang="en-US" sz="1200" i="1" dirty="0" smtClean="0">
                <a:solidFill>
                  <a:srgbClr val="408080"/>
                </a:solidFill>
              </a:rPr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train_params</a:t>
            </a:r>
            <a:r>
              <a:rPr lang="en-US" altLang="ko-KR" sz="1200" dirty="0" smtClean="0"/>
              <a:t> </a:t>
            </a:r>
            <a:r>
              <a:rPr lang="en-US" altLang="ko-KR" sz="1200" dirty="0">
                <a:solidFill>
                  <a:srgbClr val="666666"/>
                </a:solidFill>
              </a:rPr>
              <a:t>=</a:t>
            </a:r>
            <a:r>
              <a:rPr lang="en-US" altLang="ko-KR" sz="1200" dirty="0"/>
              <a:t> {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seq_length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5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시퀀스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hidden_dims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[</a:t>
            </a:r>
            <a:r>
              <a:rPr lang="en-US" altLang="ko-KR" sz="1200" dirty="0">
                <a:solidFill>
                  <a:srgbClr val="666666"/>
                </a:solidFill>
              </a:rPr>
              <a:t>128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96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666666"/>
                </a:solidFill>
              </a:rPr>
              <a:t>64</a:t>
            </a:r>
            <a:r>
              <a:rPr lang="en-US" altLang="ko-KR" sz="1200" dirty="0"/>
              <a:t>],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ko-KR" altLang="en-US" sz="1200" i="1" dirty="0" err="1">
                <a:solidFill>
                  <a:srgbClr val="408080"/>
                </a:solidFill>
              </a:rPr>
              <a:t>히든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레이어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r>
              <a:rPr lang="ko-KR" altLang="en-US" sz="1200" i="1" dirty="0" err="1">
                <a:solidFill>
                  <a:srgbClr val="408080"/>
                </a:solidFill>
              </a:rPr>
              <a:t>갯수</a:t>
            </a:r>
            <a:r>
              <a:rPr lang="ko-KR" altLang="en-US" sz="1200" i="1" dirty="0">
                <a:solidFill>
                  <a:srgbClr val="408080"/>
                </a:solidFill>
              </a:rPr>
              <a:t>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dropout_keep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0.8</a:t>
            </a:r>
            <a:r>
              <a:rPr lang="en-US" altLang="ko-KR" sz="1200" dirty="0"/>
              <a:t>,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# </a:t>
            </a:r>
            <a:r>
              <a:rPr lang="en-US" altLang="ko-KR" sz="1200" i="1" dirty="0">
                <a:solidFill>
                  <a:srgbClr val="408080"/>
                </a:solidFill>
              </a:rPr>
              <a:t>dropout </a:t>
            </a:r>
            <a:endParaRPr lang="en-US" altLang="ko-KR" sz="1200" i="1" dirty="0" smtClean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……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'iterations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100000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</a:t>
            </a:r>
            <a:r>
              <a:rPr lang="ko-KR" altLang="en-US" sz="1200" i="1" dirty="0">
                <a:solidFill>
                  <a:srgbClr val="408080"/>
                </a:solidFill>
              </a:rPr>
              <a:t>최대 훈련 반복횟수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BA2121"/>
                </a:solidFill>
              </a:rPr>
              <a:t>    '</a:t>
            </a:r>
            <a:r>
              <a:rPr lang="en-US" altLang="ko-KR" sz="1200" dirty="0" err="1" smtClean="0">
                <a:solidFill>
                  <a:srgbClr val="BA2121"/>
                </a:solidFill>
              </a:rPr>
              <a:t>loss_up_count</a:t>
            </a:r>
            <a:r>
              <a:rPr lang="en-US" altLang="ko-KR" sz="1200" dirty="0">
                <a:solidFill>
                  <a:srgbClr val="BA2121"/>
                </a:solidFill>
              </a:rPr>
              <a:t>'</a:t>
            </a:r>
            <a:r>
              <a:rPr lang="en-US" altLang="ko-KR" sz="1200" dirty="0"/>
              <a:t> : </a:t>
            </a:r>
            <a:r>
              <a:rPr lang="en-US" altLang="ko-KR" sz="1200" dirty="0">
                <a:solidFill>
                  <a:srgbClr val="666666"/>
                </a:solidFill>
              </a:rPr>
              <a:t>10</a:t>
            </a:r>
            <a:r>
              <a:rPr lang="en-US" altLang="ko-KR" sz="1200" dirty="0"/>
              <a:t>, </a:t>
            </a:r>
            <a:r>
              <a:rPr lang="en-US" altLang="ko-KR" sz="1200" i="1" dirty="0">
                <a:solidFill>
                  <a:srgbClr val="408080"/>
                </a:solidFill>
              </a:rPr>
              <a:t># early </a:t>
            </a:r>
            <a:r>
              <a:rPr lang="en-US" altLang="ko-KR" sz="1200" i="1" dirty="0" smtClean="0">
                <a:solidFill>
                  <a:srgbClr val="408080"/>
                </a:solidFill>
              </a:rPr>
              <a:t>stopping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dirty="0" smtClean="0">
                <a:solidFill>
                  <a:srgbClr val="408080"/>
                </a:solidFill>
              </a:rPr>
              <a:t>    ……</a:t>
            </a:r>
            <a:endParaRPr lang="en-US" altLang="ko-KR" sz="1200" i="1" dirty="0">
              <a:solidFill>
                <a:srgbClr val="408080"/>
              </a:solidFill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};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3" name="Rectangle 63"/>
          <p:cNvSpPr/>
          <p:nvPr/>
        </p:nvSpPr>
        <p:spPr>
          <a:xfrm>
            <a:off x="4505540" y="4088622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945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Confirmed Model and hyper-parameters</a:t>
            </a:r>
            <a:endParaRPr kumimoji="1"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69905"/>
              </p:ext>
            </p:extLst>
          </p:nvPr>
        </p:nvGraphicFramePr>
        <p:xfrm>
          <a:off x="124430" y="665837"/>
          <a:ext cx="3618015" cy="1068382"/>
        </p:xfrm>
        <a:graphic>
          <a:graphicData uri="http://schemas.openxmlformats.org/drawingml/2006/table">
            <a:tbl>
              <a:tblPr/>
              <a:tblGrid>
                <a:gridCol w="727466"/>
                <a:gridCol w="727466"/>
                <a:gridCol w="727466"/>
                <a:gridCol w="708151"/>
                <a:gridCol w="727466"/>
              </a:tblGrid>
              <a:tr h="91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Open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Volume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Close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C0BF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819.929993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824.400024</a:t>
                      </a:r>
                      <a:endParaRPr 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1281700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824.159973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819.359985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818.469971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1304000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818.97998</a:t>
                      </a:r>
                      <a:endParaRPr lang="fi-FI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823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1053600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820.450012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816</a:t>
                      </a:r>
                      <a:endParaRPr lang="ko-KR" altLang="en-U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820.958984</a:t>
                      </a:r>
                      <a:endParaRPr lang="it-IT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815.48999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1198100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819.23999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811.700012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815.25</a:t>
                      </a:r>
                      <a:endParaRPr lang="nb-NO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809.780029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1129100</a:t>
                      </a:r>
                      <a:endParaRPr lang="is-IS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813.669983</a:t>
                      </a:r>
                      <a:endParaRPr lang="hr-HR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1518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809.51001</a:t>
                      </a:r>
                      <a:endParaRPr lang="hr-HR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810.659973</a:t>
                      </a:r>
                      <a:endParaRPr lang="en-U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804.539978</a:t>
                      </a:r>
                      <a:endParaRPr lang="is-IS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989700</a:t>
                      </a:r>
                      <a:endParaRPr lang="cs-CZ" sz="90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?</a:t>
                      </a:r>
                      <a:endParaRPr lang="mr-IN" sz="900" dirty="0">
                        <a:effectLst/>
                      </a:endParaRPr>
                    </a:p>
                  </a:txBody>
                  <a:tcPr marL="7733" marR="7733" marT="7733" marB="77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/>
          <a:stretch/>
        </p:blipFill>
        <p:spPr bwMode="auto">
          <a:xfrm>
            <a:off x="2304359" y="1644204"/>
            <a:ext cx="6088269" cy="24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상자 4"/>
          <p:cNvSpPr txBox="1"/>
          <p:nvPr/>
        </p:nvSpPr>
        <p:spPr>
          <a:xfrm>
            <a:off x="1352932" y="5837524"/>
            <a:ext cx="16530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Input_dim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693522" y="226125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Sequence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_length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5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68414" y="758605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Output</a:t>
            </a: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2" t="-4669" r="-164" b="36597"/>
          <a:stretch/>
        </p:blipFill>
        <p:spPr bwMode="auto">
          <a:xfrm>
            <a:off x="7522663" y="704003"/>
            <a:ext cx="901393" cy="15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gray">
          <a:xfrm>
            <a:off x="6955437" y="1731984"/>
            <a:ext cx="1958088" cy="435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ko-KR" b="1" smtClean="0">
                <a:solidFill>
                  <a:srgbClr val="002060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Fully Connected</a:t>
            </a:r>
            <a:endParaRPr kumimoji="1" lang="ko-KR" altLang="en-US" b="1" dirty="0" smtClean="0">
              <a:solidFill>
                <a:srgbClr val="002060"/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-120095" y="2667948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64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3388633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4.googleusercontent.com/srbm155IFyarCwbOmKhvmOW9JurYnQR4Ros3SsXlPe4BbxR8Ltqv2So9UmqSiRLbg49pF2o9mS0ByZMS1PyAYbDqHojk0NioNl0NGc2UiZormxDoSf6BNeAfnaxf3VX2o1mGhSPmIy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7" t="36755"/>
          <a:stretch/>
        </p:blipFill>
        <p:spPr bwMode="auto">
          <a:xfrm>
            <a:off x="2304358" y="4316565"/>
            <a:ext cx="6088269" cy="152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상자 13"/>
          <p:cNvSpPr txBox="1"/>
          <p:nvPr/>
        </p:nvSpPr>
        <p:spPr>
          <a:xfrm>
            <a:off x="-154203" y="3536454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96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-105297" y="4423826"/>
            <a:ext cx="262490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8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hidden_dim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128</a:t>
            </a:r>
            <a:endParaRPr kumimoji="1" lang="ko-KR" altLang="en-US" sz="18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모형 특징</a:t>
            </a:r>
            <a:endParaRPr lang="ko-KR" altLang="en-US" dirty="0"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307390" y="1016596"/>
            <a:ext cx="0" cy="56084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4430" y="698242"/>
            <a:ext cx="8008126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LSTM cell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Stacked RNN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Dropout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Loss =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MSE +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주식 예측의 방향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과적합 방지를 위하여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Early Stopping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적용</a:t>
            </a:r>
            <a:endParaRPr lang="en-US" altLang="ko-KR" sz="2000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Optimizer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Adam </a:t>
            </a:r>
            <a:r>
              <a:rPr lang="ko-KR" altLang="en-US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20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b="1" dirty="0" smtClean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Pentagon 56"/>
          <p:cNvSpPr/>
          <p:nvPr/>
        </p:nvSpPr>
        <p:spPr>
          <a:xfrm>
            <a:off x="475585" y="3421230"/>
            <a:ext cx="8274368" cy="3194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모델 정의</a:t>
            </a:r>
            <a:endParaRPr kumimoji="0" lang="ko-KR" altLang="en-US" sz="1600" b="1" kern="0" dirty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cells = []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dirty="0"/>
              <a:t>n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hidden_dims</a:t>
            </a:r>
            <a:r>
              <a:rPr lang="en-US" altLang="ko-KR" dirty="0"/>
              <a:t> :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   cell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BasicLSTMCell</a:t>
            </a:r>
            <a:r>
              <a:rPr lang="en-US" altLang="ko-KR" dirty="0"/>
              <a:t>(</a:t>
            </a:r>
            <a:r>
              <a:rPr lang="en-US" altLang="ko-KR" dirty="0" err="1"/>
              <a:t>num_units</a:t>
            </a:r>
            <a:r>
              <a:rPr lang="en-US" altLang="ko-KR" dirty="0"/>
              <a:t>=n, activation=</a:t>
            </a:r>
            <a:r>
              <a:rPr lang="en-US" altLang="ko-KR" dirty="0" err="1"/>
              <a:t>tf.tanh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dropout_cell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tf.contrib.rnn.</a:t>
            </a:r>
            <a:r>
              <a:rPr lang="en-US" altLang="ko-KR" dirty="0" err="1">
                <a:solidFill>
                  <a:srgbClr val="FF0000"/>
                </a:solidFill>
              </a:rPr>
              <a:t>DropoutWrapper</a:t>
            </a:r>
            <a:r>
              <a:rPr lang="en-US" altLang="ko-KR" dirty="0"/>
              <a:t>(cell, </a:t>
            </a:r>
            <a:r>
              <a:rPr lang="en-US" altLang="ko-KR" dirty="0" smtClean="0"/>
              <a:t>    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</a:t>
            </a:r>
            <a:r>
              <a:rPr lang="en-US" altLang="ko-KR" dirty="0" err="1" smtClean="0"/>
              <a:t>output_keep_prob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output_keep_prob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cells.append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dropout_cell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stacked_rnn_cell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tf.nn.rnn_cell.</a:t>
            </a:r>
            <a:r>
              <a:rPr lang="en-US" altLang="ko-KR" dirty="0" err="1">
                <a:solidFill>
                  <a:srgbClr val="FF0000"/>
                </a:solidFill>
              </a:rPr>
              <a:t>MultiRNNCell</a:t>
            </a:r>
            <a:r>
              <a:rPr lang="en-US" altLang="ko-KR" dirty="0"/>
              <a:t>(cells)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outputs</a:t>
            </a:r>
            <a:r>
              <a:rPr lang="en-US" altLang="ko-KR" dirty="0"/>
              <a:t>, _states = </a:t>
            </a:r>
            <a:r>
              <a:rPr lang="en-US" altLang="ko-KR" dirty="0" err="1"/>
              <a:t>tf.nn.dynamic_rnn</a:t>
            </a:r>
            <a:r>
              <a:rPr lang="en-US" altLang="ko-KR" dirty="0"/>
              <a:t>(</a:t>
            </a:r>
            <a:r>
              <a:rPr lang="en-US" altLang="ko-KR" dirty="0" err="1"/>
              <a:t>stacked_rnn_cell</a:t>
            </a:r>
            <a:r>
              <a:rPr lang="en-US" altLang="ko-KR" dirty="0"/>
              <a:t>, X, </a:t>
            </a:r>
            <a:r>
              <a:rPr lang="en-US" altLang="ko-KR" dirty="0" err="1"/>
              <a:t>dtype</a:t>
            </a:r>
            <a:r>
              <a:rPr lang="en-US" altLang="ko-KR" dirty="0"/>
              <a:t>=tf.float32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# </a:t>
            </a:r>
            <a:r>
              <a:rPr kumimoji="0" lang="en-US" altLang="ko-KR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Loss : </a:t>
            </a:r>
            <a:r>
              <a:rPr kumimoji="0" lang="ko-KR" altLang="en-US" sz="1600" b="1" kern="0" dirty="0" smtClean="0">
                <a:solidFill>
                  <a:srgbClr val="00206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주식 예측의 방향 추가</a:t>
            </a:r>
            <a:endParaRPr kumimoji="0" lang="en-US" altLang="ko-KR" sz="1600" b="1" kern="0" dirty="0" smtClean="0">
              <a:solidFill>
                <a:srgbClr val="00206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not_equal</a:t>
            </a:r>
            <a:r>
              <a:rPr lang="en-US" altLang="ko-KR" dirty="0"/>
              <a:t> = 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tf.not_equal</a:t>
            </a:r>
            <a:r>
              <a:rPr lang="en-US" altLang="ko-KR" dirty="0"/>
              <a:t>(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</a:t>
            </a:r>
            <a:r>
              <a:rPr lang="en-US" altLang="ko-KR" dirty="0"/>
              <a:t>-Y), </a:t>
            </a:r>
            <a:r>
              <a:rPr lang="en-US" altLang="ko-KR" dirty="0" err="1"/>
              <a:t>tf.sign</a:t>
            </a:r>
            <a:r>
              <a:rPr lang="en-US" altLang="ko-KR" dirty="0"/>
              <a:t>(</a:t>
            </a:r>
            <a:r>
              <a:rPr lang="en-US" altLang="ko-KR" dirty="0" err="1"/>
              <a:t>X_closes-Y_pred</a:t>
            </a:r>
            <a:r>
              <a:rPr lang="en-US" altLang="ko-KR" dirty="0"/>
              <a:t>)), tf.float32) </a:t>
            </a:r>
            <a:endParaRPr lang="en-US" altLang="ko-KR" dirty="0" smtClean="0"/>
          </a:p>
          <a:p>
            <a:pPr marL="0" marR="0" lvl="0" indent="0" algn="l" defTabSz="91440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loss </a:t>
            </a:r>
            <a:r>
              <a:rPr lang="en-US" altLang="ko-KR" dirty="0"/>
              <a:t>= </a:t>
            </a:r>
            <a:r>
              <a:rPr lang="en-US" altLang="ko-KR" dirty="0" err="1"/>
              <a:t>tf.reduce_sum</a:t>
            </a:r>
            <a:r>
              <a:rPr lang="en-US" altLang="ko-KR" dirty="0"/>
              <a:t>(</a:t>
            </a:r>
            <a:r>
              <a:rPr lang="en-US" altLang="ko-KR" dirty="0" err="1"/>
              <a:t>tf.square</a:t>
            </a:r>
            <a:r>
              <a:rPr lang="en-US" altLang="ko-KR" dirty="0"/>
              <a:t>(</a:t>
            </a:r>
            <a:r>
              <a:rPr lang="en-US" altLang="ko-KR" dirty="0" err="1"/>
              <a:t>Y_pred</a:t>
            </a:r>
            <a:r>
              <a:rPr lang="en-US" altLang="ko-KR" dirty="0"/>
              <a:t> - Y) + </a:t>
            </a:r>
            <a:r>
              <a:rPr lang="en-US" altLang="ko-KR" dirty="0" err="1"/>
              <a:t>not_equal</a:t>
            </a:r>
            <a:r>
              <a:rPr lang="en-US" altLang="ko-KR" dirty="0"/>
              <a:t>)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Rectangle 63"/>
          <p:cNvSpPr/>
          <p:nvPr/>
        </p:nvSpPr>
        <p:spPr>
          <a:xfrm>
            <a:off x="8177537" y="3438251"/>
            <a:ext cx="572416" cy="317246"/>
          </a:xfrm>
          <a:prstGeom prst="rect">
            <a:avLst/>
          </a:prstGeom>
          <a:solidFill>
            <a:srgbClr val="00226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1100" b="1" kern="0" dirty="0" smtClean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Coding</a:t>
            </a:r>
            <a:endParaRPr kumimoji="0" lang="en-US" sz="1100" b="1" kern="0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308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&amp; 간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e Finance Group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돋움" pitchFamily="50" charset="-127"/>
          </a:defRPr>
        </a:defPPr>
      </a:lstStyle>
    </a:lnDef>
  </a:objectDefaults>
  <a:extraClrSchemeLst>
    <a:extraClrScheme>
      <a:clrScheme name="Core Finance Group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6B6B6B"/>
        </a:accent6>
        <a:hlink>
          <a:srgbClr val="96969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본문 장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MMC small Fonts_KOR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6350">
          <a:solidFill>
            <a:srgbClr val="0070C0"/>
          </a:solidFill>
        </a:ln>
      </a:spPr>
      <a:bodyPr rtlCol="0" anchor="ctr"/>
      <a:lstStyle>
        <a:defPPr algn="ctr">
          <a:lnSpc>
            <a:spcPct val="100000"/>
          </a:lnSpc>
          <a:spcBef>
            <a:spcPts val="0"/>
          </a:spcBef>
          <a:defRPr b="1" dirty="0" smtClean="0">
            <a:solidFill>
              <a:srgbClr val="002060"/>
            </a:solidFill>
            <a:latin typeface="Arial" panose="020B0604020202020204" pitchFamily="34" charset="0"/>
            <a:ea typeface="맑은 고딕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>
        <a:spAutoFit/>
      </a:bodyPr>
      <a:lstStyle>
        <a:defPPr>
          <a:lnSpc>
            <a:spcPct val="100000"/>
          </a:lnSpc>
          <a:spcBef>
            <a:spcPts val="0"/>
          </a:spcBef>
          <a:defRPr sz="1200" b="1" dirty="0" smtClean="0"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3_MMC small Fonts_KOR 1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DBE9DB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2">
        <a:dk1>
          <a:srgbClr val="000000"/>
        </a:dk1>
        <a:lt1>
          <a:srgbClr val="FFFFFF"/>
        </a:lt1>
        <a:dk2>
          <a:srgbClr val="FFF2AF"/>
        </a:dk2>
        <a:lt2>
          <a:srgbClr val="A9A49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0000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3">
        <a:dk1>
          <a:srgbClr val="000000"/>
        </a:dk1>
        <a:lt1>
          <a:srgbClr val="FFFFFF"/>
        </a:lt1>
        <a:dk2>
          <a:srgbClr val="C0C0C0"/>
        </a:dk2>
        <a:lt2>
          <a:srgbClr val="808080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MC small Fonts_KOR 4">
        <a:dk1>
          <a:srgbClr val="000000"/>
        </a:dk1>
        <a:lt1>
          <a:srgbClr val="FFFFFF"/>
        </a:lt1>
        <a:dk2>
          <a:srgbClr val="C0C0C0"/>
        </a:dk2>
        <a:lt2>
          <a:srgbClr val="5F5F5F"/>
        </a:lt2>
        <a:accent1>
          <a:srgbClr val="B2D1B2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D5E5D5"/>
        </a:accent5>
        <a:accent6>
          <a:srgbClr val="E7B95C"/>
        </a:accent6>
        <a:hlink>
          <a:srgbClr val="EAEAEA"/>
        </a:hlink>
        <a:folHlink>
          <a:srgbClr val="004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108778</TotalTime>
  <Words>779</Words>
  <Application>Microsoft Office PowerPoint</Application>
  <PresentationFormat>A4 용지(210x297mm)</PresentationFormat>
  <Paragraphs>229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제목 &amp; 간지</vt:lpstr>
      <vt:lpstr>본문 장표</vt:lpstr>
      <vt:lpstr>PowerPoint 프레젠테이션</vt:lpstr>
      <vt:lpstr>프로젝트의 과정</vt:lpstr>
      <vt:lpstr>프로젝트 – Executive Summary</vt:lpstr>
      <vt:lpstr>Data 설명 </vt:lpstr>
      <vt:lpstr>Data 선정</vt:lpstr>
      <vt:lpstr>Modeling</vt:lpstr>
      <vt:lpstr>Hyper Parameter 선정</vt:lpstr>
      <vt:lpstr>Confirmed Model and hyper-parameters</vt:lpstr>
      <vt:lpstr>모형 특징</vt:lpstr>
      <vt:lpstr>Prediction  Plot</vt:lpstr>
      <vt:lpstr>모의 투자 방식</vt:lpstr>
      <vt:lpstr>모의투자 결과</vt:lpstr>
      <vt:lpstr>향후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EY Advisory</dc:creator>
  <cp:lastModifiedBy>남인</cp:lastModifiedBy>
  <cp:revision>4346</cp:revision>
  <cp:lastPrinted>2017-05-16T07:42:23Z</cp:lastPrinted>
  <dcterms:created xsi:type="dcterms:W3CDTF">2005-01-25T06:24:37Z</dcterms:created>
  <dcterms:modified xsi:type="dcterms:W3CDTF">2018-06-23T02:36:00Z</dcterms:modified>
</cp:coreProperties>
</file>