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>
  <p:sldMasterIdLst>
    <p:sldMasterId id="2147484804" r:id="rId1"/>
    <p:sldMasterId id="2147484816" r:id="rId2"/>
  </p:sldMasterIdLst>
  <p:notesMasterIdLst>
    <p:notesMasterId r:id="rId15"/>
  </p:notesMasterIdLst>
  <p:handoutMasterIdLst>
    <p:handoutMasterId r:id="rId16"/>
  </p:handoutMasterIdLst>
  <p:sldIdLst>
    <p:sldId id="4002" r:id="rId3"/>
    <p:sldId id="2812" r:id="rId4"/>
    <p:sldId id="4503" r:id="rId5"/>
    <p:sldId id="4504" r:id="rId6"/>
    <p:sldId id="4524" r:id="rId7"/>
    <p:sldId id="4521" r:id="rId8"/>
    <p:sldId id="4525" r:id="rId9"/>
    <p:sldId id="4516" r:id="rId10"/>
    <p:sldId id="4522" r:id="rId11"/>
    <p:sldId id="4523" r:id="rId12"/>
    <p:sldId id="3993" r:id="rId13"/>
    <p:sldId id="3919" r:id="rId14"/>
  </p:sldIdLst>
  <p:sldSz cx="9906000" cy="6858000" type="A4"/>
  <p:notesSz cx="6797675" cy="9926638"/>
  <p:defaultTextStyle>
    <a:defPPr>
      <a:defRPr lang="en-US"/>
    </a:defPPr>
    <a:lvl1pPr algn="ctr" rtl="0" fontAlgn="base" latinLnBrk="1">
      <a:lnSpc>
        <a:spcPct val="80000"/>
      </a:lnSpc>
      <a:spcBef>
        <a:spcPct val="20000"/>
      </a:spcBef>
      <a:spcAft>
        <a:spcPct val="0"/>
      </a:spcAft>
      <a:buFont typeface="Wingdings" pitchFamily="2" charset="2"/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1pPr>
    <a:lvl2pPr marL="457200" algn="ctr" rtl="0" fontAlgn="base" latinLnBrk="1">
      <a:lnSpc>
        <a:spcPct val="80000"/>
      </a:lnSpc>
      <a:spcBef>
        <a:spcPct val="20000"/>
      </a:spcBef>
      <a:spcAft>
        <a:spcPct val="0"/>
      </a:spcAft>
      <a:buFont typeface="Wingdings" pitchFamily="2" charset="2"/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2pPr>
    <a:lvl3pPr marL="914400" algn="ctr" rtl="0" fontAlgn="base" latinLnBrk="1">
      <a:lnSpc>
        <a:spcPct val="80000"/>
      </a:lnSpc>
      <a:spcBef>
        <a:spcPct val="20000"/>
      </a:spcBef>
      <a:spcAft>
        <a:spcPct val="0"/>
      </a:spcAft>
      <a:buFont typeface="Wingdings" pitchFamily="2" charset="2"/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3pPr>
    <a:lvl4pPr marL="1371600" algn="ctr" rtl="0" fontAlgn="base" latinLnBrk="1">
      <a:lnSpc>
        <a:spcPct val="80000"/>
      </a:lnSpc>
      <a:spcBef>
        <a:spcPct val="20000"/>
      </a:spcBef>
      <a:spcAft>
        <a:spcPct val="0"/>
      </a:spcAft>
      <a:buFont typeface="Wingdings" pitchFamily="2" charset="2"/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4pPr>
    <a:lvl5pPr marL="1828800" algn="ctr" rtl="0" fontAlgn="base" latinLnBrk="1">
      <a:lnSpc>
        <a:spcPct val="80000"/>
      </a:lnSpc>
      <a:spcBef>
        <a:spcPct val="20000"/>
      </a:spcBef>
      <a:spcAft>
        <a:spcPct val="0"/>
      </a:spcAft>
      <a:buFont typeface="Wingdings" pitchFamily="2" charset="2"/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64DE82-108A-4480-9E2C-0C03D9E05051}">
          <p14:sldIdLst>
            <p14:sldId id="4002"/>
            <p14:sldId id="2812"/>
            <p14:sldId id="4503"/>
            <p14:sldId id="4504"/>
            <p14:sldId id="4524"/>
            <p14:sldId id="4521"/>
            <p14:sldId id="4525"/>
            <p14:sldId id="4516"/>
            <p14:sldId id="4522"/>
            <p14:sldId id="4523"/>
            <p14:sldId id="3993"/>
            <p14:sldId id="391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3997" userDrawn="1">
          <p15:clr>
            <a:srgbClr val="A4A3A4"/>
          </p15:clr>
        </p15:guide>
        <p15:guide id="2" orient="horz" pos="391">
          <p15:clr>
            <a:srgbClr val="A4A3A4"/>
          </p15:clr>
        </p15:guide>
        <p15:guide id="3" orient="horz" pos="890" userDrawn="1">
          <p15:clr>
            <a:srgbClr val="A4A3A4"/>
          </p15:clr>
        </p15:guide>
        <p15:guide id="4" orient="horz" pos="1162" userDrawn="1">
          <p15:clr>
            <a:srgbClr val="A4A3A4"/>
          </p15:clr>
        </p15:guide>
        <p15:guide id="5" orient="horz" pos="2455" userDrawn="1">
          <p15:clr>
            <a:srgbClr val="A4A3A4"/>
          </p15:clr>
        </p15:guide>
        <p15:guide id="6" orient="horz" pos="4133" userDrawn="1">
          <p15:clr>
            <a:srgbClr val="A4A3A4"/>
          </p15:clr>
        </p15:guide>
        <p15:guide id="7" orient="horz" pos="1321" userDrawn="1">
          <p15:clr>
            <a:srgbClr val="A4A3A4"/>
          </p15:clr>
        </p15:guide>
        <p15:guide id="8" pos="421" userDrawn="1">
          <p15:clr>
            <a:srgbClr val="A4A3A4"/>
          </p15:clr>
        </p15:guide>
        <p15:guide id="9" pos="285" userDrawn="1">
          <p15:clr>
            <a:srgbClr val="A4A3A4"/>
          </p15:clr>
        </p15:guide>
        <p15:guide id="10" pos="6068" userDrawn="1">
          <p15:clr>
            <a:srgbClr val="A4A3A4"/>
          </p15:clr>
        </p15:guide>
        <p15:guide id="12" pos="3120" userDrawn="1">
          <p15:clr>
            <a:srgbClr val="A4A3A4"/>
          </p15:clr>
        </p15:guide>
        <p15:guide id="14" pos="149" userDrawn="1">
          <p15:clr>
            <a:srgbClr val="A4A3A4"/>
          </p15:clr>
        </p15:guide>
        <p15:guide id="15" pos="5955" userDrawn="1">
          <p15:clr>
            <a:srgbClr val="A4A3A4"/>
          </p15:clr>
        </p15:guide>
        <p15:guide id="16" orient="horz" pos="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8" userDrawn="1">
          <p15:clr>
            <a:srgbClr val="A4A3A4"/>
          </p15:clr>
        </p15:guide>
        <p15:guide id="2" pos="2140" userDrawn="1">
          <p15:clr>
            <a:srgbClr val="A4A3A4"/>
          </p15:clr>
        </p15:guide>
        <p15:guide id="3" orient="horz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7799"/>
    <a:srgbClr val="D9D9D9"/>
    <a:srgbClr val="004D7F"/>
    <a:srgbClr val="0000FF"/>
    <a:srgbClr val="003399"/>
    <a:srgbClr val="000099"/>
    <a:srgbClr val="333399"/>
    <a:srgbClr val="FFFF99"/>
    <a:srgbClr val="3333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35" autoAdjust="0"/>
    <p:restoredTop sz="95383" autoAdjust="0"/>
  </p:normalViewPr>
  <p:slideViewPr>
    <p:cSldViewPr snapToGrid="0" snapToObjects="1">
      <p:cViewPr varScale="1">
        <p:scale>
          <a:sx n="67" d="100"/>
          <a:sy n="67" d="100"/>
        </p:scale>
        <p:origin x="-1196" y="-64"/>
      </p:cViewPr>
      <p:guideLst>
        <p:guide orient="horz" pos="3997"/>
        <p:guide orient="horz" pos="391"/>
        <p:guide orient="horz" pos="890"/>
        <p:guide orient="horz" pos="1162"/>
        <p:guide orient="horz" pos="2455"/>
        <p:guide orient="horz" pos="4133"/>
        <p:guide orient="horz" pos="1321"/>
        <p:guide orient="horz" pos="51"/>
        <p:guide pos="421"/>
        <p:guide pos="285"/>
        <p:guide pos="6068"/>
        <p:guide pos="3120"/>
        <p:guide pos="149"/>
        <p:guide pos="59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53"/>
    </p:cViewPr>
  </p:sorterViewPr>
  <p:notesViewPr>
    <p:cSldViewPr snapToGrid="0" snapToObjects="1">
      <p:cViewPr>
        <p:scale>
          <a:sx n="100" d="100"/>
          <a:sy n="100" d="100"/>
        </p:scale>
        <p:origin x="-2342" y="-58"/>
      </p:cViewPr>
      <p:guideLst>
        <p:guide orient="horz" pos="3128"/>
        <p:guide orient="horz" pos="3127"/>
        <p:guide pos="214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1" tIns="46372" rIns="92741" bIns="46372" numCol="1" anchor="t" anchorCtr="0" compatLnSpc="1">
            <a:prstTxWarp prst="textNoShape">
              <a:avLst/>
            </a:prstTxWarp>
          </a:bodyPr>
          <a:lstStyle>
            <a:lvl1pPr algn="l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99" y="0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1" tIns="46372" rIns="92741" bIns="46372" numCol="1" anchor="t" anchorCtr="0" compatLnSpc="1">
            <a:prstTxWarp prst="textNoShape">
              <a:avLst/>
            </a:prstTxWarp>
          </a:bodyPr>
          <a:lstStyle>
            <a:lvl1pPr algn="r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52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1" tIns="46372" rIns="92741" bIns="46372" numCol="1" anchor="b" anchorCtr="0" compatLnSpc="1">
            <a:prstTxWarp prst="textNoShape">
              <a:avLst/>
            </a:prstTxWarp>
          </a:bodyPr>
          <a:lstStyle>
            <a:lvl1pPr algn="l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099" y="9431352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1" tIns="46372" rIns="92741" bIns="46372" numCol="1" anchor="b" anchorCtr="0" compatLnSpc="1">
            <a:prstTxWarp prst="textNoShape">
              <a:avLst/>
            </a:prstTxWarp>
          </a:bodyPr>
          <a:lstStyle>
            <a:lvl1pPr algn="r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5CC1E783-BEE9-4376-B066-A6BACE041AF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8327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41" tIns="46372" rIns="92741" bIns="46372" numCol="1" anchor="ctr" anchorCtr="0" compatLnSpc="1">
            <a:prstTxWarp prst="textNoShape">
              <a:avLst/>
            </a:prstTxWarp>
          </a:bodyPr>
          <a:lstStyle>
            <a:lvl1pPr algn="l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099" y="0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41" tIns="46372" rIns="92741" bIns="46372" numCol="1" anchor="ctr" anchorCtr="0" compatLnSpc="1">
            <a:prstTxWarp prst="textNoShape">
              <a:avLst/>
            </a:prstTxWarp>
          </a:bodyPr>
          <a:lstStyle>
            <a:lvl1pPr algn="r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39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9138" y="746125"/>
            <a:ext cx="537527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141" y="4714875"/>
            <a:ext cx="4985393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1" tIns="46372" rIns="92741" bIns="463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52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41" tIns="46372" rIns="92741" bIns="46372" numCol="1" anchor="b" anchorCtr="0" compatLnSpc="1">
            <a:prstTxWarp prst="textNoShape">
              <a:avLst/>
            </a:prstTxWarp>
          </a:bodyPr>
          <a:lstStyle>
            <a:lvl1pPr algn="l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099" y="9431352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41" tIns="46372" rIns="92741" bIns="46372" numCol="1" anchor="b" anchorCtr="0" compatLnSpc="1">
            <a:prstTxWarp prst="textNoShape">
              <a:avLst/>
            </a:prstTxWarp>
          </a:bodyPr>
          <a:lstStyle>
            <a:lvl1pPr algn="r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EE29F350-5298-44EF-A78A-70D79693BEE1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0195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0725" y="746125"/>
            <a:ext cx="5373688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20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보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027150" y="3659188"/>
            <a:ext cx="5919359" cy="431800"/>
          </a:xfrm>
          <a:prstGeom prst="rect">
            <a:avLst/>
          </a:prstGeom>
        </p:spPr>
        <p:txBody>
          <a:bodyPr lIns="0" tIns="36000" rIns="0" bIns="0" anchor="ctr"/>
          <a:lstStyle>
            <a:lvl1pPr marL="0" indent="0" algn="r">
              <a:defRPr sz="2000" spc="3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계열사명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부서명</a:t>
            </a:r>
            <a:endParaRPr lang="ko-KR" altLang="en-US" dirty="0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7783" y="2292350"/>
            <a:ext cx="8972154" cy="720000"/>
          </a:xfrm>
          <a:prstGeom prst="rect">
            <a:avLst/>
          </a:prstGeom>
          <a:noFill/>
          <a:ln/>
        </p:spPr>
        <p:txBody>
          <a:bodyPr lIns="0" rIns="0" anchor="ctr"/>
          <a:lstStyle>
            <a:lvl1pPr algn="ctr">
              <a:defRPr sz="400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보고서 제목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보안문서용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2026720" y="4167190"/>
            <a:ext cx="5919788" cy="406400"/>
          </a:xfrm>
          <a:prstGeom prst="rect">
            <a:avLst/>
          </a:prstGeom>
        </p:spPr>
        <p:txBody>
          <a:bodyPr lIns="0" rIns="36000"/>
          <a:lstStyle>
            <a:lvl1pPr algn="r">
              <a:defRPr sz="16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1pPr>
            <a:lvl2pPr algn="r">
              <a:defRPr sz="16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r">
              <a:defRPr sz="16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r">
              <a:defRPr sz="16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r">
              <a:defRPr sz="16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 txBox="1">
            <a:spLocks noChangeArrowheads="1"/>
          </p:cNvSpPr>
          <p:nvPr userDrawn="1"/>
        </p:nvSpPr>
        <p:spPr>
          <a:xfrm>
            <a:off x="1065213" y="989013"/>
            <a:ext cx="2492376" cy="474662"/>
          </a:xfrm>
          <a:prstGeom prst="rect">
            <a:avLst/>
          </a:prstGeom>
          <a:noFill/>
          <a:ln/>
        </p:spPr>
        <p:txBody>
          <a:bodyPr lIns="0" rIns="0" anchor="t"/>
          <a:lstStyle>
            <a:lvl1pPr algn="l"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CONTENTS</a:t>
            </a:r>
            <a:endParaRPr kumimoji="1" lang="ko-KR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0" hasCustomPrompt="1"/>
          </p:nvPr>
        </p:nvSpPr>
        <p:spPr>
          <a:xfrm>
            <a:off x="4037012" y="836043"/>
            <a:ext cx="5382000" cy="3662066"/>
          </a:xfrm>
          <a:prstGeom prst="rect">
            <a:avLst/>
          </a:prstGeom>
          <a:ln>
            <a:noFill/>
          </a:ln>
        </p:spPr>
        <p:txBody>
          <a:bodyPr/>
          <a:lstStyle>
            <a:lvl1pPr marL="360363" indent="-360363">
              <a:lnSpc>
                <a:spcPct val="200000"/>
              </a:lnSpc>
              <a:buSzPct val="100000"/>
              <a:buFont typeface="+mj-lt"/>
              <a:buAutoNum type="arabicPeriod"/>
              <a:defRPr sz="1800">
                <a:latin typeface="맑은 고딕" pitchFamily="50" charset="-127"/>
                <a:ea typeface="맑은 고딕" pitchFamily="50" charset="-127"/>
              </a:defRPr>
            </a:lvl1pPr>
            <a:lvl2pPr marL="487363" indent="-400050">
              <a:buFont typeface="+mj-lt"/>
              <a:buAutoNum type="romanUcPeriod"/>
              <a:defRPr sz="1800">
                <a:latin typeface="맑은 고딕" pitchFamily="50" charset="-127"/>
                <a:ea typeface="맑은 고딕" pitchFamily="50" charset="-127"/>
              </a:defRPr>
            </a:lvl2pPr>
            <a:lvl3pPr marL="584200" indent="-400050">
              <a:buFont typeface="+mj-lt"/>
              <a:buAutoNum type="romanUcPeriod"/>
              <a:defRPr sz="1800">
                <a:latin typeface="맑은 고딕" pitchFamily="50" charset="-127"/>
                <a:ea typeface="맑은 고딕" pitchFamily="50" charset="-127"/>
              </a:defRPr>
            </a:lvl3pPr>
            <a:lvl4pPr marL="1662113" indent="-400050">
              <a:buFont typeface="+mj-lt"/>
              <a:buNone/>
              <a:defRPr sz="1800">
                <a:latin typeface="맑은 고딕" pitchFamily="50" charset="-127"/>
                <a:ea typeface="맑은 고딕" pitchFamily="50" charset="-127"/>
              </a:defRPr>
            </a:lvl4pPr>
            <a:lvl5pPr marL="5470525" indent="-400050">
              <a:buFont typeface="+mj-lt"/>
              <a:buAutoNum type="romanUcPeriod"/>
              <a:defRPr sz="18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대 목차 </a:t>
            </a:r>
            <a:r>
              <a:rPr lang="en-US" altLang="ko-KR" dirty="0" smtClean="0"/>
              <a:t>1</a:t>
            </a:r>
          </a:p>
          <a:p>
            <a:pPr lvl="0"/>
            <a:r>
              <a:rPr lang="ko-KR" altLang="en-US" dirty="0" smtClean="0"/>
              <a:t>대 목차 </a:t>
            </a:r>
            <a:r>
              <a:rPr lang="en-US" altLang="ko-KR" dirty="0" smtClean="0"/>
              <a:t>2</a:t>
            </a:r>
          </a:p>
        </p:txBody>
      </p:sp>
      <p:cxnSp>
        <p:nvCxnSpPr>
          <p:cNvPr id="14" name="직선 연결선 13"/>
          <p:cNvCxnSpPr/>
          <p:nvPr userDrawn="1"/>
        </p:nvCxnSpPr>
        <p:spPr bwMode="auto">
          <a:xfrm>
            <a:off x="985167" y="1474746"/>
            <a:ext cx="19110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7908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993323" y="2821781"/>
            <a:ext cx="5919359" cy="720000"/>
          </a:xfrm>
          <a:prstGeom prst="rect">
            <a:avLst/>
          </a:prstGeom>
          <a:noFill/>
          <a:ln/>
        </p:spPr>
        <p:txBody>
          <a:bodyPr lIns="0" rIns="0"/>
          <a:lstStyle>
            <a:lvl1pPr algn="ctr">
              <a:defRPr sz="36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End of Document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7151"/>
            <a:ext cx="2311400" cy="365125"/>
          </a:xfrm>
          <a:prstGeom prst="rect">
            <a:avLst/>
          </a:prstGeom>
        </p:spPr>
        <p:txBody>
          <a:bodyPr lIns="86202" tIns="43104" rIns="86202" bIns="43104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prstClr val="black"/>
              </a:buClr>
              <a:defRPr/>
            </a:pPr>
            <a:endParaRPr kumimoji="1" lang="ko-KR" altLang="en-US" sz="900" b="1" dirty="0">
              <a:solidFill>
                <a:prstClr val="black">
                  <a:tint val="75000"/>
                </a:prst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5039" y="6357151"/>
            <a:ext cx="3136899" cy="365125"/>
          </a:xfrm>
          <a:prstGeom prst="rect">
            <a:avLst/>
          </a:prstGeom>
        </p:spPr>
        <p:txBody>
          <a:bodyPr lIns="86202" tIns="43104" rIns="86202" bIns="43104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prstClr val="black"/>
              </a:buClr>
              <a:defRPr/>
            </a:pPr>
            <a:endParaRPr kumimoji="1" lang="ko-KR" altLang="en-US" sz="900" b="1" dirty="0">
              <a:solidFill>
                <a:prstClr val="black">
                  <a:tint val="75000"/>
                </a:prst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4766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 요약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4430" y="46184"/>
            <a:ext cx="8388000" cy="4680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본문 </a:t>
            </a:r>
            <a:r>
              <a:rPr lang="ko-KR" altLang="en-US" dirty="0" err="1" smtClean="0"/>
              <a:t>장표</a:t>
            </a:r>
            <a:r>
              <a:rPr lang="ko-KR" altLang="en-US" dirty="0" smtClean="0"/>
              <a:t> 타이틀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71726" y="667530"/>
            <a:ext cx="9360827" cy="720000"/>
          </a:xfrm>
          <a:prstGeom prst="rect">
            <a:avLst/>
          </a:prstGeom>
        </p:spPr>
        <p:txBody>
          <a:bodyPr lIns="72000" rIns="72000"/>
          <a:lstStyle>
            <a:lvl1pPr marL="0" indent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18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 smtClean="0"/>
              <a:t>본문 </a:t>
            </a:r>
            <a:r>
              <a:rPr lang="ko-KR" altLang="en-US" dirty="0" err="1" smtClean="0"/>
              <a:t>장표</a:t>
            </a:r>
            <a:r>
              <a:rPr lang="ko-KR" altLang="en-US" dirty="0" smtClean="0"/>
              <a:t> 요약문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656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805" r:id="rId1"/>
    <p:sldLayoutId id="2147484834" r:id="rId2"/>
    <p:sldLayoutId id="2147484831" r:id="rId3"/>
    <p:sldLayoutId id="2147484838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85725" indent="-85725" algn="l" defTabSz="1031875" rtl="0" eaLnBrk="0" fontAlgn="base" latinLnBrk="1" hangingPunct="0">
        <a:lnSpc>
          <a:spcPct val="110000"/>
        </a:lnSpc>
        <a:spcBef>
          <a:spcPct val="30000"/>
        </a:spcBef>
        <a:spcAft>
          <a:spcPct val="0"/>
        </a:spcAft>
        <a:buSzPct val="25000"/>
        <a:buChar char=" "/>
        <a:defRPr kumimoji="1" sz="1300" b="1">
          <a:solidFill>
            <a:schemeClr val="tx1"/>
          </a:solidFill>
          <a:latin typeface="+mn-lt"/>
          <a:ea typeface="+mn-ea"/>
          <a:cs typeface="+mn-cs"/>
        </a:defRPr>
      </a:lvl1pPr>
      <a:lvl2pPr marL="182563" indent="-95250" algn="l" defTabSz="1031875" rtl="0" eaLnBrk="0" fontAlgn="base" latinLnBrk="1" hangingPunct="0">
        <a:lnSpc>
          <a:spcPct val="110000"/>
        </a:lnSpc>
        <a:spcBef>
          <a:spcPct val="30000"/>
        </a:spcBef>
        <a:spcAft>
          <a:spcPct val="0"/>
        </a:spcAft>
        <a:buSzPct val="100000"/>
        <a:buChar char="•"/>
        <a:defRPr kumimoji="1" sz="1300" b="1">
          <a:solidFill>
            <a:schemeClr val="tx1"/>
          </a:solidFill>
          <a:latin typeface="+mn-lt"/>
          <a:ea typeface="+mn-ea"/>
        </a:defRPr>
      </a:lvl2pPr>
      <a:lvl3pPr marL="280988" indent="-96838" algn="l" defTabSz="1031875" rtl="0" eaLnBrk="0" fontAlgn="base" latinLnBrk="1" hangingPunct="0">
        <a:lnSpc>
          <a:spcPct val="110000"/>
        </a:lnSpc>
        <a:spcBef>
          <a:spcPct val="30000"/>
        </a:spcBef>
        <a:spcAft>
          <a:spcPct val="0"/>
        </a:spcAft>
        <a:buSzPct val="100000"/>
        <a:buFont typeface="Palatino Linotype" pitchFamily="18" charset="0"/>
        <a:buChar char="‐"/>
        <a:defRPr kumimoji="1" sz="1300" b="1">
          <a:solidFill>
            <a:schemeClr val="tx1"/>
          </a:solidFill>
          <a:latin typeface="+mn-lt"/>
          <a:ea typeface="+mn-ea"/>
        </a:defRPr>
      </a:lvl3pPr>
      <a:lvl4pPr marL="1557338" indent="-295275" algn="l" defTabSz="1031875" rtl="0" eaLnBrk="0" fontAlgn="base" latinLnBrk="1" hangingPunct="0">
        <a:spcBef>
          <a:spcPct val="0"/>
        </a:spcBef>
        <a:spcAft>
          <a:spcPct val="0"/>
        </a:spcAft>
        <a:buSzPct val="100000"/>
        <a:buChar char="·"/>
        <a:defRPr kumimoji="1" sz="1600" b="1">
          <a:solidFill>
            <a:schemeClr val="tx1"/>
          </a:solidFill>
          <a:latin typeface="+mn-lt"/>
          <a:ea typeface="+mn-ea"/>
        </a:defRPr>
      </a:lvl4pPr>
      <a:lvl5pPr marL="5368925" indent="-298450" algn="l" defTabSz="1031875" rtl="0" eaLnBrk="0" fontAlgn="base" latinLnBrk="1" hangingPunct="0">
        <a:spcBef>
          <a:spcPct val="0"/>
        </a:spcBef>
        <a:spcAft>
          <a:spcPct val="0"/>
        </a:spcAft>
        <a:buSzPct val="100000"/>
        <a:buChar char="-"/>
        <a:defRPr kumimoji="1" sz="1600" b="1">
          <a:solidFill>
            <a:schemeClr val="tx1"/>
          </a:solidFill>
          <a:latin typeface="+mn-lt"/>
          <a:ea typeface="+mn-ea"/>
        </a:defRPr>
      </a:lvl5pPr>
      <a:lvl6pPr marL="5826125" indent="-298450" algn="l" defTabSz="1031875" rtl="0" fontAlgn="base" latinLnBrk="1">
        <a:spcBef>
          <a:spcPct val="0"/>
        </a:spcBef>
        <a:spcAft>
          <a:spcPct val="0"/>
        </a:spcAft>
        <a:buSzPct val="100000"/>
        <a:buChar char="-"/>
        <a:defRPr kumimoji="1" sz="1600" b="1">
          <a:solidFill>
            <a:schemeClr val="tx1"/>
          </a:solidFill>
          <a:latin typeface="+mn-lt"/>
          <a:ea typeface="+mn-ea"/>
        </a:defRPr>
      </a:lvl6pPr>
      <a:lvl7pPr marL="6283325" indent="-298450" algn="l" defTabSz="1031875" rtl="0" fontAlgn="base" latinLnBrk="1">
        <a:spcBef>
          <a:spcPct val="0"/>
        </a:spcBef>
        <a:spcAft>
          <a:spcPct val="0"/>
        </a:spcAft>
        <a:buSzPct val="100000"/>
        <a:buChar char="-"/>
        <a:defRPr kumimoji="1" sz="1600" b="1">
          <a:solidFill>
            <a:schemeClr val="tx1"/>
          </a:solidFill>
          <a:latin typeface="+mn-lt"/>
          <a:ea typeface="+mn-ea"/>
        </a:defRPr>
      </a:lvl7pPr>
      <a:lvl8pPr marL="6740525" indent="-298450" algn="l" defTabSz="1031875" rtl="0" fontAlgn="base" latinLnBrk="1">
        <a:spcBef>
          <a:spcPct val="0"/>
        </a:spcBef>
        <a:spcAft>
          <a:spcPct val="0"/>
        </a:spcAft>
        <a:buSzPct val="100000"/>
        <a:buChar char="-"/>
        <a:defRPr kumimoji="1" sz="1600" b="1">
          <a:solidFill>
            <a:schemeClr val="tx1"/>
          </a:solidFill>
          <a:latin typeface="+mn-lt"/>
          <a:ea typeface="+mn-ea"/>
        </a:defRPr>
      </a:lvl8pPr>
      <a:lvl9pPr marL="7197725" indent="-298450" algn="l" defTabSz="1031875" rtl="0" fontAlgn="base" latinLnBrk="1">
        <a:spcBef>
          <a:spcPct val="0"/>
        </a:spcBef>
        <a:spcAft>
          <a:spcPct val="0"/>
        </a:spcAft>
        <a:buSzPct val="100000"/>
        <a:buChar char="-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내지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396632"/>
            <a:ext cx="9904413" cy="461371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5804" y="46184"/>
            <a:ext cx="8388000" cy="46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7312" tIns="44450" rIns="87312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본문 </a:t>
            </a:r>
            <a:r>
              <a:rPr lang="ko-KR" altLang="en-US" dirty="0" err="1" smtClean="0"/>
              <a:t>장표</a:t>
            </a:r>
            <a:r>
              <a:rPr lang="ko-KR" altLang="en-US" dirty="0" smtClean="0"/>
              <a:t> 타이틀</a:t>
            </a:r>
            <a:endParaRPr lang="en-US" altLang="ko-KR" dirty="0" smtClean="0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gray">
          <a:xfrm>
            <a:off x="4558444" y="6645560"/>
            <a:ext cx="789114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54000" tIns="54000" rIns="54000" bIns="54000" anchor="ctr"/>
          <a:lstStyle/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6170779C-9965-4041-BB98-FB543BF04D0C}" type="slidenum">
              <a:rPr kumimoji="0" lang="ko-KR" altLang="en-GB" sz="1000" b="1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pPr eaLnBrk="0" latin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‹#›</a:t>
            </a:fld>
            <a:endParaRPr kumimoji="0" lang="en-GB" altLang="ko-KR" sz="1000" b="1" dirty="0">
              <a:solidFill>
                <a:srgbClr val="000000"/>
              </a:solidFill>
              <a:latin typeface="Arial" pitchFamily="34" charset="0"/>
              <a:ea typeface="굴림" pitchFamily="50" charset="-127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115804" y="99216"/>
            <a:ext cx="9619090" cy="898944"/>
            <a:chOff x="115804" y="133720"/>
            <a:chExt cx="9619090" cy="898944"/>
          </a:xfrm>
        </p:grpSpPr>
        <p:pic>
          <p:nvPicPr>
            <p:cNvPr id="6" name="그림 5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834260" y="133720"/>
              <a:ext cx="900634" cy="89894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cxnSp>
          <p:nvCxnSpPr>
            <p:cNvPr id="9" name="직선 연결선 8"/>
            <p:cNvCxnSpPr/>
            <p:nvPr userDrawn="1"/>
          </p:nvCxnSpPr>
          <p:spPr bwMode="auto">
            <a:xfrm>
              <a:off x="115804" y="583192"/>
              <a:ext cx="8718456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7" r:id="rId1"/>
  </p:sldLayoutIdLst>
  <p:transition/>
  <p:timing>
    <p:tnLst>
      <p:par>
        <p:cTn id="1" dur="indefinite" restart="never" nodeType="tmRoot"/>
      </p:par>
    </p:tnLst>
  </p:timing>
  <p:txStyles>
    <p:titleStyle>
      <a:lvl1pPr algn="l" defTabSz="939800" rtl="0" eaLnBrk="0" fontAlgn="b" latinLnBrk="1" hangingPunct="0">
        <a:spcBef>
          <a:spcPct val="50000"/>
        </a:spcBef>
        <a:spcAft>
          <a:spcPct val="0"/>
        </a:spcAft>
        <a:defRPr kumimoji="1" sz="2000" b="1" baseline="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defTabSz="939800" rtl="0" eaLnBrk="0" fontAlgn="b" latinLnBrk="1" hangingPunct="0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2pPr>
      <a:lvl3pPr algn="l" defTabSz="939800" rtl="0" eaLnBrk="0" fontAlgn="b" latinLnBrk="1" hangingPunct="0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3pPr>
      <a:lvl4pPr algn="l" defTabSz="939800" rtl="0" eaLnBrk="0" fontAlgn="b" latinLnBrk="1" hangingPunct="0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4pPr>
      <a:lvl5pPr algn="l" defTabSz="939800" rtl="0" eaLnBrk="0" fontAlgn="b" latinLnBrk="1" hangingPunct="0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5pPr>
      <a:lvl6pPr marL="457200" algn="l" defTabSz="939800" rtl="0" fontAlgn="b" latinLnBrk="1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defTabSz="939800" rtl="0" fontAlgn="b" latinLnBrk="1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defTabSz="939800" rtl="0" fontAlgn="b" latinLnBrk="1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defTabSz="939800" rtl="0" fontAlgn="b" latinLnBrk="1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defTabSz="939800" rtl="0" eaLnBrk="0" fontAlgn="b" latinLnBrk="1" hangingPunct="0">
        <a:lnSpc>
          <a:spcPct val="130000"/>
        </a:lnSpc>
        <a:spcBef>
          <a:spcPct val="10000"/>
        </a:spcBef>
        <a:spcAft>
          <a:spcPct val="10000"/>
        </a:spcAft>
        <a:buClr>
          <a:schemeClr val="tx1"/>
        </a:buClr>
        <a:buFont typeface="+mj-lt"/>
        <a:buNone/>
        <a:defRPr kumimoji="1" sz="18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23900" indent="-342900" algn="l" defTabSz="939800" rtl="0" eaLnBrk="0" fontAlgn="b" latinLnBrk="1" hangingPunct="0">
        <a:lnSpc>
          <a:spcPct val="150000"/>
        </a:lnSpc>
        <a:spcBef>
          <a:spcPct val="10000"/>
        </a:spcBef>
        <a:spcAft>
          <a:spcPct val="10000"/>
        </a:spcAft>
        <a:buClr>
          <a:schemeClr val="tx1"/>
        </a:buClr>
        <a:buSzPct val="90000"/>
        <a:buFontTx/>
        <a:buNone/>
        <a:defRPr kumimoji="1" sz="1800" b="1" baseline="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04900" indent="-342900" algn="l" defTabSz="939800" rtl="0" eaLnBrk="0" fontAlgn="b" latinLnBrk="1" hangingPunct="0">
        <a:lnSpc>
          <a:spcPct val="150000"/>
        </a:lnSpc>
        <a:spcBef>
          <a:spcPct val="10000"/>
        </a:spcBef>
        <a:spcAft>
          <a:spcPct val="10000"/>
        </a:spcAft>
        <a:buSzPct val="100000"/>
        <a:buFont typeface="+mj-lt"/>
        <a:buNone/>
        <a:defRPr kumimoji="1"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409700" indent="-266700" algn="l" defTabSz="939800" rtl="0" eaLnBrk="0" fontAlgn="b" latinLnBrk="1" hangingPunct="0">
        <a:lnSpc>
          <a:spcPct val="150000"/>
        </a:lnSpc>
        <a:spcBef>
          <a:spcPct val="10000"/>
        </a:spcBef>
        <a:spcAft>
          <a:spcPct val="10000"/>
        </a:spcAft>
        <a:buSzPct val="100000"/>
        <a:buFontTx/>
        <a:buNone/>
        <a:defRPr kumimoji="1"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916113" indent="-304800" algn="l" defTabSz="939800" rtl="0" eaLnBrk="0" fontAlgn="base" latinLnBrk="1" hangingPunct="0">
        <a:lnSpc>
          <a:spcPct val="130000"/>
        </a:lnSpc>
        <a:spcBef>
          <a:spcPct val="10000"/>
        </a:spcBef>
        <a:spcAft>
          <a:spcPct val="10000"/>
        </a:spcAft>
        <a:buSzPct val="90000"/>
        <a:buFont typeface="Wingdings" pitchFamily="2" charset="2"/>
        <a:buChar char="§"/>
        <a:defRPr kumimoji="1" sz="18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373313" indent="-304800" algn="l" defTabSz="939800" rtl="0" fontAlgn="base" latinLnBrk="1">
        <a:lnSpc>
          <a:spcPct val="130000"/>
        </a:lnSpc>
        <a:spcBef>
          <a:spcPct val="10000"/>
        </a:spcBef>
        <a:spcAft>
          <a:spcPct val="10000"/>
        </a:spcAft>
        <a:buSzPct val="90000"/>
        <a:buFont typeface="Wingdings" pitchFamily="2" charset="2"/>
        <a:buChar char="§"/>
        <a:defRPr kumimoji="1" sz="1400">
          <a:solidFill>
            <a:srgbClr val="000000"/>
          </a:solidFill>
          <a:latin typeface="+mn-lt"/>
          <a:ea typeface="+mn-ea"/>
        </a:defRPr>
      </a:lvl6pPr>
      <a:lvl7pPr marL="2830513" indent="-304800" algn="l" defTabSz="939800" rtl="0" fontAlgn="base" latinLnBrk="1">
        <a:lnSpc>
          <a:spcPct val="130000"/>
        </a:lnSpc>
        <a:spcBef>
          <a:spcPct val="10000"/>
        </a:spcBef>
        <a:spcAft>
          <a:spcPct val="10000"/>
        </a:spcAft>
        <a:buSzPct val="90000"/>
        <a:buFont typeface="Wingdings" pitchFamily="2" charset="2"/>
        <a:buChar char="§"/>
        <a:defRPr kumimoji="1" sz="1400">
          <a:solidFill>
            <a:srgbClr val="000000"/>
          </a:solidFill>
          <a:latin typeface="+mn-lt"/>
          <a:ea typeface="+mn-ea"/>
        </a:defRPr>
      </a:lvl7pPr>
      <a:lvl8pPr marL="3287713" indent="-304800" algn="l" defTabSz="939800" rtl="0" fontAlgn="base" latinLnBrk="1">
        <a:lnSpc>
          <a:spcPct val="130000"/>
        </a:lnSpc>
        <a:spcBef>
          <a:spcPct val="10000"/>
        </a:spcBef>
        <a:spcAft>
          <a:spcPct val="10000"/>
        </a:spcAft>
        <a:buSzPct val="90000"/>
        <a:buFont typeface="Wingdings" pitchFamily="2" charset="2"/>
        <a:buChar char="§"/>
        <a:defRPr kumimoji="1" sz="1400">
          <a:solidFill>
            <a:srgbClr val="000000"/>
          </a:solidFill>
          <a:latin typeface="+mn-lt"/>
          <a:ea typeface="+mn-ea"/>
        </a:defRPr>
      </a:lvl8pPr>
      <a:lvl9pPr marL="3744913" indent="-304800" algn="l" defTabSz="939800" rtl="0" fontAlgn="base" latinLnBrk="1">
        <a:lnSpc>
          <a:spcPct val="130000"/>
        </a:lnSpc>
        <a:spcBef>
          <a:spcPct val="10000"/>
        </a:spcBef>
        <a:spcAft>
          <a:spcPct val="10000"/>
        </a:spcAft>
        <a:buSzPct val="90000"/>
        <a:buFont typeface="Wingdings" pitchFamily="2" charset="2"/>
        <a:buChar char="§"/>
        <a:defRPr kumimoji="1" sz="1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4997188" y="4311436"/>
            <a:ext cx="442030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025" tIns="43022" rIns="86025" bIns="43022" anchor="ctr"/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en-US" altLang="ko-KR" sz="2000" b="1" spc="-15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spc="-15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김창헌 </a:t>
            </a:r>
            <a:r>
              <a:rPr lang="en-US" altLang="ko-KR" sz="2000" b="1" spc="-15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2000" b="1" spc="-15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남인 </a:t>
            </a:r>
            <a:r>
              <a:rPr lang="en-US" altLang="ko-KR" sz="2000" b="1" spc="-15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2000" b="1" spc="-15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손형주</a:t>
            </a:r>
            <a:endParaRPr kumimoji="1" lang="en-US" altLang="ko-KR" sz="2000" b="1" spc="-151" dirty="0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kumimoji="1" lang="en-US" altLang="ko-KR" sz="800" b="1" dirty="0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kumimoji="1" lang="en-US" altLang="ko-KR" sz="16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2018</a:t>
            </a:r>
            <a:r>
              <a:rPr kumimoji="1" lang="ko-KR" altLang="en-US" sz="16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6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ko-KR" altLang="en-US" sz="16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6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23</a:t>
            </a:r>
            <a:r>
              <a:rPr kumimoji="1" lang="ko-KR" altLang="en-US" sz="16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kumimoji="1" lang="en-US" altLang="ko-KR" sz="16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AutoShape 19"/>
          <p:cNvSpPr>
            <a:spLocks noChangeArrowheads="1"/>
          </p:cNvSpPr>
          <p:nvPr/>
        </p:nvSpPr>
        <p:spPr bwMode="auto">
          <a:xfrm>
            <a:off x="0" y="1715700"/>
            <a:ext cx="9906411" cy="2286000"/>
          </a:xfrm>
          <a:prstGeom prst="roundRect">
            <a:avLst>
              <a:gd name="adj" fmla="val 0"/>
            </a:avLst>
          </a:prstGeom>
          <a:noFill/>
          <a:ln w="63500">
            <a:noFill/>
            <a:round/>
            <a:headEnd/>
            <a:tailEnd/>
          </a:ln>
          <a:effectLst/>
        </p:spPr>
        <p:txBody>
          <a:bodyPr lIns="86025" tIns="43022" rIns="86025" bIns="43022" anchor="ctr"/>
          <a:lstStyle/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28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[Deep Learning]</a:t>
            </a: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40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Theme.  Multi RNN </a:t>
            </a:r>
            <a:r>
              <a:rPr lang="ko-KR" altLang="en-US" sz="40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주가 예측 모델링</a:t>
            </a:r>
            <a:endParaRPr kumimoji="1" lang="ko-KR" altLang="en-US" sz="40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5977772" y="152410"/>
            <a:ext cx="3795468" cy="5095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fontAlgn="base" latinLnBrk="0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kumimoji="1" lang="en-US" altLang="ko-KR" sz="1600" b="1" i="1" dirty="0">
                <a:solidFill>
                  <a:srgbClr val="FF0000"/>
                </a:solidFill>
                <a:latin typeface="Palatino Linotype" pitchFamily="18" charset="0"/>
                <a:ea typeface="HY그래픽M" pitchFamily="18" charset="-127"/>
              </a:rPr>
              <a:t>Strictly Private &amp; Confidential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18" y="5650305"/>
            <a:ext cx="900634" cy="89894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5" name="직선 연결선 4"/>
          <p:cNvCxnSpPr/>
          <p:nvPr/>
        </p:nvCxnSpPr>
        <p:spPr bwMode="auto">
          <a:xfrm>
            <a:off x="1365652" y="6072996"/>
            <a:ext cx="814928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41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모의투자</a:t>
            </a:r>
            <a:endParaRPr lang="ko-KR" altLang="en-US" dirty="0">
              <a:cs typeface="Arial" panose="020B0604020202020204" pitchFamily="34" charset="0"/>
            </a:endParaRPr>
          </a:p>
        </p:txBody>
      </p:sp>
      <p:sp>
        <p:nvSpPr>
          <p:cNvPr id="9" name="Pentagon 56"/>
          <p:cNvSpPr/>
          <p:nvPr/>
        </p:nvSpPr>
        <p:spPr>
          <a:xfrm>
            <a:off x="125766" y="724619"/>
            <a:ext cx="8673177" cy="56848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4" name="Rectangle 63"/>
          <p:cNvSpPr/>
          <p:nvPr/>
        </p:nvSpPr>
        <p:spPr>
          <a:xfrm>
            <a:off x="125766" y="725228"/>
            <a:ext cx="572416" cy="317246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ko-KR" altLang="en-US" sz="1100" b="1" kern="0" dirty="0" smtClean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결과</a:t>
            </a:r>
            <a:endParaRPr kumimoji="0" lang="en-US" sz="1100" b="1" kern="0" dirty="0">
              <a:solidFill>
                <a:prstClr val="white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75" y="3759127"/>
            <a:ext cx="8208855" cy="252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75" y="1121258"/>
            <a:ext cx="8208855" cy="25171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20517128">
            <a:off x="3464415" y="2225955"/>
            <a:ext cx="1708030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업체별 </a:t>
            </a:r>
          </a:p>
        </p:txBody>
      </p:sp>
      <p:sp>
        <p:nvSpPr>
          <p:cNvPr id="15" name="TextBox 14"/>
          <p:cNvSpPr txBox="1"/>
          <p:nvPr/>
        </p:nvSpPr>
        <p:spPr>
          <a:xfrm rot="20517128">
            <a:off x="3464415" y="4870039"/>
            <a:ext cx="1708030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업종별 </a:t>
            </a:r>
          </a:p>
        </p:txBody>
      </p:sp>
    </p:spTree>
    <p:extLst>
      <p:ext uri="{BB962C8B-B14F-4D97-AF65-F5344CB8AC3E}">
        <p14:creationId xmlns:p14="http://schemas.microsoft.com/office/powerpoint/2010/main" val="787456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평가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Hyper Parameter, RMSE, RNN, Dropout </a:t>
            </a:r>
            <a:r>
              <a:rPr lang="ko-KR" altLang="en-US" dirty="0" smtClean="0"/>
              <a:t>활용하여</a:t>
            </a:r>
            <a:r>
              <a:rPr lang="en-US" altLang="ko-KR" dirty="0" smtClean="0"/>
              <a:t>, Modeling &amp; </a:t>
            </a:r>
            <a:r>
              <a:rPr lang="ko-KR" altLang="en-US" dirty="0" smtClean="0"/>
              <a:t>모의투자 실시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46981" y="1554033"/>
            <a:ext cx="8814011" cy="4862643"/>
            <a:chOff x="4207671" y="1554033"/>
            <a:chExt cx="5253321" cy="4862643"/>
          </a:xfrm>
        </p:grpSpPr>
        <p:grpSp>
          <p:nvGrpSpPr>
            <p:cNvPr id="30" name="그룹 29"/>
            <p:cNvGrpSpPr/>
            <p:nvPr/>
          </p:nvGrpSpPr>
          <p:grpSpPr>
            <a:xfrm>
              <a:off x="4207672" y="1554033"/>
              <a:ext cx="5253320" cy="295338"/>
              <a:chOff x="452439" y="1554033"/>
              <a:chExt cx="3403281" cy="295338"/>
            </a:xfrm>
          </p:grpSpPr>
          <p:cxnSp>
            <p:nvCxnSpPr>
              <p:cNvPr id="31" name="직선 연결선 15"/>
              <p:cNvCxnSpPr/>
              <p:nvPr/>
            </p:nvCxnSpPr>
            <p:spPr>
              <a:xfrm>
                <a:off x="452439" y="1849371"/>
                <a:ext cx="3403281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32" name="TextBox 31"/>
              <p:cNvSpPr txBox="1"/>
              <p:nvPr/>
            </p:nvSpPr>
            <p:spPr>
              <a:xfrm>
                <a:off x="1067243" y="1554033"/>
                <a:ext cx="217367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eaLnBrk="0" fontAlgn="auto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b="1" kern="0" dirty="0" smtClean="0">
                    <a:solidFill>
                      <a:prstClr val="black"/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As a result</a:t>
                </a:r>
                <a:endParaRPr kumimoji="0" lang="ko-KR" altLang="en-US" b="1" kern="0" dirty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3" name="이등변 삼각형 62"/>
            <p:cNvSpPr/>
            <p:nvPr/>
          </p:nvSpPr>
          <p:spPr bwMode="gray">
            <a:xfrm rot="5400000">
              <a:off x="6590441" y="3515367"/>
              <a:ext cx="851185" cy="186816"/>
            </a:xfrm>
            <a:prstGeom prst="triangle">
              <a:avLst/>
            </a:prstGeom>
            <a:solidFill>
              <a:srgbClr val="002266"/>
            </a:solidFill>
            <a:ln w="63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6350" cap="flat" cmpd="sng" algn="ctr">
                  <a:solidFill>
                    <a:srgbClr val="0070C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endParaRPr lang="ko-KR" altLang="en-US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 bwMode="gray">
            <a:xfrm>
              <a:off x="4207671" y="2097088"/>
              <a:ext cx="5253321" cy="7310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b="1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LSTM, Dropout, Multi </a:t>
              </a:r>
              <a:r>
                <a:rPr lang="en-US" altLang="ko-KR" b="1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RNN</a:t>
              </a:r>
              <a:r>
                <a:rPr lang="ko-KR" altLang="en-US" b="1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을 활용한 </a:t>
              </a:r>
              <a:r>
                <a:rPr lang="en-US" altLang="ko-KR" b="1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Deep Learning </a:t>
              </a:r>
              <a:r>
                <a:rPr lang="ko-KR" altLang="en-US" b="1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모델링과</a:t>
              </a:r>
              <a:r>
                <a:rPr lang="en-US" altLang="ko-KR" b="1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b="1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이를 통한 모의투자 결과</a:t>
              </a:r>
              <a:endParaRPr lang="en-US" altLang="ko-KR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0" name="직사각형 79"/>
            <p:cNvSpPr/>
            <p:nvPr/>
          </p:nvSpPr>
          <p:spPr bwMode="gray">
            <a:xfrm>
              <a:off x="4873842" y="5429353"/>
              <a:ext cx="1926454" cy="987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  <a:spcBef>
                  <a:spcPts val="150"/>
                </a:spcBef>
              </a:pPr>
              <a:r>
                <a:rPr lang="ko-KR" altLang="en-US" b="1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투자수익</a:t>
              </a:r>
              <a:endParaRPr lang="en-US" altLang="ko-KR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1" name="직사각형 80"/>
            <p:cNvSpPr/>
            <p:nvPr/>
          </p:nvSpPr>
          <p:spPr bwMode="gray">
            <a:xfrm>
              <a:off x="4873842" y="3115114"/>
              <a:ext cx="1926454" cy="987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b="1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DATA</a:t>
              </a:r>
            </a:p>
          </p:txBody>
        </p:sp>
        <p:sp>
          <p:nvSpPr>
            <p:cNvPr id="82" name="직사각형 81"/>
            <p:cNvSpPr/>
            <p:nvPr/>
          </p:nvSpPr>
          <p:spPr bwMode="gray">
            <a:xfrm>
              <a:off x="4873842" y="4272233"/>
              <a:ext cx="1926454" cy="987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b="1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Prediction</a:t>
              </a:r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4496973" y="2828180"/>
              <a:ext cx="368390" cy="3094835"/>
              <a:chOff x="4452583" y="3076170"/>
              <a:chExt cx="368390" cy="3094835"/>
            </a:xfrm>
          </p:grpSpPr>
          <p:cxnSp>
            <p:nvCxnSpPr>
              <p:cNvPr id="86" name="꺾인 연결선 85"/>
              <p:cNvCxnSpPr/>
              <p:nvPr/>
            </p:nvCxnSpPr>
            <p:spPr>
              <a:xfrm rot="16200000" flipH="1">
                <a:off x="4246480" y="3282273"/>
                <a:ext cx="780596" cy="368390"/>
              </a:xfrm>
              <a:prstGeom prst="bentConnector2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꺾인 연결선 87"/>
              <p:cNvCxnSpPr/>
              <p:nvPr/>
            </p:nvCxnSpPr>
            <p:spPr>
              <a:xfrm rot="16200000" flipH="1">
                <a:off x="4058719" y="4251632"/>
                <a:ext cx="1156122" cy="368386"/>
              </a:xfrm>
              <a:prstGeom prst="bentConnector2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꺾인 연결선 90"/>
              <p:cNvCxnSpPr/>
              <p:nvPr/>
            </p:nvCxnSpPr>
            <p:spPr>
              <a:xfrm rot="16200000" flipH="1">
                <a:off x="4065383" y="5415415"/>
                <a:ext cx="1142794" cy="368386"/>
              </a:xfrm>
              <a:prstGeom prst="bentConnector2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이등변 삼각형 101"/>
            <p:cNvSpPr/>
            <p:nvPr/>
          </p:nvSpPr>
          <p:spPr bwMode="gray">
            <a:xfrm rot="5400000">
              <a:off x="6590441" y="4672486"/>
              <a:ext cx="851185" cy="186816"/>
            </a:xfrm>
            <a:prstGeom prst="triangle">
              <a:avLst/>
            </a:prstGeom>
            <a:solidFill>
              <a:srgbClr val="002266"/>
            </a:solidFill>
            <a:ln w="63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6350" cap="flat" cmpd="sng" algn="ctr">
                  <a:solidFill>
                    <a:srgbClr val="0070C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endParaRPr lang="ko-KR" altLang="en-US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3" name="이등변 삼각형 102"/>
            <p:cNvSpPr/>
            <p:nvPr/>
          </p:nvSpPr>
          <p:spPr bwMode="gray">
            <a:xfrm rot="5400000">
              <a:off x="6590441" y="5829606"/>
              <a:ext cx="851185" cy="186816"/>
            </a:xfrm>
            <a:prstGeom prst="triangle">
              <a:avLst/>
            </a:prstGeom>
            <a:solidFill>
              <a:srgbClr val="002266"/>
            </a:solidFill>
            <a:ln w="63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6350" cap="flat" cmpd="sng" algn="ctr">
                  <a:solidFill>
                    <a:srgbClr val="0070C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endParaRPr lang="ko-KR" altLang="en-US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231771" y="3393332"/>
              <a:ext cx="2221792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171450" indent="-171450" algn="l">
                <a:lnSpc>
                  <a:spcPct val="100000"/>
                </a:lnSpc>
                <a:spcBef>
                  <a:spcPts val="0"/>
                </a:spcBef>
                <a:buFont typeface="Wingdings" panose="05000000000000000000" pitchFamily="2" charset="2"/>
                <a:buChar char="§"/>
              </a:pPr>
              <a:r>
                <a:rPr lang="en-US" altLang="ko-KR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Data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231772" y="4335007"/>
              <a:ext cx="2221792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171450" indent="-171450" algn="l">
                <a:lnSpc>
                  <a:spcPct val="100000"/>
                </a:lnSpc>
                <a:spcBef>
                  <a:spcPts val="0"/>
                </a:spcBef>
                <a:buFont typeface="Wingdings" panose="05000000000000000000" pitchFamily="2" charset="2"/>
                <a:buChar char="§"/>
              </a:pPr>
              <a:r>
                <a:rPr lang="ko-KR" altLang="en-US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예측 정확도</a:t>
              </a:r>
              <a:r>
                <a:rPr lang="en-US" altLang="ko-KR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231771" y="5599849"/>
              <a:ext cx="2221792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171450" indent="-171450" algn="l">
                <a:lnSpc>
                  <a:spcPct val="100000"/>
                </a:lnSpc>
                <a:spcBef>
                  <a:spcPts val="0"/>
                </a:spcBef>
                <a:buFont typeface="Wingdings" panose="05000000000000000000" pitchFamily="2" charset="2"/>
                <a:buChar char="§"/>
              </a:pPr>
              <a:r>
                <a:rPr lang="ko-KR" altLang="en-US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투자수익률 </a:t>
              </a:r>
              <a:r>
                <a:rPr lang="en-US" altLang="ko-KR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00%</a:t>
              </a:r>
            </a:p>
            <a:p>
              <a:pPr marL="171450" indent="-171450" algn="l">
                <a:lnSpc>
                  <a:spcPct val="100000"/>
                </a:lnSpc>
                <a:spcBef>
                  <a:spcPts val="0"/>
                </a:spcBef>
                <a:buFont typeface="Wingdings" panose="05000000000000000000" pitchFamily="2" charset="2"/>
                <a:buChar char="§"/>
              </a:pPr>
              <a:r>
                <a:rPr lang="ko-KR" altLang="en-US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투자금액 </a:t>
              </a:r>
              <a:r>
                <a:rPr lang="en-US" altLang="ko-KR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</a:t>
              </a:r>
              <a:r>
                <a:rPr lang="ko-KR" altLang="en-US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백 만원 예상수익금액</a:t>
              </a:r>
              <a:r>
                <a:rPr lang="en-US" altLang="ko-KR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0</a:t>
              </a:r>
              <a:r>
                <a:rPr lang="ko-KR" altLang="en-US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백 만원</a:t>
              </a:r>
              <a:r>
                <a:rPr lang="en-US" altLang="ko-KR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919957" y="2905469"/>
              <a:ext cx="39" cy="184666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1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endPara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075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6"/>
          <p:cNvSpPr txBox="1"/>
          <p:nvPr/>
        </p:nvSpPr>
        <p:spPr>
          <a:xfrm>
            <a:off x="2089545" y="3179331"/>
            <a:ext cx="5732339" cy="83099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IN" sz="5400" b="1" dirty="0" smtClean="0">
                <a:latin typeface="Arial"/>
                <a:ea typeface="맑은 고딕"/>
              </a:rPr>
              <a:t>End of Document</a:t>
            </a:r>
            <a:endParaRPr kumimoji="0" lang="en-IN" sz="5400" b="1" dirty="0">
              <a:latin typeface="Arial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28991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프로젝트의 과정</a:t>
            </a:r>
            <a:endParaRPr lang="ko-KR" altLang="en-US" dirty="0">
              <a:cs typeface="Arial" panose="020B060402020202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23130" y="851636"/>
            <a:ext cx="5234733" cy="923330"/>
            <a:chOff x="523130" y="1481361"/>
            <a:chExt cx="5234733" cy="923330"/>
          </a:xfrm>
        </p:grpSpPr>
        <p:sp>
          <p:nvSpPr>
            <p:cNvPr id="6" name="직사각형 5"/>
            <p:cNvSpPr>
              <a:spLocks noChangeAspect="1"/>
            </p:cNvSpPr>
            <p:nvPr/>
          </p:nvSpPr>
          <p:spPr bwMode="gray">
            <a:xfrm>
              <a:off x="523130" y="1555149"/>
              <a:ext cx="406847" cy="406421"/>
            </a:xfrm>
            <a:prstGeom prst="rect">
              <a:avLst/>
            </a:prstGeom>
            <a:solidFill>
              <a:srgbClr val="002266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1</a:t>
              </a:r>
              <a:endParaRPr lang="ko-KR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09155" y="1481361"/>
              <a:ext cx="4648708" cy="92333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36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W</a:t>
              </a:r>
              <a: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rap up</a:t>
              </a:r>
              <a:b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</a:b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아이디어 도출 및 추진방향을 정리</a:t>
              </a:r>
              <a:endParaRPr lang="ko-KR" altLang="en-US" sz="2800" b="1" u="sng" dirty="0" smtClean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23130" y="2003073"/>
            <a:ext cx="5765328" cy="923330"/>
            <a:chOff x="523130" y="3198015"/>
            <a:chExt cx="5765328" cy="923330"/>
          </a:xfrm>
        </p:grpSpPr>
        <p:sp>
          <p:nvSpPr>
            <p:cNvPr id="38" name="직사각형 37"/>
            <p:cNvSpPr>
              <a:spLocks noChangeAspect="1"/>
            </p:cNvSpPr>
            <p:nvPr/>
          </p:nvSpPr>
          <p:spPr bwMode="gray">
            <a:xfrm>
              <a:off x="523130" y="3271803"/>
              <a:ext cx="406847" cy="406421"/>
            </a:xfrm>
            <a:prstGeom prst="rect">
              <a:avLst/>
            </a:prstGeom>
            <a:solidFill>
              <a:srgbClr val="002266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2</a:t>
              </a:r>
              <a:endParaRPr lang="ko-KR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09155" y="3198015"/>
              <a:ext cx="5179303" cy="92333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36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F</a:t>
              </a:r>
              <a:r>
                <a:rPr lang="en-US" altLang="ko-KR" sz="24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ind</a:t>
              </a:r>
              <a: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</a:b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업체별 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Stock Data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를 수집하고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정리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  <a:endParaRPr lang="ko-KR" altLang="en-US" sz="1800" b="1" u="sng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23130" y="3154510"/>
            <a:ext cx="5372592" cy="923330"/>
            <a:chOff x="523130" y="4957800"/>
            <a:chExt cx="5372592" cy="923330"/>
          </a:xfrm>
        </p:grpSpPr>
        <p:sp>
          <p:nvSpPr>
            <p:cNvPr id="39" name="직사각형 38"/>
            <p:cNvSpPr>
              <a:spLocks noChangeAspect="1"/>
            </p:cNvSpPr>
            <p:nvPr/>
          </p:nvSpPr>
          <p:spPr bwMode="gray">
            <a:xfrm>
              <a:off x="523130" y="5031588"/>
              <a:ext cx="406847" cy="406421"/>
            </a:xfrm>
            <a:prstGeom prst="rect">
              <a:avLst/>
            </a:prstGeom>
            <a:solidFill>
              <a:srgbClr val="002266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3</a:t>
              </a:r>
              <a:endParaRPr lang="ko-KR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109155" y="4957800"/>
              <a:ext cx="4786567" cy="92333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36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P</a:t>
              </a:r>
              <a: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rocessing</a:t>
              </a:r>
              <a:b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</a:b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Data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의 형식을 학습할 수 있게 처리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3130" y="4305947"/>
            <a:ext cx="8209907" cy="923330"/>
            <a:chOff x="523130" y="4957800"/>
            <a:chExt cx="8209907" cy="923330"/>
          </a:xfrm>
        </p:grpSpPr>
        <p:sp>
          <p:nvSpPr>
            <p:cNvPr id="14" name="직사각형 13"/>
            <p:cNvSpPr>
              <a:spLocks noChangeAspect="1"/>
            </p:cNvSpPr>
            <p:nvPr/>
          </p:nvSpPr>
          <p:spPr bwMode="gray">
            <a:xfrm>
              <a:off x="523130" y="5031588"/>
              <a:ext cx="406847" cy="406421"/>
            </a:xfrm>
            <a:prstGeom prst="rect">
              <a:avLst/>
            </a:prstGeom>
            <a:solidFill>
              <a:srgbClr val="002266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2000" b="1" dirty="0"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4</a:t>
              </a:r>
              <a:endParaRPr lang="ko-KR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09155" y="4957800"/>
              <a:ext cx="7623882" cy="92333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36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L</a:t>
              </a:r>
              <a:r>
                <a:rPr lang="en-US" altLang="ko-KR" sz="24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earning</a:t>
              </a:r>
              <a: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</a:b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처리된 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Data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를 적합한 기법으로 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Deep Learning</a:t>
              </a:r>
              <a:r>
                <a:rPr lang="ko-KR" altLang="en-US" sz="2400" b="1" u="sng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및 평가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23130" y="5457384"/>
            <a:ext cx="5627470" cy="923330"/>
            <a:chOff x="523130" y="4957800"/>
            <a:chExt cx="5627470" cy="923330"/>
          </a:xfrm>
        </p:grpSpPr>
        <p:sp>
          <p:nvSpPr>
            <p:cNvPr id="17" name="직사각형 16"/>
            <p:cNvSpPr>
              <a:spLocks noChangeAspect="1"/>
            </p:cNvSpPr>
            <p:nvPr/>
          </p:nvSpPr>
          <p:spPr bwMode="gray">
            <a:xfrm>
              <a:off x="523130" y="5031588"/>
              <a:ext cx="406847" cy="406421"/>
            </a:xfrm>
            <a:prstGeom prst="rect">
              <a:avLst/>
            </a:prstGeom>
            <a:solidFill>
              <a:srgbClr val="002266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5</a:t>
              </a:r>
              <a:endParaRPr lang="ko-KR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9155" y="4957800"/>
              <a:ext cx="5041445" cy="92333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36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E</a:t>
              </a:r>
              <a: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ffectiveness</a:t>
              </a:r>
              <a:b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</a:b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모델의 실효성을 판단하고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모의실험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7512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– Executive Summary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Deep Learning RNN</a:t>
            </a:r>
            <a:r>
              <a:rPr lang="ko-KR" altLang="en-US" dirty="0" smtClean="0"/>
              <a:t>을 활용한 주가 예측 모델링과 평가를 위한 실행계획서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 bwMode="gray">
          <a:xfrm rot="10800000" flipH="1">
            <a:off x="1414732" y="2301366"/>
            <a:ext cx="2838091" cy="3316455"/>
          </a:xfrm>
          <a:prstGeom prst="rightArrow">
            <a:avLst>
              <a:gd name="adj1" fmla="val 50000"/>
              <a:gd name="adj2" fmla="val 11130"/>
            </a:avLst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ko-KR" altLang="en-US" b="1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52439" y="1396055"/>
            <a:ext cx="3381730" cy="266174"/>
            <a:chOff x="452439" y="1577201"/>
            <a:chExt cx="3833811" cy="266174"/>
          </a:xfrm>
        </p:grpSpPr>
        <p:cxnSp>
          <p:nvCxnSpPr>
            <p:cNvPr id="8" name="직선 연결선 15"/>
            <p:cNvCxnSpPr/>
            <p:nvPr/>
          </p:nvCxnSpPr>
          <p:spPr>
            <a:xfrm>
              <a:off x="452439" y="1843375"/>
              <a:ext cx="3833811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452439" y="1577201"/>
              <a:ext cx="3833811" cy="17235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현황분석 및 </a:t>
              </a:r>
              <a:r>
                <a:rPr kumimoji="0" lang="en-US" altLang="ko-KR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To-Be </a:t>
              </a:r>
              <a:r>
                <a:rPr kumimoji="0" lang="ko-KR" altLang="en-US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방향 </a:t>
              </a:r>
              <a:r>
                <a:rPr kumimoji="0" lang="en-US" altLang="ko-KR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Consensus</a:t>
              </a:r>
              <a:endParaRPr kumimoji="0" lang="ko-KR" altLang="en-US" b="1" kern="0" dirty="0">
                <a:solidFill>
                  <a:prstClr val="black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0" name="직사각형 9"/>
          <p:cNvSpPr/>
          <p:nvPr/>
        </p:nvSpPr>
        <p:spPr bwMode="gray">
          <a:xfrm>
            <a:off x="4108704" y="1915942"/>
            <a:ext cx="1118904" cy="11663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데이터 </a:t>
            </a:r>
            <a:endParaRPr lang="en-US" altLang="ko-KR" b="1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전처리</a:t>
            </a:r>
            <a:endParaRPr lang="en-US" altLang="ko-KR" b="1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gray">
          <a:xfrm>
            <a:off x="4108704" y="3148682"/>
            <a:ext cx="1118904" cy="17826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Modeling</a:t>
            </a:r>
          </a:p>
        </p:txBody>
      </p:sp>
      <p:sp>
        <p:nvSpPr>
          <p:cNvPr id="12" name="직사각형 11"/>
          <p:cNvSpPr/>
          <p:nvPr/>
        </p:nvSpPr>
        <p:spPr bwMode="gray">
          <a:xfrm>
            <a:off x="4108704" y="4997792"/>
            <a:ext cx="1118904" cy="11663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평가</a:t>
            </a:r>
            <a:endParaRPr lang="en-US" altLang="ko-KR" b="1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108704" y="1396055"/>
            <a:ext cx="5344860" cy="266174"/>
            <a:chOff x="452439" y="1577201"/>
            <a:chExt cx="3833811" cy="266174"/>
          </a:xfrm>
        </p:grpSpPr>
        <p:cxnSp>
          <p:nvCxnSpPr>
            <p:cNvPr id="14" name="직선 연결선 15"/>
            <p:cNvCxnSpPr/>
            <p:nvPr/>
          </p:nvCxnSpPr>
          <p:spPr>
            <a:xfrm>
              <a:off x="452439" y="1843375"/>
              <a:ext cx="3833811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452439" y="1577201"/>
              <a:ext cx="3833811" cy="17235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Deep Learning </a:t>
              </a:r>
              <a:r>
                <a:rPr kumimoji="0" lang="ko-KR" altLang="en-US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실행 구성</a:t>
              </a:r>
              <a:endParaRPr kumimoji="0" lang="ko-KR" altLang="en-US" b="1" kern="0" dirty="0">
                <a:solidFill>
                  <a:prstClr val="black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6" name="직사각형 15"/>
          <p:cNvSpPr/>
          <p:nvPr/>
        </p:nvSpPr>
        <p:spPr bwMode="gray">
          <a:xfrm>
            <a:off x="457883" y="1915942"/>
            <a:ext cx="1923008" cy="77085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과제 아이디어 선정</a:t>
            </a:r>
            <a:endParaRPr lang="en-US" altLang="ko-KR" sz="1200" b="1" u="sng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en-US" altLang="ko-KR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/ </a:t>
            </a: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팀원 구성</a:t>
            </a:r>
            <a:endParaRPr lang="en-US" altLang="ko-KR" sz="1200" b="1" u="sng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 bwMode="gray">
          <a:xfrm>
            <a:off x="457883" y="2790230"/>
            <a:ext cx="1923008" cy="77085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주가분석 업체 선정</a:t>
            </a:r>
            <a:endParaRPr lang="en-US" altLang="ko-KR" sz="1200" b="1" u="sng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및 </a:t>
            </a:r>
            <a:r>
              <a:rPr lang="ko-KR" altLang="en-US" sz="1200" b="1" u="sng" dirty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주가데이터 확보</a:t>
            </a:r>
            <a:endParaRPr lang="en-US" altLang="ko-KR" sz="1200" b="1" u="sng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 bwMode="gray">
          <a:xfrm>
            <a:off x="455505" y="3664518"/>
            <a:ext cx="1926927" cy="77085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en-US" altLang="ko-KR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DATA </a:t>
            </a: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전처리</a:t>
            </a:r>
            <a:endParaRPr lang="en-US" altLang="ko-KR" sz="1200" b="1" u="sng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3" name="직사각형 38"/>
          <p:cNvSpPr/>
          <p:nvPr/>
        </p:nvSpPr>
        <p:spPr bwMode="gray">
          <a:xfrm>
            <a:off x="465860" y="4538806"/>
            <a:ext cx="1926927" cy="77085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데이터 학습</a:t>
            </a:r>
            <a:endParaRPr lang="en-US" altLang="ko-KR" sz="1200" b="1" u="sng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4" name="직사각형 39"/>
          <p:cNvSpPr/>
          <p:nvPr/>
        </p:nvSpPr>
        <p:spPr bwMode="gray">
          <a:xfrm>
            <a:off x="465860" y="5413092"/>
            <a:ext cx="1926927" cy="77085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평가</a:t>
            </a:r>
            <a:endParaRPr lang="en-US" altLang="ko-KR" sz="1200" b="1" u="sng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grpSp>
        <p:nvGrpSpPr>
          <p:cNvPr id="28" name="그룹 108"/>
          <p:cNvGrpSpPr/>
          <p:nvPr/>
        </p:nvGrpSpPr>
        <p:grpSpPr>
          <a:xfrm>
            <a:off x="2534420" y="1915942"/>
            <a:ext cx="1299749" cy="4248150"/>
            <a:chOff x="3284406" y="2097088"/>
            <a:chExt cx="2096521" cy="3523085"/>
          </a:xfrm>
          <a:solidFill>
            <a:schemeClr val="bg1">
              <a:lumMod val="95000"/>
            </a:schemeClr>
          </a:solidFill>
        </p:grpSpPr>
        <p:sp>
          <p:nvSpPr>
            <p:cNvPr id="29" name="모서리가 둥근 직사각형 60"/>
            <p:cNvSpPr/>
            <p:nvPr/>
          </p:nvSpPr>
          <p:spPr bwMode="gray">
            <a:xfrm>
              <a:off x="3284406" y="4272286"/>
              <a:ext cx="2096521" cy="622821"/>
            </a:xfrm>
            <a:prstGeom prst="roundRect">
              <a:avLst/>
            </a:prstGeom>
            <a:grp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Hyper Parameter</a:t>
              </a: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&amp;</a:t>
              </a: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RNN + Dropout</a:t>
              </a:r>
            </a:p>
          </p:txBody>
        </p:sp>
        <p:sp>
          <p:nvSpPr>
            <p:cNvPr id="30" name="모서리가 둥근 직사각형 96"/>
            <p:cNvSpPr/>
            <p:nvPr/>
          </p:nvSpPr>
          <p:spPr bwMode="gray">
            <a:xfrm>
              <a:off x="3284406" y="2097088"/>
              <a:ext cx="2096521" cy="622821"/>
            </a:xfrm>
            <a:prstGeom prst="roundRect">
              <a:avLst/>
            </a:prstGeom>
            <a:grp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기말과제 </a:t>
              </a:r>
              <a:endParaRPr lang="en-US" altLang="ko-KR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ko-KR" altLang="en-US" sz="1200" b="1" u="sng" dirty="0" err="1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팀프로젝트</a:t>
              </a: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과제</a:t>
              </a:r>
              <a:endParaRPr lang="en-US" altLang="ko-KR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선정 </a:t>
              </a:r>
              <a:r>
                <a:rPr lang="en-US" altLang="ko-KR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( 6</a:t>
              </a: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月</a:t>
              </a:r>
              <a:r>
                <a:rPr lang="en-US" altLang="ko-KR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)</a:t>
              </a: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endParaRPr lang="en-US" altLang="ko-KR" sz="1200" b="1" dirty="0" smtClean="0">
                <a:solidFill>
                  <a:srgbClr val="0070C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모서리가 둥근 직사각형 97"/>
            <p:cNvSpPr/>
            <p:nvPr/>
          </p:nvSpPr>
          <p:spPr bwMode="gray">
            <a:xfrm>
              <a:off x="3284406" y="2822154"/>
              <a:ext cx="2096521" cy="622821"/>
            </a:xfrm>
            <a:prstGeom prst="roundRect">
              <a:avLst/>
            </a:prstGeom>
            <a:grp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ko-KR" altLang="en-US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주가데이터 확보</a:t>
              </a:r>
              <a:endParaRPr lang="en-US" altLang="ko-KR" sz="1200" b="1" u="sng" dirty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(</a:t>
              </a:r>
              <a:r>
                <a:rPr lang="ko-KR" altLang="en-US" sz="1200" b="1" dirty="0" err="1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구글링</a:t>
              </a:r>
              <a:r>
                <a:rPr lang="en-US" altLang="ko-KR" sz="12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12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사이트</a:t>
              </a:r>
              <a:r>
                <a:rPr lang="en-US" altLang="ko-KR" sz="12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)</a:t>
              </a:r>
              <a:endParaRPr lang="en-US" altLang="ko-KR" sz="1200" b="1" dirty="0">
                <a:solidFill>
                  <a:srgbClr val="0070C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2" name="모서리가 둥근 직사각형 98"/>
            <p:cNvSpPr/>
            <p:nvPr/>
          </p:nvSpPr>
          <p:spPr bwMode="gray">
            <a:xfrm>
              <a:off x="3284406" y="4997352"/>
              <a:ext cx="2096521" cy="622821"/>
            </a:xfrm>
            <a:prstGeom prst="roundRect">
              <a:avLst/>
            </a:prstGeom>
            <a:grp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RMSE</a:t>
              </a: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&amp;</a:t>
              </a: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ko-KR" altLang="en-US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모의 투자평가</a:t>
              </a:r>
              <a:endParaRPr lang="en-US" altLang="ko-KR" sz="1200" b="1" u="sng" dirty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모서리가 둥근 직사각형 103"/>
            <p:cNvSpPr/>
            <p:nvPr/>
          </p:nvSpPr>
          <p:spPr bwMode="gray">
            <a:xfrm>
              <a:off x="3284406" y="3547220"/>
              <a:ext cx="2096521" cy="622821"/>
            </a:xfrm>
            <a:prstGeom prst="roundRect">
              <a:avLst/>
            </a:prstGeom>
            <a:grp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DATA </a:t>
              </a: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스케일링</a:t>
              </a:r>
              <a:endParaRPr lang="en-US" altLang="ko-KR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(1000</a:t>
              </a:r>
              <a:r>
                <a:rPr lang="ko-KR" altLang="en-US" sz="12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개 업체</a:t>
              </a:r>
              <a:r>
                <a:rPr lang="en-US" altLang="ko-KR" sz="12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34" name="직사각형 58"/>
          <p:cNvSpPr/>
          <p:nvPr/>
        </p:nvSpPr>
        <p:spPr bwMode="gray">
          <a:xfrm>
            <a:off x="5303802" y="191594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A-1.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주가 </a:t>
            </a: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data 1000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개 업체 </a:t>
            </a: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zip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파일 확보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5" name="직사각형 58"/>
          <p:cNvSpPr/>
          <p:nvPr/>
        </p:nvSpPr>
        <p:spPr bwMode="gray">
          <a:xfrm>
            <a:off x="5303802" y="2224127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A-2.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업체 </a:t>
            </a: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Filtering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작업 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6" name="직사각형 58"/>
          <p:cNvSpPr/>
          <p:nvPr/>
        </p:nvSpPr>
        <p:spPr bwMode="gray">
          <a:xfrm>
            <a:off x="5303802" y="253231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A-3. Data Scaling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8" name="직사각형 58"/>
          <p:cNvSpPr/>
          <p:nvPr/>
        </p:nvSpPr>
        <p:spPr bwMode="gray">
          <a:xfrm>
            <a:off x="5303802" y="3456867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B-2.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모델정의 </a:t>
            </a: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– LSTM, Dropout, Multi RNN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9" name="직사각형 58"/>
          <p:cNvSpPr/>
          <p:nvPr/>
        </p:nvSpPr>
        <p:spPr bwMode="gray">
          <a:xfrm>
            <a:off x="5303802" y="376505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B-3. Hyper Parameter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선정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0" name="직사각형 58"/>
          <p:cNvSpPr/>
          <p:nvPr/>
        </p:nvSpPr>
        <p:spPr bwMode="gray">
          <a:xfrm>
            <a:off x="5303802" y="438142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1" name="직사각형 58"/>
          <p:cNvSpPr/>
          <p:nvPr/>
        </p:nvSpPr>
        <p:spPr bwMode="gray">
          <a:xfrm>
            <a:off x="5303802" y="4073237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B-4. Data Training 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2" name="직사각형 58"/>
          <p:cNvSpPr/>
          <p:nvPr/>
        </p:nvSpPr>
        <p:spPr bwMode="gray">
          <a:xfrm>
            <a:off x="5303802" y="4689607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8" name="직사각형 58"/>
          <p:cNvSpPr/>
          <p:nvPr/>
        </p:nvSpPr>
        <p:spPr bwMode="gray">
          <a:xfrm>
            <a:off x="5303802" y="314868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B-1. Method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정의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0" name="직사각형 58"/>
          <p:cNvSpPr/>
          <p:nvPr/>
        </p:nvSpPr>
        <p:spPr bwMode="gray">
          <a:xfrm>
            <a:off x="5303802" y="499779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C-1.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모의투자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1" name="직사각형 58"/>
          <p:cNvSpPr/>
          <p:nvPr/>
        </p:nvSpPr>
        <p:spPr bwMode="gray">
          <a:xfrm>
            <a:off x="5303802" y="5305977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C-2. RMSE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2" name="직사각형 58"/>
          <p:cNvSpPr/>
          <p:nvPr/>
        </p:nvSpPr>
        <p:spPr bwMode="gray">
          <a:xfrm>
            <a:off x="5303802" y="5922345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3" name="직사각형 58"/>
          <p:cNvSpPr/>
          <p:nvPr/>
        </p:nvSpPr>
        <p:spPr bwMode="gray">
          <a:xfrm>
            <a:off x="5303802" y="561416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C-3.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예상 수익률 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3" name="실행 단추: 앞으로 또는 다음 62">
            <a:hlinkClick r:id="" action="ppaction://hlinkshowjump?jump=nextslide" highlightClick="1"/>
          </p:cNvPr>
          <p:cNvSpPr>
            <a:spLocks noChangeAspect="1"/>
          </p:cNvSpPr>
          <p:nvPr/>
        </p:nvSpPr>
        <p:spPr bwMode="gray">
          <a:xfrm>
            <a:off x="3646683" y="1380924"/>
            <a:ext cx="187486" cy="187486"/>
          </a:xfrm>
          <a:prstGeom prst="actionButtonForwardNext">
            <a:avLst/>
          </a:prstGeom>
          <a:solidFill>
            <a:srgbClr val="FFFFFF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ko-KR" altLang="en-US" b="1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7" name="Rectangle 63"/>
          <p:cNvSpPr/>
          <p:nvPr/>
        </p:nvSpPr>
        <p:spPr>
          <a:xfrm>
            <a:off x="4108704" y="1917682"/>
            <a:ext cx="218515" cy="240007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A</a:t>
            </a:r>
          </a:p>
        </p:txBody>
      </p:sp>
      <p:sp>
        <p:nvSpPr>
          <p:cNvPr id="49" name="Rectangle 63"/>
          <p:cNvSpPr/>
          <p:nvPr/>
        </p:nvSpPr>
        <p:spPr>
          <a:xfrm>
            <a:off x="4108704" y="3159173"/>
            <a:ext cx="218515" cy="240007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B</a:t>
            </a:r>
          </a:p>
        </p:txBody>
      </p:sp>
      <p:sp>
        <p:nvSpPr>
          <p:cNvPr id="56" name="Rectangle 63"/>
          <p:cNvSpPr/>
          <p:nvPr/>
        </p:nvSpPr>
        <p:spPr>
          <a:xfrm>
            <a:off x="4108704" y="4999532"/>
            <a:ext cx="218515" cy="240007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 smtClean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</a:t>
            </a:r>
            <a:endParaRPr kumimoji="0" lang="en-US" sz="1100" b="1" kern="0" dirty="0">
              <a:solidFill>
                <a:prstClr val="white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gray">
          <a:xfrm>
            <a:off x="5303802" y="284439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A-3. Train Data Transforming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095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</a:t>
            </a:r>
            <a:r>
              <a:rPr lang="ko-KR" altLang="en-US" dirty="0" smtClean="0"/>
              <a:t>설명 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9099" y="849114"/>
            <a:ext cx="7598551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주식 회사 리스트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총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2196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개 회사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527692"/>
              </p:ext>
            </p:extLst>
          </p:nvPr>
        </p:nvGraphicFramePr>
        <p:xfrm>
          <a:off x="316266" y="1245471"/>
          <a:ext cx="8915400" cy="1634970"/>
        </p:xfrm>
        <a:graphic>
          <a:graphicData uri="http://schemas.openxmlformats.org/drawingml/2006/table">
            <a:tbl>
              <a:tblPr/>
              <a:tblGrid>
                <a:gridCol w="1394534"/>
                <a:gridCol w="500109"/>
                <a:gridCol w="2000435"/>
                <a:gridCol w="2000435"/>
                <a:gridCol w="625136"/>
                <a:gridCol w="394316"/>
                <a:gridCol w="2000435"/>
              </a:tblGrid>
              <a:tr h="1634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종목코드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업종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주요제품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상장일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결산월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대표자명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</a:tr>
              <a:tr h="3269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BYC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001460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봉제의복 제조업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메리야스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란제리 제조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도매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건축공사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부동산 임대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분양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공급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1975-06-02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 중 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CJ CGV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079160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비디오물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방송프로그램 제작 및 배급업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영화상영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영화관 운영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2004-12-24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 정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손해보험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005830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보험업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자동차보험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화재보험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해상보험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특종보험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장기보험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1973-06-28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김정남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4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DGB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금융지주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139130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기타 금융업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지주회사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2011-06-07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김태오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DSR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제강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069730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 철강 제조업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와이어로프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각종 경강선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철선제품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,PC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아연도 강연선 제조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2003-01-28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홍하종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69099" y="3205857"/>
            <a:ext cx="6569851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각 회사의 주식 데이터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(2015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월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~ 2017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6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월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3581400"/>
            <a:ext cx="8566150" cy="3013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5701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</a:t>
            </a:r>
            <a:r>
              <a:rPr lang="ko-KR" altLang="en-US" dirty="0" smtClean="0"/>
              <a:t>선정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1974" y="1064818"/>
            <a:ext cx="8008126" cy="184665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2005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 이전에 상장한 회사만으로 선정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(1068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개 회사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각 회사의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Cl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ose, Open, High, Low, Volume </a:t>
            </a:r>
            <a:r>
              <a:rPr lang="ko-KR" altLang="en-US" sz="20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컬럼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데이터 사용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훈련 데이터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70%,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모의 투자 데이터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50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개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나머지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테스트 데이터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Pentagon 56"/>
          <p:cNvSpPr/>
          <p:nvPr/>
        </p:nvSpPr>
        <p:spPr>
          <a:xfrm>
            <a:off x="698182" y="3081054"/>
            <a:ext cx="8274368" cy="28911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kern="0" dirty="0" smtClean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kern="0" dirty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# </a:t>
            </a:r>
            <a:r>
              <a:rPr kumimoji="0" lang="ko-KR" alt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주식회사 데이터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corporations = </a:t>
            </a:r>
            <a:r>
              <a:rPr kumimoji="0" lang="en-US" sz="1600" b="1" kern="0" dirty="0" err="1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pd.read_excel</a:t>
            </a: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('./corporations.xlsx</a:t>
            </a:r>
            <a:r>
              <a:rPr kumimoji="0" lang="en-US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')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kern="0" dirty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kern="0" dirty="0" err="1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tock_corps</a:t>
            </a:r>
            <a:r>
              <a:rPr kumimoji="0" lang="en-US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= </a:t>
            </a:r>
            <a:r>
              <a:rPr kumimoji="0" lang="en-US" sz="1600" b="1" kern="0" dirty="0" err="1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corporations.query</a:t>
            </a: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("</a:t>
            </a:r>
            <a:r>
              <a:rPr kumimoji="0" lang="ko-KR" alt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상장일</a:t>
            </a:r>
            <a:r>
              <a:rPr kumimoji="0" lang="en-US" altLang="ko-KR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&lt;'2005-01-01'  ")[['</a:t>
            </a:r>
            <a:r>
              <a:rPr kumimoji="0" lang="ko-KR" alt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회사명</a:t>
            </a:r>
            <a:r>
              <a:rPr kumimoji="0" lang="en-US" altLang="ko-KR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', '</a:t>
            </a:r>
            <a:r>
              <a:rPr kumimoji="0" lang="ko-KR" alt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종목코드</a:t>
            </a:r>
            <a:r>
              <a:rPr kumimoji="0" lang="en-US" altLang="ko-KR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']]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print(</a:t>
            </a:r>
            <a:r>
              <a:rPr kumimoji="0" lang="en-US" sz="1600" b="1" kern="0" dirty="0" err="1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len</a:t>
            </a: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(</a:t>
            </a:r>
            <a:r>
              <a:rPr kumimoji="0" lang="en-US" sz="1600" b="1" kern="0" dirty="0" err="1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stock_corps</a:t>
            </a:r>
            <a:r>
              <a:rPr kumimoji="0" lang="en-US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))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kern="0" dirty="0" smtClean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/>
              <a:t>결과 </a:t>
            </a:r>
            <a:r>
              <a:rPr lang="en-US" altLang="ko-KR" sz="1600" dirty="0" smtClean="0"/>
              <a:t>: 1068</a:t>
            </a:r>
            <a:r>
              <a:rPr lang="ko-KR" altLang="en-US" sz="1600" dirty="0"/>
              <a:t>개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0" name="Rectangle 63"/>
          <p:cNvSpPr/>
          <p:nvPr/>
        </p:nvSpPr>
        <p:spPr>
          <a:xfrm>
            <a:off x="698182" y="3081053"/>
            <a:ext cx="572416" cy="317246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 smtClean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Coding</a:t>
            </a:r>
            <a:endParaRPr kumimoji="0" lang="en-US" sz="1100" b="1" kern="0" dirty="0">
              <a:solidFill>
                <a:prstClr val="white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0059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cs typeface="Arial" panose="020B0604020202020204" pitchFamily="34" charset="0"/>
              </a:rPr>
              <a:t>Modeling _ Point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2667" y="1007667"/>
            <a:ext cx="8008126" cy="138499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dirty="0"/>
              <a:t>Stacked </a:t>
            </a:r>
            <a:r>
              <a:rPr lang="en-US" altLang="ko-KR" sz="2000" dirty="0" smtClean="0"/>
              <a:t>RNN</a:t>
            </a:r>
            <a:r>
              <a:rPr lang="ko-KR" altLang="en-US" sz="2000" dirty="0" smtClean="0"/>
              <a:t>으로</a:t>
            </a:r>
            <a:r>
              <a:rPr lang="en-US" altLang="ko-KR" sz="2000" dirty="0" smtClean="0"/>
              <a:t> (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RSTM +  dropout)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을 여러 층을 쌓음</a:t>
            </a:r>
            <a:endParaRPr lang="en-US" altLang="ko-KR" sz="20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Loss =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MSE +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주식 예측의 방향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 </a:t>
            </a:r>
            <a:r>
              <a:rPr lang="ko-KR" altLang="en-US" sz="20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과적합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방지를 위하여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Optimizer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에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Adam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사용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lang="en-US" altLang="ko-KR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Pentagon 56"/>
          <p:cNvSpPr/>
          <p:nvPr/>
        </p:nvSpPr>
        <p:spPr>
          <a:xfrm>
            <a:off x="698182" y="2785778"/>
            <a:ext cx="8274368" cy="35959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kern="0" dirty="0" smtClean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# </a:t>
            </a:r>
            <a:r>
              <a:rPr kumimoji="0" lang="ko-KR" altLang="en-US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모델 정의</a:t>
            </a:r>
            <a:endParaRPr kumimoji="0" lang="ko-KR" altLang="en-US" sz="1600" b="1" kern="0" dirty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cells </a:t>
            </a:r>
            <a:r>
              <a:rPr lang="en-US" altLang="ko-KR" dirty="0"/>
              <a:t>=</a:t>
            </a:r>
            <a:r>
              <a:rPr lang="en-US" altLang="ko-KR" dirty="0"/>
              <a:t> []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for</a:t>
            </a:r>
            <a:r>
              <a:rPr lang="en-US" altLang="ko-KR" dirty="0" smtClean="0"/>
              <a:t> </a:t>
            </a:r>
            <a:r>
              <a:rPr lang="en-US" altLang="ko-KR" dirty="0"/>
              <a:t>n </a:t>
            </a:r>
            <a:r>
              <a:rPr lang="en-US" altLang="ko-KR" b="1" dirty="0"/>
              <a:t>in</a:t>
            </a:r>
            <a:r>
              <a:rPr lang="en-US" altLang="ko-KR" dirty="0"/>
              <a:t> </a:t>
            </a:r>
            <a:r>
              <a:rPr lang="en-US" altLang="ko-KR" dirty="0" err="1"/>
              <a:t>hidden_dims</a:t>
            </a:r>
            <a:r>
              <a:rPr lang="en-US" altLang="ko-KR" dirty="0"/>
              <a:t> :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   cell </a:t>
            </a:r>
            <a:r>
              <a:rPr lang="en-US" altLang="ko-KR" dirty="0"/>
              <a:t>=</a:t>
            </a:r>
            <a:r>
              <a:rPr lang="en-US" altLang="ko-KR" dirty="0"/>
              <a:t> </a:t>
            </a:r>
            <a:r>
              <a:rPr lang="en-US" altLang="ko-KR" dirty="0" err="1"/>
              <a:t>tf</a:t>
            </a:r>
            <a:r>
              <a:rPr lang="en-US" altLang="ko-KR" dirty="0" err="1"/>
              <a:t>.</a:t>
            </a:r>
            <a:r>
              <a:rPr lang="en-US" altLang="ko-KR" dirty="0" err="1"/>
              <a:t>contrib</a:t>
            </a:r>
            <a:r>
              <a:rPr lang="en-US" altLang="ko-KR" dirty="0" err="1"/>
              <a:t>.</a:t>
            </a:r>
            <a:r>
              <a:rPr lang="en-US" altLang="ko-KR" dirty="0" err="1"/>
              <a:t>rnn</a:t>
            </a:r>
            <a:r>
              <a:rPr lang="en-US" altLang="ko-KR" dirty="0" err="1"/>
              <a:t>.</a:t>
            </a:r>
            <a:r>
              <a:rPr lang="en-US" altLang="ko-KR" dirty="0" err="1"/>
              <a:t>BasicLSTMCell</a:t>
            </a:r>
            <a:r>
              <a:rPr lang="en-US" altLang="ko-KR" dirty="0"/>
              <a:t>(</a:t>
            </a:r>
            <a:r>
              <a:rPr lang="en-US" altLang="ko-KR" dirty="0" err="1"/>
              <a:t>num_units</a:t>
            </a:r>
            <a:r>
              <a:rPr lang="en-US" altLang="ko-KR" dirty="0"/>
              <a:t>=</a:t>
            </a:r>
            <a:r>
              <a:rPr lang="en-US" altLang="ko-KR" dirty="0"/>
              <a:t>n, activation</a:t>
            </a:r>
            <a:r>
              <a:rPr lang="en-US" altLang="ko-KR" dirty="0"/>
              <a:t>=</a:t>
            </a:r>
            <a:r>
              <a:rPr lang="en-US" altLang="ko-KR" dirty="0" err="1"/>
              <a:t>tf</a:t>
            </a:r>
            <a:r>
              <a:rPr lang="en-US" altLang="ko-KR" dirty="0" err="1"/>
              <a:t>.</a:t>
            </a:r>
            <a:r>
              <a:rPr lang="en-US" altLang="ko-KR" dirty="0" err="1"/>
              <a:t>tanh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dropout_cell</a:t>
            </a:r>
            <a:r>
              <a:rPr lang="en-US" altLang="ko-KR" dirty="0" smtClean="0"/>
              <a:t> </a:t>
            </a:r>
            <a:r>
              <a:rPr lang="en-US" altLang="ko-KR" dirty="0"/>
              <a:t>=</a:t>
            </a:r>
            <a:r>
              <a:rPr lang="en-US" altLang="ko-KR" dirty="0"/>
              <a:t> </a:t>
            </a:r>
            <a:r>
              <a:rPr lang="en-US" altLang="ko-KR" dirty="0" err="1"/>
              <a:t>tf</a:t>
            </a:r>
            <a:r>
              <a:rPr lang="en-US" altLang="ko-KR" dirty="0" err="1"/>
              <a:t>.</a:t>
            </a:r>
            <a:r>
              <a:rPr lang="en-US" altLang="ko-KR" dirty="0" err="1"/>
              <a:t>contrib</a:t>
            </a:r>
            <a:r>
              <a:rPr lang="en-US" altLang="ko-KR" dirty="0" err="1"/>
              <a:t>.</a:t>
            </a:r>
            <a:r>
              <a:rPr lang="en-US" altLang="ko-KR" dirty="0" err="1"/>
              <a:t>rnn</a:t>
            </a:r>
            <a:r>
              <a:rPr lang="en-US" altLang="ko-KR" dirty="0" err="1"/>
              <a:t>.</a:t>
            </a:r>
            <a:r>
              <a:rPr lang="en-US" altLang="ko-KR" dirty="0" err="1"/>
              <a:t>DropoutWrapper</a:t>
            </a:r>
            <a:r>
              <a:rPr lang="en-US" altLang="ko-KR" dirty="0"/>
              <a:t>(cell, </a:t>
            </a:r>
            <a:r>
              <a:rPr lang="en-US" altLang="ko-KR" dirty="0" smtClean="0"/>
              <a:t>    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                                 </a:t>
            </a:r>
            <a:r>
              <a:rPr lang="en-US" altLang="ko-KR" dirty="0" err="1" smtClean="0"/>
              <a:t>output_keep_prob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output_keep_prob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cells.append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dropout_cell</a:t>
            </a:r>
            <a:r>
              <a:rPr lang="en-US" altLang="ko-KR" dirty="0"/>
              <a:t>) </a:t>
            </a:r>
            <a:r>
              <a:rPr lang="en-US" altLang="ko-KR" dirty="0" err="1"/>
              <a:t>stacked_rnn_cell</a:t>
            </a:r>
            <a:r>
              <a:rPr lang="en-US" altLang="ko-KR" dirty="0"/>
              <a:t> </a:t>
            </a:r>
            <a:r>
              <a:rPr lang="en-US" altLang="ko-KR" dirty="0"/>
              <a:t>=</a:t>
            </a:r>
            <a:r>
              <a:rPr lang="en-US" altLang="ko-KR" dirty="0"/>
              <a:t> </a:t>
            </a:r>
            <a:r>
              <a:rPr lang="en-US" altLang="ko-KR" dirty="0" err="1"/>
              <a:t>tf</a:t>
            </a:r>
            <a:r>
              <a:rPr lang="en-US" altLang="ko-KR" dirty="0" err="1"/>
              <a:t>.</a:t>
            </a:r>
            <a:r>
              <a:rPr lang="en-US" altLang="ko-KR" dirty="0" err="1"/>
              <a:t>nn</a:t>
            </a:r>
            <a:r>
              <a:rPr lang="en-US" altLang="ko-KR" dirty="0" err="1"/>
              <a:t>.</a:t>
            </a:r>
            <a:r>
              <a:rPr lang="en-US" altLang="ko-KR" dirty="0" err="1"/>
              <a:t>rnn_cell</a:t>
            </a:r>
            <a:r>
              <a:rPr lang="en-US" altLang="ko-KR" dirty="0" err="1"/>
              <a:t>.</a:t>
            </a:r>
            <a:r>
              <a:rPr lang="en-US" altLang="ko-KR" dirty="0" err="1"/>
              <a:t>MultiRNNCell</a:t>
            </a:r>
            <a:r>
              <a:rPr lang="en-US" altLang="ko-KR" dirty="0"/>
              <a:t>(cells)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outputs</a:t>
            </a:r>
            <a:r>
              <a:rPr lang="en-US" altLang="ko-KR" dirty="0"/>
              <a:t>, _states </a:t>
            </a:r>
            <a:r>
              <a:rPr lang="en-US" altLang="ko-KR" dirty="0"/>
              <a:t>=</a:t>
            </a:r>
            <a:r>
              <a:rPr lang="en-US" altLang="ko-KR" dirty="0"/>
              <a:t> </a:t>
            </a:r>
            <a:r>
              <a:rPr lang="en-US" altLang="ko-KR" dirty="0" err="1"/>
              <a:t>tf</a:t>
            </a:r>
            <a:r>
              <a:rPr lang="en-US" altLang="ko-KR" dirty="0" err="1"/>
              <a:t>.</a:t>
            </a:r>
            <a:r>
              <a:rPr lang="en-US" altLang="ko-KR" dirty="0" err="1"/>
              <a:t>nn</a:t>
            </a:r>
            <a:r>
              <a:rPr lang="en-US" altLang="ko-KR" dirty="0" err="1"/>
              <a:t>.</a:t>
            </a:r>
            <a:r>
              <a:rPr lang="en-US" altLang="ko-KR" dirty="0" err="1"/>
              <a:t>dynamic_rnn</a:t>
            </a:r>
            <a:r>
              <a:rPr lang="en-US" altLang="ko-KR" dirty="0"/>
              <a:t>(</a:t>
            </a:r>
            <a:r>
              <a:rPr lang="en-US" altLang="ko-KR" dirty="0" err="1"/>
              <a:t>stacked_rnn_cell</a:t>
            </a:r>
            <a:r>
              <a:rPr lang="en-US" altLang="ko-KR" dirty="0"/>
              <a:t>, X, </a:t>
            </a:r>
            <a:r>
              <a:rPr lang="en-US" altLang="ko-KR" dirty="0" err="1"/>
              <a:t>dtype</a:t>
            </a:r>
            <a:r>
              <a:rPr lang="en-US" altLang="ko-KR" dirty="0"/>
              <a:t>=</a:t>
            </a:r>
            <a:r>
              <a:rPr lang="en-US" altLang="ko-KR" dirty="0"/>
              <a:t>tf</a:t>
            </a:r>
            <a:r>
              <a:rPr lang="en-US" altLang="ko-KR" dirty="0"/>
              <a:t>.</a:t>
            </a:r>
            <a:r>
              <a:rPr lang="en-US" altLang="ko-KR" dirty="0"/>
              <a:t>float32</a:t>
            </a:r>
            <a:r>
              <a:rPr lang="en-US" altLang="ko-KR" dirty="0" smtClean="0"/>
              <a:t>)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# </a:t>
            </a:r>
            <a:r>
              <a:rPr kumimoji="0" lang="en-US" altLang="ko-KR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Loss : </a:t>
            </a:r>
            <a:r>
              <a:rPr kumimoji="0" lang="ko-KR" altLang="en-US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주식 예측의 방향 추가</a:t>
            </a:r>
            <a:endParaRPr kumimoji="0" lang="en-US" altLang="ko-KR" sz="1600" b="1" kern="0" dirty="0" smtClean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not_equal</a:t>
            </a:r>
            <a:r>
              <a:rPr lang="en-US" altLang="ko-KR" dirty="0"/>
              <a:t> </a:t>
            </a:r>
            <a:r>
              <a:rPr lang="en-US" altLang="ko-KR" dirty="0"/>
              <a:t>=</a:t>
            </a:r>
            <a:r>
              <a:rPr lang="en-US" altLang="ko-KR" dirty="0"/>
              <a:t> </a:t>
            </a:r>
            <a:r>
              <a:rPr lang="en-US" altLang="ko-KR" dirty="0" err="1"/>
              <a:t>tf</a:t>
            </a:r>
            <a:r>
              <a:rPr lang="en-US" altLang="ko-KR" dirty="0" err="1"/>
              <a:t>.</a:t>
            </a:r>
            <a:r>
              <a:rPr lang="en-US" altLang="ko-KR" dirty="0" err="1"/>
              <a:t>cast</a:t>
            </a:r>
            <a:r>
              <a:rPr lang="en-US" altLang="ko-KR" dirty="0"/>
              <a:t>(</a:t>
            </a:r>
            <a:r>
              <a:rPr lang="en-US" altLang="ko-KR" dirty="0" err="1"/>
              <a:t>tf</a:t>
            </a:r>
            <a:r>
              <a:rPr lang="en-US" altLang="ko-KR" dirty="0" err="1"/>
              <a:t>.</a:t>
            </a:r>
            <a:r>
              <a:rPr lang="en-US" altLang="ko-KR" dirty="0" err="1"/>
              <a:t>not_equal</a:t>
            </a:r>
            <a:r>
              <a:rPr lang="en-US" altLang="ko-KR" dirty="0"/>
              <a:t>(</a:t>
            </a:r>
            <a:r>
              <a:rPr lang="en-US" altLang="ko-KR" dirty="0" err="1"/>
              <a:t>tf</a:t>
            </a:r>
            <a:r>
              <a:rPr lang="en-US" altLang="ko-KR" dirty="0" err="1"/>
              <a:t>.</a:t>
            </a:r>
            <a:r>
              <a:rPr lang="en-US" altLang="ko-KR" dirty="0" err="1"/>
              <a:t>sign</a:t>
            </a:r>
            <a:r>
              <a:rPr lang="en-US" altLang="ko-KR" dirty="0"/>
              <a:t>(</a:t>
            </a:r>
            <a:r>
              <a:rPr lang="en-US" altLang="ko-KR" dirty="0" err="1"/>
              <a:t>X_closes</a:t>
            </a:r>
            <a:r>
              <a:rPr lang="en-US" altLang="ko-KR" dirty="0"/>
              <a:t>-</a:t>
            </a:r>
            <a:r>
              <a:rPr lang="en-US" altLang="ko-KR" dirty="0"/>
              <a:t>Y), </a:t>
            </a:r>
            <a:r>
              <a:rPr lang="en-US" altLang="ko-KR" dirty="0" err="1"/>
              <a:t>tf</a:t>
            </a:r>
            <a:r>
              <a:rPr lang="en-US" altLang="ko-KR" dirty="0" err="1"/>
              <a:t>.</a:t>
            </a:r>
            <a:r>
              <a:rPr lang="en-US" altLang="ko-KR" dirty="0" err="1"/>
              <a:t>sign</a:t>
            </a:r>
            <a:r>
              <a:rPr lang="en-US" altLang="ko-KR" dirty="0"/>
              <a:t>(</a:t>
            </a:r>
            <a:r>
              <a:rPr lang="en-US" altLang="ko-KR" dirty="0" err="1"/>
              <a:t>X_closes</a:t>
            </a:r>
            <a:r>
              <a:rPr lang="en-US" altLang="ko-KR" dirty="0" err="1"/>
              <a:t>-</a:t>
            </a:r>
            <a:r>
              <a:rPr lang="en-US" altLang="ko-KR" dirty="0" err="1"/>
              <a:t>Y_pred</a:t>
            </a:r>
            <a:r>
              <a:rPr lang="en-US" altLang="ko-KR" dirty="0"/>
              <a:t>)), tf</a:t>
            </a:r>
            <a:r>
              <a:rPr lang="en-US" altLang="ko-KR" dirty="0"/>
              <a:t>.</a:t>
            </a:r>
            <a:r>
              <a:rPr lang="en-US" altLang="ko-KR" dirty="0"/>
              <a:t>float32) loss </a:t>
            </a:r>
            <a:r>
              <a:rPr lang="en-US" altLang="ko-KR" dirty="0"/>
              <a:t>=</a:t>
            </a:r>
            <a:r>
              <a:rPr lang="en-US" altLang="ko-KR" dirty="0"/>
              <a:t> </a:t>
            </a:r>
            <a:r>
              <a:rPr lang="en-US" altLang="ko-KR" dirty="0" err="1"/>
              <a:t>tf</a:t>
            </a:r>
            <a:r>
              <a:rPr lang="en-US" altLang="ko-KR" dirty="0" err="1"/>
              <a:t>.</a:t>
            </a:r>
            <a:r>
              <a:rPr lang="en-US" altLang="ko-KR" dirty="0" err="1"/>
              <a:t>reduce_sum</a:t>
            </a:r>
            <a:r>
              <a:rPr lang="en-US" altLang="ko-KR" dirty="0"/>
              <a:t>(</a:t>
            </a:r>
            <a:r>
              <a:rPr lang="en-US" altLang="ko-KR" dirty="0" err="1"/>
              <a:t>tf</a:t>
            </a:r>
            <a:r>
              <a:rPr lang="en-US" altLang="ko-KR" dirty="0" err="1"/>
              <a:t>.</a:t>
            </a:r>
            <a:r>
              <a:rPr lang="en-US" altLang="ko-KR" dirty="0" err="1"/>
              <a:t>square</a:t>
            </a:r>
            <a:r>
              <a:rPr lang="en-US" altLang="ko-KR" dirty="0"/>
              <a:t>(</a:t>
            </a:r>
            <a:r>
              <a:rPr lang="en-US" altLang="ko-KR" dirty="0" err="1"/>
              <a:t>Y_pred</a:t>
            </a:r>
            <a:r>
              <a:rPr lang="en-US" altLang="ko-KR" dirty="0"/>
              <a:t> </a:t>
            </a:r>
            <a:r>
              <a:rPr lang="en-US" altLang="ko-KR" dirty="0"/>
              <a:t>-</a:t>
            </a:r>
            <a:r>
              <a:rPr lang="en-US" altLang="ko-KR" dirty="0"/>
              <a:t> Y) </a:t>
            </a:r>
            <a:r>
              <a:rPr lang="en-US" altLang="ko-KR" dirty="0"/>
              <a:t>+</a:t>
            </a:r>
            <a:r>
              <a:rPr lang="en-US" altLang="ko-KR" dirty="0"/>
              <a:t> </a:t>
            </a:r>
            <a:r>
              <a:rPr lang="en-US" altLang="ko-KR" dirty="0" err="1"/>
              <a:t>not_equal</a:t>
            </a:r>
            <a:r>
              <a:rPr lang="en-US" altLang="ko-KR" dirty="0"/>
              <a:t>)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0" name="Rectangle 63"/>
          <p:cNvSpPr/>
          <p:nvPr/>
        </p:nvSpPr>
        <p:spPr>
          <a:xfrm>
            <a:off x="698182" y="2785778"/>
            <a:ext cx="572416" cy="317246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 smtClean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Coding</a:t>
            </a:r>
            <a:endParaRPr kumimoji="0" lang="en-US" sz="1100" b="1" kern="0" dirty="0">
              <a:solidFill>
                <a:prstClr val="white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308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cs typeface="Arial" panose="020B0604020202020204" pitchFamily="34" charset="0"/>
              </a:rPr>
              <a:t>Modeling _ Point</a:t>
            </a:r>
            <a:endParaRPr lang="ko-KR" altLang="en-US" dirty="0">
              <a:cs typeface="Arial" panose="020B0604020202020204" pitchFamily="34" charset="0"/>
            </a:endParaRPr>
          </a:p>
        </p:txBody>
      </p:sp>
      <p:sp>
        <p:nvSpPr>
          <p:cNvPr id="9" name="Pentagon 56"/>
          <p:cNvSpPr/>
          <p:nvPr/>
        </p:nvSpPr>
        <p:spPr>
          <a:xfrm>
            <a:off x="-312384" y="3420194"/>
            <a:ext cx="8673177" cy="56848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4" name="Rectangle 63"/>
          <p:cNvSpPr/>
          <p:nvPr/>
        </p:nvSpPr>
        <p:spPr>
          <a:xfrm>
            <a:off x="-205668" y="3906578"/>
            <a:ext cx="572416" cy="317246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 smtClean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Coding</a:t>
            </a:r>
            <a:endParaRPr kumimoji="0" lang="en-US" sz="1100" b="1" kern="0" dirty="0">
              <a:solidFill>
                <a:prstClr val="white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66" y="3633652"/>
            <a:ext cx="8086725" cy="48441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2667" y="1007667"/>
            <a:ext cx="8008126" cy="184665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2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RSTM, dropout, </a:t>
            </a:r>
            <a:r>
              <a:rPr lang="en-US" altLang="ko-KR" sz="20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MultiRNN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사용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20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412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Modeling _ Hyper Parameter</a:t>
            </a:r>
            <a:endParaRPr lang="ko-KR" altLang="en-US" dirty="0">
              <a:cs typeface="Arial" panose="020B0604020202020204" pitchFamily="34" charset="0"/>
            </a:endParaRPr>
          </a:p>
        </p:txBody>
      </p:sp>
      <p:sp>
        <p:nvSpPr>
          <p:cNvPr id="9" name="Pentagon 56"/>
          <p:cNvSpPr/>
          <p:nvPr/>
        </p:nvSpPr>
        <p:spPr>
          <a:xfrm>
            <a:off x="233253" y="2896319"/>
            <a:ext cx="8673177" cy="48579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4" name="Rectangle 63"/>
          <p:cNvSpPr/>
          <p:nvPr/>
        </p:nvSpPr>
        <p:spPr>
          <a:xfrm>
            <a:off x="0" y="3897062"/>
            <a:ext cx="572416" cy="317246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 smtClean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Coding</a:t>
            </a:r>
            <a:endParaRPr kumimoji="0" lang="en-US" sz="1100" b="1" kern="0" dirty="0">
              <a:solidFill>
                <a:prstClr val="white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 bwMode="gray">
          <a:xfrm>
            <a:off x="125765" y="5684913"/>
            <a:ext cx="8673177" cy="8194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b="1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8" name="Rectangle 63"/>
          <p:cNvSpPr/>
          <p:nvPr/>
        </p:nvSpPr>
        <p:spPr>
          <a:xfrm>
            <a:off x="125766" y="5692217"/>
            <a:ext cx="572416" cy="317246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ko-KR" altLang="en-US" sz="1100" b="1" kern="0" dirty="0" smtClean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해설</a:t>
            </a:r>
            <a:endParaRPr kumimoji="0" lang="en-US" sz="1100" b="1" kern="0" dirty="0">
              <a:solidFill>
                <a:prstClr val="white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83" y="2716996"/>
            <a:ext cx="8458200" cy="9048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6" y="3946845"/>
            <a:ext cx="3959185" cy="13688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53" y="3471220"/>
            <a:ext cx="3959185" cy="1990200"/>
          </a:xfrm>
          <a:prstGeom prst="rect">
            <a:avLst/>
          </a:prstGeom>
        </p:spPr>
      </p:pic>
      <p:sp>
        <p:nvSpPr>
          <p:cNvPr id="11" name="아래쪽 화살표 10"/>
          <p:cNvSpPr/>
          <p:nvPr/>
        </p:nvSpPr>
        <p:spPr>
          <a:xfrm rot="18842387">
            <a:off x="2446297" y="3194600"/>
            <a:ext cx="336037" cy="43204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568" y="2717215"/>
            <a:ext cx="4499015" cy="1450800"/>
          </a:xfrm>
          <a:prstGeom prst="rect">
            <a:avLst/>
          </a:prstGeom>
        </p:spPr>
      </p:pic>
      <p:sp>
        <p:nvSpPr>
          <p:cNvPr id="13" name="아래쪽 화살표 12"/>
          <p:cNvSpPr/>
          <p:nvPr/>
        </p:nvSpPr>
        <p:spPr>
          <a:xfrm rot="13607305">
            <a:off x="4045985" y="3681038"/>
            <a:ext cx="336037" cy="43204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11974" y="1007668"/>
            <a:ext cx="8008126" cy="11356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2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훈련 데이터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70%,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모의 투자 데이터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50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개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나머지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테스트 데이터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45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cs typeface="Arial" panose="020B0604020202020204" pitchFamily="34" charset="0"/>
              </a:rPr>
              <a:t>Prediction _ Plot</a:t>
            </a:r>
            <a:endParaRPr lang="ko-KR" altLang="en-US" dirty="0">
              <a:cs typeface="Arial" panose="020B0604020202020204" pitchFamily="34" charset="0"/>
            </a:endParaRPr>
          </a:p>
        </p:txBody>
      </p:sp>
      <p:sp>
        <p:nvSpPr>
          <p:cNvPr id="9" name="Pentagon 56"/>
          <p:cNvSpPr/>
          <p:nvPr/>
        </p:nvSpPr>
        <p:spPr>
          <a:xfrm>
            <a:off x="125766" y="724619"/>
            <a:ext cx="8673177" cy="56848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4" name="Rectangle 63"/>
          <p:cNvSpPr/>
          <p:nvPr/>
        </p:nvSpPr>
        <p:spPr>
          <a:xfrm>
            <a:off x="125766" y="725228"/>
            <a:ext cx="572416" cy="317246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ko-KR" altLang="en-US" sz="1100" b="1" kern="0" dirty="0" smtClean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결과</a:t>
            </a:r>
            <a:endParaRPr kumimoji="0" lang="en-US" sz="1100" b="1" kern="0" dirty="0">
              <a:solidFill>
                <a:prstClr val="white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892962" y="1122046"/>
            <a:ext cx="2678400" cy="5166000"/>
          </a:xfrm>
          <a:prstGeom prst="rect">
            <a:avLst/>
          </a:prstGeom>
        </p:spPr>
      </p:pic>
      <p:pic>
        <p:nvPicPr>
          <p:cNvPr id="8" name="그림 7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103962" y="1122046"/>
            <a:ext cx="2678400" cy="5166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00" y="1121435"/>
            <a:ext cx="2679362" cy="516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49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제목 &amp; 간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re Finance Group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ea typeface="돋움" pitchFamily="50" charset="-127"/>
          </a:defRPr>
        </a:defPPr>
      </a:lstStyle>
    </a:lnDef>
  </a:objectDefaults>
  <a:extraClrSchemeLst>
    <a:extraClrScheme>
      <a:clrScheme name="Core Finance Group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6B6B6B"/>
        </a:accent6>
        <a:hlink>
          <a:srgbClr val="969696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본문 장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MMC small Fonts_KOR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6350">
          <a:solidFill>
            <a:srgbClr val="0070C0"/>
          </a:solidFill>
        </a:ln>
      </a:spPr>
      <a:bodyPr rtlCol="0" anchor="ctr"/>
      <a:lstStyle>
        <a:defPPr algn="ctr">
          <a:lnSpc>
            <a:spcPct val="100000"/>
          </a:lnSpc>
          <a:spcBef>
            <a:spcPts val="0"/>
          </a:spcBef>
          <a:defRPr b="1" dirty="0" smtClean="0">
            <a:solidFill>
              <a:srgbClr val="002060"/>
            </a:solidFill>
            <a:latin typeface="Arial" panose="020B0604020202020204" pitchFamily="34" charset="0"/>
            <a:ea typeface="맑은 고딕" pitchFamily="50" charset="-127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>
        <a:spAutoFit/>
      </a:bodyPr>
      <a:lstStyle>
        <a:defPPr>
          <a:lnSpc>
            <a:spcPct val="100000"/>
          </a:lnSpc>
          <a:spcBef>
            <a:spcPts val="0"/>
          </a:spcBef>
          <a:defRPr sz="1200" b="1" dirty="0" smtClean="0">
            <a:latin typeface="Arial" panose="020B0604020202020204" pitchFamily="34" charset="0"/>
            <a:ea typeface="맑은 고딕" panose="020B0503020000020004" pitchFamily="50" charset="-127"/>
            <a:cs typeface="Arial" panose="020B0604020202020204" pitchFamily="34" charset="0"/>
          </a:defRPr>
        </a:defPPr>
      </a:lstStyle>
    </a:txDef>
  </a:objectDefaults>
  <a:extraClrSchemeLst>
    <a:extraClrScheme>
      <a:clrScheme name="3_MMC small Fonts_KOR 1">
        <a:dk1>
          <a:srgbClr val="000000"/>
        </a:dk1>
        <a:lt1>
          <a:srgbClr val="FFFFFF"/>
        </a:lt1>
        <a:dk2>
          <a:srgbClr val="FFF2AF"/>
        </a:dk2>
        <a:lt2>
          <a:srgbClr val="A9A49F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DBE9DB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MMC small Fonts_KOR 2">
        <a:dk1>
          <a:srgbClr val="000000"/>
        </a:dk1>
        <a:lt1>
          <a:srgbClr val="FFFFFF"/>
        </a:lt1>
        <a:dk2>
          <a:srgbClr val="FFF2AF"/>
        </a:dk2>
        <a:lt2>
          <a:srgbClr val="A9A49F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0000FF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MMC small Fonts_KOR 3">
        <a:dk1>
          <a:srgbClr val="000000"/>
        </a:dk1>
        <a:lt1>
          <a:srgbClr val="FFFFFF"/>
        </a:lt1>
        <a:dk2>
          <a:srgbClr val="C0C0C0"/>
        </a:dk2>
        <a:lt2>
          <a:srgbClr val="808080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EAEAEA"/>
        </a:hlink>
        <a:folHlink>
          <a:srgbClr val="0042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MMC small Fonts_KOR 4">
        <a:dk1>
          <a:srgbClr val="000000"/>
        </a:dk1>
        <a:lt1>
          <a:srgbClr val="FFFFFF"/>
        </a:lt1>
        <a:dk2>
          <a:srgbClr val="C0C0C0"/>
        </a:dk2>
        <a:lt2>
          <a:srgbClr val="5F5F5F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EAEAEA"/>
        </a:hlink>
        <a:folHlink>
          <a:srgbClr val="0042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108485</TotalTime>
  <Words>569</Words>
  <Application>Microsoft Office PowerPoint</Application>
  <PresentationFormat>A4 용지(210x297mm)</PresentationFormat>
  <Paragraphs>161</Paragraphs>
  <Slides>12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제목 &amp; 간지</vt:lpstr>
      <vt:lpstr>본문 장표</vt:lpstr>
      <vt:lpstr>PowerPoint 프레젠테이션</vt:lpstr>
      <vt:lpstr>프로젝트의 과정</vt:lpstr>
      <vt:lpstr>프로젝트 – Executive Summary</vt:lpstr>
      <vt:lpstr>Data 설명 </vt:lpstr>
      <vt:lpstr>Data 선정</vt:lpstr>
      <vt:lpstr>Modeling _ Point</vt:lpstr>
      <vt:lpstr>Modeling _ Point</vt:lpstr>
      <vt:lpstr>Modeling _ Hyper Parameter</vt:lpstr>
      <vt:lpstr>Prediction _ Plot</vt:lpstr>
      <vt:lpstr>모의투자</vt:lpstr>
      <vt:lpstr>평가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EY Advisory</dc:creator>
  <cp:lastModifiedBy>남인</cp:lastModifiedBy>
  <cp:revision>4294</cp:revision>
  <cp:lastPrinted>2017-05-16T07:42:23Z</cp:lastPrinted>
  <dcterms:created xsi:type="dcterms:W3CDTF">2005-01-25T06:24:37Z</dcterms:created>
  <dcterms:modified xsi:type="dcterms:W3CDTF">2018-06-21T14:19:46Z</dcterms:modified>
</cp:coreProperties>
</file>