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804" r:id="rId1"/>
    <p:sldMasterId id="2147484816" r:id="rId2"/>
  </p:sldMasterIdLst>
  <p:notesMasterIdLst>
    <p:notesMasterId r:id="rId17"/>
  </p:notesMasterIdLst>
  <p:handoutMasterIdLst>
    <p:handoutMasterId r:id="rId18"/>
  </p:handoutMasterIdLst>
  <p:sldIdLst>
    <p:sldId id="4002" r:id="rId3"/>
    <p:sldId id="2812" r:id="rId4"/>
    <p:sldId id="4503" r:id="rId5"/>
    <p:sldId id="4504" r:id="rId6"/>
    <p:sldId id="4524" r:id="rId7"/>
    <p:sldId id="4528" r:id="rId8"/>
    <p:sldId id="4516" r:id="rId9"/>
    <p:sldId id="4529" r:id="rId10"/>
    <p:sldId id="4521" r:id="rId11"/>
    <p:sldId id="4522" r:id="rId12"/>
    <p:sldId id="4526" r:id="rId13"/>
    <p:sldId id="4527" r:id="rId14"/>
    <p:sldId id="4532" r:id="rId15"/>
    <p:sldId id="3919" r:id="rId16"/>
  </p:sldIdLst>
  <p:sldSz cx="9906000" cy="6858000" type="A4"/>
  <p:notesSz cx="6797675" cy="9926638"/>
  <p:defaultTextStyle>
    <a:defPPr>
      <a:defRPr lang="en-US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64DE82-108A-4480-9E2C-0C03D9E05051}">
          <p14:sldIdLst>
            <p14:sldId id="4002"/>
            <p14:sldId id="2812"/>
            <p14:sldId id="4503"/>
            <p14:sldId id="4504"/>
            <p14:sldId id="4524"/>
            <p14:sldId id="4528"/>
            <p14:sldId id="4516"/>
            <p14:sldId id="4529"/>
            <p14:sldId id="4521"/>
            <p14:sldId id="4522"/>
            <p14:sldId id="4526"/>
            <p14:sldId id="4527"/>
            <p14:sldId id="4532"/>
            <p14:sldId id="39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97" userDrawn="1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421" userDrawn="1">
          <p15:clr>
            <a:srgbClr val="A4A3A4"/>
          </p15:clr>
        </p15:guide>
        <p15:guide id="9" pos="285" userDrawn="1">
          <p15:clr>
            <a:srgbClr val="A4A3A4"/>
          </p15:clr>
        </p15:guide>
        <p15:guide id="10" pos="6068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4" pos="149" userDrawn="1">
          <p15:clr>
            <a:srgbClr val="A4A3A4"/>
          </p15:clr>
        </p15:guide>
        <p15:guide id="15" pos="5955" userDrawn="1">
          <p15:clr>
            <a:srgbClr val="A4A3A4"/>
          </p15:clr>
        </p15:guide>
        <p15:guide id="16" orient="horz" pos="5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799"/>
    <a:srgbClr val="D9D9D9"/>
    <a:srgbClr val="004D7F"/>
    <a:srgbClr val="0000FF"/>
    <a:srgbClr val="003399"/>
    <a:srgbClr val="000099"/>
    <a:srgbClr val="333399"/>
    <a:srgbClr val="FFFF99"/>
    <a:srgbClr val="33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5383" autoAdjust="0"/>
  </p:normalViewPr>
  <p:slideViewPr>
    <p:cSldViewPr snapToGrid="0" snapToObjects="1">
      <p:cViewPr varScale="1">
        <p:scale>
          <a:sx n="67" d="100"/>
          <a:sy n="67" d="100"/>
        </p:scale>
        <p:origin x="-1084" y="-64"/>
      </p:cViewPr>
      <p:guideLst>
        <p:guide orient="horz" pos="3997"/>
        <p:guide orient="horz" pos="391"/>
        <p:guide orient="horz" pos="890"/>
        <p:guide orient="horz" pos="1162"/>
        <p:guide orient="horz" pos="2455"/>
        <p:guide orient="horz" pos="4133"/>
        <p:guide orient="horz" pos="1321"/>
        <p:guide orient="horz" pos="51"/>
        <p:guide pos="421"/>
        <p:guide pos="285"/>
        <p:guide pos="6068"/>
        <p:guide pos="3120"/>
        <p:guide pos="149"/>
        <p:guide pos="5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"/>
    </p:cViewPr>
  </p:sorterViewPr>
  <p:notesViewPr>
    <p:cSldViewPr snapToGrid="0" snapToObjects="1">
      <p:cViewPr>
        <p:scale>
          <a:sx n="100" d="100"/>
          <a:sy n="100" d="100"/>
        </p:scale>
        <p:origin x="-2342" y="-58"/>
      </p:cViewPr>
      <p:guideLst>
        <p:guide orient="horz" pos="3128"/>
        <p:guide orient="horz" pos="3127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CC1E783-BEE9-4376-B066-A6BACE041A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32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5"/>
            <a:ext cx="498539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29F350-5298-44EF-A78A-70D79693BEE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1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27150" y="3659188"/>
            <a:ext cx="5919359" cy="4318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 algn="r">
              <a:defRPr sz="2000" spc="3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계열사명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부서명</a:t>
            </a:r>
            <a:endParaRPr lang="ko-KR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783" y="2292350"/>
            <a:ext cx="8972154" cy="720000"/>
          </a:xfrm>
          <a:prstGeom prst="rect">
            <a:avLst/>
          </a:prstGeom>
          <a:noFill/>
          <a:ln/>
        </p:spPr>
        <p:txBody>
          <a:bodyPr lIns="0" rIns="0" anchor="ctr"/>
          <a:lstStyle>
            <a:lvl1pPr algn="ctr">
              <a:defRPr sz="4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보고서 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보안문서용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026720" y="4167190"/>
            <a:ext cx="5919788" cy="406400"/>
          </a:xfrm>
          <a:prstGeom prst="rect">
            <a:avLst/>
          </a:prstGeom>
        </p:spPr>
        <p:txBody>
          <a:bodyPr lIns="0" rIns="36000"/>
          <a:lstStyle>
            <a:lvl1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1065213" y="989013"/>
            <a:ext cx="2492376" cy="474662"/>
          </a:xfrm>
          <a:prstGeom prst="rect">
            <a:avLst/>
          </a:prstGeom>
          <a:noFill/>
          <a:ln/>
        </p:spPr>
        <p:txBody>
          <a:bodyPr lIns="0" rIns="0" anchor="t"/>
          <a:lstStyle>
            <a:lvl1pPr algn="l"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4037012" y="836043"/>
            <a:ext cx="5382000" cy="3662066"/>
          </a:xfrm>
          <a:prstGeom prst="rect">
            <a:avLst/>
          </a:prstGeom>
          <a:ln>
            <a:noFill/>
          </a:ln>
        </p:spPr>
        <p:txBody>
          <a:bodyPr/>
          <a:lstStyle>
            <a:lvl1pPr marL="360363" indent="-360363">
              <a:lnSpc>
                <a:spcPct val="200000"/>
              </a:lnSpc>
              <a:buSzPct val="100000"/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87363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584200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3pPr>
            <a:lvl4pPr marL="1662113" indent="-400050">
              <a:buFont typeface="+mj-lt"/>
              <a:buNone/>
              <a:defRPr sz="1800">
                <a:latin typeface="맑은 고딕" pitchFamily="50" charset="-127"/>
                <a:ea typeface="맑은 고딕" pitchFamily="50" charset="-127"/>
              </a:defRPr>
            </a:lvl4pPr>
            <a:lvl5pPr marL="5470525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2</a:t>
            </a: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985167" y="1474746"/>
            <a:ext cx="191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0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93323" y="2821781"/>
            <a:ext cx="5919359" cy="720000"/>
          </a:xfrm>
          <a:prstGeom prst="rect">
            <a:avLst/>
          </a:prstGeom>
          <a:noFill/>
          <a:ln/>
        </p:spPr>
        <p:txBody>
          <a:bodyPr lIns="0" rIns="0"/>
          <a:lstStyle>
            <a:lvl1pPr algn="ctr">
              <a:defRPr sz="3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151"/>
            <a:ext cx="2311400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5039" y="6357151"/>
            <a:ext cx="3136899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76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요약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430" y="46184"/>
            <a:ext cx="8388000" cy="468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1726" y="667530"/>
            <a:ext cx="9360827" cy="720000"/>
          </a:xfrm>
          <a:prstGeom prst="rect">
            <a:avLst/>
          </a:prstGeom>
        </p:spPr>
        <p:txBody>
          <a:bodyPr lIns="72000" rIns="72000"/>
          <a:lstStyle>
            <a:lvl1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요약문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6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34" r:id="rId2"/>
    <p:sldLayoutId id="2147484831" r:id="rId3"/>
    <p:sldLayoutId id="21474848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85725" indent="-85725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25000"/>
        <a:buChar char=" 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5250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Char char="•"/>
        <a:defRPr kumimoji="1" sz="1300" b="1">
          <a:solidFill>
            <a:schemeClr val="tx1"/>
          </a:solidFill>
          <a:latin typeface="+mn-lt"/>
          <a:ea typeface="+mn-ea"/>
        </a:defRPr>
      </a:lvl2pPr>
      <a:lvl3pPr marL="280988" indent="-96838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Font typeface="Palatino Linotype" pitchFamily="18" charset="0"/>
        <a:buChar char="‐"/>
        <a:defRPr kumimoji="1" sz="1300" b="1">
          <a:solidFill>
            <a:schemeClr val="tx1"/>
          </a:solidFill>
          <a:latin typeface="+mn-lt"/>
          <a:ea typeface="+mn-ea"/>
        </a:defRPr>
      </a:lvl3pPr>
      <a:lvl4pPr marL="1557338" indent="-295275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·"/>
        <a:defRPr kumimoji="1" sz="1600" b="1">
          <a:solidFill>
            <a:schemeClr val="tx1"/>
          </a:solidFill>
          <a:latin typeface="+mn-lt"/>
          <a:ea typeface="+mn-ea"/>
        </a:defRPr>
      </a:lvl4pPr>
      <a:lvl5pPr marL="5368925" indent="-298450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5pPr>
      <a:lvl6pPr marL="58261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6pPr>
      <a:lvl7pPr marL="62833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7pPr>
      <a:lvl8pPr marL="67405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8pPr>
      <a:lvl9pPr marL="71977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내지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396632"/>
            <a:ext cx="9904413" cy="46137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804" y="46184"/>
            <a:ext cx="8388000" cy="4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7312" tIns="44450" rIns="87312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4558444" y="6645560"/>
            <a:ext cx="789114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170779C-9965-4041-BB98-FB543BF04D0C}" type="slidenum">
              <a:rPr kumimoji="0" lang="ko-KR" altLang="en-GB" sz="1000" b="1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eaLnBrk="0" latin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kumimoji="0" lang="en-GB" altLang="ko-KR" sz="10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15804" y="99216"/>
            <a:ext cx="9619090" cy="898944"/>
            <a:chOff x="115804" y="133720"/>
            <a:chExt cx="9619090" cy="898944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34260" y="133720"/>
              <a:ext cx="900634" cy="89894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9" name="직선 연결선 8"/>
            <p:cNvCxnSpPr/>
            <p:nvPr userDrawn="1"/>
          </p:nvCxnSpPr>
          <p:spPr bwMode="auto">
            <a:xfrm>
              <a:off x="115804" y="583192"/>
              <a:ext cx="8718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39800" rtl="0" eaLnBrk="0" fontAlgn="b" latinLnBrk="1" hangingPunct="0">
        <a:spcBef>
          <a:spcPct val="50000"/>
        </a:spcBef>
        <a:spcAft>
          <a:spcPct val="0"/>
        </a:spcAft>
        <a:defRPr kumimoji="1" sz="2000" b="1" baseline="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39800" rtl="0" eaLnBrk="0" fontAlgn="b" latinLnBrk="1" hangingPunct="0">
        <a:lnSpc>
          <a:spcPct val="130000"/>
        </a:lnSpc>
        <a:spcBef>
          <a:spcPct val="10000"/>
        </a:spcBef>
        <a:spcAft>
          <a:spcPct val="10000"/>
        </a:spcAft>
        <a:buClr>
          <a:schemeClr val="tx1"/>
        </a:buClr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23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Clr>
          <a:schemeClr val="tx1"/>
        </a:buClr>
        <a:buSzPct val="90000"/>
        <a:buFontTx/>
        <a:buNone/>
        <a:defRPr kumimoji="1" sz="1800" b="1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04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409700" indent="-2667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Tx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916113" indent="-304800" algn="l" defTabSz="939800" rtl="0" eaLnBrk="0" fontAlgn="base" latinLnBrk="1" hangingPunct="0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8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733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6pPr>
      <a:lvl7pPr marL="28305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7pPr>
      <a:lvl8pPr marL="32877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8pPr>
      <a:lvl9pPr marL="37449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97188" y="4311436"/>
            <a:ext cx="4420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25" tIns="43022" rIns="86025" bIns="43022" anchor="ctr"/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김창헌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남인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손형주</a:t>
            </a:r>
            <a:endParaRPr kumimoji="1" lang="en-US" altLang="ko-KR" sz="2000" b="1" spc="-15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ko-KR" sz="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16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715700"/>
            <a:ext cx="9906411" cy="2286000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lIns="86025" tIns="43022" rIns="86025" bIns="43022" anchor="ctr"/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[Deep Learning]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Multi RNN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주가 예측 모델링</a:t>
            </a:r>
            <a:endParaRPr kumimoji="1" lang="ko-KR" altLang="en-US" sz="40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977772" y="152410"/>
            <a:ext cx="3795468" cy="50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ko-KR" sz="1600" b="1" i="1" dirty="0">
                <a:solidFill>
                  <a:srgbClr val="FF0000"/>
                </a:solidFill>
                <a:latin typeface="Palatino Linotype" pitchFamily="18" charset="0"/>
                <a:ea typeface="HY그래픽M" pitchFamily="18" charset="-127"/>
              </a:rPr>
              <a:t>Strictly Private &amp; Confidential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" y="5650305"/>
            <a:ext cx="900634" cy="898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직선 연결선 4"/>
          <p:cNvCxnSpPr/>
          <p:nvPr/>
        </p:nvCxnSpPr>
        <p:spPr bwMode="auto">
          <a:xfrm>
            <a:off x="1365652" y="6072996"/>
            <a:ext cx="8149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Prediction  Plot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선택된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하이퍼파라미터를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적용 후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CJ CGV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0.048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100Epoch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마다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비교함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실제와 예측 값이 비슷해 보임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" y="2840827"/>
            <a:ext cx="4781339" cy="3409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5" y="2878927"/>
            <a:ext cx="4594320" cy="32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 투자 방식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32316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데이터의 마지막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 투자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매매 수수료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0.015%,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매도세금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0.5%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주식에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만원을 투자하여 마지막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회차에는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모두 현금화 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오를 것으로 예측되면 주식을 사고 내릴 것으로 예측되면 팜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오늘의 종가와 예측 값의 간격이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0.6%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이상일 때만 사고 팜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모의투자 전에 테스트 데이터를 학습시킴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0.1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예측이 끝난 데이터도  학습시킴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south\Pictures\wntl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297" y="4239321"/>
            <a:ext cx="3740103" cy="237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9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모의투자 결과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0.030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결과 평균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1,020,419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2%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최저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 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1,043,841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4.3%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south\Pictures\주식모의투자_종목별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402187"/>
            <a:ext cx="6482132" cy="420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덧셈 기호 3"/>
          <p:cNvSpPr/>
          <p:nvPr/>
        </p:nvSpPr>
        <p:spPr bwMode="gray">
          <a:xfrm>
            <a:off x="3181350" y="2790825"/>
            <a:ext cx="342900" cy="295275"/>
          </a:xfrm>
          <a:prstGeom prst="mathPlu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뺄셈 기호 6"/>
          <p:cNvSpPr/>
          <p:nvPr/>
        </p:nvSpPr>
        <p:spPr bwMode="gray">
          <a:xfrm>
            <a:off x="6572250" y="2805112"/>
            <a:ext cx="323850" cy="300038"/>
          </a:xfrm>
          <a:prstGeom prst="mathMinu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뉴스 키워드 분석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sentiment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분석 연계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단일 종가가 아닌 트렌드 예측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다양한 모델 시도 및 비교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C:\Users\south\Pictures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16" y="2332611"/>
            <a:ext cx="3943936" cy="39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70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/>
          <p:cNvSpPr txBox="1"/>
          <p:nvPr/>
        </p:nvSpPr>
        <p:spPr>
          <a:xfrm>
            <a:off x="2089545" y="3179331"/>
            <a:ext cx="57323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IN" sz="5400" b="1" dirty="0" smtClean="0">
                <a:latin typeface="Arial"/>
                <a:ea typeface="맑은 고딕"/>
              </a:rPr>
              <a:t>End of Document</a:t>
            </a:r>
            <a:endParaRPr kumimoji="0" lang="en-IN" sz="5400" b="1" dirty="0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899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과정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130" y="851636"/>
            <a:ext cx="5234733" cy="923330"/>
            <a:chOff x="523130" y="1481361"/>
            <a:chExt cx="5234733" cy="923330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 bwMode="gray">
            <a:xfrm>
              <a:off x="523130" y="1555149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9155" y="1481361"/>
              <a:ext cx="4648708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rap up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아이디어 도출 및 추진방향을 정리</a:t>
              </a:r>
              <a:endParaRPr lang="ko-KR" altLang="en-US" sz="28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130" y="2003073"/>
            <a:ext cx="5765328" cy="923330"/>
            <a:chOff x="523130" y="3198015"/>
            <a:chExt cx="5765328" cy="923330"/>
          </a:xfrm>
        </p:grpSpPr>
        <p:sp>
          <p:nvSpPr>
            <p:cNvPr id="38" name="직사각형 37"/>
            <p:cNvSpPr>
              <a:spLocks noChangeAspect="1"/>
            </p:cNvSpPr>
            <p:nvPr/>
          </p:nvSpPr>
          <p:spPr bwMode="gray">
            <a:xfrm>
              <a:off x="523130" y="3271803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9155" y="3198015"/>
              <a:ext cx="5179303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ind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업체별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Stock 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수집하고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정리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u="sng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3130" y="3154510"/>
            <a:ext cx="5372592" cy="923330"/>
            <a:chOff x="523130" y="4957800"/>
            <a:chExt cx="5372592" cy="923330"/>
          </a:xfrm>
        </p:grpSpPr>
        <p:sp>
          <p:nvSpPr>
            <p:cNvPr id="39" name="직사각형 38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9155" y="4957800"/>
              <a:ext cx="4786567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rocessing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형식을 학습할 수 있게 처리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3130" y="4305947"/>
            <a:ext cx="8209907" cy="923330"/>
            <a:chOff x="523130" y="4957800"/>
            <a:chExt cx="8209907" cy="923330"/>
          </a:xfrm>
        </p:grpSpPr>
        <p:sp>
          <p:nvSpPr>
            <p:cNvPr id="14" name="직사각형 13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4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155" y="4957800"/>
              <a:ext cx="7623882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earning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적합한 기법으로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4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및 평가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3130" y="5457384"/>
            <a:ext cx="5627470" cy="923330"/>
            <a:chOff x="523130" y="4957800"/>
            <a:chExt cx="5627470" cy="923330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5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155" y="4957800"/>
              <a:ext cx="5041445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ffectiveness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모델의 실효성을 판단하고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모의실험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1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Executive 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Learning RNN</a:t>
            </a:r>
            <a:r>
              <a:rPr lang="ko-KR" altLang="en-US" dirty="0" smtClean="0"/>
              <a:t>을 활용한 주가 예측 모델링과 평가를 위한 실행계획서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gray">
          <a:xfrm rot="10800000" flipH="1">
            <a:off x="1414732" y="2301366"/>
            <a:ext cx="2838091" cy="3316455"/>
          </a:xfrm>
          <a:prstGeom prst="rightArrow">
            <a:avLst>
              <a:gd name="adj1" fmla="val 50000"/>
              <a:gd name="adj2" fmla="val 1113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2439" y="1396055"/>
            <a:ext cx="3381730" cy="266174"/>
            <a:chOff x="452439" y="1577201"/>
            <a:chExt cx="3833811" cy="266174"/>
          </a:xfrm>
        </p:grpSpPr>
        <p:cxnSp>
          <p:nvCxnSpPr>
            <p:cNvPr id="8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현황분석 및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To-Be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방향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Consensus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gray">
          <a:xfrm>
            <a:off x="4108704" y="191594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108704" y="3148682"/>
            <a:ext cx="1118904" cy="1782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직사각형 11"/>
          <p:cNvSpPr/>
          <p:nvPr/>
        </p:nvSpPr>
        <p:spPr bwMode="gray">
          <a:xfrm>
            <a:off x="4108704" y="499779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08704" y="1396055"/>
            <a:ext cx="5344860" cy="266174"/>
            <a:chOff x="452439" y="1577201"/>
            <a:chExt cx="3833811" cy="266174"/>
          </a:xfrm>
        </p:grpSpPr>
        <p:cxnSp>
          <p:nvCxnSpPr>
            <p:cNvPr id="14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실행 구성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 bwMode="gray">
          <a:xfrm>
            <a:off x="457883" y="1915942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과제 아이디어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팀원 구성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57883" y="2790230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주가분석 업체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주가데이터 확보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55505" y="3664518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38"/>
          <p:cNvSpPr/>
          <p:nvPr/>
        </p:nvSpPr>
        <p:spPr bwMode="gray">
          <a:xfrm>
            <a:off x="465860" y="4538806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학습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39"/>
          <p:cNvSpPr/>
          <p:nvPr/>
        </p:nvSpPr>
        <p:spPr bwMode="gray">
          <a:xfrm>
            <a:off x="465860" y="5413092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108"/>
          <p:cNvGrpSpPr/>
          <p:nvPr/>
        </p:nvGrpSpPr>
        <p:grpSpPr>
          <a:xfrm>
            <a:off x="2534420" y="1915942"/>
            <a:ext cx="1299749" cy="4248150"/>
            <a:chOff x="3284406" y="2097088"/>
            <a:chExt cx="2096521" cy="3523085"/>
          </a:xfrm>
          <a:solidFill>
            <a:schemeClr val="bg1">
              <a:lumMod val="95000"/>
            </a:schemeClr>
          </a:solidFill>
        </p:grpSpPr>
        <p:sp>
          <p:nvSpPr>
            <p:cNvPr id="29" name="모서리가 둥근 직사각형 60"/>
            <p:cNvSpPr/>
            <p:nvPr/>
          </p:nvSpPr>
          <p:spPr bwMode="gray">
            <a:xfrm>
              <a:off x="3284406" y="4272286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 Parameter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 + Dropout</a:t>
              </a:r>
            </a:p>
          </p:txBody>
        </p:sp>
        <p:sp>
          <p:nvSpPr>
            <p:cNvPr id="30" name="모서리가 둥근 직사각형 96"/>
            <p:cNvSpPr/>
            <p:nvPr/>
          </p:nvSpPr>
          <p:spPr bwMode="gray">
            <a:xfrm>
              <a:off x="3284406" y="2097088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기말과제 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err="1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팀프로젝트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과제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선정 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( 6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月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97"/>
            <p:cNvSpPr/>
            <p:nvPr/>
          </p:nvSpPr>
          <p:spPr bwMode="gray">
            <a:xfrm>
              <a:off x="3284406" y="2822154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주가데이터 확보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구글링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사이트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en-US" altLang="ko-KR" sz="1200" b="1" dirty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98"/>
            <p:cNvSpPr/>
            <p:nvPr/>
          </p:nvSpPr>
          <p:spPr bwMode="gray">
            <a:xfrm>
              <a:off x="3284406" y="4997352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RMSE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모의 투자평가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모서리가 둥근 직사각형 103"/>
            <p:cNvSpPr/>
            <p:nvPr/>
          </p:nvSpPr>
          <p:spPr bwMode="gray">
            <a:xfrm>
              <a:off x="3284406" y="3563689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스케일링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4" name="직사각형 58"/>
          <p:cNvSpPr/>
          <p:nvPr/>
        </p:nvSpPr>
        <p:spPr bwMode="gray">
          <a:xfrm>
            <a:off x="5303802" y="191594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상장회사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zip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파일 확보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58"/>
          <p:cNvSpPr/>
          <p:nvPr/>
        </p:nvSpPr>
        <p:spPr bwMode="gray">
          <a:xfrm>
            <a:off x="5303802" y="222412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Filtering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작업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58"/>
          <p:cNvSpPr/>
          <p:nvPr/>
        </p:nvSpPr>
        <p:spPr bwMode="gray">
          <a:xfrm>
            <a:off x="5303802" y="253231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Data Scaling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58"/>
          <p:cNvSpPr/>
          <p:nvPr/>
        </p:nvSpPr>
        <p:spPr bwMode="gray">
          <a:xfrm>
            <a:off x="5303802" y="345686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모델정의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– LSTM, Dropout, Multi RNN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58"/>
          <p:cNvSpPr/>
          <p:nvPr/>
        </p:nvSpPr>
        <p:spPr bwMode="gray">
          <a:xfrm>
            <a:off x="5303802" y="376505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B-3. Hyper Parameter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선정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58"/>
          <p:cNvSpPr/>
          <p:nvPr/>
        </p:nvSpPr>
        <p:spPr bwMode="gray">
          <a:xfrm>
            <a:off x="5303802" y="438142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58"/>
          <p:cNvSpPr/>
          <p:nvPr/>
        </p:nvSpPr>
        <p:spPr bwMode="gray">
          <a:xfrm>
            <a:off x="5303802" y="407323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B-4. Data Training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58"/>
          <p:cNvSpPr/>
          <p:nvPr/>
        </p:nvSpPr>
        <p:spPr bwMode="gray">
          <a:xfrm>
            <a:off x="5303802" y="468960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58"/>
          <p:cNvSpPr/>
          <p:nvPr/>
        </p:nvSpPr>
        <p:spPr bwMode="gray">
          <a:xfrm>
            <a:off x="5303802" y="314868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B-1. Method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정의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58"/>
          <p:cNvSpPr/>
          <p:nvPr/>
        </p:nvSpPr>
        <p:spPr bwMode="gray">
          <a:xfrm>
            <a:off x="5303802" y="49977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모의투자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8"/>
          <p:cNvSpPr/>
          <p:nvPr/>
        </p:nvSpPr>
        <p:spPr bwMode="gray">
          <a:xfrm>
            <a:off x="5303802" y="530597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C-2. RMSE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8"/>
          <p:cNvSpPr/>
          <p:nvPr/>
        </p:nvSpPr>
        <p:spPr bwMode="gray">
          <a:xfrm>
            <a:off x="5303802" y="5922345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8"/>
          <p:cNvSpPr/>
          <p:nvPr/>
        </p:nvSpPr>
        <p:spPr bwMode="gray">
          <a:xfrm>
            <a:off x="5303802" y="561416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C-3.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예상 수익률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>
            <a:spLocks noChangeAspect="1"/>
          </p:cNvSpPr>
          <p:nvPr/>
        </p:nvSpPr>
        <p:spPr bwMode="gray">
          <a:xfrm>
            <a:off x="3646683" y="1380924"/>
            <a:ext cx="187486" cy="187486"/>
          </a:xfrm>
          <a:prstGeom prst="actionButtonForwardNext">
            <a:avLst/>
          </a:prstGeom>
          <a:solidFill>
            <a:srgbClr val="FFFFFF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63"/>
          <p:cNvSpPr/>
          <p:nvPr/>
        </p:nvSpPr>
        <p:spPr>
          <a:xfrm>
            <a:off x="4108704" y="191768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63"/>
          <p:cNvSpPr/>
          <p:nvPr/>
        </p:nvSpPr>
        <p:spPr>
          <a:xfrm>
            <a:off x="4108704" y="3159173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6" name="Rectangle 63"/>
          <p:cNvSpPr/>
          <p:nvPr/>
        </p:nvSpPr>
        <p:spPr>
          <a:xfrm>
            <a:off x="4108704" y="499953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5303802" y="28443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Train Data Transforming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설명 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99" y="849114"/>
            <a:ext cx="75985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KOSPI, KOSDAQ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상장 회사 정보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2196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7692"/>
              </p:ext>
            </p:extLst>
          </p:nvPr>
        </p:nvGraphicFramePr>
        <p:xfrm>
          <a:off x="316266" y="1245471"/>
          <a:ext cx="8915400" cy="1634970"/>
        </p:xfrm>
        <a:graphic>
          <a:graphicData uri="http://schemas.openxmlformats.org/drawingml/2006/table">
            <a:tbl>
              <a:tblPr/>
              <a:tblGrid>
                <a:gridCol w="1394534"/>
                <a:gridCol w="500109"/>
                <a:gridCol w="2000435"/>
                <a:gridCol w="2000435"/>
                <a:gridCol w="625136"/>
                <a:gridCol w="394316"/>
                <a:gridCol w="2000435"/>
              </a:tblGrid>
              <a:tr h="163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종목코드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주요제품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상장일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결산월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BYC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001460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봉제의복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메리야스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란제리 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건축공사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부동산 임대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1975-06-02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 중 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CGV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079160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비디오물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방송프로그램 제작 및 배급업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영화상영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영화관 운영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2004-12-24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 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손해보험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005830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보험업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자동차보험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화재보험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해상보험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특종보험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장기보험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1973-06-28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김정남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DGB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금융지주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139130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금융업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지주회사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2011-06-07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김태오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DSR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069730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 철강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와이어로프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경강선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철선제품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,PC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아연도 강연선 제조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2003-01-28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홍하종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99" y="3205857"/>
            <a:ext cx="65698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종목코드별 주식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초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1400"/>
            <a:ext cx="8566150" cy="301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70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74" y="1064818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이전에 상장한 회사만으로 선정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Close, Open, High, Low, Volume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컬럼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데이터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일치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698182" y="3081054"/>
            <a:ext cx="8274368" cy="28911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주식회사 데이터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 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pd.read_excel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('./corporations.xlsx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 err="1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corporations.query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상장일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&lt;'2005-01-01'  ")[['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회사명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', 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종목코드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']]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print(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1068</a:t>
            </a:r>
            <a:r>
              <a:rPr lang="ko-KR" altLang="en-US" sz="1600" dirty="0"/>
              <a:t>개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3081053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270598" y="2345260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3024/4320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3746474" y="2364284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3024/4320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245203" y="2364284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1246/4320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5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Modeling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ko-KR" sz="2800" dirty="0" smtClean="0"/>
              <a:t>Many to One </a:t>
            </a:r>
            <a:r>
              <a:rPr kumimoji="1" lang="ko-KR" altLang="en-US" sz="2800" dirty="0" smtClean="0"/>
              <a:t>구조</a:t>
            </a:r>
            <a:endParaRPr kumimoji="1" lang="ko-KR" altLang="en-US" sz="2800" dirty="0"/>
          </a:p>
        </p:txBody>
      </p:sp>
      <p:pic>
        <p:nvPicPr>
          <p:cNvPr id="1026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6" y="2176671"/>
            <a:ext cx="8546185" cy="23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1001128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2286589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572050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4846415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6120780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7405084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8689388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8681601" y="2349594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1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 Parameter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667" y="817167"/>
            <a:ext cx="80081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하이퍼파라이터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선택을 위하 단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종목만을 가지고 트레이닝하며 다양한 파라미터 시도 하여 최적의 값을 선정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3" y="1762069"/>
            <a:ext cx="3959185" cy="13688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" y="3252145"/>
            <a:ext cx="3959185" cy="199020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 rot="18842387">
            <a:off x="2465347" y="2975525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18" y="2498140"/>
            <a:ext cx="4499015" cy="145080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13607305">
            <a:off x="4065035" y="3461963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entagon 56"/>
          <p:cNvSpPr/>
          <p:nvPr/>
        </p:nvSpPr>
        <p:spPr>
          <a:xfrm>
            <a:off x="4505540" y="4091395"/>
            <a:ext cx="4683165" cy="2385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선택된 </a:t>
            </a:r>
            <a:r>
              <a:rPr lang="ko-KR" altLang="en-US" sz="1200" i="1" dirty="0" err="1" smtClean="0">
                <a:solidFill>
                  <a:srgbClr val="408080"/>
                </a:solidFill>
              </a:rPr>
              <a:t>파라미터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train_params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srgbClr val="666666"/>
                </a:solidFill>
              </a:rPr>
              <a:t>=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seq_length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5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시퀀스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hidden_dims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[</a:t>
            </a:r>
            <a:r>
              <a:rPr lang="en-US" altLang="ko-KR" sz="1200" dirty="0">
                <a:solidFill>
                  <a:srgbClr val="666666"/>
                </a:solidFill>
              </a:rPr>
              <a:t>128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96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64</a:t>
            </a:r>
            <a:r>
              <a:rPr lang="en-US" altLang="ko-KR" sz="1200" dirty="0"/>
              <a:t>],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err="1">
                <a:solidFill>
                  <a:srgbClr val="408080"/>
                </a:solidFill>
              </a:rPr>
              <a:t>히든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레이어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dropout_keep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0.8</a:t>
            </a:r>
            <a:r>
              <a:rPr lang="en-US" altLang="ko-KR" sz="1200" dirty="0"/>
              <a:t>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en-US" altLang="ko-KR" sz="1200" i="1" dirty="0">
                <a:solidFill>
                  <a:srgbClr val="408080"/>
                </a:solidFill>
              </a:rPr>
              <a:t>dropout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……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'iterations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100000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최대 훈련 반복횟수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loss_up_count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early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stopping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    ……</a:t>
            </a:r>
            <a:endParaRPr lang="en-US" altLang="ko-KR" sz="1200" i="1" dirty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};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4505540" y="4088622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4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Confirmed Model and hyper-parameters</a:t>
            </a:r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69905"/>
              </p:ext>
            </p:extLst>
          </p:nvPr>
        </p:nvGraphicFramePr>
        <p:xfrm>
          <a:off x="124430" y="665837"/>
          <a:ext cx="3618015" cy="1068382"/>
        </p:xfrm>
        <a:graphic>
          <a:graphicData uri="http://schemas.openxmlformats.org/drawingml/2006/table">
            <a:tbl>
              <a:tblPr/>
              <a:tblGrid>
                <a:gridCol w="727466"/>
                <a:gridCol w="727466"/>
                <a:gridCol w="727466"/>
                <a:gridCol w="708151"/>
                <a:gridCol w="727466"/>
              </a:tblGrid>
              <a:tr h="91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Open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Volume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Close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819.929993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824.400024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818.97998</a:t>
                      </a:r>
                      <a:endParaRPr lang="fi-FI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1281700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824.159973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819.359985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823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818.469971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1304000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818.97998</a:t>
                      </a:r>
                      <a:endParaRPr lang="fi-FI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823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816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1053600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820.450012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816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820.958984</a:t>
                      </a:r>
                      <a:endParaRPr lang="it-IT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815.48999</a:t>
                      </a:r>
                      <a:endParaRPr lang="nb-NO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1198100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819.23999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811.700012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815.25</a:t>
                      </a:r>
                      <a:endParaRPr lang="nb-NO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809.780029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1129100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813.669983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809.51001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810.659973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804.539978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989700</a:t>
                      </a:r>
                      <a:endParaRPr lang="cs-CZ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?</a:t>
                      </a:r>
                      <a:endParaRPr lang="mr-IN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/>
          <a:stretch/>
        </p:blipFill>
        <p:spPr bwMode="auto">
          <a:xfrm>
            <a:off x="2304359" y="1644204"/>
            <a:ext cx="6088269" cy="24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상자 4"/>
          <p:cNvSpPr txBox="1"/>
          <p:nvPr/>
        </p:nvSpPr>
        <p:spPr>
          <a:xfrm>
            <a:off x="1352932" y="5837524"/>
            <a:ext cx="165304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Input_dim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: 5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693522" y="2261256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Sequence</a:t>
            </a: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_length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5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5468414" y="758605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Output</a:t>
            </a: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2" t="-4669" r="-164" b="36597"/>
          <a:stretch/>
        </p:blipFill>
        <p:spPr bwMode="auto">
          <a:xfrm>
            <a:off x="7522663" y="704003"/>
            <a:ext cx="901393" cy="15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gray">
          <a:xfrm>
            <a:off x="6955437" y="1731984"/>
            <a:ext cx="1958088" cy="4356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Fully Connected</a:t>
            </a:r>
            <a:endParaRPr kumimoji="1"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-120095" y="2667948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64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 t="36755"/>
          <a:stretch/>
        </p:blipFill>
        <p:spPr bwMode="auto">
          <a:xfrm>
            <a:off x="2304358" y="3388633"/>
            <a:ext cx="6088269" cy="15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 t="36755"/>
          <a:stretch/>
        </p:blipFill>
        <p:spPr bwMode="auto">
          <a:xfrm>
            <a:off x="2304358" y="4316565"/>
            <a:ext cx="6088269" cy="15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13"/>
          <p:cNvSpPr txBox="1"/>
          <p:nvPr/>
        </p:nvSpPr>
        <p:spPr>
          <a:xfrm>
            <a:off x="-154203" y="3536454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96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-105297" y="4423826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128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34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모형 특징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430" y="698242"/>
            <a:ext cx="8008126" cy="2769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LSTM cell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Stacked RNN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Dropout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Loss =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MSE +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예측의 방향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과적합 방지를 위하여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Early Stopping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Optimizer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Adam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Pentagon 56"/>
          <p:cNvSpPr/>
          <p:nvPr/>
        </p:nvSpPr>
        <p:spPr>
          <a:xfrm>
            <a:off x="475585" y="3421230"/>
            <a:ext cx="8274368" cy="3194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모델 정의</a:t>
            </a:r>
            <a:endParaRPr kumimoji="0" lang="ko-KR" alt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cells = []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hidden_dims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cell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BasicLSTMCell</a:t>
            </a:r>
            <a:r>
              <a:rPr lang="en-US" altLang="ko-KR" dirty="0"/>
              <a:t>(</a:t>
            </a:r>
            <a:r>
              <a:rPr lang="en-US" altLang="ko-KR" dirty="0" err="1"/>
              <a:t>num_units</a:t>
            </a:r>
            <a:r>
              <a:rPr lang="en-US" altLang="ko-KR" dirty="0"/>
              <a:t>=n, activation=</a:t>
            </a:r>
            <a:r>
              <a:rPr lang="en-US" altLang="ko-KR" dirty="0" err="1"/>
              <a:t>tf.tanh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dropout_cell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DropoutWrapper</a:t>
            </a:r>
            <a:r>
              <a:rPr lang="en-US" altLang="ko-KR" dirty="0"/>
              <a:t>(cell, </a:t>
            </a:r>
            <a:r>
              <a:rPr lang="en-US" altLang="ko-KR" dirty="0" smtClean="0"/>
              <a:t>    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</a:t>
            </a:r>
            <a:r>
              <a:rPr lang="en-US" altLang="ko-KR" dirty="0" err="1" smtClean="0"/>
              <a:t>output_keep_prob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output_keep_prob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cells.append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dropout_cell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stacked_rnn_cell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tf.nn.rnn_cell.</a:t>
            </a:r>
            <a:r>
              <a:rPr lang="en-US" altLang="ko-KR" dirty="0" err="1">
                <a:solidFill>
                  <a:srgbClr val="FF0000"/>
                </a:solidFill>
              </a:rPr>
              <a:t>MultiRNNCell</a:t>
            </a:r>
            <a:r>
              <a:rPr lang="en-US" altLang="ko-KR" dirty="0"/>
              <a:t>(cells)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outputs</a:t>
            </a:r>
            <a:r>
              <a:rPr lang="en-US" altLang="ko-KR" dirty="0"/>
              <a:t>, _states = </a:t>
            </a:r>
            <a:r>
              <a:rPr lang="en-US" altLang="ko-KR" dirty="0" err="1"/>
              <a:t>tf.nn.dynamic_rnn</a:t>
            </a:r>
            <a:r>
              <a:rPr lang="en-US" altLang="ko-KR" dirty="0"/>
              <a:t>(</a:t>
            </a:r>
            <a:r>
              <a:rPr lang="en-US" altLang="ko-KR" dirty="0" err="1"/>
              <a:t>stacked_rnn_cell</a:t>
            </a:r>
            <a:r>
              <a:rPr lang="en-US" altLang="ko-KR" dirty="0"/>
              <a:t>, X, </a:t>
            </a:r>
            <a:r>
              <a:rPr lang="en-US" altLang="ko-KR" dirty="0" err="1"/>
              <a:t>dtype</a:t>
            </a:r>
            <a:r>
              <a:rPr lang="en-US" altLang="ko-KR" dirty="0"/>
              <a:t>=tf.float32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Loss :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 예측의 방향 추가</a:t>
            </a: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not_equal</a:t>
            </a:r>
            <a:r>
              <a:rPr lang="en-US" altLang="ko-KR" dirty="0"/>
              <a:t> = 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tf.not_equal</a:t>
            </a:r>
            <a:r>
              <a:rPr lang="en-US" altLang="ko-KR" dirty="0"/>
              <a:t>(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/>
              <a:t>-Y), 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X_closes-Y_pred</a:t>
            </a:r>
            <a:r>
              <a:rPr lang="en-US" altLang="ko-KR" dirty="0"/>
              <a:t>)), tf.float32)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loss </a:t>
            </a:r>
            <a:r>
              <a:rPr lang="en-US" altLang="ko-KR" dirty="0"/>
              <a:t>= 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</a:t>
            </a:r>
            <a:r>
              <a:rPr lang="en-US" altLang="ko-KR" dirty="0" err="1"/>
              <a:t>Y_pred</a:t>
            </a:r>
            <a:r>
              <a:rPr lang="en-US" altLang="ko-KR" dirty="0"/>
              <a:t> - Y) + </a:t>
            </a:r>
            <a:r>
              <a:rPr lang="en-US" altLang="ko-KR" dirty="0" err="1"/>
              <a:t>not_equal</a:t>
            </a:r>
            <a:r>
              <a:rPr lang="en-US" altLang="ko-KR" dirty="0"/>
              <a:t>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8177537" y="3438251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0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&amp; 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e Finance Group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lnDef>
  </a:objectDefaults>
  <a:extraClrSchemeLst>
    <a:extraClrScheme>
      <a:clrScheme name="Core Finance Group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본문 장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rgbClr val="0070C0"/>
          </a:solidFill>
        </a:ln>
      </a:spPr>
      <a:bodyPr rtlCol="0" anchor="ctr"/>
      <a:lstStyle>
        <a:defPPr algn="ctr">
          <a:lnSpc>
            <a:spcPct val="100000"/>
          </a:lnSpc>
          <a:spcBef>
            <a:spcPts val="0"/>
          </a:spcBef>
          <a:defRPr b="1" dirty="0" smtClean="0">
            <a:solidFill>
              <a:srgbClr val="002060"/>
            </a:solidFill>
            <a:latin typeface="Arial" panose="020B0604020202020204" pitchFamily="34" charset="0"/>
            <a:ea typeface="맑은 고딕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1200" b="1" dirty="0" smtClean="0"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3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108793</TotalTime>
  <Words>779</Words>
  <Application>Microsoft Office PowerPoint</Application>
  <PresentationFormat>A4 용지(210x297mm)</PresentationFormat>
  <Paragraphs>229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제목 &amp; 간지</vt:lpstr>
      <vt:lpstr>본문 장표</vt:lpstr>
      <vt:lpstr>PowerPoint 프레젠테이션</vt:lpstr>
      <vt:lpstr>프로젝트의 과정</vt:lpstr>
      <vt:lpstr>프로젝트 – Executive Summary</vt:lpstr>
      <vt:lpstr>Data 설명 </vt:lpstr>
      <vt:lpstr>Data 선정</vt:lpstr>
      <vt:lpstr>Modeling</vt:lpstr>
      <vt:lpstr>Hyper Parameter 선정</vt:lpstr>
      <vt:lpstr>Confirmed Model and hyper-parameters</vt:lpstr>
      <vt:lpstr>모형 특징</vt:lpstr>
      <vt:lpstr>Prediction  Plot</vt:lpstr>
      <vt:lpstr>모의 투자 방식</vt:lpstr>
      <vt:lpstr>모의투자 결과</vt:lpstr>
      <vt:lpstr>향후 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EY Advisory</dc:creator>
  <cp:lastModifiedBy>남인</cp:lastModifiedBy>
  <cp:revision>4348</cp:revision>
  <cp:lastPrinted>2017-05-16T07:42:23Z</cp:lastPrinted>
  <dcterms:created xsi:type="dcterms:W3CDTF">2005-01-25T06:24:37Z</dcterms:created>
  <dcterms:modified xsi:type="dcterms:W3CDTF">2018-06-23T03:04:50Z</dcterms:modified>
</cp:coreProperties>
</file>