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5" r:id="rId6"/>
    <p:sldId id="260" r:id="rId7"/>
    <p:sldId id="275" r:id="rId8"/>
    <p:sldId id="276" r:id="rId9"/>
    <p:sldId id="277" r:id="rId10"/>
    <p:sldId id="278" r:id="rId11"/>
    <p:sldId id="279" r:id="rId12"/>
    <p:sldId id="281" r:id="rId13"/>
    <p:sldId id="289" r:id="rId14"/>
    <p:sldId id="292" r:id="rId15"/>
    <p:sldId id="293" r:id="rId16"/>
    <p:sldId id="294" r:id="rId17"/>
    <p:sldId id="295" r:id="rId18"/>
    <p:sldId id="297" r:id="rId19"/>
    <p:sldId id="296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272" r:id="rId44"/>
    <p:sldId id="273" r:id="rId45"/>
    <p:sldId id="274" r:id="rId46"/>
    <p:sldId id="28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#Students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90+</c:v>
                </c:pt>
                <c:pt idx="1">
                  <c:v>80+</c:v>
                </c:pt>
                <c:pt idx="2">
                  <c:v>70+</c:v>
                </c:pt>
                <c:pt idx="3">
                  <c:v>60+</c:v>
                </c:pt>
                <c:pt idx="4">
                  <c:v>50+</c:v>
                </c:pt>
                <c:pt idx="5">
                  <c:v>40+</c:v>
                </c:pt>
                <c:pt idx="6">
                  <c:v>30+</c:v>
                </c:pt>
                <c:pt idx="7">
                  <c:v>20+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21</c:v>
                </c:pt>
                <c:pt idx="2">
                  <c:v>33</c:v>
                </c:pt>
                <c:pt idx="3">
                  <c:v>21</c:v>
                </c:pt>
                <c:pt idx="4">
                  <c:v>32</c:v>
                </c:pt>
                <c:pt idx="5">
                  <c:v>14</c:v>
                </c:pt>
                <c:pt idx="6">
                  <c:v>13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1-484A-B045-F593F3B58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"/>
        <c:overlap val="-27"/>
        <c:axId val="827235280"/>
        <c:axId val="827236928"/>
      </c:barChart>
      <c:catAx>
        <c:axId val="82723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827236928"/>
        <c:crosses val="autoZero"/>
        <c:auto val="1"/>
        <c:lblAlgn val="ctr"/>
        <c:lblOffset val="100"/>
        <c:noMultiLvlLbl val="0"/>
      </c:catAx>
      <c:valAx>
        <c:axId val="82723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82723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DACF2-8B8A-AB46-8D70-8EFA1F7FCEDB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75E8-2FDB-3D42-8071-F6AC404E68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5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075E8-2FDB-3D42-8071-F6AC404E68C4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08F14-829B-EA44-82AB-89D76BB5A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DB83C-04C7-5843-B739-E027C7835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F13-F966-594F-ACF1-E6D18AEF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1285F-A8D7-9E43-827D-1581DB9E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12E13-A469-EB41-A16F-1FBF942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38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A19B2-BCE7-D449-A8BD-11990DD3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DF6D3-9077-E74B-A133-81796A20E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85B0B-CE83-C743-A39C-2CA4C67E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8B444-21AB-6B4F-8BCB-7636356A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23CE6-98A1-2442-93A2-2E257612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314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23A84-7DD1-904D-89EA-750120163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95672-4A47-6C4C-AC8B-105C29C3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F251D-C245-534D-88A3-AA1091D8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0E492-6398-504A-81EB-BCFF3F2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3D61-67B3-DE44-929B-CEBD5EA4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811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941E4-C5E4-B644-948C-A5D4FB28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120C0-AD3A-BF44-AC05-9351F33D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E71F1-1B93-C644-96CC-D32B7D94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49711-7621-964F-90FF-D0AB9541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F4782-E936-0342-80BF-D119322C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441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44A0C-5723-4D48-8661-1947D22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373C5-489E-764F-9B6C-8CED39DB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E4DEE-DCCA-614B-B194-6A736C0C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9DF3F-B526-8242-9F95-A88E9674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4DCB4-A61E-D947-A78D-AA54D276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06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E5F3-2156-4A46-B72E-4BA59384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894102-6CD0-C541-B56B-0B11C4E43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2D31FA-C9EA-DD4B-B968-3FA4B9F9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DF255-161A-EB4E-9F2E-EA62ED0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ADAAF-2D95-854A-B9A8-4577D10A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E7A3C-A529-D542-AA0E-C1088A2E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48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8D3BB-763E-1B4D-89F2-F3DAE4F2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9C2EE-AAD0-5245-BCA9-1C194F5E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630BB-13B4-8D42-BFA0-242DD39BD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FA495E-551A-BF46-B349-EC5F5A135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A907B-0E7B-4C4B-9032-9105E3D2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8CF6DB-3C1D-E349-9FA9-CB26DB3B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59638B-2E74-9B4A-BBD0-A97B71F4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82DE61-3941-B847-B2BA-F3DFC532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6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90EA1-993F-ED40-AF2D-7CF0C3A4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C5D6B-598C-D341-AEBA-6F233CB1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90177A-60AA-2C44-A31A-4DE645E5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84A539-5262-3642-99C9-FB41789D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95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2D6BF-448F-3541-97B9-567B2B7A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6F203A-89EF-F34D-AA34-3B998C4E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0CA18-27C6-EB4C-8BC8-0C6574F1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70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1B86B-8CB9-FB43-8E9C-51E5A935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477C1-C32A-0140-AE29-FD79F8D1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CFFCD-2BA6-9B4D-83A7-FAFA20F0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F7D3A-AFA8-8F4A-9A20-74D386EF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0E102-DE71-A54B-BB43-4B9CF9B5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BF0C7-02B0-3B4B-9698-7A538DC9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27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71E80-732D-824D-AC3A-3A97F71C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0807BE-7218-AC46-909A-A052D750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8ECE6-2DE9-8246-A87E-33DE674D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C4CB7-4BF3-1049-8F6B-01212393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001F1-E504-3040-B2C3-EA14A134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FB8C0-F207-F244-8A0D-B442B676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97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8A0A81-9682-D442-AFB6-5AD013C5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BCA1B-EF45-1A4D-834C-BFDB15D3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477CB-BC9C-304C-91CD-278780F14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01D7-8345-5747-80F2-24466FEF32F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94D0E-158A-E844-981E-95837BFCF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2D116-2915-A047-9EC8-5AD5BDB48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B17D-587D-FD4C-9F62-5AEE43ABE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9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icp.pascal-lab.net/2024/files/12-Mutable-Functions-n-Growth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cp.pascal-lab.net/2024/files/13-Iterators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cp.pascal-lab.net/2024/files/13-Iterators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cp.pascal-lab.net/2024/labs/lab05/3.html" TargetMode="External"/><Relationship Id="rId4" Type="http://schemas.openxmlformats.org/officeDocument/2006/relationships/hyperlink" Target="https://sicp.pascal-lab.net/2024/labs/lab05/2_2_1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icp.pascal-lab.net/2024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icp.pascal-lab.net/2024/files/03-Control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icp.pascal-lab.net/2024/files/03-Control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cp.pascal-lab.net/2024/labs/lab04/2_5.html" TargetMode="External"/><Relationship Id="rId2" Type="http://schemas.openxmlformats.org/officeDocument/2006/relationships/hyperlink" Target="https://sicp.pascal-lab.net/2024/files/11-Mutable_Values_full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cp.pascal-lab.net/2024/files/12-Mutable-Functions-n-Growth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11B22-6790-2547-8BAF-6E024774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08809"/>
          </a:xfrm>
        </p:spPr>
        <p:txBody>
          <a:bodyPr>
            <a:normAutofit/>
          </a:bodyPr>
          <a:lstStyle/>
          <a:p>
            <a:r>
              <a:rPr kumimoji="1" lang="en-US" altLang="zh-CN" sz="7200" dirty="0"/>
              <a:t>SICP </a:t>
            </a:r>
            <a:r>
              <a:rPr lang="en-US" altLang="zh-CN" sz="7200" dirty="0"/>
              <a:t>Midterm Exam</a:t>
            </a:r>
            <a:endParaRPr kumimoji="1" lang="zh-CN" altLang="en-US" sz="7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3C5E82-E951-EE42-A850-1503B23ED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952"/>
            <a:ext cx="9144000" cy="1242848"/>
          </a:xfrm>
        </p:spPr>
        <p:txBody>
          <a:bodyPr/>
          <a:lstStyle/>
          <a:p>
            <a:r>
              <a:rPr kumimoji="1" lang="en-US" altLang="zh-CN" dirty="0" err="1"/>
              <a:t>Jiacai</a:t>
            </a:r>
            <a:r>
              <a:rPr kumimoji="1" lang="en-US" altLang="zh-CN" dirty="0"/>
              <a:t> Cui</a:t>
            </a:r>
          </a:p>
        </p:txBody>
      </p:sp>
    </p:spTree>
    <p:extLst>
      <p:ext uri="{BB962C8B-B14F-4D97-AF65-F5344CB8AC3E}">
        <p14:creationId xmlns:p14="http://schemas.microsoft.com/office/powerpoint/2010/main" val="85169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0B3ED-9331-0744-9EF3-ED773562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Mutable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BD996-B19F-154D-AB2A-EC6E00C7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alice_account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bob_account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marL="0" indent="0"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withdraw(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alice_account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top_up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alice_account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altLang="zh-CN" sz="2400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top_up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bob_account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endParaRPr lang="en-US" altLang="zh-CN" sz="2400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withdraw(</a:t>
            </a:r>
            <a:r>
              <a:rPr lang="en-US" altLang="zh-CN" sz="24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bob_account</a:t>
            </a:r>
            <a:r>
              <a:rPr lang="en-US" altLang="zh-CN" sz="2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20)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zh-CN" sz="2400" dirty="0">
              <a:solidFill>
                <a:srgbClr val="C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6E374E-F4C0-C546-B937-7CE7920AFAF1}"/>
              </a:ext>
            </a:extLst>
          </p:cNvPr>
          <p:cNvSpPr txBox="1"/>
          <p:nvPr/>
        </p:nvSpPr>
        <p:spPr>
          <a:xfrm>
            <a:off x="5843445" y="3849761"/>
            <a:ext cx="5510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hlinkClick r:id="rId2"/>
              </a:rPr>
              <a:t>https://sicp.pascal-lab.net/2024/</a:t>
            </a:r>
          </a:p>
          <a:p>
            <a:pPr algn="ctr"/>
            <a:r>
              <a:rPr kumimoji="1" lang="en-US" altLang="zh-CN" sz="2400" dirty="0">
                <a:hlinkClick r:id="rId2"/>
              </a:rPr>
              <a:t>files/12-Mutable-Functions-n-Growth.pptx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665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F3873-6023-0B42-9131-A85F7020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6F884C1-3825-F54C-BB36-DC6D7F80C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61" y="1921605"/>
            <a:ext cx="6545212" cy="3324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5387E0-ECD4-4F40-8D70-914D16B8B043}"/>
                  </a:ext>
                </a:extLst>
              </p:cNvPr>
              <p:cNvSpPr txBox="1"/>
              <p:nvPr/>
            </p:nvSpPr>
            <p:spPr>
              <a:xfrm>
                <a:off x="2337975" y="5758640"/>
                <a:ext cx="7156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         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sz="2800" b="0" i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start</m:t>
                      </m:r>
                      <m:r>
                        <a:rPr kumimoji="1"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          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sz="2800" b="0" i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m:t>step</m:t>
                      </m:r>
                      <m:d>
                        <m:dPr>
                          <m:ctrlPr>
                            <a:rPr kumimoji="1"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5387E0-ECD4-4F40-8D70-914D16B8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975" y="5758640"/>
                <a:ext cx="7156382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3CA043A-9346-8643-B01D-E31CE536FAAD}"/>
              </a:ext>
            </a:extLst>
          </p:cNvPr>
          <p:cNvSpPr txBox="1"/>
          <p:nvPr/>
        </p:nvSpPr>
        <p:spPr>
          <a:xfrm>
            <a:off x="6818838" y="3429000"/>
            <a:ext cx="43645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hlinkClick r:id="rId4"/>
              </a:rPr>
              <a:t>https://sicp.pascal-lab.net/2024/</a:t>
            </a:r>
          </a:p>
          <a:p>
            <a:pPr algn="ctr"/>
            <a:r>
              <a:rPr lang="en-US" altLang="zh-CN" sz="2400" dirty="0">
                <a:hlinkClick r:id="rId4"/>
              </a:rPr>
              <a:t>files/13-Iterators.pdf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309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F3873-6023-0B42-9131-A85F7020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B9FFA-88CD-224E-910C-EF67DB86A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</a:t>
                </a:r>
                <a:r>
                  <a:rPr lang="en-US" altLang="zh-CN" sz="2400" dirty="0" err="1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nat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 = series1(0, </a:t>
                </a:r>
                <a:r>
                  <a:rPr lang="en-US" altLang="zh-CN" sz="2400" b="1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lambda 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x: x + 1) </a:t>
                </a:r>
                <a:r>
                  <a:rPr lang="en-US" altLang="zh-CN" sz="2400" dirty="0">
                    <a:solidFill>
                      <a:schemeClr val="accent6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=0,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+1</m:t>
                    </m:r>
                  </m:oMath>
                </a14:m>
                <a:endParaRPr lang="en-US" altLang="zh-CN" sz="2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even1 = series2(0, </a:t>
                </a:r>
                <a:r>
                  <a:rPr lang="en-US" altLang="zh-CN" sz="2400" b="1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lambda 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x: x + 2) </a:t>
                </a:r>
                <a:r>
                  <a:rPr lang="en-US" altLang="zh-CN" sz="2400" dirty="0">
                    <a:solidFill>
                      <a:schemeClr val="accent6"/>
                    </a:solidFill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=0,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+2</m:t>
                    </m:r>
                  </m:oMath>
                </a14:m>
                <a:endParaRPr lang="en-US" altLang="zh-CN" sz="2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even2 = </a:t>
                </a:r>
                <a:r>
                  <a:rPr lang="en-US" altLang="zh-CN" sz="2400" b="1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map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altLang="zh-CN" sz="2400" b="1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lambda 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x: x * 2, </a:t>
                </a:r>
                <a:r>
                  <a:rPr lang="en-US" altLang="zh-CN" sz="2400" dirty="0" err="1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nat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&gt;&gt;&gt; 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even3 = </a:t>
                </a:r>
                <a:r>
                  <a:rPr lang="en-US" altLang="zh-CN" sz="2400" b="1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filter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altLang="zh-CN" sz="2400" b="1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lambda 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x: x % 2 == 0, </a:t>
                </a:r>
                <a:r>
                  <a:rPr lang="en-US" altLang="zh-CN" sz="2400" dirty="0" err="1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nat</a:t>
                </a:r>
                <a:r>
                  <a:rPr lang="en-US" altLang="zh-CN" sz="2400" dirty="0">
                    <a:effectLst/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zh-CN" altLang="en-US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AB9FFA-88CD-224E-910C-EF67DB86A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51CFEC6-0A03-D740-AD28-975F80EC7EC7}"/>
              </a:ext>
            </a:extLst>
          </p:cNvPr>
          <p:cNvSpPr txBox="1"/>
          <p:nvPr/>
        </p:nvSpPr>
        <p:spPr>
          <a:xfrm>
            <a:off x="2651531" y="4757735"/>
            <a:ext cx="6888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hlinkClick r:id="rId3"/>
              </a:rPr>
              <a:t>https://sicp.pascal-lab.net/2024/files/13-Iterators.pdf</a:t>
            </a:r>
            <a:endParaRPr kumimoji="1"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C242D7-4763-5D40-8583-906D97CA28EE}"/>
              </a:ext>
            </a:extLst>
          </p:cNvPr>
          <p:cNvSpPr txBox="1"/>
          <p:nvPr/>
        </p:nvSpPr>
        <p:spPr>
          <a:xfrm>
            <a:off x="2358628" y="5354337"/>
            <a:ext cx="7474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hlinkClick r:id="rId4"/>
              </a:rPr>
              <a:t>https://sicp.pascal-lab.net/2024/labs/lab05/2_2_1.html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9631DA-116E-0640-8DC2-E961041A1EB3}"/>
              </a:ext>
            </a:extLst>
          </p:cNvPr>
          <p:cNvSpPr txBox="1"/>
          <p:nvPr/>
        </p:nvSpPr>
        <p:spPr>
          <a:xfrm>
            <a:off x="2827668" y="6000151"/>
            <a:ext cx="653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hlinkClick r:id="rId5"/>
              </a:rPr>
              <a:t>https://sicp.pascal-lab.net/2024/labs/lab05/3.html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852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90" y="2797173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8291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86C7F2-9E17-0549-B626-F27240A9FFDB}"/>
              </a:ext>
            </a:extLst>
          </p:cNvPr>
          <p:cNvSpPr txBox="1">
            <a:spLocks/>
          </p:cNvSpPr>
          <p:nvPr/>
        </p:nvSpPr>
        <p:spPr>
          <a:xfrm>
            <a:off x="838199" y="3814764"/>
            <a:ext cx="10515601" cy="267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85762" y="2161376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53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47245"/>
              </p:ext>
            </p:extLst>
          </p:nvPr>
        </p:nvGraphicFramePr>
        <p:xfrm>
          <a:off x="290290" y="2797173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8291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86C7F2-9E17-0549-B626-F27240A9FFDB}"/>
              </a:ext>
            </a:extLst>
          </p:cNvPr>
          <p:cNvSpPr txBox="1">
            <a:spLocks/>
          </p:cNvSpPr>
          <p:nvPr/>
        </p:nvSpPr>
        <p:spPr>
          <a:xfrm>
            <a:off x="838199" y="3814764"/>
            <a:ext cx="10515601" cy="267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971554" y="2161376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8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27925"/>
              </p:ext>
            </p:extLst>
          </p:nvPr>
        </p:nvGraphicFramePr>
        <p:xfrm>
          <a:off x="290290" y="2797173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8291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86C7F2-9E17-0549-B626-F27240A9FFDB}"/>
              </a:ext>
            </a:extLst>
          </p:cNvPr>
          <p:cNvSpPr txBox="1">
            <a:spLocks/>
          </p:cNvSpPr>
          <p:nvPr/>
        </p:nvSpPr>
        <p:spPr>
          <a:xfrm>
            <a:off x="838199" y="3814764"/>
            <a:ext cx="10515601" cy="267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1,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1528772" y="2161376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2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075667"/>
              </p:ext>
            </p:extLst>
          </p:nvPr>
        </p:nvGraphicFramePr>
        <p:xfrm>
          <a:off x="290290" y="2797173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8291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86C7F2-9E17-0549-B626-F27240A9FFDB}"/>
              </a:ext>
            </a:extLst>
          </p:cNvPr>
          <p:cNvSpPr txBox="1">
            <a:spLocks/>
          </p:cNvSpPr>
          <p:nvPr/>
        </p:nvSpPr>
        <p:spPr>
          <a:xfrm>
            <a:off x="838199" y="3814764"/>
            <a:ext cx="10515601" cy="267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1, 2,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2128852" y="2161376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5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593041"/>
              </p:ext>
            </p:extLst>
          </p:nvPr>
        </p:nvGraphicFramePr>
        <p:xfrm>
          <a:off x="290290" y="2797173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8291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86C7F2-9E17-0549-B626-F27240A9FFDB}"/>
              </a:ext>
            </a:extLst>
          </p:cNvPr>
          <p:cNvSpPr txBox="1">
            <a:spLocks/>
          </p:cNvSpPr>
          <p:nvPr/>
        </p:nvSpPr>
        <p:spPr>
          <a:xfrm>
            <a:off x="838199" y="3814764"/>
            <a:ext cx="10515601" cy="267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1, 2, 3,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2714644" y="2161376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3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305340"/>
              </p:ext>
            </p:extLst>
          </p:nvPr>
        </p:nvGraphicFramePr>
        <p:xfrm>
          <a:off x="290290" y="2797173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8291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86C7F2-9E17-0549-B626-F27240A9FFDB}"/>
              </a:ext>
            </a:extLst>
          </p:cNvPr>
          <p:cNvSpPr txBox="1">
            <a:spLocks/>
          </p:cNvSpPr>
          <p:nvPr/>
        </p:nvSpPr>
        <p:spPr>
          <a:xfrm>
            <a:off x="838199" y="3814764"/>
            <a:ext cx="10515601" cy="267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1, 2, 3, 4]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2161376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1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824609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6DD0034-A3CD-2142-9F94-93DF3E8AC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11507"/>
              </p:ext>
            </p:extLst>
          </p:nvPr>
        </p:nvGraphicFramePr>
        <p:xfrm>
          <a:off x="290289" y="383539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8AD3C8C-4499-B849-AF2E-6C2EBCC4926E}"/>
              </a:ext>
            </a:extLst>
          </p:cNvPr>
          <p:cNvSpPr txBox="1"/>
          <p:nvPr/>
        </p:nvSpPr>
        <p:spPr>
          <a:xfrm>
            <a:off x="5510742" y="31245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even1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C8CA641B-399C-1C40-84ED-F679D6004E0F}"/>
              </a:ext>
            </a:extLst>
          </p:cNvPr>
          <p:cNvSpPr/>
          <p:nvPr/>
        </p:nvSpPr>
        <p:spPr>
          <a:xfrm>
            <a:off x="385763" y="3270079"/>
            <a:ext cx="423861" cy="47148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772025"/>
            <a:ext cx="10515601" cy="172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(even1)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7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4E7B4A4-C78B-1046-83C0-A1420DBF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dirty="0"/>
              <a:t>Exam Overview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B5C983-374C-B84B-8923-2F43D5A4D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97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6DD0034-A3CD-2142-9F94-93DF3E8AC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988574"/>
              </p:ext>
            </p:extLst>
          </p:nvPr>
        </p:nvGraphicFramePr>
        <p:xfrm>
          <a:off x="290289" y="383539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8AD3C8C-4499-B849-AF2E-6C2EBCC4926E}"/>
              </a:ext>
            </a:extLst>
          </p:cNvPr>
          <p:cNvSpPr txBox="1"/>
          <p:nvPr/>
        </p:nvSpPr>
        <p:spPr>
          <a:xfrm>
            <a:off x="5510742" y="31245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even1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C8CA641B-399C-1C40-84ED-F679D6004E0F}"/>
              </a:ext>
            </a:extLst>
          </p:cNvPr>
          <p:cNvSpPr/>
          <p:nvPr/>
        </p:nvSpPr>
        <p:spPr>
          <a:xfrm>
            <a:off x="942981" y="3270079"/>
            <a:ext cx="423861" cy="47148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772025"/>
            <a:ext cx="10515601" cy="172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(even1)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7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6DD0034-A3CD-2142-9F94-93DF3E8AC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240773"/>
              </p:ext>
            </p:extLst>
          </p:nvPr>
        </p:nvGraphicFramePr>
        <p:xfrm>
          <a:off x="290289" y="383539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8AD3C8C-4499-B849-AF2E-6C2EBCC4926E}"/>
              </a:ext>
            </a:extLst>
          </p:cNvPr>
          <p:cNvSpPr txBox="1"/>
          <p:nvPr/>
        </p:nvSpPr>
        <p:spPr>
          <a:xfrm>
            <a:off x="5510742" y="31245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even1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C8CA641B-399C-1C40-84ED-F679D6004E0F}"/>
              </a:ext>
            </a:extLst>
          </p:cNvPr>
          <p:cNvSpPr/>
          <p:nvPr/>
        </p:nvSpPr>
        <p:spPr>
          <a:xfrm>
            <a:off x="1543061" y="3270079"/>
            <a:ext cx="423861" cy="47148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772025"/>
            <a:ext cx="10515601" cy="172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(even1)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2,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82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6DD0034-A3CD-2142-9F94-93DF3E8AC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697408"/>
              </p:ext>
            </p:extLst>
          </p:nvPr>
        </p:nvGraphicFramePr>
        <p:xfrm>
          <a:off x="290289" y="383539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8AD3C8C-4499-B849-AF2E-6C2EBCC4926E}"/>
              </a:ext>
            </a:extLst>
          </p:cNvPr>
          <p:cNvSpPr txBox="1"/>
          <p:nvPr/>
        </p:nvSpPr>
        <p:spPr>
          <a:xfrm>
            <a:off x="5510742" y="31245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even1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C8CA641B-399C-1C40-84ED-F679D6004E0F}"/>
              </a:ext>
            </a:extLst>
          </p:cNvPr>
          <p:cNvSpPr/>
          <p:nvPr/>
        </p:nvSpPr>
        <p:spPr>
          <a:xfrm>
            <a:off x="2114569" y="3270079"/>
            <a:ext cx="423861" cy="47148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772025"/>
            <a:ext cx="10515601" cy="172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(even1)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2, 4,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2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6DD0034-A3CD-2142-9F94-93DF3E8AC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723830"/>
              </p:ext>
            </p:extLst>
          </p:nvPr>
        </p:nvGraphicFramePr>
        <p:xfrm>
          <a:off x="290289" y="383539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8AD3C8C-4499-B849-AF2E-6C2EBCC4926E}"/>
              </a:ext>
            </a:extLst>
          </p:cNvPr>
          <p:cNvSpPr txBox="1"/>
          <p:nvPr/>
        </p:nvSpPr>
        <p:spPr>
          <a:xfrm>
            <a:off x="5510742" y="31245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even1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C8CA641B-399C-1C40-84ED-F679D6004E0F}"/>
              </a:ext>
            </a:extLst>
          </p:cNvPr>
          <p:cNvSpPr/>
          <p:nvPr/>
        </p:nvSpPr>
        <p:spPr>
          <a:xfrm>
            <a:off x="2700361" y="3270079"/>
            <a:ext cx="423861" cy="47148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772025"/>
            <a:ext cx="10515601" cy="172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(even1)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2, 4, 6,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6DD0034-A3CD-2142-9F94-93DF3E8AC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529722"/>
              </p:ext>
            </p:extLst>
          </p:nvPr>
        </p:nvGraphicFramePr>
        <p:xfrm>
          <a:off x="290289" y="383539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8AD3C8C-4499-B849-AF2E-6C2EBCC4926E}"/>
              </a:ext>
            </a:extLst>
          </p:cNvPr>
          <p:cNvSpPr txBox="1"/>
          <p:nvPr/>
        </p:nvSpPr>
        <p:spPr>
          <a:xfrm>
            <a:off x="5510742" y="312452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even1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C8CA641B-399C-1C40-84ED-F679D6004E0F}"/>
              </a:ext>
            </a:extLst>
          </p:cNvPr>
          <p:cNvSpPr/>
          <p:nvPr/>
        </p:nvSpPr>
        <p:spPr>
          <a:xfrm>
            <a:off x="3286154" y="3270079"/>
            <a:ext cx="423861" cy="47148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772025"/>
            <a:ext cx="10515601" cy="172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(even1)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[0, 2, 4, 6, 8]</a:t>
            </a: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4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468035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28614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even2 = </a:t>
            </a:r>
            <a:r>
              <a:rPr lang="en-US" altLang="zh-CN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* 2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6484086" y="4807863"/>
            <a:ext cx="4869714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147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27529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3871942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even2 = </a:t>
            </a:r>
            <a:r>
              <a:rPr lang="en-US" altLang="zh-CN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* 2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6484086" y="4807863"/>
            <a:ext cx="4869714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292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541738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4414872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even2 = </a:t>
            </a:r>
            <a:r>
              <a:rPr lang="en-US" altLang="zh-CN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* 2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 12,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6484086" y="4807863"/>
            <a:ext cx="4869714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846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9865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5014952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even2 = </a:t>
            </a:r>
            <a:r>
              <a:rPr lang="en-US" altLang="zh-CN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* 2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 12, 14,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6484086" y="4807863"/>
            <a:ext cx="4869714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410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820557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5615032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even2 = </a:t>
            </a:r>
            <a:r>
              <a:rPr lang="en-US" altLang="zh-CN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* 2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 12, 14, 16,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6484086" y="4807863"/>
            <a:ext cx="4869714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20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4C0D-9D6E-2146-B22A-3FEFE095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Score Distribution</a:t>
            </a:r>
            <a:endParaRPr kumimoji="1" lang="zh-CN" altLang="en-US" dirty="0"/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7819D69D-9091-404E-8148-4446D41EA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28303"/>
              </p:ext>
            </p:extLst>
          </p:nvPr>
        </p:nvGraphicFramePr>
        <p:xfrm>
          <a:off x="4375052" y="1608211"/>
          <a:ext cx="6978748" cy="4884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87CE565-AE1D-2842-B7D6-A6DEC968F2AF}"/>
              </a:ext>
            </a:extLst>
          </p:cNvPr>
          <p:cNvSpPr txBox="1">
            <a:spLocks/>
          </p:cNvSpPr>
          <p:nvPr/>
        </p:nvSpPr>
        <p:spPr>
          <a:xfrm>
            <a:off x="838200" y="2293033"/>
            <a:ext cx="10515600" cy="3883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dirty="0"/>
              <a:t>Maximum: 96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/>
              <a:t>Average: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63.41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/>
              <a:t>Median: 66</a:t>
            </a:r>
          </a:p>
        </p:txBody>
      </p:sp>
    </p:spTree>
    <p:extLst>
      <p:ext uri="{BB962C8B-B14F-4D97-AF65-F5344CB8AC3E}">
        <p14:creationId xmlns:p14="http://schemas.microsoft.com/office/powerpoint/2010/main" val="1279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902066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6172250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even2 = </a:t>
            </a:r>
            <a:r>
              <a:rPr lang="en-US" altLang="zh-CN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sz="280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* 2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 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 12, 14, 16, 18]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6484086" y="4807863"/>
            <a:ext cx="4869714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625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6172250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1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06632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6758042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21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32798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7343834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83172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7915340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lang="zh-CN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1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559838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8486846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lang="zh-CN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5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648136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907263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lang="zh-CN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12, 14,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9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62421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9644146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lang="zh-CN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12, 14,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43166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10244230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lang="zh-CN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12, 14, 16,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65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333589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10830022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lang="zh-CN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12, 14, 16,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2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6373-2684-A845-B7AA-E5E80C7E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Score on Each Problem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84D15E2-644E-7949-B1EB-51C38BCA5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123744"/>
              </p:ext>
            </p:extLst>
          </p:nvPr>
        </p:nvGraphicFramePr>
        <p:xfrm>
          <a:off x="793425" y="2472715"/>
          <a:ext cx="10605150" cy="3010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49160856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531942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68544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49117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6199747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078835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846053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82677169"/>
                    </a:ext>
                  </a:extLst>
                </a:gridCol>
              </a:tblGrid>
              <a:tr h="75262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Bonus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132917"/>
                  </a:ext>
                </a:extLst>
              </a:tr>
              <a:tr h="7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9.08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7.56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12.40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6.56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16.48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10.67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 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6690654"/>
                  </a:ext>
                </a:extLst>
              </a:tr>
              <a:tr h="7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763966"/>
                  </a:ext>
                </a:extLst>
              </a:tr>
              <a:tr h="752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64.88%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53.99%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56.36%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54.66%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71.63%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71.13%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22.30%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0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6942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877772"/>
              </p:ext>
            </p:extLst>
          </p:nvPr>
        </p:nvGraphicFramePr>
        <p:xfrm>
          <a:off x="290290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11401528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3388041"/>
            <a:ext cx="10515601" cy="310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even3 =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% 2 == 0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(even2)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 range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(5)]</a:t>
            </a:r>
            <a:endParaRPr lang="en-US" altLang="zh-CN" sz="2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[10,</a:t>
            </a:r>
            <a:r>
              <a:rPr lang="zh-CN" alt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12, 14, 16, 18]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 is </a:t>
            </a:r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altLang="zh-CN" u="sng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5829300" y="4676993"/>
            <a:ext cx="55245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yield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altLang="zh-CN" sz="2800" b="0" dirty="0">
              <a:solidFill>
                <a:srgbClr val="ABB2B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64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CEE9448-A0DB-5D41-AC43-8F3EE4CC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39718"/>
              </p:ext>
            </p:extLst>
          </p:nvPr>
        </p:nvGraphicFramePr>
        <p:xfrm>
          <a:off x="-8510818" y="2325681"/>
          <a:ext cx="11611420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439397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693355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77096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24084833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754102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66585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54944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456793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76491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880598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871340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47778187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17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ED71046-F183-4047-8D68-1A98280D8816}"/>
              </a:ext>
            </a:extLst>
          </p:cNvPr>
          <p:cNvSpPr txBox="1"/>
          <p:nvPr/>
        </p:nvSpPr>
        <p:spPr>
          <a:xfrm>
            <a:off x="5707911" y="135763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F24EF720-F1ED-3B4C-A205-33785FD099B0}"/>
              </a:ext>
            </a:extLst>
          </p:cNvPr>
          <p:cNvSpPr/>
          <p:nvPr/>
        </p:nvSpPr>
        <p:spPr>
          <a:xfrm>
            <a:off x="2600420" y="1689884"/>
            <a:ext cx="423861" cy="47148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129752"/>
            <a:ext cx="10515601" cy="2363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sz="2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series1(0, </a:t>
            </a:r>
            <a:r>
              <a:rPr lang="en-US" altLang="zh-CN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sz="2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x: x + 1)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nat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RecursionError</a:t>
            </a: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4631633" y="4759698"/>
            <a:ext cx="6981825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Fira Mono" panose="020B0509050000020004" pitchFamily="49" charset="0"/>
              </a:rPr>
              <a:t>list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    return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[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A56094-0563-BE40-A361-96271AF6BFD4}"/>
              </a:ext>
            </a:extLst>
          </p:cNvPr>
          <p:cNvSpPr/>
          <p:nvPr/>
        </p:nvSpPr>
        <p:spPr>
          <a:xfrm>
            <a:off x="3100602" y="2325681"/>
            <a:ext cx="7772186" cy="61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B7CD51-0E05-D545-9914-2A3C078F183C}"/>
              </a:ext>
            </a:extLst>
          </p:cNvPr>
          <p:cNvSpPr txBox="1"/>
          <p:nvPr/>
        </p:nvSpPr>
        <p:spPr>
          <a:xfrm>
            <a:off x="3129178" y="229537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... ...</a:t>
            </a:r>
            <a:endParaRPr kumimoji="1" lang="zh-CN" altLang="en-US" sz="2800" dirty="0"/>
          </a:p>
        </p:txBody>
      </p:sp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8BD7ED62-99DF-7244-89B8-399663CF1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25"/>
          <a:stretch/>
        </p:blipFill>
        <p:spPr>
          <a:xfrm>
            <a:off x="4862822" y="2157896"/>
            <a:ext cx="6750636" cy="1367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36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7BF6-AAD2-8746-9BBF-49954927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Iterators &amp; Generators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83CC811-E114-1546-9B96-85BF46959C73}"/>
              </a:ext>
            </a:extLst>
          </p:cNvPr>
          <p:cNvSpPr txBox="1">
            <a:spLocks/>
          </p:cNvSpPr>
          <p:nvPr/>
        </p:nvSpPr>
        <p:spPr>
          <a:xfrm>
            <a:off x="838199" y="4200525"/>
            <a:ext cx="10515601" cy="2292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even1 = series2(0,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lambda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x: x + 2)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(even1)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Forever</a:t>
            </a:r>
            <a:endParaRPr lang="en-US" altLang="zh-CN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408A-4AD9-E24F-AD63-455C452571CA}"/>
              </a:ext>
            </a:extLst>
          </p:cNvPr>
          <p:cNvSpPr txBox="1"/>
          <p:nvPr/>
        </p:nvSpPr>
        <p:spPr>
          <a:xfrm>
            <a:off x="4560195" y="5399479"/>
            <a:ext cx="6981825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def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61AFEF"/>
                </a:solidFill>
                <a:effectLst/>
                <a:latin typeface="Fira Mono" panose="020B0509050000020004" pitchFamily="49" charset="0"/>
              </a:rPr>
              <a:t>list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):</a:t>
            </a:r>
          </a:p>
          <a:p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    return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[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x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dirty="0">
                <a:solidFill>
                  <a:srgbClr val="C678DD"/>
                </a:solidFill>
                <a:effectLst/>
                <a:latin typeface="Fira Mono" panose="020B0509050000020004" pitchFamily="49" charset="0"/>
              </a:rPr>
              <a:t>in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US" altLang="zh-CN" sz="2800" b="0" i="1" dirty="0" err="1">
                <a:solidFill>
                  <a:srgbClr val="E06C75"/>
                </a:solidFill>
                <a:effectLst/>
                <a:latin typeface="Fira Mono" panose="020B0509050000020004" pitchFamily="49" charset="0"/>
              </a:rPr>
              <a:t>iterable</a:t>
            </a:r>
            <a:r>
              <a:rPr lang="en-US" altLang="zh-CN" sz="2800" b="0" dirty="0">
                <a:solidFill>
                  <a:srgbClr val="ABB2BF"/>
                </a:solidFill>
                <a:effectLst/>
                <a:latin typeface="Fira Mono" panose="020B0509050000020004" pitchFamily="49" charset="0"/>
              </a:rPr>
              <a:t>]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F33E06CF-FAF6-D041-95C0-2878B963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995947"/>
              </p:ext>
            </p:extLst>
          </p:nvPr>
        </p:nvGraphicFramePr>
        <p:xfrm>
          <a:off x="290290" y="2320634"/>
          <a:ext cx="5225139" cy="617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33922631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2029996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859469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27481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364226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2728072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45046739"/>
                    </a:ext>
                  </a:extLst>
                </a:gridCol>
                <a:gridCol w="1161142">
                  <a:extLst>
                    <a:ext uri="{9D8B030D-6E8A-4147-A177-3AD203B41FA5}">
                      <a16:colId xmlns:a16="http://schemas.microsoft.com/office/drawing/2014/main" val="3199375740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... ...</a:t>
                      </a:r>
                      <a:endParaRPr lang="zh-CN" altLang="en-US" sz="24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61380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64D155D-ED59-6547-8FA0-A8EE6325AACC}"/>
              </a:ext>
            </a:extLst>
          </p:cNvPr>
          <p:cNvSpPr txBox="1"/>
          <p:nvPr/>
        </p:nvSpPr>
        <p:spPr>
          <a:xfrm>
            <a:off x="5510743" y="16097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even1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下箭头 14">
            <a:extLst>
              <a:ext uri="{FF2B5EF4-FFF2-40B4-BE49-F238E27FC236}">
                <a16:creationId xmlns:a16="http://schemas.microsoft.com/office/drawing/2014/main" id="{C40A5AFE-650F-464B-85F9-68BACB4434EE}"/>
              </a:ext>
            </a:extLst>
          </p:cNvPr>
          <p:cNvSpPr/>
          <p:nvPr/>
        </p:nvSpPr>
        <p:spPr>
          <a:xfrm>
            <a:off x="3286155" y="1755322"/>
            <a:ext cx="423861" cy="471487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/>
              </a:solidFill>
            </a:endParaRPr>
          </a:p>
        </p:txBody>
      </p:sp>
      <p:pic>
        <p:nvPicPr>
          <p:cNvPr id="16" name="内容占位符 8">
            <a:extLst>
              <a:ext uri="{FF2B5EF4-FFF2-40B4-BE49-F238E27FC236}">
                <a16:creationId xmlns:a16="http://schemas.microsoft.com/office/drawing/2014/main" id="{B93BB173-B26A-CB49-B1AC-B42D3FC98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53"/>
          <a:stretch/>
        </p:blipFill>
        <p:spPr>
          <a:xfrm>
            <a:off x="5323684" y="2204421"/>
            <a:ext cx="6545212" cy="1693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6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FDE14D-FDDA-3B42-A891-A0A6F1EB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23FDB8-C511-6448-994D-D830372CF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(3pts)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8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3CF29D-F190-6C41-B468-024C71D8F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28" y="900112"/>
            <a:ext cx="11626539" cy="4199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1AAA0E-E471-C543-99B8-DDD19F87FE67}"/>
              </a:ext>
            </a:extLst>
          </p:cNvPr>
          <p:cNvSpPr txBox="1"/>
          <p:nvPr/>
        </p:nvSpPr>
        <p:spPr>
          <a:xfrm>
            <a:off x="3594865" y="5739140"/>
            <a:ext cx="5002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hlinkClick r:id="rId3"/>
              </a:rPr>
              <a:t>https://sicp.pascal-lab.net/2024/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043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6240102-8C7E-1349-A742-37833576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E5132F7-5486-9244-A7D6-27EEB655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dirty="0"/>
              <a:t>Make good use of all course materials.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Be honest to yourself on each assignment.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Quit if you’re not going to be serious with this course.</a:t>
            </a:r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9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63A9D7-D27D-6349-9923-0FF5A8A7D709}"/>
              </a:ext>
            </a:extLst>
          </p:cNvPr>
          <p:cNvGrpSpPr/>
          <p:nvPr/>
        </p:nvGrpSpPr>
        <p:grpSpPr>
          <a:xfrm>
            <a:off x="1621974" y="0"/>
            <a:ext cx="8621483" cy="6858000"/>
            <a:chOff x="737591" y="114300"/>
            <a:chExt cx="8283274" cy="67437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898C73A-28F7-0440-8F68-1A6925B04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7" t="938" r="5511" b="52615"/>
            <a:stretch/>
          </p:blipFill>
          <p:spPr>
            <a:xfrm>
              <a:off x="772917" y="114300"/>
              <a:ext cx="8152513" cy="566248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0D9116D-8160-8A4B-BA91-0B70AA789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8242"/>
            <a:stretch/>
          </p:blipFill>
          <p:spPr>
            <a:xfrm>
              <a:off x="737591" y="6318813"/>
              <a:ext cx="8283274" cy="53918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D6E11B4-C9FF-0548-A3F2-018816B46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1" t="93970" r="5517" b="1607"/>
            <a:stretch/>
          </p:blipFill>
          <p:spPr>
            <a:xfrm>
              <a:off x="772915" y="5776782"/>
              <a:ext cx="8152515" cy="539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25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971F274-07A7-554C-9FC2-06F9496E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P1: WWPD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6E367C-451A-FD49-8C0D-0DD88B690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(14pts)</a:t>
            </a:r>
          </a:p>
        </p:txBody>
      </p:sp>
    </p:spTree>
    <p:extLst>
      <p:ext uri="{BB962C8B-B14F-4D97-AF65-F5344CB8AC3E}">
        <p14:creationId xmlns:p14="http://schemas.microsoft.com/office/powerpoint/2010/main" val="34602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CE40A-EB83-AC4E-A6C4-36FD69E6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&amp; None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7D2F8-B5FA-884B-A21A-EF0A63C5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('Hello'), 'SICP')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b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 SICP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AE78E9-2BEE-5446-A560-7E2AA1993415}"/>
              </a:ext>
            </a:extLst>
          </p:cNvPr>
          <p:cNvSpPr txBox="1"/>
          <p:nvPr/>
        </p:nvSpPr>
        <p:spPr>
          <a:xfrm>
            <a:off x="2471810" y="5526817"/>
            <a:ext cx="7248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https://sicp.pascal-lab.net/2024/files/03-Control.pptx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868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95C9-0278-6444-8B32-68AD0679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Expressions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E059B53-E010-DE42-8C2B-048D70B6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(False)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/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8B2C42-6C07-E348-B47E-3B7422536659}"/>
              </a:ext>
            </a:extLst>
          </p:cNvPr>
          <p:cNvSpPr txBox="1"/>
          <p:nvPr/>
        </p:nvSpPr>
        <p:spPr>
          <a:xfrm>
            <a:off x="2471810" y="5526817"/>
            <a:ext cx="7248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hlinkClick r:id="rId2"/>
              </a:rPr>
              <a:t>https://sicp.pascal-lab.net/2024/files/03-Control.pptx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728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274B4-062B-1C4B-BDD8-7397532A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Mutable Values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3DCA4-68EA-914F-83B4-4F8069A2A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lst1 = [1, 2, 3, 4]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lst2 = lst1 + [5]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lst1.append(5)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lst1 == lst2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&gt;&gt;&gt; lst1 </a:t>
            </a:r>
            <a:r>
              <a:rPr lang="en-US" altLang="zh-CN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lst2 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kumimoji="1" lang="zh-CN" alt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0E9288-14B6-1543-95DC-F7BC004CAF82}"/>
              </a:ext>
            </a:extLst>
          </p:cNvPr>
          <p:cNvSpPr txBox="1"/>
          <p:nvPr/>
        </p:nvSpPr>
        <p:spPr>
          <a:xfrm>
            <a:off x="5529188" y="3555781"/>
            <a:ext cx="54336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hlinkClick r:id="rId2"/>
              </a:rPr>
              <a:t>https://sicp.pascal-lab.net/2024/files/</a:t>
            </a:r>
            <a:endParaRPr lang="en-US" altLang="zh-CN" sz="2400" dirty="0">
              <a:hlinkClick r:id="rId2"/>
            </a:endParaRPr>
          </a:p>
          <a:p>
            <a:pPr algn="ctr"/>
            <a:r>
              <a:rPr lang="zh-CN" altLang="en-US" sz="2400" dirty="0">
                <a:hlinkClick r:id="rId2"/>
              </a:rPr>
              <a:t>11-Mutable_Values_full.pdf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287494-A294-474D-8E4F-2568879226A0}"/>
              </a:ext>
            </a:extLst>
          </p:cNvPr>
          <p:cNvSpPr txBox="1"/>
          <p:nvPr/>
        </p:nvSpPr>
        <p:spPr>
          <a:xfrm>
            <a:off x="6096000" y="4929762"/>
            <a:ext cx="430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hlinkClick r:id="rId3"/>
              </a:rPr>
              <a:t>https://sicp.pascal-lab.net/2024/</a:t>
            </a:r>
          </a:p>
          <a:p>
            <a:pPr algn="ctr"/>
            <a:r>
              <a:rPr kumimoji="1" lang="en-US" altLang="zh-CN" sz="2400" dirty="0">
                <a:hlinkClick r:id="rId3"/>
              </a:rPr>
              <a:t>labs/lab04/2_5.html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38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21174D9-EA99-5442-B8FC-ED512154F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599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60B3ED-9331-0744-9EF3-ED773562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Mutable Functions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6E374E-F4C0-C546-B937-7CE7920AFAF1}"/>
              </a:ext>
            </a:extLst>
          </p:cNvPr>
          <p:cNvSpPr txBox="1"/>
          <p:nvPr/>
        </p:nvSpPr>
        <p:spPr>
          <a:xfrm>
            <a:off x="5843445" y="4187386"/>
            <a:ext cx="5510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hlinkClick r:id="rId3"/>
              </a:rPr>
              <a:t>https://sicp.pascal-lab.net/2024/</a:t>
            </a:r>
          </a:p>
          <a:p>
            <a:pPr algn="ctr"/>
            <a:r>
              <a:rPr kumimoji="1" lang="en-US" altLang="zh-CN" sz="2400" dirty="0">
                <a:hlinkClick r:id="rId3"/>
              </a:rPr>
              <a:t>files/12-Mutable-Functions-n-Growth.pptx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14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2591</Words>
  <Application>Microsoft Macintosh PowerPoint</Application>
  <PresentationFormat>宽屏</PresentationFormat>
  <Paragraphs>1024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等线</vt:lpstr>
      <vt:lpstr>Arial</vt:lpstr>
      <vt:lpstr>Calibri</vt:lpstr>
      <vt:lpstr>Cambria Math</vt:lpstr>
      <vt:lpstr>Consolas</vt:lpstr>
      <vt:lpstr>Fira Mono</vt:lpstr>
      <vt:lpstr>Times New Roman</vt:lpstr>
      <vt:lpstr>Office 主题​​</vt:lpstr>
      <vt:lpstr>SICP Midterm Exam</vt:lpstr>
      <vt:lpstr>Exam Overview</vt:lpstr>
      <vt:lpstr>Score Distribution</vt:lpstr>
      <vt:lpstr>Score on Each Problem</vt:lpstr>
      <vt:lpstr>P1: WWPD</vt:lpstr>
      <vt:lpstr>Print &amp; None</vt:lpstr>
      <vt:lpstr>Boolean Expressions</vt:lpstr>
      <vt:lpstr>Mutable Values</vt:lpstr>
      <vt:lpstr>Mutable Functions</vt:lpstr>
      <vt:lpstr>Mutable Functions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Iterators &amp; Generators</vt:lpstr>
      <vt:lpstr>Bonus</vt:lpstr>
      <vt:lpstr>PowerPoint 演示文稿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SICP Midterm Exam</dc:title>
  <dc:creator>家才 崔</dc:creator>
  <cp:lastModifiedBy>家才 崔</cp:lastModifiedBy>
  <cp:revision>136</cp:revision>
  <dcterms:created xsi:type="dcterms:W3CDTF">2024-11-14T16:34:36Z</dcterms:created>
  <dcterms:modified xsi:type="dcterms:W3CDTF">2024-11-15T16:05:58Z</dcterms:modified>
</cp:coreProperties>
</file>