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8" r:id="rId10"/>
    <p:sldId id="265" r:id="rId11"/>
    <p:sldId id="266" r:id="rId12"/>
    <p:sldId id="269" r:id="rId13"/>
    <p:sldId id="272" r:id="rId14"/>
    <p:sldId id="273" r:id="rId15"/>
    <p:sldId id="274" r:id="rId16"/>
    <p:sldId id="275" r:id="rId17"/>
    <p:sldId id="276" r:id="rId18"/>
    <p:sldId id="270" r:id="rId19"/>
    <p:sldId id="271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92435-3C31-4B3F-AA68-1790EE29D500}">
  <a:tblStyle styleId="{1C892435-3C31-4B3F-AA68-1790EE29D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690" y="5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d99d9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d99d9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08c7deb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08c7deb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08c7de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08c7de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08c7deb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08c7deb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08c7de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08c7de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08c7deb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08c7deb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08c7deb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d08c7deb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08c7deb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08c7deb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08c7deb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08c7deb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create out a list out of a sequence using a </a:t>
            </a:r>
            <a:r>
              <a:rPr lang="en">
                <a:solidFill>
                  <a:srgbClr val="4A86E8"/>
                </a:solidFill>
              </a:rPr>
              <a:t>list comprehension</a:t>
            </a:r>
            <a:r>
              <a:rPr lang="en"/>
              <a:t>: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2566200" y="1832350"/>
            <a:ext cx="4011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&lt;expr&gt;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A5FE7"/>
                </a:solidFill>
                <a:latin typeface="Consolas"/>
                <a:ea typeface="Consolas"/>
                <a:cs typeface="Consolas"/>
                <a:sym typeface="Consolas"/>
              </a:rPr>
              <a:t>&lt;name&gt;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&lt;cond&gt;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755700" y="2615600"/>
            <a:ext cx="2714400" cy="106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7A5FE7"/>
                </a:solidFill>
                <a:latin typeface="Consolas"/>
                <a:ea typeface="Consolas"/>
                <a:cs typeface="Consolas"/>
                <a:sym typeface="Consolas"/>
              </a:rPr>
              <a:t>&lt;name&gt;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lang="en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&lt;cond&gt;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lst += [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&lt;expr&gt;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4358400" y="2450625"/>
            <a:ext cx="47856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Rules for execution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1. Create an empty result list that will be the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value of the list comprehension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2. For each element in </a:t>
            </a:r>
            <a:r>
              <a:rPr lang="en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&lt;seq&gt;:</a:t>
            </a:r>
            <a:endParaRPr sz="1200">
              <a:solidFill>
                <a:srgbClr val="E691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A. Bind to that element to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B. If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&lt;cond&gt;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evaluates to a true value,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then add the value of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&lt;expr&gt;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to the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result list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Note: binding to </a:t>
            </a:r>
            <a:r>
              <a:rPr lang="en" sz="1000" i="1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 </a:t>
            </a:r>
            <a:r>
              <a:rPr lang="en" sz="1000" i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will not overwrite local bindings</a:t>
            </a:r>
            <a:endParaRPr sz="1000" i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 Examples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649200" y="1191175"/>
            <a:ext cx="7845600" cy="330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[x **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[c +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“0”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"cs61a"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's0'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'60'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'10'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'a0'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[e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"skate"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 &gt;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't'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[[e, e+1]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5FE94C-7FE1-4D10-7595-675CC559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1" y="220202"/>
            <a:ext cx="8865458" cy="46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1D08-15EC-D928-6211-DC8AB641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00AED-8C81-3A72-C7B0-DB221227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795A0-980D-8F72-F28D-F307B844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" y="0"/>
            <a:ext cx="90776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2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5278F-A958-8579-423A-6A12AA03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DD7EB-828E-1C84-D654-578485A6C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38811D-8FB3-6362-3790-8D1D725C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9" y="0"/>
            <a:ext cx="89397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17891-BC7B-2122-A026-A786925B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6C9D7-5B12-3433-C0F8-FDBE1A72D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BBDBCE-5F8C-A3A7-A5AD-D97F56AD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" y="235232"/>
            <a:ext cx="8908869" cy="47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CA86A-B066-34A9-5DEC-A7D21FC8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2DE87-CE2F-4A38-5B7A-7A7085BB0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620FC-60F8-889C-3132-09796E02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1" y="277775"/>
            <a:ext cx="8740918" cy="47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CC8B-C80C-72BB-5754-0737F386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33AB0-F1FE-6B2C-48B3-769EB7EF6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D85EB-32FF-FBEE-87BD-7D7F91F7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" y="242434"/>
            <a:ext cx="8949923" cy="47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458016-CCCB-9156-173C-E8493486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50" y="1489166"/>
            <a:ext cx="2293924" cy="26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F382-014F-ABFB-90D9-2E28A84D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B911-5BCF-D223-0F2E-D2438C7E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C6C54-B110-357B-1715-E15D5B5F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6" y="414137"/>
            <a:ext cx="8713455" cy="42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543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 </a:t>
            </a:r>
            <a:r>
              <a:rPr lang="en" sz="2000">
                <a:solidFill>
                  <a:srgbClr val="4A86E8"/>
                </a:solidFill>
              </a:rPr>
              <a:t>sequence</a:t>
            </a:r>
            <a:r>
              <a:rPr lang="en" sz="2000"/>
              <a:t> is an ordered collection of values.</a:t>
            </a:r>
            <a:endParaRPr sz="2000"/>
          </a:p>
        </p:txBody>
      </p:sp>
      <p:grpSp>
        <p:nvGrpSpPr>
          <p:cNvPr id="130" name="Google Shape;130;p30"/>
          <p:cNvGrpSpPr/>
          <p:nvPr/>
        </p:nvGrpSpPr>
        <p:grpSpPr>
          <a:xfrm>
            <a:off x="1218855" y="2068325"/>
            <a:ext cx="2215095" cy="2094772"/>
            <a:chOff x="1218855" y="2068325"/>
            <a:chExt cx="2215095" cy="2094772"/>
          </a:xfrm>
        </p:grpSpPr>
        <p:sp>
          <p:nvSpPr>
            <p:cNvPr id="131" name="Google Shape;131;p30"/>
            <p:cNvSpPr txBox="1"/>
            <p:nvPr/>
          </p:nvSpPr>
          <p:spPr>
            <a:xfrm>
              <a:off x="1218855" y="2996397"/>
              <a:ext cx="2129100" cy="11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0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strings</a:t>
              </a:r>
              <a:br>
                <a:rPr lang="en" sz="2000" b="1"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sequence of characters</a:t>
              </a:r>
              <a:endParaRPr sz="2000"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2" name="Google Shape;132;p30"/>
            <p:cNvSpPr txBox="1"/>
            <p:nvPr/>
          </p:nvSpPr>
          <p:spPr>
            <a:xfrm>
              <a:off x="1249649" y="2068325"/>
              <a:ext cx="2184300" cy="845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"hello world"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"abcdefghijkl"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3" name="Google Shape;133;p30"/>
          <p:cNvGrpSpPr/>
          <p:nvPr/>
        </p:nvGrpSpPr>
        <p:grpSpPr>
          <a:xfrm>
            <a:off x="4925138" y="2048275"/>
            <a:ext cx="3000000" cy="2134875"/>
            <a:chOff x="1321275" y="3007125"/>
            <a:chExt cx="3000000" cy="2134875"/>
          </a:xfrm>
        </p:grpSpPr>
        <p:sp>
          <p:nvSpPr>
            <p:cNvPr id="134" name="Google Shape;134;p30"/>
            <p:cNvSpPr txBox="1"/>
            <p:nvPr/>
          </p:nvSpPr>
          <p:spPr>
            <a:xfrm>
              <a:off x="1321287" y="3007125"/>
              <a:ext cx="2313600" cy="845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[1, 2, 3, 4, 5]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[True, "hi", 0]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30"/>
            <p:cNvSpPr txBox="1"/>
            <p:nvPr/>
          </p:nvSpPr>
          <p:spPr>
            <a:xfrm>
              <a:off x="1321275" y="3975300"/>
              <a:ext cx="3000000" cy="11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lists</a:t>
              </a:r>
              <a:br>
                <a:rPr lang="en" sz="2000" b="1"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sequence of values of any data type</a:t>
              </a:r>
              <a:endParaRPr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36" name="Google Shape;136;p30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Abstraction</a:t>
            </a:r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sequences have finite </a:t>
            </a:r>
            <a:r>
              <a:rPr lang="en">
                <a:solidFill>
                  <a:srgbClr val="4A86E8"/>
                </a:solidFill>
              </a:rPr>
              <a:t>length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element in a sequence has a discrete integer </a:t>
            </a:r>
            <a:r>
              <a:rPr lang="en">
                <a:solidFill>
                  <a:srgbClr val="4A86E8"/>
                </a:solidFill>
              </a:rPr>
              <a:t>index</a:t>
            </a:r>
            <a:r>
              <a:rPr lang="en"/>
              <a:t>.</a:t>
            </a:r>
            <a:endParaRPr/>
          </a:p>
        </p:txBody>
      </p:sp>
      <p:grpSp>
        <p:nvGrpSpPr>
          <p:cNvPr id="143" name="Google Shape;143;p31"/>
          <p:cNvGrpSpPr/>
          <p:nvPr/>
        </p:nvGrpSpPr>
        <p:grpSpPr>
          <a:xfrm>
            <a:off x="4651575" y="2244075"/>
            <a:ext cx="3749455" cy="1062757"/>
            <a:chOff x="4565963" y="1401204"/>
            <a:chExt cx="3749455" cy="797088"/>
          </a:xfrm>
        </p:grpSpPr>
        <p:grpSp>
          <p:nvGrpSpPr>
            <p:cNvPr id="144" name="Google Shape;144;p31"/>
            <p:cNvGrpSpPr/>
            <p:nvPr/>
          </p:nvGrpSpPr>
          <p:grpSpPr>
            <a:xfrm>
              <a:off x="4565963" y="1401204"/>
              <a:ext cx="3749455" cy="366900"/>
              <a:chOff x="4565963" y="1401204"/>
              <a:chExt cx="3749455" cy="366900"/>
            </a:xfrm>
          </p:grpSpPr>
          <p:sp>
            <p:nvSpPr>
              <p:cNvPr id="145" name="Google Shape;145;p31"/>
              <p:cNvSpPr txBox="1"/>
              <p:nvPr/>
            </p:nvSpPr>
            <p:spPr>
              <a:xfrm>
                <a:off x="4565963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6" name="Google Shape;146;p31"/>
              <p:cNvSpPr txBox="1"/>
              <p:nvPr/>
            </p:nvSpPr>
            <p:spPr>
              <a:xfrm>
                <a:off x="5101281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7" name="Google Shape;147;p31"/>
              <p:cNvSpPr txBox="1"/>
              <p:nvPr/>
            </p:nvSpPr>
            <p:spPr>
              <a:xfrm>
                <a:off x="5634881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8" name="Google Shape;148;p31"/>
              <p:cNvSpPr txBox="1"/>
              <p:nvPr/>
            </p:nvSpPr>
            <p:spPr>
              <a:xfrm>
                <a:off x="6170199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9" name="Google Shape;149;p31"/>
              <p:cNvSpPr txBox="1"/>
              <p:nvPr/>
            </p:nvSpPr>
            <p:spPr>
              <a:xfrm>
                <a:off x="6703799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50" name="Google Shape;150;p31"/>
              <p:cNvSpPr txBox="1"/>
              <p:nvPr/>
            </p:nvSpPr>
            <p:spPr>
              <a:xfrm>
                <a:off x="7239118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-3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51" name="Google Shape;151;p31"/>
              <p:cNvSpPr txBox="1"/>
              <p:nvPr/>
            </p:nvSpPr>
            <p:spPr>
              <a:xfrm>
                <a:off x="7772718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152" name="Google Shape;152;p31"/>
            <p:cNvSpPr txBox="1"/>
            <p:nvPr/>
          </p:nvSpPr>
          <p:spPr>
            <a:xfrm>
              <a:off x="47071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31"/>
            <p:cNvSpPr txBox="1"/>
            <p:nvPr/>
          </p:nvSpPr>
          <p:spPr>
            <a:xfrm>
              <a:off x="5192262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31"/>
            <p:cNvSpPr txBox="1"/>
            <p:nvPr/>
          </p:nvSpPr>
          <p:spPr>
            <a:xfrm>
              <a:off x="57739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31"/>
            <p:cNvSpPr txBox="1"/>
            <p:nvPr/>
          </p:nvSpPr>
          <p:spPr>
            <a:xfrm>
              <a:off x="6323183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31"/>
            <p:cNvSpPr txBox="1"/>
            <p:nvPr/>
          </p:nvSpPr>
          <p:spPr>
            <a:xfrm>
              <a:off x="68407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31"/>
            <p:cNvSpPr txBox="1"/>
            <p:nvPr/>
          </p:nvSpPr>
          <p:spPr>
            <a:xfrm>
              <a:off x="72979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31"/>
            <p:cNvSpPr txBox="1"/>
            <p:nvPr/>
          </p:nvSpPr>
          <p:spPr>
            <a:xfrm>
              <a:off x="7907579" y="1775591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9" name="Google Shape;159;p31"/>
          <p:cNvSpPr txBox="1"/>
          <p:nvPr/>
        </p:nvSpPr>
        <p:spPr>
          <a:xfrm>
            <a:off x="742950" y="2244075"/>
            <a:ext cx="3544500" cy="6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[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311700" y="3254600"/>
            <a:ext cx="8520600" cy="18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Sequences share common behaviors based on the shared trait of having a finite length and indexed elements.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Retrieve an element at a particular position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Create a copy of a subsequence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Check for membership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Concatenate two sequences together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sequences?</a:t>
            </a:r>
            <a:endParaRPr/>
          </a:p>
        </p:txBody>
      </p:sp>
      <p:grpSp>
        <p:nvGrpSpPr>
          <p:cNvPr id="166" name="Google Shape;166;p32"/>
          <p:cNvGrpSpPr/>
          <p:nvPr/>
        </p:nvGrpSpPr>
        <p:grpSpPr>
          <a:xfrm>
            <a:off x="480075" y="1229843"/>
            <a:ext cx="4000500" cy="1679692"/>
            <a:chOff x="429138" y="1739550"/>
            <a:chExt cx="4000500" cy="1904413"/>
          </a:xfrm>
        </p:grpSpPr>
        <p:sp>
          <p:nvSpPr>
            <p:cNvPr id="167" name="Google Shape;167;p32"/>
            <p:cNvSpPr/>
            <p:nvPr/>
          </p:nvSpPr>
          <p:spPr>
            <a:xfrm>
              <a:off x="532638" y="2128062"/>
              <a:ext cx="3897000" cy="1515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lst =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lst[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"cs61a"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'1'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32"/>
            <p:cNvSpPr txBox="1"/>
            <p:nvPr/>
          </p:nvSpPr>
          <p:spPr>
            <a:xfrm>
              <a:off x="429138" y="1739550"/>
              <a:ext cx="40005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E691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Get item: </a:t>
              </a:r>
              <a:r>
                <a:rPr lang="en" sz="12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get the </a:t>
              </a:r>
              <a:r>
                <a:rPr lang="en" sz="1200" b="1" i="1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</a:t>
              </a:r>
              <a:r>
                <a:rPr lang="en" sz="1200" b="1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</a:t>
              </a:r>
              <a:r>
                <a:rPr lang="en" sz="12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element 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&lt;seq&gt;[i]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9" name="Google Shape;169;p32"/>
          <p:cNvGrpSpPr/>
          <p:nvPr/>
        </p:nvGrpSpPr>
        <p:grpSpPr>
          <a:xfrm>
            <a:off x="4857650" y="1017722"/>
            <a:ext cx="4000500" cy="1891803"/>
            <a:chOff x="4857650" y="1584372"/>
            <a:chExt cx="4000500" cy="1891803"/>
          </a:xfrm>
        </p:grpSpPr>
        <p:sp>
          <p:nvSpPr>
            <p:cNvPr id="170" name="Google Shape;170;p32"/>
            <p:cNvSpPr/>
            <p:nvPr/>
          </p:nvSpPr>
          <p:spPr>
            <a:xfrm>
              <a:off x="4909400" y="2157075"/>
              <a:ext cx="3897000" cy="1319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lst = 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lst[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"lolololololol"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'ooooo'</a:t>
              </a:r>
              <a:endParaRPr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32"/>
            <p:cNvSpPr txBox="1"/>
            <p:nvPr/>
          </p:nvSpPr>
          <p:spPr>
            <a:xfrm>
              <a:off x="4857650" y="1584372"/>
              <a:ext cx="400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3D85C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Slice a subsequence: </a:t>
              </a:r>
              <a:r>
                <a:rPr lang="en" sz="1200" dirty="0">
                  <a:latin typeface="Roboto Mono"/>
                  <a:ea typeface="Roboto Mono"/>
                  <a:cs typeface="Roboto Mono"/>
                  <a:sym typeface="Roboto Mono"/>
                </a:rPr>
                <a:t>create a copy of the sequence from </a:t>
              </a:r>
              <a:r>
                <a:rPr lang="en" sz="1200" b="1" i="1" dirty="0">
                  <a:latin typeface="Roboto Mono"/>
                  <a:ea typeface="Roboto Mono"/>
                  <a:cs typeface="Roboto Mono"/>
                  <a:sym typeface="Roboto Mono"/>
                </a:rPr>
                <a:t>i</a:t>
              </a:r>
              <a:r>
                <a:rPr lang="en" sz="1200" dirty="0">
                  <a:latin typeface="Roboto Mono"/>
                  <a:ea typeface="Roboto Mono"/>
                  <a:cs typeface="Roboto Mono"/>
                  <a:sym typeface="Roboto Mono"/>
                </a:rPr>
                <a:t> to </a:t>
              </a:r>
              <a:r>
                <a:rPr lang="en" sz="1200" b="1" i="1" dirty="0">
                  <a:latin typeface="Roboto Mono"/>
                  <a:ea typeface="Roboto Mono"/>
                  <a:cs typeface="Roboto Mono"/>
                  <a:sym typeface="Roboto Mono"/>
                </a:rPr>
                <a:t>j </a:t>
              </a:r>
              <a:r>
                <a:rPr lang="en" sz="1200" b="1" i="1" dirty="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 dirty="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&lt;seq&gt;[i:j:skip]</a:t>
              </a:r>
              <a:endParaRPr sz="1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2" name="Google Shape;172;p32"/>
          <p:cNvGrpSpPr/>
          <p:nvPr/>
        </p:nvGrpSpPr>
        <p:grpSpPr>
          <a:xfrm>
            <a:off x="516450" y="3030425"/>
            <a:ext cx="4000500" cy="1993502"/>
            <a:chOff x="516450" y="3030425"/>
            <a:chExt cx="4000500" cy="1993502"/>
          </a:xfrm>
        </p:grpSpPr>
        <p:sp>
          <p:nvSpPr>
            <p:cNvPr id="173" name="Google Shape;173;p32"/>
            <p:cNvSpPr/>
            <p:nvPr/>
          </p:nvSpPr>
          <p:spPr>
            <a:xfrm>
              <a:off x="568225" y="3587527"/>
              <a:ext cx="3897000" cy="1436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371C1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'z'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in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"socks"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371C1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371C1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32"/>
            <p:cNvSpPr txBox="1"/>
            <p:nvPr/>
          </p:nvSpPr>
          <p:spPr>
            <a:xfrm>
              <a:off x="516450" y="3030425"/>
              <a:ext cx="4000500" cy="5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8E7CC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Check membership:</a:t>
              </a:r>
              <a:r>
                <a:rPr lang="en" sz="1200">
                  <a:solidFill>
                    <a:srgbClr val="8E7CC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check if the value of &lt;expr&gt; is in &lt;seq&gt; </a:t>
              </a:r>
              <a:r>
                <a:rPr lang="en" sz="1200" b="1">
                  <a:solidFill>
                    <a:srgbClr val="E691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&lt;expr&gt; </a:t>
              </a:r>
              <a:r>
                <a:rPr lang="en" sz="1200" b="1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&lt;seq&gt;</a:t>
              </a:r>
              <a:endParaRPr sz="12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5" name="Google Shape;175;p32"/>
          <p:cNvGrpSpPr/>
          <p:nvPr/>
        </p:nvGrpSpPr>
        <p:grpSpPr>
          <a:xfrm>
            <a:off x="4908575" y="3030425"/>
            <a:ext cx="4000500" cy="2009102"/>
            <a:chOff x="4857650" y="3947100"/>
            <a:chExt cx="4000500" cy="2009102"/>
          </a:xfrm>
        </p:grpSpPr>
        <p:sp>
          <p:nvSpPr>
            <p:cNvPr id="176" name="Google Shape;176;p32"/>
            <p:cNvSpPr/>
            <p:nvPr/>
          </p:nvSpPr>
          <p:spPr>
            <a:xfrm>
              <a:off x="4909400" y="4519802"/>
              <a:ext cx="3897000" cy="1436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+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"hello "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+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"world"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"hello world"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+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+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32"/>
            <p:cNvSpPr txBox="1"/>
            <p:nvPr/>
          </p:nvSpPr>
          <p:spPr>
            <a:xfrm>
              <a:off x="4857650" y="3947100"/>
              <a:ext cx="400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Concatenate:</a:t>
              </a:r>
              <a:r>
                <a:rPr lang="en" sz="120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combine two sequences into a single sequence </a:t>
              </a:r>
              <a:r>
                <a:rPr lang="en" sz="120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&lt;s1&gt; </a:t>
              </a:r>
              <a:r>
                <a:rPr lang="en" sz="1200" b="1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&lt;s2&gt;</a:t>
              </a:r>
              <a:endParaRPr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through sequences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can use a for statement to iterate through the elements of a sequence:</a:t>
            </a:r>
            <a:endParaRPr sz="1400"/>
          </a:p>
        </p:txBody>
      </p:sp>
      <p:sp>
        <p:nvSpPr>
          <p:cNvPr id="189" name="Google Shape;189;p34"/>
          <p:cNvSpPr txBox="1"/>
          <p:nvPr/>
        </p:nvSpPr>
        <p:spPr>
          <a:xfrm>
            <a:off x="1310575" y="1823125"/>
            <a:ext cx="2814300" cy="931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4776575" y="1580275"/>
            <a:ext cx="3924600" cy="1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Rules for execution:</a:t>
            </a:r>
            <a:endParaRPr sz="1800" i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For each element in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1) Bind it to </a:t>
            </a:r>
            <a:r>
              <a:rPr lang="en" sz="18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  <a:endParaRPr sz="1800">
              <a:solidFill>
                <a:srgbClr val="F6B2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2) Execute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137025" y="3428600"/>
            <a:ext cx="3161400" cy="125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elem </a:t>
            </a:r>
            <a:r>
              <a:rPr lang="en" sz="1800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elem)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i +=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232425" y="3240800"/>
            <a:ext cx="10968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-------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: 8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: 9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: 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24439E8-1EAD-54C9-702F-91169079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" y="0"/>
            <a:ext cx="9013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37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range</a:t>
            </a:r>
            <a:r>
              <a:rPr lang="en"/>
              <a:t> function creates a sequence containing the values within a specified range.</a:t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3000900" y="1825063"/>
            <a:ext cx="31422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&lt;start&gt;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&lt;end&gt;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&lt;skip&gt;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362625" y="2571750"/>
            <a:ext cx="80037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Creates a range object 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&lt;start&gt;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(inclusive) to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&lt;end&gt;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(exclusive), skipping every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&lt;skip&gt;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element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This is useful for looping: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488975" y="3529499"/>
            <a:ext cx="3897000" cy="146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   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4572000" y="3529499"/>
            <a:ext cx="3897000" cy="146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 = [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(len(lst)):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   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lst[i])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0: 8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1: 9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2: 10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60226-6BE9-F92A-7FA5-F52CF933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2" y="0"/>
            <a:ext cx="79923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7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17274</TotalTime>
  <Words>840</Words>
  <Application>Microsoft Office PowerPoint</Application>
  <PresentationFormat>全屏显示(16:9)</PresentationFormat>
  <Paragraphs>128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Roboto Mono</vt:lpstr>
      <vt:lpstr>Arial</vt:lpstr>
      <vt:lpstr>Consolas</vt:lpstr>
      <vt:lpstr>Simple Light</vt:lpstr>
      <vt:lpstr>Sequences</vt:lpstr>
      <vt:lpstr>Sequences</vt:lpstr>
      <vt:lpstr>Sequence Abstraction</vt:lpstr>
      <vt:lpstr>What can you do with sequences?</vt:lpstr>
      <vt:lpstr>Sequence Processing</vt:lpstr>
      <vt:lpstr>Iterating through sequences</vt:lpstr>
      <vt:lpstr>PowerPoint 演示文稿</vt:lpstr>
      <vt:lpstr>Range</vt:lpstr>
      <vt:lpstr>PowerPoint 演示文稿</vt:lpstr>
      <vt:lpstr>List Comprehensions</vt:lpstr>
      <vt:lpstr>List Comprehension 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&amp; Data Abstraction</dc:title>
  <dc:creator>xinyu</dc:creator>
  <cp:lastModifiedBy>新宇 冯</cp:lastModifiedBy>
  <cp:revision>8</cp:revision>
  <dcterms:modified xsi:type="dcterms:W3CDTF">2024-10-16T08:01:09Z</dcterms:modified>
</cp:coreProperties>
</file>