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279" r:id="rId6"/>
    <p:sldId id="437" r:id="rId7"/>
    <p:sldId id="438" r:id="rId8"/>
    <p:sldId id="439" r:id="rId9"/>
    <p:sldId id="441" r:id="rId10"/>
    <p:sldId id="447" r:id="rId11"/>
    <p:sldId id="448" r:id="rId12"/>
    <p:sldId id="449" r:id="rId13"/>
    <p:sldId id="450" r:id="rId14"/>
    <p:sldId id="451" r:id="rId15"/>
    <p:sldId id="452" r:id="rId16"/>
    <p:sldId id="442" r:id="rId17"/>
    <p:sldId id="453" r:id="rId18"/>
    <p:sldId id="444" r:id="rId19"/>
    <p:sldId id="445" r:id="rId20"/>
    <p:sldId id="446" r:id="rId21"/>
    <p:sldId id="454" r:id="rId22"/>
    <p:sldId id="45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21A197"/>
    <a:srgbClr val="FF0000"/>
    <a:srgbClr val="461E64"/>
    <a:srgbClr val="74001E"/>
    <a:srgbClr val="9F002D"/>
    <a:srgbClr val="4C2710"/>
    <a:srgbClr val="87451D"/>
    <a:srgbClr val="1F1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465" autoAdjust="0"/>
    <p:restoredTop sz="96370" autoAdjust="0"/>
  </p:normalViewPr>
  <p:slideViewPr>
    <p:cSldViewPr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57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426720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2016 Power BI User Group (PBIUG)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67201" y="9281160"/>
            <a:ext cx="3046306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 Page 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4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2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36346"/>
            <a:ext cx="8991600" cy="209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1A1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81000" y="2362420"/>
            <a:ext cx="8382000" cy="1599979"/>
          </a:xfrm>
        </p:spPr>
        <p:txBody>
          <a:bodyPr anchor="ctr" anchorCtr="0"/>
          <a:lstStyle>
            <a:lvl1pPr algn="l">
              <a:defRPr sz="4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4267200"/>
            <a:ext cx="8382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"/>
            <a:ext cx="6553213" cy="1399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4779818"/>
            <a:ext cx="9144000" cy="2078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621"/>
            <a:ext cx="8382000" cy="1599979"/>
          </a:xfrm>
        </p:spPr>
        <p:txBody>
          <a:bodyPr/>
          <a:lstStyle/>
          <a:p>
            <a:pPr algn="ctr"/>
            <a:r>
              <a:rPr lang="en-US" sz="3600" dirty="0"/>
              <a:t>Integrating Power BI </a:t>
            </a:r>
            <a:r>
              <a:rPr lang="en-US" sz="3600" dirty="0" smtClean="0"/>
              <a:t>with</a:t>
            </a:r>
            <a:br>
              <a:rPr lang="en-US" sz="3600" dirty="0" smtClean="0"/>
            </a:br>
            <a:r>
              <a:rPr lang="en-US" sz="3600" dirty="0" smtClean="0"/>
              <a:t>Excel </a:t>
            </a:r>
            <a:r>
              <a:rPr lang="en-US" sz="3600" dirty="0"/>
              <a:t>2016 and Excel Online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9832" y="4114800"/>
            <a:ext cx="8382000" cy="304800"/>
          </a:xfrm>
        </p:spPr>
        <p:txBody>
          <a:bodyPr/>
          <a:lstStyle/>
          <a:p>
            <a:pPr algn="r"/>
            <a:r>
              <a:rPr lang="en-US" sz="2800" dirty="0"/>
              <a:t>Presented by Ted Pattison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Dashboards contain tiles</a:t>
            </a:r>
          </a:p>
          <a:p>
            <a:pPr lvl="1"/>
            <a:r>
              <a:rPr lang="en-US" dirty="0"/>
              <a:t>Tiles created from visuals on report pages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71" y="2515792"/>
            <a:ext cx="1640659" cy="1575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5792"/>
            <a:ext cx="3200400" cy="1575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55029"/>
            <a:ext cx="4788217" cy="2362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1858706" y="2379687"/>
            <a:ext cx="244988" cy="272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754306" y="2532945"/>
            <a:ext cx="244988" cy="272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519041" y="5029200"/>
            <a:ext cx="244988" cy="272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31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Workbook Import versus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Publisher for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 Publisher for Excel</a:t>
            </a:r>
          </a:p>
          <a:p>
            <a:pPr lvl="1"/>
            <a:r>
              <a:rPr lang="en-US" dirty="0" smtClean="0"/>
              <a:t>Download for free from Power BI service website</a:t>
            </a:r>
          </a:p>
          <a:p>
            <a:pPr lvl="1"/>
            <a:r>
              <a:rPr lang="en-US" dirty="0" smtClean="0"/>
              <a:t>Installs as an add-in to Microsoft Excel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400"/>
            <a:ext cx="357187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4181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Excel Items to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9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in Excel Add-in</a:t>
            </a:r>
          </a:p>
          <a:p>
            <a:pPr lvl="1"/>
            <a:r>
              <a:rPr lang="en-US" dirty="0" smtClean="0"/>
              <a:t>Allows Excel to connect to Power BI Dataset in Cloud</a:t>
            </a:r>
          </a:p>
          <a:p>
            <a:pPr lvl="1"/>
            <a:r>
              <a:rPr lang="en-US" dirty="0" smtClean="0"/>
              <a:t>Provides foundation for SSAS in the cloud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3838575" cy="2667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51104"/>
            <a:ext cx="5605463" cy="51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62050"/>
            <a:ext cx="59531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0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Data Models using Excel 2016</a:t>
            </a:r>
          </a:p>
          <a:p>
            <a:r>
              <a:rPr lang="en-US" dirty="0" smtClean="0"/>
              <a:t>Visualizing Data in Excel 2016</a:t>
            </a:r>
          </a:p>
          <a:p>
            <a:r>
              <a:rPr lang="en-US" dirty="0" smtClean="0"/>
              <a:t>Excel Worksheets: Import versus Connect</a:t>
            </a:r>
          </a:p>
          <a:p>
            <a:r>
              <a:rPr lang="en-US" dirty="0" smtClean="0"/>
              <a:t>The Power </a:t>
            </a:r>
            <a:r>
              <a:rPr lang="en-US" dirty="0"/>
              <a:t>BI Publisher for </a:t>
            </a:r>
            <a:r>
              <a:rPr lang="en-US" dirty="0" smtClean="0"/>
              <a:t>Excel Add-in</a:t>
            </a:r>
          </a:p>
          <a:p>
            <a:r>
              <a:rPr lang="en-US" dirty="0" smtClean="0"/>
              <a:t>The Analyze </a:t>
            </a:r>
            <a:r>
              <a:rPr lang="en-US" dirty="0"/>
              <a:t>in </a:t>
            </a:r>
            <a:r>
              <a:rPr lang="en-US" dirty="0" smtClean="0"/>
              <a:t>Excel Add-in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8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About Ted Pattison and Critical Path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Ted Pattison</a:t>
            </a:r>
          </a:p>
          <a:p>
            <a:pPr lvl="1"/>
            <a:r>
              <a:rPr lang="en-US" sz="1800" dirty="0"/>
              <a:t>25 years as an author, technical trainer &amp; conference speaker</a:t>
            </a:r>
          </a:p>
          <a:p>
            <a:pPr lvl="1"/>
            <a:r>
              <a:rPr lang="en-US" sz="1800" dirty="0"/>
              <a:t>Specializing in Power BI, Office 365, SharePoint &amp; Azure</a:t>
            </a:r>
          </a:p>
          <a:p>
            <a:pPr lvl="1"/>
            <a:r>
              <a:rPr lang="en-US" sz="1800" dirty="0"/>
              <a:t>SharePoint MVP since 2004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2400" dirty="0"/>
              <a:t>Critical Path Training</a:t>
            </a:r>
          </a:p>
          <a:p>
            <a:pPr lvl="1"/>
            <a:r>
              <a:rPr lang="en-US" sz="1800" dirty="0"/>
              <a:t>Advanced technical training on Power BI, SharePoint &amp; others</a:t>
            </a:r>
          </a:p>
          <a:p>
            <a:pPr lvl="1"/>
            <a:r>
              <a:rPr lang="en-US" sz="1800" dirty="0"/>
              <a:t>Offering </a:t>
            </a:r>
            <a:r>
              <a:rPr lang="en-US" sz="1800" b="1" dirty="0"/>
              <a:t>Power BI Bootcamp</a:t>
            </a:r>
            <a:r>
              <a:rPr lang="en-US" sz="1800" dirty="0"/>
              <a:t> as 3-day deep dive into Power BI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2400" dirty="0"/>
              <a:t>My Upcoming Power BI Training Events</a:t>
            </a:r>
          </a:p>
          <a:p>
            <a:pPr lvl="1"/>
            <a:r>
              <a:rPr lang="en-US" sz="2000" dirty="0"/>
              <a:t>PBIUG Focus Event in Chicago on June 7-8</a:t>
            </a:r>
          </a:p>
          <a:p>
            <a:pPr lvl="1"/>
            <a:r>
              <a:rPr lang="en-US" sz="2000" dirty="0"/>
              <a:t>Power BI Bootcamp in Tampa on </a:t>
            </a:r>
            <a:r>
              <a:rPr lang="en-US" sz="2000" dirty="0" smtClean="0"/>
              <a:t>Aug 29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1143000" cy="114300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1119440" cy="111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0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Data Models using Excel 2016</a:t>
            </a:r>
          </a:p>
          <a:p>
            <a:r>
              <a:rPr lang="en-US" dirty="0" smtClean="0"/>
              <a:t>Visualizing Data in Excel 2016</a:t>
            </a:r>
          </a:p>
          <a:p>
            <a:r>
              <a:rPr lang="en-US" dirty="0" smtClean="0"/>
              <a:t>Excel Worksheets: Import versus Connect</a:t>
            </a:r>
          </a:p>
          <a:p>
            <a:r>
              <a:rPr lang="en-US" dirty="0" smtClean="0"/>
              <a:t>The Power </a:t>
            </a:r>
            <a:r>
              <a:rPr lang="en-US" dirty="0"/>
              <a:t>BI Publisher for </a:t>
            </a:r>
            <a:r>
              <a:rPr lang="en-US" dirty="0" smtClean="0"/>
              <a:t>Excel Add-in</a:t>
            </a:r>
          </a:p>
          <a:p>
            <a:r>
              <a:rPr lang="en-US" dirty="0" smtClean="0"/>
              <a:t>The Analyze </a:t>
            </a:r>
            <a:r>
              <a:rPr lang="en-US" dirty="0"/>
              <a:t>in </a:t>
            </a:r>
            <a:r>
              <a:rPr lang="en-US" dirty="0" smtClean="0"/>
              <a:t>Excel Add-in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2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Excel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Excel Workbook can have a data model</a:t>
            </a:r>
          </a:p>
          <a:p>
            <a:pPr lvl="1"/>
            <a:r>
              <a:rPr lang="en-US" sz="2000" dirty="0"/>
              <a:t>Provides a foundation for BI project solution</a:t>
            </a:r>
          </a:p>
          <a:p>
            <a:pPr lvl="1"/>
            <a:endParaRPr lang="en-US" sz="2000" dirty="0"/>
          </a:p>
          <a:p>
            <a:r>
              <a:rPr lang="en-US" dirty="0"/>
              <a:t>When importing data with Power Query…</a:t>
            </a:r>
          </a:p>
          <a:p>
            <a:pPr lvl="1"/>
            <a:r>
              <a:rPr lang="en-US" dirty="0"/>
              <a:t>You can add the data as a table in a worksheet</a:t>
            </a:r>
          </a:p>
          <a:p>
            <a:pPr lvl="1"/>
            <a:r>
              <a:rPr lang="en-US" dirty="0"/>
              <a:t>You can add the data as a table in the data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419600"/>
            <a:ext cx="41148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Excel Workbook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8768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1816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5486400"/>
            <a:ext cx="1143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292329" y="4865615"/>
            <a:ext cx="1813071" cy="1535185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5141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Power Query Add-In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Query Add-In adds a tab to Excel ribbon</a:t>
            </a:r>
          </a:p>
          <a:p>
            <a:pPr lvl="1"/>
            <a:r>
              <a:rPr lang="en-US" sz="2000" dirty="0"/>
              <a:t>Click </a:t>
            </a:r>
            <a:r>
              <a:rPr lang="en-US" sz="2000" b="1" dirty="0"/>
              <a:t>Manage</a:t>
            </a:r>
            <a:r>
              <a:rPr lang="en-US" sz="2000" dirty="0"/>
              <a:t> button display Power Query window</a:t>
            </a:r>
          </a:p>
          <a:p>
            <a:pPr lvl="1"/>
            <a:r>
              <a:rPr lang="en-US" sz="2000" dirty="0"/>
              <a:t>You must switch back and forth between Excel application window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041603" cy="2514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687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and Modeling Data in Microsoft Excel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Power BI Service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3" y="1295400"/>
            <a:ext cx="4001987" cy="21725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374079" cy="19898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3297"/>
            <a:ext cx="6454243" cy="21691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Oval 9"/>
          <p:cNvSpPr/>
          <p:nvPr/>
        </p:nvSpPr>
        <p:spPr>
          <a:xfrm>
            <a:off x="180715" y="2264469"/>
            <a:ext cx="244988" cy="272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5161259" y="1670007"/>
            <a:ext cx="244988" cy="272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4343400" y="3962400"/>
            <a:ext cx="244988" cy="272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22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Dataset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Connect to files in OneDrive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Select the file and click Connect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Choose between Import or Connect</a:t>
            </a:r>
          </a:p>
          <a:p>
            <a:endParaRPr lang="en-US" sz="20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983038" cy="11940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53504"/>
            <a:ext cx="3733800" cy="12460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81353"/>
            <a:ext cx="2846705" cy="137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7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Reports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service provides browser-based report designer</a:t>
            </a:r>
          </a:p>
          <a:p>
            <a:pPr lvl="1"/>
            <a:r>
              <a:rPr lang="en-US" sz="2000" dirty="0"/>
              <a:t>Report contains one o more pages</a:t>
            </a:r>
          </a:p>
          <a:p>
            <a:pPr lvl="1"/>
            <a:r>
              <a:rPr lang="en-US" sz="2000" dirty="0"/>
              <a:t>Pages contain visuals (aka visualizations)</a:t>
            </a:r>
          </a:p>
          <a:p>
            <a:pPr lvl="1"/>
            <a:r>
              <a:rPr lang="en-US" sz="2000" dirty="0"/>
              <a:t>Visuals display fields from underling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5" y="3200400"/>
            <a:ext cx="8094330" cy="35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3748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21225</TotalTime>
  <Words>334</Words>
  <Application>Microsoft Office PowerPoint</Application>
  <PresentationFormat>On-screen Show (4:3)</PresentationFormat>
  <Paragraphs>81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Lucida Console</vt:lpstr>
      <vt:lpstr>Wingdings</vt:lpstr>
      <vt:lpstr>CPT_Wave15</vt:lpstr>
      <vt:lpstr>Integrating Power BI with Excel 2016 and Excel Online</vt:lpstr>
      <vt:lpstr>About Ted Pattison and Critical Path Training</vt:lpstr>
      <vt:lpstr>Agenda</vt:lpstr>
      <vt:lpstr>Revisiting The Excel Data Model</vt:lpstr>
      <vt:lpstr>Working with the Power Query Add-In</vt:lpstr>
      <vt:lpstr>Extracting and Modeling Data in Microsoft Excel 2016</vt:lpstr>
      <vt:lpstr>Getting Started with the Power BI Service</vt:lpstr>
      <vt:lpstr>Importing a Dataset</vt:lpstr>
      <vt:lpstr>Designing Reports</vt:lpstr>
      <vt:lpstr>Creating Dashboards</vt:lpstr>
      <vt:lpstr>Workbook Import versus Connect</vt:lpstr>
      <vt:lpstr>Power BI Publisher for Excel</vt:lpstr>
      <vt:lpstr>Publishing Excel Items to Power BI</vt:lpstr>
      <vt:lpstr>Analyze in Excel</vt:lpstr>
      <vt:lpstr>PowerPoint Presentation</vt:lpstr>
      <vt:lpstr>PowerPoint Presentation</vt:lpstr>
      <vt:lpstr>Analyze in Excel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Power BI Platform</dc:title>
  <dc:creator>Ted Pattison</dc:creator>
  <cp:lastModifiedBy>CPT Student</cp:lastModifiedBy>
  <cp:revision>309</cp:revision>
  <dcterms:created xsi:type="dcterms:W3CDTF">2012-04-13T19:17:02Z</dcterms:created>
  <dcterms:modified xsi:type="dcterms:W3CDTF">2016-05-17T15:00:12Z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