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77" r:id="rId2"/>
    <p:sldId id="256" r:id="rId3"/>
    <p:sldId id="257" r:id="rId4"/>
    <p:sldId id="258" r:id="rId5"/>
    <p:sldId id="281" r:id="rId6"/>
    <p:sldId id="260" r:id="rId7"/>
    <p:sldId id="261" r:id="rId8"/>
    <p:sldId id="284" r:id="rId9"/>
    <p:sldId id="287" r:id="rId10"/>
    <p:sldId id="264" r:id="rId11"/>
    <p:sldId id="265" r:id="rId12"/>
    <p:sldId id="266" r:id="rId13"/>
    <p:sldId id="288" r:id="rId14"/>
    <p:sldId id="291" r:id="rId15"/>
    <p:sldId id="268" r:id="rId16"/>
    <p:sldId id="269" r:id="rId17"/>
    <p:sldId id="285"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50"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96085" autoAdjust="0"/>
  </p:normalViewPr>
  <p:slideViewPr>
    <p:cSldViewPr>
      <p:cViewPr varScale="1">
        <p:scale>
          <a:sx n="110" d="100"/>
          <a:sy n="110" d="100"/>
        </p:scale>
        <p:origin x="2424" y="102"/>
      </p:cViewPr>
      <p:guideLst>
        <p:guide orient="horz" pos="2160"/>
        <p:guide pos="2880"/>
      </p:guideLst>
    </p:cSldViewPr>
  </p:slideViewPr>
  <p:outlineViewPr>
    <p:cViewPr>
      <p:scale>
        <a:sx n="33" d="100"/>
        <a:sy n="33" d="100"/>
      </p:scale>
      <p:origin x="0" y="-13314"/>
    </p:cViewPr>
  </p:outlineViewPr>
  <p:notesTextViewPr>
    <p:cViewPr>
      <p:scale>
        <a:sx n="100" d="100"/>
        <a:sy n="100" d="100"/>
      </p:scale>
      <p:origin x="0" y="0"/>
    </p:cViewPr>
  </p:notesTextViewPr>
  <p:notesViewPr>
    <p:cSldViewPr>
      <p:cViewPr varScale="1">
        <p:scale>
          <a:sx n="84" d="100"/>
          <a:sy n="84" d="100"/>
        </p:scale>
        <p:origin x="39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191000"/>
            <a:ext cx="5486400" cy="4495800"/>
          </a:xfrm>
        </p:spPr>
        <p:txBody>
          <a:bodyPr/>
          <a:lstStyle/>
          <a:p>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“Module</a:t>
            </a:r>
            <a:r>
              <a:rPr lang="en-US" sz="1000" baseline="0" dirty="0">
                <a:latin typeface="Segoe" panose="020B0502040504020203" pitchFamily="34" charset="0"/>
                <a:cs typeface="Arial" panose="020B0604020202020204" pitchFamily="34" charset="0"/>
              </a:rPr>
              <a:t> 0”) </a:t>
            </a:r>
            <a:r>
              <a:rPr lang="en-US" sz="1000" dirty="0">
                <a:latin typeface="Segoe" panose="020B0502040504020203" pitchFamily="34" charset="0"/>
                <a:cs typeface="Arial" panose="020B0604020202020204" pitchFamily="34" charset="0"/>
              </a:rPr>
              <a:t>provides students with an overview of the course content materials and logistics</a:t>
            </a:r>
            <a:r>
              <a:rPr lang="en-US" sz="1000" baseline="0" dirty="0">
                <a:latin typeface="Segoe" panose="020B0502040504020203" pitchFamily="34" charset="0"/>
                <a:cs typeface="Arial" panose="020B0604020202020204" pitchFamily="34" charset="0"/>
              </a:rPr>
              <a:t>.</a:t>
            </a:r>
            <a:br>
              <a:rPr lang="en-US" sz="1000" dirty="0">
                <a:latin typeface="Segoe" panose="020B0502040504020203" pitchFamily="34" charset="0"/>
                <a:cs typeface="Arial" panose="020B0604020202020204" pitchFamily="34" charset="0"/>
              </a:rPr>
            </a:b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 (</a:t>
            </a:r>
            <a:r>
              <a:rPr lang="en-US" sz="1000" dirty="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a:t>
            </a:r>
          </a:p>
          <a:p>
            <a:pPr marL="400050" lvl="1" indent="-171450">
              <a:buFont typeface="Courier New" panose="02070309020205020404" pitchFamily="49" charset="0"/>
              <a:buChar char="o"/>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b="1" dirty="0">
                <a:latin typeface="Segoe" panose="020B0502040504020203" pitchFamily="34" charset="0"/>
                <a:cs typeface="Arial" panose="020B0604020202020204" pitchFamily="34" charset="0"/>
              </a:rPr>
              <a:t>30 minutes</a:t>
            </a:r>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the previous slide for printed courseware.&gt;&gt;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that they always have the latest, most technically up-to-date content, and they will not lose any comments, notes, or highlights that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E" sz="1000" baseline="0" dirty="0">
              <a:solidFill>
                <a:srgbClr val="7030A0"/>
              </a:solidFill>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68299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36077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rPr>
              <a:t>Tell students whether the course labs will be run as on‑premises local labs, or as hosted online labs.</a:t>
            </a:r>
          </a:p>
          <a:p>
            <a:endParaRPr lang="en-CA" sz="1000" dirty="0">
              <a:latin typeface="Segoe" panose="020B0502040504020203" pitchFamily="34" charset="0"/>
            </a:endParaRPr>
          </a:p>
          <a:p>
            <a:r>
              <a:rPr lang="en-CA" sz="1000" dirty="0">
                <a:latin typeface="Segoe" panose="020B0502040504020203" pitchFamily="34" charset="0"/>
              </a:rPr>
              <a:t>On‑premises labs are run on the local host machines in Hyper‑V.</a:t>
            </a:r>
          </a:p>
          <a:p>
            <a:endParaRPr lang="en-CA" sz="1000" dirty="0">
              <a:latin typeface="Segoe" panose="020B0502040504020203" pitchFamily="34" charset="0"/>
            </a:endParaRPr>
          </a:p>
          <a:p>
            <a:r>
              <a:rPr lang="en-CA" sz="1000" dirty="0">
                <a:latin typeface="Segoe" panose="020B0502040504020203" pitchFamily="34" charset="0"/>
              </a:rPr>
              <a:t>Hosted online labs are accessed on the local host machines via a web browser, similar to the VMs that are running on a hosted platform and accessed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eaLnBrk="1" fontAlgn="ctr" latinLnBrk="0" hangingPunct="1">
              <a:buFont typeface="Arial" panose="020B0604020202020204" pitchFamily="34" charset="0"/>
              <a:buNone/>
            </a:pPr>
            <a:endParaRPr lang="en-US" sz="1000" b="0" i="0" u="none" strike="noStrike" kern="1200" dirty="0">
              <a:solidFill>
                <a:schemeClr val="tx1"/>
              </a:solidFill>
              <a:effectLst/>
              <a:latin typeface="Segoe" panose="020B0502040504020203" pitchFamily="34" charset="0"/>
              <a:ea typeface="+mn-ea"/>
              <a:cs typeface="+mn-cs"/>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2276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hosted online labs. Use next slide for on-premises local labs.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using.&gt;&gt;</a:t>
            </a:r>
            <a:endParaRPr lang="en-US"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You should take this opportunity to show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of any changes to the lab steps.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In addition, there is an optional Navigation in the Windows Server</a:t>
            </a:r>
            <a:r>
              <a:rPr lang="en-CA" sz="100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2012 demonstration (on the last slide), which is relevant if you are using hosted online labs.</a:t>
            </a:r>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on-premises local labs.&gt;&gt;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to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by</a:t>
            </a:r>
            <a:r>
              <a:rPr lang="en-CA" sz="1000" dirty="0">
                <a:latin typeface="Segoe" panose="020B0502040504020203" pitchFamily="34" charset="0"/>
                <a:cs typeface="Arial" panose="020B0604020202020204" pitchFamily="34" charset="0"/>
              </a:rPr>
              <a:t> </a:t>
            </a:r>
            <a:r>
              <a:rPr lang="en-CA" sz="1000" baseline="0" dirty="0">
                <a:latin typeface="Segoe" panose="020B0502040504020203" pitchFamily="34" charset="0"/>
                <a:cs typeface="Arial" panose="020B0604020202020204" pitchFamily="34" charset="0"/>
              </a:rPr>
              <a:t>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a:t>
            </a:r>
            <a:r>
              <a:rPr lang="en-CA" sz="1000" dirty="0">
                <a:latin typeface="Segoe" panose="020B0502040504020203" pitchFamily="34" charset="0"/>
                <a:cs typeface="Arial" panose="020B0604020202020204" pitchFamily="34" charset="0"/>
              </a:rPr>
              <a:t> 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might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sz="1000" dirty="0">
              <a:solidFill>
                <a:srgbClr val="7030A0"/>
              </a:solidFill>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next slide for digital courseware. &gt;&gt;</a:t>
            </a:r>
          </a:p>
          <a:p>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p>
          <a:p>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an effective in-class learning experience. </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The Digital Companion Content supplements the Course Handbook, and provides an opportunity for extended, self-directed learning beyond the classroom. </a:t>
            </a: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74457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microsoft.com/learning/companionmo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NUL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www.microsoft.com/learning/companionm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20743C</a:t>
            </a:r>
          </a:p>
        </p:txBody>
      </p:sp>
      <p:sp>
        <p:nvSpPr>
          <p:cNvPr id="3" name="Text Placeholder 2"/>
          <p:cNvSpPr>
            <a:spLocks noGrp="1"/>
          </p:cNvSpPr>
          <p:nvPr>
            <p:ph type="body" sz="quarter" idx="11"/>
          </p:nvPr>
        </p:nvSpPr>
        <p:spPr/>
        <p:txBody>
          <a:bodyPr/>
          <a:lstStyle/>
          <a:p>
            <a:r>
              <a:rPr lang="en-US" dirty="0"/>
              <a:t>Upgrading Your Skills to MCSA: Windows Server 2016</a:t>
            </a:r>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r>
              <a:rPr lang="en-IE" dirty="0"/>
              <a:t>(</a:t>
            </a:r>
            <a:r>
              <a:rPr lang="en-IE" i="1" dirty="0"/>
              <a:t>OPTIONAL</a:t>
            </a:r>
            <a:r>
              <a:rPr lang="en-IE" dirty="0"/>
              <a:t>)</a:t>
            </a:r>
          </a:p>
        </p:txBody>
      </p:sp>
      <p:sp>
        <p:nvSpPr>
          <p:cNvPr id="6" name="Text Placeholder 2"/>
          <p:cNvSpPr>
            <a:spLocks noGrp="1"/>
          </p:cNvSpPr>
          <p:nvPr>
            <p:ph type="body" sz="quarter" idx="13"/>
          </p:nvPr>
        </p:nvSpPr>
        <p:spPr>
          <a:xfrm>
            <a:off x="457200" y="1143000"/>
            <a:ext cx="61722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using the Skillpipe reader by arvato at </a:t>
            </a:r>
            <a:r>
              <a:rPr lang="en-US" sz="1800" dirty="0">
                <a:hlinkClick r:id="rId3"/>
              </a:rPr>
              <a:t>https://skillpipe.courseware-marketplace.com</a:t>
            </a:r>
            <a:br>
              <a:rPr lang="en-US" sz="1800" dirty="0">
                <a:hlinkClick r:id="rId3"/>
              </a:rPr>
            </a:br>
            <a:r>
              <a:rPr lang="en-US" sz="1800" dirty="0">
                <a:hlinkClick r:id="rId3"/>
              </a:rPr>
              <a:t>/en-GB/Account/Login</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4"/>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513748" y="1746462"/>
            <a:ext cx="2249252" cy="1605783"/>
            <a:chOff x="3410187" y="4340003"/>
            <a:chExt cx="1707683" cy="121914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5423"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914400"/>
            <a:ext cx="7924800" cy="56388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Installing and configuring Windows Server 2016</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Overview of storage in Windows Server 2016</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Directory Services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Implementing AD FS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US" sz="2000" dirty="0"/>
              <a:t>Implementing network services</a:t>
            </a:r>
          </a:p>
          <a:p>
            <a:pPr marL="0" indent="0">
              <a:spcBef>
                <a:spcPts val="0"/>
              </a:spcBef>
              <a:buNone/>
            </a:pPr>
            <a:endParaRPr lang="en-US" sz="2000" dirty="0"/>
          </a:p>
          <a:p>
            <a:pPr marL="0" indent="0">
              <a:spcBef>
                <a:spcPts val="0"/>
              </a:spcBef>
              <a:buNone/>
            </a:pPr>
            <a:r>
              <a:rPr lang="en-CA" sz="2000" dirty="0">
                <a:solidFill>
                  <a:srgbClr val="0070C0"/>
                </a:solidFill>
              </a:rPr>
              <a:t>Module 6</a:t>
            </a:r>
          </a:p>
          <a:p>
            <a:pPr marL="0" indent="0">
              <a:spcBef>
                <a:spcPts val="0"/>
              </a:spcBef>
              <a:buNone/>
            </a:pPr>
            <a:r>
              <a:rPr lang="en-US" sz="2000" dirty="0"/>
              <a:t>Implementing Hyper-V</a:t>
            </a:r>
          </a:p>
        </p:txBody>
      </p:sp>
    </p:spTree>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dirty="0"/>
          </a:p>
        </p:txBody>
      </p:sp>
      <p:sp>
        <p:nvSpPr>
          <p:cNvPr id="5" name="Text Placeholder 2"/>
          <p:cNvSpPr>
            <a:spLocks noGrp="1"/>
          </p:cNvSpPr>
          <p:nvPr>
            <p:ph type="body" sz="quarter" idx="13"/>
          </p:nvPr>
        </p:nvSpPr>
        <p:spPr>
          <a:xfrm>
            <a:off x="457200" y="914400"/>
            <a:ext cx="8305800" cy="5562600"/>
          </a:xfrm>
        </p:spPr>
        <p:txBody>
          <a:bodyPr/>
          <a:lstStyle/>
          <a:p>
            <a:pPr marL="0" indent="0">
              <a:spcBef>
                <a:spcPts val="0"/>
              </a:spcBef>
              <a:buNone/>
            </a:pPr>
            <a:r>
              <a:rPr lang="en-CA" sz="2000" dirty="0">
                <a:solidFill>
                  <a:srgbClr val="0070C0"/>
                </a:solidFill>
              </a:rPr>
              <a:t>Module 7</a:t>
            </a:r>
          </a:p>
          <a:p>
            <a:pPr marL="0" indent="0">
              <a:spcBef>
                <a:spcPts val="0"/>
              </a:spcBef>
              <a:buNone/>
            </a:pPr>
            <a:r>
              <a:rPr lang="en-US" sz="2000" dirty="0"/>
              <a:t>Configuring advanced networking features</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CA" sz="2000" dirty="0"/>
              <a:t>Implementing Software Defined Networking</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da-DK" sz="2000" dirty="0"/>
              <a:t>Implementing remote access</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Deploying and managing Windows and Hyper-V containers</a:t>
            </a:r>
          </a:p>
          <a:p>
            <a:pPr marL="0" indent="0">
              <a:spcBef>
                <a:spcPts val="0"/>
              </a:spcBef>
              <a:buNone/>
            </a:pPr>
            <a:endParaRPr lang="en-CA" sz="2000"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failover clustering</a:t>
            </a:r>
          </a:p>
          <a:p>
            <a:pPr marL="0" indent="0">
              <a:spcBef>
                <a:spcPts val="0"/>
              </a:spcBef>
              <a:buNone/>
            </a:pPr>
            <a:endParaRPr lang="en-US" sz="2000" dirty="0"/>
          </a:p>
          <a:p>
            <a:pPr marL="0" indent="0">
              <a:spcBef>
                <a:spcPts val="0"/>
              </a:spcBef>
              <a:buNone/>
            </a:pPr>
            <a:r>
              <a:rPr lang="en-CA" sz="2000" dirty="0">
                <a:solidFill>
                  <a:srgbClr val="0070C0"/>
                </a:solidFill>
              </a:rPr>
              <a:t>Module 12</a:t>
            </a:r>
          </a:p>
          <a:p>
            <a:pPr marL="0" indent="0">
              <a:spcBef>
                <a:spcPts val="0"/>
              </a:spcBef>
              <a:buNone/>
            </a:pPr>
            <a:r>
              <a:rPr lang="en-US" sz="2000" dirty="0"/>
              <a:t>Implementing failover clustering with Windows Server 2016 Hyper-V</a:t>
            </a:r>
            <a:endParaRPr lang="en-CA" sz="2000" dirty="0">
              <a:solidFill>
                <a:prstClr val="black"/>
              </a:solidFill>
            </a:endParaRPr>
          </a:p>
          <a:p>
            <a:pPr marL="0" indent="0">
              <a:spcBef>
                <a:spcPts val="0"/>
              </a:spcBef>
              <a:spcAft>
                <a:spcPts val="1200"/>
              </a:spcAft>
              <a:buNone/>
            </a:pPr>
            <a:endParaRPr lang="en-US" dirty="0"/>
          </a:p>
        </p:txBody>
      </p:sp>
    </p:spTree>
    <p:extLst>
      <p:ext uri="{BB962C8B-B14F-4D97-AF65-F5344CB8AC3E}">
        <p14:creationId xmlns:p14="http://schemas.microsoft.com/office/powerpoint/2010/main" val="41562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3" invalidUrl="http:///"/>
              </a:rPr>
              <a:t>http</a:t>
            </a:r>
            <a:r>
              <a:rPr lang="en-US" dirty="0">
                <a:hlinkClick r:id="rId4" invalidUrl="http:///"/>
              </a:rPr>
              <a:t>://</a:t>
            </a:r>
            <a:r>
              <a:rPr lang="en-US" dirty="0">
                <a:hlinkClick r:id="" action="ppaction://noaction"/>
              </a:rPr>
              <a:t>www.microsoft.com/learning/</a:t>
            </a:r>
          </a:p>
          <a:p>
            <a:r>
              <a:rPr lang="en-US" dirty="0">
                <a:hlinkClick r:id="" action="ppaction://noaction"/>
              </a:rPr>
              <a:t>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11759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Windows Server 2016 certification path</a:t>
            </a:r>
          </a:p>
        </p:txBody>
      </p:sp>
      <p:grpSp>
        <p:nvGrpSpPr>
          <p:cNvPr id="33" name="Group 32"/>
          <p:cNvGrpSpPr/>
          <p:nvPr/>
        </p:nvGrpSpPr>
        <p:grpSpPr>
          <a:xfrm>
            <a:off x="4372000" y="2355915"/>
            <a:ext cx="1759912" cy="4044885"/>
            <a:chOff x="3726485" y="1904395"/>
            <a:chExt cx="1759912" cy="4044885"/>
          </a:xfrm>
        </p:grpSpPr>
        <p:sp>
          <p:nvSpPr>
            <p:cNvPr id="34" name="Right Arrow 33"/>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6" name="Group 35"/>
            <p:cNvGrpSpPr/>
            <p:nvPr/>
          </p:nvGrpSpPr>
          <p:grpSpPr>
            <a:xfrm>
              <a:off x="3726485" y="1904395"/>
              <a:ext cx="1661518" cy="1505453"/>
              <a:chOff x="2499152" y="1707525"/>
              <a:chExt cx="1661518" cy="1505453"/>
            </a:xfrm>
          </p:grpSpPr>
          <p:grpSp>
            <p:nvGrpSpPr>
              <p:cNvPr id="48" name="Group 47"/>
              <p:cNvGrpSpPr/>
              <p:nvPr/>
            </p:nvGrpSpPr>
            <p:grpSpPr>
              <a:xfrm>
                <a:off x="2528661" y="1707525"/>
                <a:ext cx="1632009" cy="1505453"/>
                <a:chOff x="3236915" y="1816140"/>
                <a:chExt cx="1047053" cy="965858"/>
              </a:xfrm>
            </p:grpSpPr>
            <p:sp>
              <p:nvSpPr>
                <p:cNvPr id="50" name="Rectangle 4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1" name="TextBox 50"/>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70-742 </a:t>
                  </a:r>
                </a:p>
              </p:txBody>
            </p:sp>
          </p:grpSp>
          <p:sp>
            <p:nvSpPr>
              <p:cNvPr id="49" name="TextBox 48"/>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 Identity with Windows Server 2016</a:t>
                </a:r>
                <a:endParaRPr lang="en-IN" sz="1400" dirty="0">
                  <a:solidFill>
                    <a:schemeClr val="bg1"/>
                  </a:solidFill>
                </a:endParaRPr>
              </a:p>
            </p:txBody>
          </p:sp>
        </p:grpSp>
        <p:grpSp>
          <p:nvGrpSpPr>
            <p:cNvPr id="37" name="Group 36"/>
            <p:cNvGrpSpPr/>
            <p:nvPr/>
          </p:nvGrpSpPr>
          <p:grpSpPr>
            <a:xfrm>
              <a:off x="3748952" y="4344436"/>
              <a:ext cx="1737445" cy="1604844"/>
              <a:chOff x="3748952" y="4005065"/>
              <a:chExt cx="1737445" cy="1604844"/>
            </a:xfrm>
          </p:grpSpPr>
          <p:grpSp>
            <p:nvGrpSpPr>
              <p:cNvPr id="44" name="Group 43"/>
              <p:cNvGrpSpPr/>
              <p:nvPr/>
            </p:nvGrpSpPr>
            <p:grpSpPr>
              <a:xfrm>
                <a:off x="3748952" y="4005065"/>
                <a:ext cx="1737445" cy="1604844"/>
                <a:chOff x="1532226" y="6711453"/>
                <a:chExt cx="1114699" cy="1029625"/>
              </a:xfrm>
            </p:grpSpPr>
            <p:sp>
              <p:nvSpPr>
                <p:cNvPr id="46" name="Rectangle 45"/>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47" name="TextBox 46"/>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20742B</a:t>
                  </a:r>
                </a:p>
              </p:txBody>
            </p:sp>
          </p:grpSp>
          <p:sp>
            <p:nvSpPr>
              <p:cNvPr id="45" name="TextBox 44"/>
              <p:cNvSpPr txBox="1"/>
              <p:nvPr/>
            </p:nvSpPr>
            <p:spPr>
              <a:xfrm>
                <a:off x="3797572" y="4695515"/>
                <a:ext cx="1622993" cy="646331"/>
              </a:xfrm>
              <a:prstGeom prst="rect">
                <a:avLst/>
              </a:prstGeom>
              <a:noFill/>
            </p:spPr>
            <p:txBody>
              <a:bodyPr wrap="square" lIns="0" tIns="0" rIns="0" bIns="0" rtlCol="0">
                <a:spAutoFit/>
              </a:bodyPr>
              <a:lstStyle/>
              <a:p>
                <a:pPr algn="ctr" defTabSz="685864"/>
                <a:r>
                  <a:rPr lang="en-US" sz="1400" dirty="0">
                    <a:solidFill>
                      <a:schemeClr val="bg1"/>
                    </a:solidFill>
                  </a:rPr>
                  <a:t>Identity with Windows Server 2016 </a:t>
                </a:r>
              </a:p>
            </p:txBody>
          </p:sp>
        </p:grpSp>
      </p:grpSp>
      <p:sp>
        <p:nvSpPr>
          <p:cNvPr id="16" name="TextBox 15"/>
          <p:cNvSpPr txBox="1"/>
          <p:nvPr/>
        </p:nvSpPr>
        <p:spPr>
          <a:xfrm>
            <a:off x="6382847" y="4035551"/>
            <a:ext cx="491248" cy="369332"/>
          </a:xfrm>
          <a:prstGeom prst="rect">
            <a:avLst/>
          </a:prstGeom>
          <a:noFill/>
        </p:spPr>
        <p:txBody>
          <a:bodyPr wrap="square" lIns="0" tIns="0" rIns="0" bIns="0" rtlCol="0">
            <a:spAutoFit/>
          </a:bodyPr>
          <a:lstStyle/>
          <a:p>
            <a:pPr algn="ctr" defTabSz="685864"/>
            <a:r>
              <a:rPr lang="en-US" sz="2400" b="1" dirty="0">
                <a:solidFill>
                  <a:srgbClr val="92D050"/>
                </a:solidFill>
                <a:latin typeface="+mj-lt"/>
                <a:ea typeface="Segoe UI" panose="020B0502040204020203" pitchFamily="34" charset="0"/>
                <a:cs typeface="Segoe UI" panose="020B0502040204020203" pitchFamily="34" charset="0"/>
              </a:rPr>
              <a:t>OR</a:t>
            </a:r>
          </a:p>
        </p:txBody>
      </p:sp>
      <p:sp>
        <p:nvSpPr>
          <p:cNvPr id="17" name="TextBox 16"/>
          <p:cNvSpPr txBox="1"/>
          <p:nvPr/>
        </p:nvSpPr>
        <p:spPr>
          <a:xfrm>
            <a:off x="308474" y="1115206"/>
            <a:ext cx="8378326" cy="42885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2400" dirty="0"/>
              <a:t>MCSA: Windows Server 2016</a:t>
            </a:r>
          </a:p>
        </p:txBody>
      </p:sp>
      <p:sp>
        <p:nvSpPr>
          <p:cNvPr id="18" name="Plus 17"/>
          <p:cNvSpPr>
            <a:spLocks/>
          </p:cNvSpPr>
          <p:nvPr/>
        </p:nvSpPr>
        <p:spPr>
          <a:xfrm>
            <a:off x="2014009" y="3053204"/>
            <a:ext cx="217111" cy="217111"/>
          </a:xfrm>
          <a:prstGeom prst="mathPlus">
            <a:avLst>
              <a:gd name="adj1" fmla="val 1695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nvGrpSpPr>
          <p:cNvPr id="19" name="Group 18"/>
          <p:cNvGrpSpPr/>
          <p:nvPr/>
        </p:nvGrpSpPr>
        <p:grpSpPr>
          <a:xfrm>
            <a:off x="1091984" y="2355915"/>
            <a:ext cx="5053520" cy="4044885"/>
            <a:chOff x="2489332" y="1904395"/>
            <a:chExt cx="5053520" cy="4044885"/>
          </a:xfrm>
        </p:grpSpPr>
        <p:sp>
          <p:nvSpPr>
            <p:cNvPr id="20" name="Right Arrow 19"/>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1" name="Group 20"/>
            <p:cNvGrpSpPr/>
            <p:nvPr/>
          </p:nvGrpSpPr>
          <p:grpSpPr>
            <a:xfrm>
              <a:off x="3726485" y="1904395"/>
              <a:ext cx="1661518" cy="1505453"/>
              <a:chOff x="2499152" y="1707525"/>
              <a:chExt cx="1661518" cy="1505453"/>
            </a:xfrm>
          </p:grpSpPr>
          <p:grpSp>
            <p:nvGrpSpPr>
              <p:cNvPr id="28" name="Group 27"/>
              <p:cNvGrpSpPr/>
              <p:nvPr/>
            </p:nvGrpSpPr>
            <p:grpSpPr>
              <a:xfrm>
                <a:off x="2528661" y="1707525"/>
                <a:ext cx="1632009" cy="1505453"/>
                <a:chOff x="3236915" y="1816140"/>
                <a:chExt cx="1047053" cy="965858"/>
              </a:xfrm>
            </p:grpSpPr>
            <p:sp>
              <p:nvSpPr>
                <p:cNvPr id="30" name="Rectangle 2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31" name="TextBox 30"/>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70-741 </a:t>
                  </a:r>
                </a:p>
              </p:txBody>
            </p:sp>
          </p:grpSp>
          <p:sp>
            <p:nvSpPr>
              <p:cNvPr id="29" name="TextBox 28"/>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 Networking with Windows Server 2016</a:t>
                </a:r>
                <a:endParaRPr lang="en-IN" sz="1400" dirty="0">
                  <a:solidFill>
                    <a:schemeClr val="bg1"/>
                  </a:solidFill>
                </a:endParaRPr>
              </a:p>
            </p:txBody>
          </p:sp>
        </p:grpSp>
        <p:grpSp>
          <p:nvGrpSpPr>
            <p:cNvPr id="22" name="Group 21"/>
            <p:cNvGrpSpPr/>
            <p:nvPr/>
          </p:nvGrpSpPr>
          <p:grpSpPr>
            <a:xfrm>
              <a:off x="3748952" y="4344436"/>
              <a:ext cx="1737445" cy="1604844"/>
              <a:chOff x="3748952" y="4005065"/>
              <a:chExt cx="1737445" cy="1604844"/>
            </a:xfrm>
          </p:grpSpPr>
          <p:grpSp>
            <p:nvGrpSpPr>
              <p:cNvPr id="24" name="Group 23"/>
              <p:cNvGrpSpPr/>
              <p:nvPr/>
            </p:nvGrpSpPr>
            <p:grpSpPr>
              <a:xfrm>
                <a:off x="3748952" y="4005065"/>
                <a:ext cx="1737445" cy="1604844"/>
                <a:chOff x="1532226" y="6711453"/>
                <a:chExt cx="1114699" cy="1029625"/>
              </a:xfrm>
            </p:grpSpPr>
            <p:sp>
              <p:nvSpPr>
                <p:cNvPr id="26" name="Rectangle 25"/>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27" name="TextBox 26"/>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20741B</a:t>
                  </a:r>
                </a:p>
              </p:txBody>
            </p:sp>
          </p:grpSp>
          <p:sp>
            <p:nvSpPr>
              <p:cNvPr id="25" name="TextBox 24"/>
              <p:cNvSpPr txBox="1"/>
              <p:nvPr/>
            </p:nvSpPr>
            <p:spPr>
              <a:xfrm>
                <a:off x="3797572" y="4695515"/>
                <a:ext cx="1622993" cy="646331"/>
              </a:xfrm>
              <a:prstGeom prst="rect">
                <a:avLst/>
              </a:prstGeom>
              <a:noFill/>
            </p:spPr>
            <p:txBody>
              <a:bodyPr wrap="square" lIns="0" tIns="0" rIns="0" bIns="0" rtlCol="0">
                <a:spAutoFit/>
              </a:bodyPr>
              <a:lstStyle/>
              <a:p>
                <a:pPr algn="ctr" defTabSz="685864"/>
                <a:r>
                  <a:rPr lang="en-US" sz="1400" dirty="0">
                    <a:solidFill>
                      <a:schemeClr val="bg1"/>
                    </a:solidFill>
                  </a:rPr>
                  <a:t>Networking with Windows Server 2016 </a:t>
                </a:r>
              </a:p>
            </p:txBody>
          </p:sp>
        </p:grpSp>
        <p:cxnSp>
          <p:nvCxnSpPr>
            <p:cNvPr id="23" name="Straight Connector 22"/>
            <p:cNvCxnSpPr/>
            <p:nvPr/>
          </p:nvCxnSpPr>
          <p:spPr>
            <a:xfrm>
              <a:off x="2489332" y="4221088"/>
              <a:ext cx="505352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grpSp>
      <p:grpSp>
        <p:nvGrpSpPr>
          <p:cNvPr id="32" name="Group 31"/>
          <p:cNvGrpSpPr/>
          <p:nvPr/>
        </p:nvGrpSpPr>
        <p:grpSpPr>
          <a:xfrm>
            <a:off x="271737" y="2355915"/>
            <a:ext cx="2928663" cy="4044885"/>
            <a:chOff x="3726485" y="1904395"/>
            <a:chExt cx="2928663" cy="4044885"/>
          </a:xfrm>
        </p:grpSpPr>
        <p:sp>
          <p:nvSpPr>
            <p:cNvPr id="35" name="Right Arrow 34"/>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8" name="Group 37"/>
            <p:cNvGrpSpPr/>
            <p:nvPr/>
          </p:nvGrpSpPr>
          <p:grpSpPr>
            <a:xfrm>
              <a:off x="3726485" y="1904395"/>
              <a:ext cx="1661518" cy="1505453"/>
              <a:chOff x="2499152" y="1707525"/>
              <a:chExt cx="1661518" cy="1505453"/>
            </a:xfrm>
          </p:grpSpPr>
          <p:grpSp>
            <p:nvGrpSpPr>
              <p:cNvPr id="54" name="Group 53"/>
              <p:cNvGrpSpPr/>
              <p:nvPr/>
            </p:nvGrpSpPr>
            <p:grpSpPr>
              <a:xfrm>
                <a:off x="2528661" y="1707525"/>
                <a:ext cx="1632009" cy="1505453"/>
                <a:chOff x="3236915" y="1816140"/>
                <a:chExt cx="1047053" cy="965858"/>
              </a:xfrm>
            </p:grpSpPr>
            <p:sp>
              <p:nvSpPr>
                <p:cNvPr id="56" name="Rectangle 55"/>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7" name="TextBox 56"/>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70-740 </a:t>
                  </a:r>
                </a:p>
              </p:txBody>
            </p:sp>
          </p:grpSp>
          <p:sp>
            <p:nvSpPr>
              <p:cNvPr id="55" name="TextBox 54"/>
              <p:cNvSpPr txBox="1"/>
              <p:nvPr/>
            </p:nvSpPr>
            <p:spPr>
              <a:xfrm>
                <a:off x="2499152" y="2314680"/>
                <a:ext cx="1642667" cy="861774"/>
              </a:xfrm>
              <a:prstGeom prst="rect">
                <a:avLst/>
              </a:prstGeom>
              <a:noFill/>
            </p:spPr>
            <p:txBody>
              <a:bodyPr wrap="square" lIns="0" tIns="0" rIns="0" bIns="0" rtlCol="0">
                <a:spAutoFit/>
              </a:bodyPr>
              <a:lstStyle/>
              <a:p>
                <a:pPr algn="ctr" defTabSz="685864"/>
                <a:r>
                  <a:rPr lang="en-US" sz="1400" dirty="0">
                    <a:solidFill>
                      <a:schemeClr val="bg1"/>
                    </a:solidFill>
                  </a:rPr>
                  <a:t> Installation, Storage, and Compute with Windows Server 2016</a:t>
                </a:r>
                <a:endParaRPr lang="en-IN" sz="1400" dirty="0">
                  <a:solidFill>
                    <a:schemeClr val="bg1"/>
                  </a:solidFill>
                </a:endParaRPr>
              </a:p>
            </p:txBody>
          </p:sp>
        </p:grpSp>
        <p:grpSp>
          <p:nvGrpSpPr>
            <p:cNvPr id="40" name="Group 39"/>
            <p:cNvGrpSpPr/>
            <p:nvPr/>
          </p:nvGrpSpPr>
          <p:grpSpPr>
            <a:xfrm>
              <a:off x="3748952" y="4344436"/>
              <a:ext cx="1737445" cy="1604844"/>
              <a:chOff x="3748952" y="4005065"/>
              <a:chExt cx="1737445" cy="1604844"/>
            </a:xfrm>
          </p:grpSpPr>
          <p:grpSp>
            <p:nvGrpSpPr>
              <p:cNvPr id="42" name="Group 41"/>
              <p:cNvGrpSpPr/>
              <p:nvPr/>
            </p:nvGrpSpPr>
            <p:grpSpPr>
              <a:xfrm>
                <a:off x="3748952" y="4005065"/>
                <a:ext cx="1737445" cy="1604844"/>
                <a:chOff x="1532226" y="6711453"/>
                <a:chExt cx="1114699" cy="1029625"/>
              </a:xfrm>
            </p:grpSpPr>
            <p:sp>
              <p:nvSpPr>
                <p:cNvPr id="52" name="Rectangle 51"/>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3" name="TextBox 52"/>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20740C</a:t>
                  </a:r>
                </a:p>
              </p:txBody>
            </p:sp>
          </p:grpSp>
          <p:sp>
            <p:nvSpPr>
              <p:cNvPr id="43" name="TextBox 42"/>
              <p:cNvSpPr txBox="1"/>
              <p:nvPr/>
            </p:nvSpPr>
            <p:spPr>
              <a:xfrm>
                <a:off x="3797572" y="4695515"/>
                <a:ext cx="1622993" cy="861774"/>
              </a:xfrm>
              <a:prstGeom prst="rect">
                <a:avLst/>
              </a:prstGeom>
              <a:noFill/>
            </p:spPr>
            <p:txBody>
              <a:bodyPr wrap="square" lIns="0" tIns="0" rIns="0" bIns="0" rtlCol="0">
                <a:spAutoFit/>
              </a:bodyPr>
              <a:lstStyle/>
              <a:p>
                <a:pPr algn="ctr" defTabSz="685864"/>
                <a:r>
                  <a:rPr lang="en-US" sz="1400" dirty="0">
                    <a:solidFill>
                      <a:schemeClr val="bg1"/>
                    </a:solidFill>
                  </a:rPr>
                  <a:t>Installation, Storage, and Compute with Windows Server 2016 </a:t>
                </a:r>
              </a:p>
            </p:txBody>
          </p:sp>
        </p:grpSp>
        <p:cxnSp>
          <p:nvCxnSpPr>
            <p:cNvPr id="41" name="Straight Connector 40"/>
            <p:cNvCxnSpPr/>
            <p:nvPr/>
          </p:nvCxnSpPr>
          <p:spPr>
            <a:xfrm>
              <a:off x="3792735" y="4221088"/>
              <a:ext cx="2862413"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grpSp>
      <p:grpSp>
        <p:nvGrpSpPr>
          <p:cNvPr id="58" name="Group 57"/>
          <p:cNvGrpSpPr/>
          <p:nvPr/>
        </p:nvGrpSpPr>
        <p:grpSpPr>
          <a:xfrm>
            <a:off x="7053537" y="2355915"/>
            <a:ext cx="1759912" cy="4044885"/>
            <a:chOff x="3726485" y="1904395"/>
            <a:chExt cx="1759912" cy="4044885"/>
          </a:xfrm>
        </p:grpSpPr>
        <p:sp>
          <p:nvSpPr>
            <p:cNvPr id="59" name="Right Arrow 58"/>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60" name="Group 59"/>
            <p:cNvGrpSpPr/>
            <p:nvPr/>
          </p:nvGrpSpPr>
          <p:grpSpPr>
            <a:xfrm>
              <a:off x="3726485" y="1904395"/>
              <a:ext cx="1661518" cy="1505453"/>
              <a:chOff x="2499152" y="1707525"/>
              <a:chExt cx="1661518" cy="1505453"/>
            </a:xfrm>
          </p:grpSpPr>
          <p:grpSp>
            <p:nvGrpSpPr>
              <p:cNvPr id="67" name="Group 66"/>
              <p:cNvGrpSpPr/>
              <p:nvPr/>
            </p:nvGrpSpPr>
            <p:grpSpPr>
              <a:xfrm>
                <a:off x="2528661" y="1707525"/>
                <a:ext cx="1632009" cy="1505453"/>
                <a:chOff x="3236915" y="1816140"/>
                <a:chExt cx="1047053" cy="965858"/>
              </a:xfrm>
            </p:grpSpPr>
            <p:sp>
              <p:nvSpPr>
                <p:cNvPr id="69" name="Rectangle 68"/>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70" name="TextBox 69"/>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70-743 </a:t>
                  </a:r>
                </a:p>
              </p:txBody>
            </p:sp>
          </p:grpSp>
          <p:sp>
            <p:nvSpPr>
              <p:cNvPr id="68" name="TextBox 67"/>
              <p:cNvSpPr txBox="1"/>
              <p:nvPr/>
            </p:nvSpPr>
            <p:spPr>
              <a:xfrm>
                <a:off x="2499152" y="2314680"/>
                <a:ext cx="1642667" cy="861774"/>
              </a:xfrm>
              <a:prstGeom prst="rect">
                <a:avLst/>
              </a:prstGeom>
              <a:noFill/>
            </p:spPr>
            <p:txBody>
              <a:bodyPr wrap="square" lIns="0" tIns="0" rIns="0" bIns="0" rtlCol="0">
                <a:spAutoFit/>
              </a:bodyPr>
              <a:lstStyle/>
              <a:p>
                <a:pPr algn="ctr" defTabSz="685864"/>
                <a:r>
                  <a:rPr lang="en-US" sz="1400" dirty="0">
                    <a:solidFill>
                      <a:schemeClr val="bg1"/>
                    </a:solidFill>
                  </a:rPr>
                  <a:t> </a:t>
                </a:r>
                <a:r>
                  <a:rPr lang="en-CA" sz="1400" dirty="0">
                    <a:solidFill>
                      <a:schemeClr val="bg1"/>
                    </a:solidFill>
                  </a:rPr>
                  <a:t>Upgrading Your Skills to MCSA: Windows Server 2016 </a:t>
                </a:r>
                <a:endParaRPr lang="en-IN" sz="1400" dirty="0">
                  <a:solidFill>
                    <a:schemeClr val="bg1"/>
                  </a:solidFill>
                </a:endParaRPr>
              </a:p>
            </p:txBody>
          </p:sp>
        </p:grpSp>
        <p:grpSp>
          <p:nvGrpSpPr>
            <p:cNvPr id="61" name="Group 60"/>
            <p:cNvGrpSpPr/>
            <p:nvPr/>
          </p:nvGrpSpPr>
          <p:grpSpPr>
            <a:xfrm>
              <a:off x="3748952" y="4344436"/>
              <a:ext cx="1737445" cy="1604844"/>
              <a:chOff x="3748952" y="4005065"/>
              <a:chExt cx="1737445" cy="1604844"/>
            </a:xfrm>
          </p:grpSpPr>
          <p:grpSp>
            <p:nvGrpSpPr>
              <p:cNvPr id="63" name="Group 62"/>
              <p:cNvGrpSpPr/>
              <p:nvPr/>
            </p:nvGrpSpPr>
            <p:grpSpPr>
              <a:xfrm>
                <a:off x="3748952" y="4005065"/>
                <a:ext cx="1737445" cy="1604844"/>
                <a:chOff x="1532226" y="6711453"/>
                <a:chExt cx="1114699" cy="1029625"/>
              </a:xfrm>
            </p:grpSpPr>
            <p:sp>
              <p:nvSpPr>
                <p:cNvPr id="65" name="Rectangle 64"/>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66" name="TextBox 65"/>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20743C</a:t>
                  </a:r>
                </a:p>
              </p:txBody>
            </p:sp>
          </p:grpSp>
          <p:sp>
            <p:nvSpPr>
              <p:cNvPr id="64" name="TextBox 63"/>
              <p:cNvSpPr txBox="1"/>
              <p:nvPr/>
            </p:nvSpPr>
            <p:spPr>
              <a:xfrm>
                <a:off x="3797572" y="4695515"/>
                <a:ext cx="1622993" cy="861774"/>
              </a:xfrm>
              <a:prstGeom prst="rect">
                <a:avLst/>
              </a:prstGeom>
              <a:noFill/>
            </p:spPr>
            <p:txBody>
              <a:bodyPr wrap="square" lIns="0" tIns="0" rIns="0" bIns="0" rtlCol="0">
                <a:spAutoFit/>
              </a:bodyPr>
              <a:lstStyle/>
              <a:p>
                <a:pPr algn="ctr" defTabSz="685864"/>
                <a:r>
                  <a:rPr lang="en-CA" sz="1400" dirty="0">
                    <a:solidFill>
                      <a:schemeClr val="bg1"/>
                    </a:solidFill>
                  </a:rPr>
                  <a:t>Upgrading Your Skills to MCSA: Windows Server 2016 </a:t>
                </a:r>
                <a:endParaRPr lang="en-US" sz="1400" dirty="0">
                  <a:solidFill>
                    <a:schemeClr val="bg1"/>
                  </a:solidFill>
                </a:endParaRPr>
              </a:p>
            </p:txBody>
          </p:sp>
        </p:grpSp>
        <p:cxnSp>
          <p:nvCxnSpPr>
            <p:cNvPr id="62" name="Straight Connector 61"/>
            <p:cNvCxnSpPr/>
            <p:nvPr/>
          </p:nvCxnSpPr>
          <p:spPr>
            <a:xfrm>
              <a:off x="3726485" y="4221088"/>
              <a:ext cx="169103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grpSp>
      <p:sp>
        <p:nvSpPr>
          <p:cNvPr id="71" name="Plus 70"/>
          <p:cNvSpPr>
            <a:spLocks/>
          </p:cNvSpPr>
          <p:nvPr/>
        </p:nvSpPr>
        <p:spPr>
          <a:xfrm>
            <a:off x="4098215" y="3012630"/>
            <a:ext cx="217111" cy="217111"/>
          </a:xfrm>
          <a:prstGeom prst="mathPlus">
            <a:avLst>
              <a:gd name="adj1" fmla="val 1695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sp>
        <p:nvSpPr>
          <p:cNvPr id="74" name="Right Arrow 73"/>
          <p:cNvSpPr/>
          <p:nvPr/>
        </p:nvSpPr>
        <p:spPr>
          <a:xfrm rot="16200000" flipV="1">
            <a:off x="7663459" y="1707174"/>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75" name="Straight Connector 74"/>
          <p:cNvCxnSpPr/>
          <p:nvPr/>
        </p:nvCxnSpPr>
        <p:spPr>
          <a:xfrm>
            <a:off x="7090274" y="2209800"/>
            <a:ext cx="1596526"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a:off x="308474" y="2209800"/>
            <a:ext cx="5725044"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77" name="Right Arrow 76"/>
          <p:cNvSpPr/>
          <p:nvPr/>
        </p:nvSpPr>
        <p:spPr>
          <a:xfrm rot="16200000" flipV="1">
            <a:off x="2903026" y="1754773"/>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00270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1" y="1066800"/>
            <a:ext cx="6925076" cy="4800600"/>
          </a:xfrm>
        </p:spPr>
        <p:txBody>
          <a:bodyPr/>
          <a:lstStyle/>
          <a:p>
            <a:pPr marL="0" indent="0">
              <a:spcBef>
                <a:spcPts val="0"/>
              </a:spcBef>
              <a:buNone/>
            </a:pPr>
            <a:r>
              <a:rPr lang="en-US" dirty="0"/>
              <a:t>Your lab activities will involve a fictitious company called Adatum Corporation, through which you will learn how to perform tasks that relate to deploying </a:t>
            </a:r>
            <a:br>
              <a:rPr lang="en-US" dirty="0"/>
            </a:br>
            <a:r>
              <a:rPr lang="en-US" dirty="0"/>
              <a:t>and managing Windows Server 2016.</a:t>
            </a:r>
          </a:p>
          <a:p>
            <a:pPr marL="0" indent="0">
              <a:spcBef>
                <a:spcPts val="0"/>
              </a:spcBef>
              <a:buNone/>
            </a:pPr>
            <a:endParaRPr lang="en-US" dirty="0"/>
          </a:p>
          <a:p>
            <a:pPr marL="0" indent="0">
              <a:spcBef>
                <a:spcPts val="0"/>
              </a:spcBef>
              <a:buNone/>
            </a:pPr>
            <a:r>
              <a:rPr lang="en-US" dirty="0"/>
              <a:t>You will work in a virtual machine environment to complete the labs.</a:t>
            </a:r>
          </a:p>
          <a:p>
            <a:pPr marL="0" indent="0">
              <a:spcBef>
                <a:spcPts val="0"/>
              </a:spcBef>
              <a:buNone/>
            </a:pPr>
            <a:endParaRPr lang="en-US" dirty="0"/>
          </a:p>
          <a:p>
            <a:pPr marL="0" indent="0">
              <a:spcBef>
                <a:spcPts val="0"/>
              </a:spcBef>
              <a:buNone/>
            </a:pPr>
            <a:endParaRPr lang="en-US" dirty="0"/>
          </a:p>
          <a:p>
            <a:pPr marL="0" indent="0">
              <a:spcAft>
                <a:spcPts val="600"/>
              </a:spcAft>
              <a:buNone/>
            </a:pPr>
            <a:endParaRPr lang="en-US"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Tree>
    <p:extLst>
      <p:ext uri="{BB962C8B-B14F-4D97-AF65-F5344CB8AC3E}">
        <p14:creationId xmlns:p14="http://schemas.microsoft.com/office/powerpoint/2010/main" val="149590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a:t>
            </a:r>
          </a:p>
        </p:txBody>
      </p:sp>
      <p:graphicFrame>
        <p:nvGraphicFramePr>
          <p:cNvPr id="5" name="Group 29"/>
          <p:cNvGraphicFramePr>
            <a:graphicFrameLocks noGrp="1"/>
          </p:cNvGraphicFramePr>
          <p:nvPr>
            <p:extLst>
              <p:ext uri="{D42A27DB-BD31-4B8C-83A1-F6EECF244321}">
                <p14:modId xmlns:p14="http://schemas.microsoft.com/office/powerpoint/2010/main" val="2895181714"/>
              </p:ext>
            </p:extLst>
          </p:nvPr>
        </p:nvGraphicFramePr>
        <p:xfrm>
          <a:off x="213360" y="1066800"/>
          <a:ext cx="8763000" cy="5504170"/>
        </p:xfrm>
        <a:graphic>
          <a:graphicData uri="http://schemas.openxmlformats.org/drawingml/2006/table">
            <a:tbl>
              <a:tblPr>
                <a:tableStyleId>{BC89EF96-8CEA-46FF-86C4-4CE0E7609802}</a:tableStyleId>
              </a:tblPr>
              <a:tblGrid>
                <a:gridCol w="2987040">
                  <a:extLst>
                    <a:ext uri="{9D8B030D-6E8A-4147-A177-3AD203B41FA5}">
                      <a16:colId xmlns:a16="http://schemas.microsoft.com/office/drawing/2014/main" val="20000"/>
                    </a:ext>
                  </a:extLst>
                </a:gridCol>
                <a:gridCol w="5775960">
                  <a:extLst>
                    <a:ext uri="{9D8B030D-6E8A-4147-A177-3AD203B41FA5}">
                      <a16:colId xmlns:a16="http://schemas.microsoft.com/office/drawing/2014/main" val="20001"/>
                    </a:ext>
                  </a:extLst>
                </a:gridCol>
              </a:tblGrid>
              <a:tr h="439389">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VM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 as</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630876">
                <a:tc>
                  <a:txBody>
                    <a:bodyPr/>
                    <a:lstStyle/>
                    <a:p>
                      <a:pPr marL="36830" marR="0">
                        <a:lnSpc>
                          <a:spcPct val="100000"/>
                        </a:lnSpc>
                        <a:spcBef>
                          <a:spcPts val="200"/>
                        </a:spcBef>
                        <a:spcAft>
                          <a:spcPts val="300"/>
                        </a:spcAft>
                      </a:pPr>
                      <a:r>
                        <a:rPr lang="hr-HR" sz="1800" kern="1200" dirty="0">
                          <a:solidFill>
                            <a:srgbClr val="000000"/>
                          </a:solidFill>
                          <a:effectLst/>
                          <a:latin typeface="+mn-lt"/>
                          <a:ea typeface="Segoe UI"/>
                          <a:cs typeface="Segoe UI"/>
                        </a:rPr>
                        <a:t>20743C-LON-DC1 (-B, -C)</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Domain controller</a:t>
                      </a:r>
                      <a:r>
                        <a:rPr lang="hr-HR" sz="1800" kern="1200">
                          <a:solidFill>
                            <a:srgbClr val="000000"/>
                          </a:solidFill>
                          <a:effectLst/>
                          <a:latin typeface="+mn-lt"/>
                          <a:ea typeface="Segoe UI"/>
                          <a:cs typeface="Segoe UI"/>
                        </a:rPr>
                        <a:t> running Windows Server 2016</a:t>
                      </a:r>
                      <a:r>
                        <a:rPr lang="en-US" sz="1800" kern="1200" dirty="0">
                          <a:solidFill>
                            <a:srgbClr val="000000"/>
                          </a:solidFill>
                          <a:effectLst/>
                          <a:latin typeface="+mn-lt"/>
                          <a:ea typeface="Segoe UI"/>
                          <a:cs typeface="Segoe UI"/>
                        </a:rPr>
                        <a:t> in the </a:t>
                      </a:r>
                      <a:r>
                        <a:rPr lang="hr-HR" sz="1800" kern="1200">
                          <a:solidFill>
                            <a:srgbClr val="000000"/>
                          </a:solidFill>
                          <a:effectLst/>
                          <a:latin typeface="+mn-lt"/>
                          <a:ea typeface="Segoe UI"/>
                          <a:cs typeface="Segoe UI"/>
                        </a:rPr>
                        <a:t>Adatum</a:t>
                      </a:r>
                      <a:r>
                        <a:rPr lang="en-US" sz="1800" kern="1200" dirty="0">
                          <a:solidFill>
                            <a:srgbClr val="000000"/>
                          </a:solidFill>
                          <a:effectLst/>
                          <a:latin typeface="+mn-lt"/>
                          <a:ea typeface="Segoe UI"/>
                          <a:cs typeface="Segoe UI"/>
                        </a:rPr>
                        <a:t>.com domain </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20743C-LON-SVR1 (-B)</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Windows Server 2016 server in the </a:t>
                      </a:r>
                      <a:r>
                        <a:rPr lang="hr-HR" sz="1800" kern="1200">
                          <a:solidFill>
                            <a:srgbClr val="000000"/>
                          </a:solidFill>
                          <a:effectLst/>
                          <a:latin typeface="+mn-lt"/>
                          <a:ea typeface="Segoe UI"/>
                          <a:cs typeface="Segoe UI"/>
                        </a:rPr>
                        <a:t>Adatum</a:t>
                      </a:r>
                      <a:r>
                        <a:rPr lang="en-US" sz="1800" kern="1200" dirty="0">
                          <a:solidFill>
                            <a:srgbClr val="000000"/>
                          </a:solidFill>
                          <a:effectLst/>
                          <a:latin typeface="+mn-lt"/>
                          <a:ea typeface="Segoe UI"/>
                          <a:cs typeface="Segoe UI"/>
                        </a:rPr>
                        <a:t>.com domain</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730506455"/>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20743C-LON-SVR2</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Windows Server 2016 server in the </a:t>
                      </a:r>
                      <a:r>
                        <a:rPr lang="hr-HR" sz="1800" kern="1200">
                          <a:solidFill>
                            <a:srgbClr val="000000"/>
                          </a:solidFill>
                          <a:effectLst/>
                          <a:latin typeface="+mn-lt"/>
                          <a:ea typeface="Segoe UI"/>
                          <a:cs typeface="Segoe UI"/>
                        </a:rPr>
                        <a:t>Adatum</a:t>
                      </a:r>
                      <a:r>
                        <a:rPr lang="en-US" sz="1800" kern="1200" dirty="0">
                          <a:solidFill>
                            <a:srgbClr val="000000"/>
                          </a:solidFill>
                          <a:effectLst/>
                          <a:latin typeface="+mn-lt"/>
                          <a:ea typeface="Segoe UI"/>
                          <a:cs typeface="Segoe UI"/>
                        </a:rPr>
                        <a:t>.com domain</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006071576"/>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20743C-LON-SVR3</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Windows Server 2016 server in the </a:t>
                      </a:r>
                      <a:r>
                        <a:rPr lang="hr-HR" sz="1800" kern="1200">
                          <a:solidFill>
                            <a:srgbClr val="000000"/>
                          </a:solidFill>
                          <a:effectLst/>
                          <a:latin typeface="+mn-lt"/>
                          <a:ea typeface="Segoe UI"/>
                          <a:cs typeface="Segoe UI"/>
                        </a:rPr>
                        <a:t>Adatum</a:t>
                      </a:r>
                      <a:r>
                        <a:rPr lang="en-US" sz="1800" kern="1200" dirty="0">
                          <a:solidFill>
                            <a:srgbClr val="000000"/>
                          </a:solidFill>
                          <a:effectLst/>
                          <a:latin typeface="+mn-lt"/>
                          <a:ea typeface="Segoe UI"/>
                          <a:cs typeface="Segoe UI"/>
                        </a:rPr>
                        <a:t>.com domain</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625244687"/>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20743C-LON-SVR6</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Blank VHD</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4004400665"/>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20743C-LON-CL1</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Client computer running Windows 10 and Microsoft Office 2016 </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20743C-LON-CL2</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Client computer running Windows 10 and Office 2016 </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630876">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20743C-LON-CL</a:t>
                      </a:r>
                      <a:r>
                        <a:rPr lang="en-US" sz="1800" kern="1200" dirty="0">
                          <a:solidFill>
                            <a:srgbClr val="000000"/>
                          </a:solidFill>
                          <a:effectLst/>
                          <a:latin typeface="+mn-lt"/>
                          <a:ea typeface="Segoe UI"/>
                          <a:cs typeface="Segoe UI"/>
                        </a:rPr>
                        <a:t>3</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19050" marR="0">
                        <a:lnSpc>
                          <a:spcPct val="100000"/>
                        </a:lnSpc>
                        <a:spcBef>
                          <a:spcPts val="200"/>
                        </a:spcBef>
                        <a:spcAft>
                          <a:spcPts val="300"/>
                        </a:spcAft>
                      </a:pPr>
                      <a:r>
                        <a:rPr lang="en-US" sz="1800" kern="1200" dirty="0">
                          <a:solidFill>
                            <a:srgbClr val="000000"/>
                          </a:solidFill>
                          <a:effectLst/>
                          <a:latin typeface="+mn-lt"/>
                          <a:ea typeface="Segoe UI"/>
                          <a:cs typeface="Segoe UI"/>
                        </a:rPr>
                        <a:t>Client computer running Windows 10 and Office 2016</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0469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 </a:t>
            </a:r>
            <a:r>
              <a:rPr lang="en-US" i="1" dirty="0"/>
              <a:t>(continued)</a:t>
            </a:r>
          </a:p>
        </p:txBody>
      </p:sp>
      <p:graphicFrame>
        <p:nvGraphicFramePr>
          <p:cNvPr id="6" name="Group 29"/>
          <p:cNvGraphicFramePr>
            <a:graphicFrameLocks noGrp="1"/>
          </p:cNvGraphicFramePr>
          <p:nvPr>
            <p:extLst>
              <p:ext uri="{D42A27DB-BD31-4B8C-83A1-F6EECF244321}">
                <p14:modId xmlns:p14="http://schemas.microsoft.com/office/powerpoint/2010/main" val="3886676527"/>
              </p:ext>
            </p:extLst>
          </p:nvPr>
        </p:nvGraphicFramePr>
        <p:xfrm>
          <a:off x="213360" y="1066800"/>
          <a:ext cx="8763000" cy="5412913"/>
        </p:xfrm>
        <a:graphic>
          <a:graphicData uri="http://schemas.openxmlformats.org/drawingml/2006/table">
            <a:tbl>
              <a:tblPr>
                <a:tableStyleId>{BC89EF96-8CEA-46FF-86C4-4CE0E7609802}</a:tableStyleId>
              </a:tblPr>
              <a:tblGrid>
                <a:gridCol w="2987040">
                  <a:extLst>
                    <a:ext uri="{9D8B030D-6E8A-4147-A177-3AD203B41FA5}">
                      <a16:colId xmlns:a16="http://schemas.microsoft.com/office/drawing/2014/main" val="20000"/>
                    </a:ext>
                  </a:extLst>
                </a:gridCol>
                <a:gridCol w="5775960">
                  <a:extLst>
                    <a:ext uri="{9D8B030D-6E8A-4147-A177-3AD203B41FA5}">
                      <a16:colId xmlns:a16="http://schemas.microsoft.com/office/drawing/2014/main" val="20001"/>
                    </a:ext>
                  </a:extLst>
                </a:gridCol>
              </a:tblGrid>
              <a:tr h="395490">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VM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 as</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550639">
                <a:tc>
                  <a:txBody>
                    <a:bodyPr/>
                    <a:lstStyle/>
                    <a:p>
                      <a:pPr marL="36830" marR="0">
                        <a:lnSpc>
                          <a:spcPct val="100000"/>
                        </a:lnSpc>
                        <a:spcBef>
                          <a:spcPts val="200"/>
                        </a:spcBef>
                        <a:spcAft>
                          <a:spcPts val="300"/>
                        </a:spcAft>
                      </a:pPr>
                      <a:r>
                        <a:rPr lang="hr-HR" sz="1800" kern="1200" dirty="0">
                          <a:solidFill>
                            <a:srgbClr val="000000"/>
                          </a:solidFill>
                          <a:effectLst/>
                          <a:latin typeface="+mn-lt"/>
                          <a:ea typeface="Segoe UI"/>
                          <a:cs typeface="Segoe UI"/>
                        </a:rPr>
                        <a:t>20743C-LON-RTR</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Standalone Windows Server 2016 computer used as a router</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550639">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20743C-TREY-DC1</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Domain controller running Windows Server 2016 in the TreyResearch.net domain</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730506455"/>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20743C-INET1</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Standalone Windows Server 2016 computer used as a simulated internet host</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006071576"/>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a:t>
                      </a:r>
                      <a:r>
                        <a:rPr lang="hr-HR" sz="1800" kern="1200">
                          <a:solidFill>
                            <a:srgbClr val="000000"/>
                          </a:solidFill>
                          <a:effectLst/>
                          <a:latin typeface="+mn-lt"/>
                          <a:ea typeface="Segoe UI"/>
                          <a:cs typeface="Segoe UI"/>
                        </a:rPr>
                        <a:t>LON-HOST1</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Virtual hard disk with Windows Server 2016 used for boot from virtual hard disk exercises</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625244687"/>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a:t>
                      </a:r>
                      <a:r>
                        <a:rPr lang="hr-HR" sz="1800" kern="1200">
                          <a:solidFill>
                            <a:srgbClr val="000000"/>
                          </a:solidFill>
                          <a:effectLst/>
                          <a:latin typeface="+mn-lt"/>
                          <a:ea typeface="Segoe UI"/>
                          <a:cs typeface="Segoe UI"/>
                        </a:rPr>
                        <a:t>LON-HOST2</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Virtual hard disk with Windows Server 2016 used for boot from virtual hard disk exercises</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4004400665"/>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a:t>
                      </a:r>
                      <a:r>
                        <a:rPr lang="hr-HR" sz="1800" kern="1200">
                          <a:solidFill>
                            <a:srgbClr val="000000"/>
                          </a:solidFill>
                          <a:effectLst/>
                          <a:latin typeface="+mn-lt"/>
                          <a:ea typeface="Segoe UI"/>
                          <a:cs typeface="Segoe UI"/>
                        </a:rPr>
                        <a:t>LON-NVHOST2</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Nested host Windows Server 2016 virtual machine</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a:t>
                      </a:r>
                      <a:r>
                        <a:rPr lang="hr-HR" sz="1800" kern="1200">
                          <a:solidFill>
                            <a:srgbClr val="000000"/>
                          </a:solidFill>
                          <a:effectLst/>
                          <a:latin typeface="+mn-lt"/>
                          <a:ea typeface="Segoe UI"/>
                          <a:cs typeface="Segoe UI"/>
                        </a:rPr>
                        <a:t>LON-NVHOST3</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Nested host Windows Server 2016 virtual machine</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a:t>
                      </a:r>
                      <a:r>
                        <a:rPr lang="hr-HR" sz="1800" kern="1200">
                          <a:solidFill>
                            <a:srgbClr val="000000"/>
                          </a:solidFill>
                          <a:effectLst/>
                          <a:latin typeface="+mn-lt"/>
                          <a:ea typeface="Segoe UI"/>
                          <a:cs typeface="Segoe UI"/>
                        </a:rPr>
                        <a:t>LON-NVHOST4</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hr-HR" sz="1800" kern="1200">
                          <a:solidFill>
                            <a:srgbClr val="000000"/>
                          </a:solidFill>
                          <a:effectLst/>
                          <a:latin typeface="+mn-lt"/>
                          <a:ea typeface="Segoe UI"/>
                          <a:cs typeface="Segoe UI"/>
                        </a:rPr>
                        <a:t>Nested host Windows Server 2016 virtual machine</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550639">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20743C-NAT</a:t>
                      </a:r>
                      <a:endParaRPr lang="en-IN" sz="1800" dirty="0">
                        <a:effectLst/>
                        <a:latin typeface="+mn-lt"/>
                        <a:ea typeface="MS Mincho"/>
                        <a:cs typeface="Times New Roman"/>
                      </a:endParaRPr>
                    </a:p>
                  </a:txBody>
                  <a:tcPr marL="68580" marR="68580" marT="0" marB="0" anchor="ctr">
                    <a:lnL w="12700" cap="flat" cmpd="sng" algn="ctr">
                      <a:noFill/>
                      <a:prstDash val="solid"/>
                      <a:round/>
                      <a:headEnd type="none" w="med" len="med"/>
                      <a:tailEnd type="none" w="med" len="med"/>
                    </a:lnL>
                  </a:tcPr>
                </a:tc>
                <a:tc>
                  <a:txBody>
                    <a:bodyPr/>
                    <a:lstStyle/>
                    <a:p>
                      <a:pPr marL="36830" marR="0">
                        <a:lnSpc>
                          <a:spcPct val="100000"/>
                        </a:lnSpc>
                        <a:spcBef>
                          <a:spcPts val="200"/>
                        </a:spcBef>
                        <a:spcAft>
                          <a:spcPts val="300"/>
                        </a:spcAft>
                      </a:pPr>
                      <a:r>
                        <a:rPr lang="en-US" sz="1800" kern="1200" dirty="0">
                          <a:solidFill>
                            <a:srgbClr val="000000"/>
                          </a:solidFill>
                          <a:effectLst/>
                          <a:latin typeface="+mn-lt"/>
                          <a:ea typeface="Segoe UI"/>
                          <a:cs typeface="Segoe UI"/>
                        </a:rPr>
                        <a:t>Network address translation (NAT) server</a:t>
                      </a:r>
                      <a:endParaRPr lang="en-IN" sz="1800" dirty="0">
                        <a:effectLst/>
                        <a:latin typeface="+mn-lt"/>
                        <a:ea typeface="MS Mincho"/>
                        <a:cs typeface="Times New Roman"/>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3113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hosted online lab environment</a:t>
            </a:r>
          </a:p>
          <a:p>
            <a:pPr>
              <a:spcBef>
                <a:spcPts val="0"/>
              </a:spcBef>
              <a:spcAft>
                <a:spcPts val="600"/>
              </a:spcAft>
            </a:pPr>
            <a:r>
              <a:rPr lang="en-US" sz="2000" dirty="0"/>
              <a:t>Switch between </a:t>
            </a:r>
            <a:r>
              <a:rPr lang="en-CA" sz="2000" dirty="0"/>
              <a:t>VMs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 versus online labs may have slightly different steps. Any differences will be called out in the Lab Notes.</a:t>
            </a:r>
          </a:p>
        </p:txBody>
      </p:sp>
      <p:sp>
        <p:nvSpPr>
          <p:cNvPr id="9" name="Title 1"/>
          <p:cNvSpPr>
            <a:spLocks noGrp="1"/>
          </p:cNvSpPr>
          <p:nvPr>
            <p:ph type="title"/>
          </p:nvPr>
        </p:nvSpPr>
        <p:spPr>
          <a:xfrm>
            <a:off x="457200" y="0"/>
            <a:ext cx="9067800" cy="822960"/>
          </a:xfrm>
        </p:spPr>
        <p:txBody>
          <a:bodyPr/>
          <a:lstStyle/>
          <a:p>
            <a:r>
              <a:rPr lang="en-US" dirty="0"/>
              <a:t>Demonstration: Using Hosted Online Labs </a:t>
            </a:r>
            <a:r>
              <a:rPr lang="en-US" i="1" dirty="0"/>
              <a:t>(OPTIONAL)</a:t>
            </a:r>
          </a:p>
        </p:txBody>
      </p:sp>
    </p:spTree>
    <p:extLst>
      <p:ext uri="{BB962C8B-B14F-4D97-AF65-F5344CB8AC3E}">
        <p14:creationId xmlns:p14="http://schemas.microsoft.com/office/powerpoint/2010/main" val="269634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 (</a:t>
            </a:r>
            <a:r>
              <a:rPr lang="en-US" i="1" dirty="0"/>
              <a:t>optional</a:t>
            </a:r>
            <a:r>
              <a:rPr lang="en-US" dirty="0"/>
              <a:t>)</a:t>
            </a:r>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a:t>In this demonstration, you will learn how to:</a:t>
            </a:r>
          </a:p>
          <a:p>
            <a:pPr>
              <a:spcBef>
                <a:spcPts val="0"/>
              </a:spcBef>
              <a:spcAft>
                <a:spcPts val="600"/>
              </a:spcAft>
            </a:pPr>
            <a:r>
              <a:rPr lang="en-US" sz="1800" dirty="0"/>
              <a:t>Open Hyper-V Manager</a:t>
            </a:r>
          </a:p>
          <a:p>
            <a:pPr>
              <a:spcBef>
                <a:spcPts val="0"/>
              </a:spcBef>
              <a:spcAft>
                <a:spcPts val="600"/>
              </a:spcAft>
            </a:pPr>
            <a:r>
              <a:rPr lang="en-US" sz="1800" dirty="0"/>
              <a:t>Navigate the various sections and panes in Hyper-V Manager:</a:t>
            </a:r>
          </a:p>
          <a:p>
            <a:pPr lvl="1">
              <a:spcBef>
                <a:spcPts val="0"/>
              </a:spcBef>
              <a:spcAft>
                <a:spcPts val="600"/>
              </a:spcAft>
            </a:pPr>
            <a:r>
              <a:rPr lang="en-CA" sz="1800" dirty="0"/>
              <a:t>VMs</a:t>
            </a:r>
            <a:r>
              <a:rPr lang="en-US" sz="1800" dirty="0"/>
              <a:t>, snapshots, and actions (server-specific and VM</a:t>
            </a:r>
            <a:r>
              <a:rPr lang="en-CA" sz="1800" dirty="0"/>
              <a:t>‑</a:t>
            </a:r>
            <a:r>
              <a:rPr lang="en-US" sz="1800" dirty="0"/>
              <a:t>specific)</a:t>
            </a:r>
          </a:p>
          <a:p>
            <a:pPr>
              <a:spcBef>
                <a:spcPts val="0"/>
              </a:spcBef>
              <a:spcAft>
                <a:spcPts val="600"/>
              </a:spcAft>
            </a:pPr>
            <a:r>
              <a:rPr lang="en-US" sz="1800" dirty="0"/>
              <a:t>Identify the </a:t>
            </a:r>
            <a:r>
              <a:rPr lang="en-CA" sz="1800" dirty="0"/>
              <a:t>VMs that </a:t>
            </a:r>
            <a:r>
              <a:rPr lang="en-US" sz="1800" dirty="0"/>
              <a:t>you will use in the labs for this course</a:t>
            </a:r>
          </a:p>
          <a:p>
            <a:pPr>
              <a:spcBef>
                <a:spcPts val="0"/>
              </a:spcBef>
              <a:spcAft>
                <a:spcPts val="600"/>
              </a:spcAft>
            </a:pPr>
            <a:r>
              <a:rPr lang="en-US" sz="1800" dirty="0"/>
              <a:t>Take a snapshot and apply a snapshot</a:t>
            </a:r>
          </a:p>
          <a:p>
            <a:pPr>
              <a:spcBef>
                <a:spcPts val="0"/>
              </a:spcBef>
              <a:spcAft>
                <a:spcPts val="600"/>
              </a:spcAft>
            </a:pPr>
            <a:r>
              <a:rPr lang="en-US" sz="1800" dirty="0"/>
              <a:t>Connect to a </a:t>
            </a:r>
            <a:r>
              <a:rPr lang="en-CA" sz="1800" dirty="0"/>
              <a:t>VM</a:t>
            </a:r>
            <a:endParaRPr lang="en-US" sz="1800" dirty="0"/>
          </a:p>
          <a:p>
            <a:pPr>
              <a:spcBef>
                <a:spcPts val="0"/>
              </a:spcBef>
              <a:spcAft>
                <a:spcPts val="600"/>
              </a:spcAft>
            </a:pPr>
            <a:r>
              <a:rPr lang="en-US" sz="1800" dirty="0"/>
              <a:t>Start and sign in to a </a:t>
            </a:r>
            <a:r>
              <a:rPr lang="en-CA" sz="1800" dirty="0"/>
              <a:t>VM</a:t>
            </a:r>
            <a:endParaRPr lang="en-US" sz="1800" dirty="0"/>
          </a:p>
          <a:p>
            <a:pPr>
              <a:spcBef>
                <a:spcPts val="0"/>
              </a:spcBef>
              <a:spcAft>
                <a:spcPts val="600"/>
              </a:spcAft>
            </a:pPr>
            <a:r>
              <a:rPr lang="en-US" sz="1800" dirty="0"/>
              <a:t>Switch between full screen and window modes</a:t>
            </a:r>
          </a:p>
          <a:p>
            <a:pPr>
              <a:spcBef>
                <a:spcPts val="0"/>
              </a:spcBef>
              <a:spcAft>
                <a:spcPts val="600"/>
              </a:spcAft>
            </a:pPr>
            <a:r>
              <a:rPr lang="en-US" sz="1800" dirty="0"/>
              <a:t>Revert to the previous snapshot</a:t>
            </a:r>
          </a:p>
          <a:p>
            <a:pPr>
              <a:spcBef>
                <a:spcPts val="0"/>
              </a:spcBef>
              <a:spcAft>
                <a:spcPts val="600"/>
              </a:spcAft>
            </a:pPr>
            <a:r>
              <a:rPr lang="en-US" sz="1800" dirty="0"/>
              <a:t>Shut down a </a:t>
            </a:r>
            <a:r>
              <a:rPr lang="en-CA" sz="1800" dirty="0"/>
              <a:t>VM</a:t>
            </a:r>
            <a:r>
              <a:rPr lang="en-US" sz="1800" dirty="0"/>
              <a:t>:</a:t>
            </a:r>
          </a:p>
          <a:p>
            <a:pPr lvl="1">
              <a:spcBef>
                <a:spcPts val="0"/>
              </a:spcBef>
              <a:spcAft>
                <a:spcPts val="600"/>
              </a:spcAft>
            </a:pPr>
            <a:r>
              <a:rPr lang="en-US" sz="1800" dirty="0"/>
              <a:t>Know when to shut down versus turn off a VM</a:t>
            </a:r>
          </a:p>
          <a:p>
            <a:pPr>
              <a:spcBef>
                <a:spcPts val="0"/>
              </a:spcBef>
              <a:spcAft>
                <a:spcPts val="600"/>
              </a:spcAft>
            </a:pPr>
            <a:r>
              <a:rPr lang="en-US" sz="1800" dirty="0"/>
              <a:t>Close Hyper-V Manager</a:t>
            </a:r>
          </a:p>
        </p:txBody>
      </p:sp>
    </p:spTree>
    <p:extLst>
      <p:ext uri="{BB962C8B-B14F-4D97-AF65-F5344CB8AC3E}">
        <p14:creationId xmlns:p14="http://schemas.microsoft.com/office/powerpoint/2010/main" val="19114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2008 or Windows Server 2012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a:t>
            </a:r>
            <a:r>
              <a:rPr lang="en-US" sz="2000" dirty="0"/>
              <a:t>IT professionals who:</a:t>
            </a:r>
          </a:p>
          <a:p>
            <a:pPr>
              <a:spcBef>
                <a:spcPts val="0"/>
              </a:spcBef>
              <a:spcAft>
                <a:spcPts val="1200"/>
              </a:spcAft>
            </a:pPr>
            <a:r>
              <a:rPr lang="en-GB" sz="2000" dirty="0"/>
              <a:t>Are experienced Windows Server 2012 or Windows Server 2008 system administrators</a:t>
            </a:r>
          </a:p>
          <a:p>
            <a:pPr>
              <a:spcBef>
                <a:spcPts val="0"/>
              </a:spcBef>
              <a:spcAft>
                <a:spcPts val="1200"/>
              </a:spcAft>
            </a:pPr>
            <a:r>
              <a:rPr lang="en-GB" sz="2000" dirty="0"/>
              <a:t>Have real-world experience working in a Windows Server 2008 or Windows Server 2012 enterprise environment</a:t>
            </a:r>
          </a:p>
          <a:p>
            <a:pPr>
              <a:spcBef>
                <a:spcPts val="0"/>
              </a:spcBef>
              <a:spcAft>
                <a:spcPts val="1200"/>
              </a:spcAft>
            </a:pPr>
            <a:r>
              <a:rPr lang="en-GB" sz="2000" dirty="0"/>
              <a:t>Have obtained the Microsoft Certified Solutions Associate (MCSA) credential for Windows Server 2008 or Windows Server 2012, or have equivalent knowledge</a:t>
            </a:r>
            <a:endParaRPr lang="en-US" sz="24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a:xfrm>
            <a:off x="457200" y="990600"/>
            <a:ext cx="8229600" cy="5105400"/>
          </a:xfrm>
        </p:spPr>
        <p:txBody>
          <a:bodyPr/>
          <a:lstStyle/>
          <a:p>
            <a:pPr marL="0" indent="0">
              <a:spcBef>
                <a:spcPts val="0"/>
              </a:spcBef>
              <a:spcAft>
                <a:spcPts val="1200"/>
              </a:spcAft>
              <a:buNone/>
            </a:pPr>
            <a:r>
              <a:rPr lang="en-CA" sz="2000" dirty="0"/>
              <a:t>Before attending this course, students should have:</a:t>
            </a:r>
          </a:p>
          <a:p>
            <a:pPr>
              <a:spcBef>
                <a:spcPts val="0"/>
              </a:spcBef>
              <a:spcAft>
                <a:spcPts val="1200"/>
              </a:spcAft>
            </a:pPr>
            <a:r>
              <a:rPr lang="en-US" sz="2000" dirty="0"/>
              <a:t>Two or more years of experience deploying and managing Windows Server 2008 or Windows 2012 environments</a:t>
            </a:r>
          </a:p>
          <a:p>
            <a:pPr>
              <a:spcBef>
                <a:spcPts val="0"/>
              </a:spcBef>
              <a:spcAft>
                <a:spcPts val="1200"/>
              </a:spcAft>
            </a:pPr>
            <a:r>
              <a:rPr lang="en-US" sz="2000" dirty="0"/>
              <a:t>Experience with Windows networking technologies and implementation</a:t>
            </a:r>
          </a:p>
          <a:p>
            <a:pPr>
              <a:spcBef>
                <a:spcPts val="0"/>
              </a:spcBef>
              <a:spcAft>
                <a:spcPts val="1200"/>
              </a:spcAft>
            </a:pPr>
            <a:r>
              <a:rPr lang="en-US" sz="2000" dirty="0"/>
              <a:t>Experience with Active Directory technologies and implementation</a:t>
            </a:r>
          </a:p>
          <a:p>
            <a:pPr>
              <a:spcBef>
                <a:spcPts val="0"/>
              </a:spcBef>
              <a:spcAft>
                <a:spcPts val="1200"/>
              </a:spcAft>
            </a:pPr>
            <a:r>
              <a:rPr lang="en-US" sz="2000" dirty="0"/>
              <a:t>Experience with Windows Server virtualization technologies and implementation</a:t>
            </a:r>
          </a:p>
          <a:p>
            <a:pPr lvl="0"/>
            <a:r>
              <a:rPr lang="en-US" sz="2000" dirty="0"/>
              <a:t>Experience with day-to-day Windows Server 2008 or Windows Server 2012 system administration management and maintenance tasks</a:t>
            </a:r>
          </a:p>
          <a:p>
            <a:pPr marL="0" lvl="0" indent="0">
              <a:buNone/>
            </a:pPr>
            <a:endParaRPr lang="en-US" sz="2000" dirty="0"/>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a:xfrm>
            <a:off x="304800" y="914400"/>
            <a:ext cx="8763000" cy="5105400"/>
          </a:xfrm>
        </p:spPr>
        <p:txBody>
          <a:bodyPr/>
          <a:lstStyle/>
          <a:p>
            <a:pPr marL="0" indent="0">
              <a:spcBef>
                <a:spcPts val="0"/>
              </a:spcBef>
              <a:spcAft>
                <a:spcPts val="600"/>
              </a:spcAft>
              <a:buNone/>
            </a:pPr>
            <a:r>
              <a:rPr lang="en-CA" sz="2000" dirty="0"/>
              <a:t>After completing this course, students will be able to:</a:t>
            </a:r>
            <a:endParaRPr lang="en-US" sz="2000" dirty="0"/>
          </a:p>
          <a:p>
            <a:pPr lvl="0"/>
            <a:r>
              <a:rPr lang="en-GB" sz="2000" dirty="0"/>
              <a:t>Install and configure Windows Server 2016</a:t>
            </a:r>
          </a:p>
          <a:p>
            <a:pPr lvl="0"/>
            <a:r>
              <a:rPr lang="en-GB" sz="2000" dirty="0"/>
              <a:t>Describe storage in Windows Server 2016</a:t>
            </a:r>
          </a:p>
          <a:p>
            <a:pPr lvl="0"/>
            <a:r>
              <a:rPr lang="en-GB" sz="2000" dirty="0"/>
              <a:t>Implement directory services</a:t>
            </a:r>
          </a:p>
          <a:p>
            <a:pPr lvl="0"/>
            <a:r>
              <a:rPr lang="en-GB" sz="2000" dirty="0"/>
              <a:t>Implement Active Directory Federation Services (AD FS)</a:t>
            </a:r>
          </a:p>
          <a:p>
            <a:pPr lvl="0"/>
            <a:r>
              <a:rPr lang="en-GB" sz="2000" dirty="0"/>
              <a:t>Describe networking</a:t>
            </a:r>
          </a:p>
          <a:p>
            <a:pPr lvl="0"/>
            <a:r>
              <a:rPr lang="en-GB" sz="2000" dirty="0"/>
              <a:t>Implement Microsoft Hyper-V</a:t>
            </a:r>
          </a:p>
          <a:p>
            <a:pPr lvl="0"/>
            <a:r>
              <a:rPr lang="en-GB" sz="2000" dirty="0"/>
              <a:t>Configure advanced networking features</a:t>
            </a:r>
          </a:p>
          <a:p>
            <a:pPr lvl="0"/>
            <a:r>
              <a:rPr lang="en-GB" sz="2000" dirty="0"/>
              <a:t>Implement Software Defined Networking</a:t>
            </a:r>
          </a:p>
          <a:p>
            <a:pPr lvl="0"/>
            <a:r>
              <a:rPr lang="en-GB" sz="2000" dirty="0"/>
              <a:t>Implement remote access</a:t>
            </a:r>
          </a:p>
          <a:p>
            <a:pPr lvl="0"/>
            <a:r>
              <a:rPr lang="en-GB" sz="2000" dirty="0"/>
              <a:t>Deploy and manage Windows Server and Hyper-V containers</a:t>
            </a:r>
          </a:p>
          <a:p>
            <a:pPr lvl="0"/>
            <a:r>
              <a:rPr lang="en-GB" sz="2000" dirty="0"/>
              <a:t>Implement failover clustering</a:t>
            </a:r>
          </a:p>
          <a:p>
            <a:pPr lvl="0"/>
            <a:r>
              <a:rPr lang="en-GB" sz="2000" dirty="0"/>
              <a:t>Implement failover clustering by using virtual machines</a:t>
            </a:r>
          </a:p>
        </p:txBody>
      </p:sp>
    </p:spTree>
    <p:extLst>
      <p:ext uri="{BB962C8B-B14F-4D97-AF65-F5344CB8AC3E}">
        <p14:creationId xmlns:p14="http://schemas.microsoft.com/office/powerpoint/2010/main" val="41791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2078736"/>
            <a:ext cx="2971800" cy="2246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3"/>
          </p:nvPr>
        </p:nvSpPr>
        <p:spPr>
          <a:xfrm>
            <a:off x="3581400" y="2100155"/>
            <a:ext cx="4876800" cy="2247868"/>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Module Reviews and Takeaways make great on-the-job references</a:t>
            </a:r>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sp>
        <p:nvSpPr>
          <p:cNvPr id="2" name="Rectangle 1"/>
          <p:cNvSpPr/>
          <p:nvPr/>
        </p:nvSpPr>
        <p:spPr>
          <a:xfrm>
            <a:off x="3657600" y="4191000"/>
            <a:ext cx="4572000" cy="1477328"/>
          </a:xfrm>
          <a:prstGeom prst="rect">
            <a:avLst/>
          </a:prstGeom>
        </p:spPr>
        <p:txBody>
          <a:bodyPr>
            <a:spAutoFit/>
          </a:bodyPr>
          <a:lstStyle/>
          <a:p>
            <a:r>
              <a:rPr lang="en-US" b="1" dirty="0">
                <a:solidFill>
                  <a:srgbClr val="0070C0"/>
                </a:solidFill>
              </a:rPr>
              <a:t>Digital Companion Content</a:t>
            </a:r>
          </a:p>
          <a:p>
            <a:pPr marL="560070" indent="-285750"/>
            <a:r>
              <a:rPr lang="en-US" dirty="0"/>
              <a:t>Supplemental content and helpful links</a:t>
            </a:r>
          </a:p>
          <a:p>
            <a:pPr marL="560070" indent="-285750"/>
            <a:r>
              <a:rPr lang="en-US" dirty="0"/>
              <a:t>Download at: </a:t>
            </a:r>
            <a:r>
              <a:rPr lang="en-US" dirty="0">
                <a:solidFill>
                  <a:srgbClr val="0070C0"/>
                </a:solidFill>
                <a:hlinkClick r:id="rId4"/>
              </a:rPr>
              <a:t>http://www.microsoft.com/learning/companionmoc</a:t>
            </a:r>
            <a:endParaRPr lang="en-US" dirty="0">
              <a:solidFill>
                <a:srgbClr val="0070C0"/>
              </a:solidFill>
            </a:endParaRPr>
          </a:p>
        </p:txBody>
      </p:sp>
    </p:spTree>
    <p:extLst>
      <p:ext uri="{BB962C8B-B14F-4D97-AF65-F5344CB8AC3E}">
        <p14:creationId xmlns:p14="http://schemas.microsoft.com/office/powerpoint/2010/main" val="1806695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1780</Words>
  <Application>Microsoft Office PowerPoint</Application>
  <PresentationFormat>On-screen Show (4:3)</PresentationFormat>
  <Paragraphs>335</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MS Mincho</vt:lpstr>
      <vt:lpstr>Arial</vt:lpstr>
      <vt:lpstr>Calibri</vt:lpstr>
      <vt:lpstr>Courier New</vt:lpstr>
      <vt:lpstr>Segoe</vt:lpstr>
      <vt:lpstr>Segoe UI</vt:lpstr>
      <vt:lpstr>Segoe UI Light</vt:lpstr>
      <vt:lpstr>Times New Roman</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Your course materials</vt:lpstr>
      <vt:lpstr>Your course materials (OPTIONAL)</vt:lpstr>
      <vt:lpstr>Course outline</vt:lpstr>
      <vt:lpstr>Course outline, continued</vt:lpstr>
      <vt:lpstr>Microsoft Certification Program</vt:lpstr>
      <vt:lpstr>Windows Server 2016 certification path</vt:lpstr>
      <vt:lpstr>Preparing for the labs</vt:lpstr>
      <vt:lpstr>VM environment</vt:lpstr>
      <vt:lpstr>VM environment (continued)</vt:lpstr>
      <vt:lpstr>Demonstration: Using Hosted Online Labs (OPTIONAL)</vt:lpstr>
      <vt:lpstr>Demonstration: Using Hyper-V Manager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2018-01-02T19:55:09Z</dcterms:created>
  <dcterms:modified xsi:type="dcterms:W3CDTF">2018-01-02T20:00:25Z</dcterms:modified>
</cp:coreProperties>
</file>