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92" r:id="rId21"/>
    <p:sldId id="293" r:id="rId22"/>
    <p:sldId id="294" r:id="rId23"/>
    <p:sldId id="299" r:id="rId24"/>
    <p:sldId id="274" r:id="rId25"/>
    <p:sldId id="275" r:id="rId26"/>
    <p:sldId id="276" r:id="rId27"/>
    <p:sldId id="277" r:id="rId28"/>
    <p:sldId id="278" r:id="rId29"/>
    <p:sldId id="279" r:id="rId30"/>
    <p:sldId id="280" r:id="rId31"/>
    <p:sldId id="281" r:id="rId32"/>
    <p:sldId id="282" r:id="rId33"/>
    <p:sldId id="283" r:id="rId34"/>
    <p:sldId id="295" r:id="rId35"/>
    <p:sldId id="296" r:id="rId36"/>
    <p:sldId id="297" r:id="rId37"/>
    <p:sldId id="284" r:id="rId38"/>
    <p:sldId id="285" r:id="rId39"/>
    <p:sldId id="286" r:id="rId40"/>
    <p:sldId id="287" r:id="rId41"/>
    <p:sldId id="288" r:id="rId42"/>
    <p:sldId id="289" r:id="rId43"/>
    <p:sldId id="290" r:id="rId44"/>
    <p:sldId id="298" r:id="rId45"/>
    <p:sldId id="300" r:id="rId46"/>
  </p:sldIdLst>
  <p:sldSz cx="9144000" cy="6858000" type="screen4x3"/>
  <p:notesSz cx="6858000" cy="9144000"/>
  <p:embeddedFontLst>
    <p:embeddedFont>
      <p:font typeface="SimSun" panose="02010600030101010101" pitchFamily="2" charset="-122"/>
      <p:regular r:id="rId48"/>
    </p:embeddedFont>
    <p:embeddedFont>
      <p:font typeface="Verdana" panose="020B0604030504040204" pitchFamily="34"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0365" autoAdjust="0"/>
  </p:normalViewPr>
  <p:slideViewPr>
    <p:cSldViewPr showGuides="1">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52DAF3-6DD6-4850-97E1-3AD189D3610F}" type="datetimeFigureOut">
              <a:rPr lang="en-US" smtClean="0"/>
              <a:t>1/3/2018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D9C29-CF77-4F20-8DC7-2FB296883092}" type="slidenum">
              <a:rPr lang="en-US" smtClean="0"/>
              <a:t>‹#›</a:t>
            </a:fld>
            <a:endParaRPr lang="en-US" dirty="0"/>
          </a:p>
        </p:txBody>
      </p:sp>
    </p:spTree>
    <p:extLst>
      <p:ext uri="{BB962C8B-B14F-4D97-AF65-F5344CB8AC3E}">
        <p14:creationId xmlns:p14="http://schemas.microsoft.com/office/powerpoint/2010/main" val="373519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Describe the new and improved features in the Windows Server</a:t>
            </a:r>
            <a:r>
              <a:rPr lang="en-US" sz="1000" dirty="0">
                <a:effectLst/>
                <a:latin typeface="Arial"/>
                <a:ea typeface="Times New Roman"/>
                <a:cs typeface="Segoe UI"/>
              </a:rPr>
              <a:t> </a:t>
            </a:r>
            <a:r>
              <a:rPr lang="en-US" sz="1000" dirty="0">
                <a:solidFill>
                  <a:srgbClr val="000000"/>
                </a:solidFill>
                <a:effectLst/>
                <a:latin typeface="Arial"/>
                <a:ea typeface="Times New Roman"/>
                <a:cs typeface="Times New Roman"/>
              </a:rPr>
              <a:t>2016 operating system.</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Install Windows Server</a:t>
            </a:r>
            <a:r>
              <a:rPr lang="en-US" sz="1000" dirty="0">
                <a:effectLst/>
                <a:latin typeface="Arial"/>
                <a:ea typeface="Times New Roman"/>
                <a:cs typeface="Segoe UI"/>
              </a:rPr>
              <a:t> </a:t>
            </a:r>
            <a:r>
              <a:rPr lang="en-US" sz="1000" dirty="0">
                <a:solidFill>
                  <a:srgbClr val="000000"/>
                </a:solidFill>
                <a:effectLst/>
                <a:latin typeface="Arial"/>
                <a:ea typeface="Times New Roman"/>
                <a:cs typeface="Times New Roman"/>
              </a:rPr>
              <a:t>2016.</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Configure and manage Windows Server</a:t>
            </a:r>
            <a:r>
              <a:rPr lang="en-US" sz="1000" dirty="0">
                <a:effectLst/>
                <a:latin typeface="Arial"/>
                <a:ea typeface="Times New Roman"/>
                <a:cs typeface="Segoe UI"/>
              </a:rPr>
              <a:t> </a:t>
            </a:r>
            <a:r>
              <a:rPr lang="en-US" sz="1000" dirty="0">
                <a:solidFill>
                  <a:srgbClr val="000000"/>
                </a:solidFill>
                <a:effectLst/>
                <a:latin typeface="Arial"/>
                <a:ea typeface="Times New Roman"/>
                <a:cs typeface="Times New Roman"/>
              </a:rPr>
              <a:t>2016.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Plan a server upgrade and migration strategy.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Perform a migration of server roles and workloads within a domain and across domains.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Choose an appropriate activation model.</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Segoe UI"/>
              </a:rPr>
              <a:t>20743C_01.pptx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100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Times New Roman"/>
              </a:rPr>
              <a:t>.</a:t>
            </a:r>
          </a:p>
          <a:p>
            <a:pPr fontAlgn="base">
              <a:lnSpc>
                <a:spcPct val="115000"/>
              </a:lnSpc>
              <a:spcAft>
                <a:spcPts val="1000"/>
              </a:spcAft>
            </a:pPr>
            <a:r>
              <a:rPr lang="en-US" sz="1000" dirty="0">
                <a:effectLst/>
                <a:latin typeface="Arial"/>
                <a:ea typeface="Times New Roman"/>
                <a:cs typeface="Segoe UI"/>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a:ea typeface="Times New Roman"/>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33094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discuss each installation option. Server Core is discussed in more detail in the following topics.</a:t>
            </a:r>
          </a:p>
        </p:txBody>
      </p:sp>
      <p:sp>
        <p:nvSpPr>
          <p:cNvPr id="4" name="Slide Number Placeholder 3"/>
          <p:cNvSpPr>
            <a:spLocks noGrp="1"/>
          </p:cNvSpPr>
          <p:nvPr>
            <p:ph type="sldNum" sz="quarter" idx="10"/>
          </p:nvPr>
        </p:nvSpPr>
        <p:spPr/>
        <p:txBody>
          <a:bodyPr/>
          <a:lstStyle/>
          <a:p>
            <a:fld id="{B72D9C29-CF77-4F20-8DC7-2FB29688309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23658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due to the frequency of changes, this course will not discuss the Semi-Annual Channel version. Note that the development of channels came from the Windows as a service servicing model developed for Windows 10, and was subsequently applied to Microsoft Office 365 and Microsoft System Center 2016 Configuration Manager. All the initially deployed different branches are now referred to as </a:t>
            </a:r>
            <a:r>
              <a:rPr lang="en-US" sz="1000" i="1" dirty="0">
                <a:latin typeface="Arial"/>
                <a:ea typeface="Calibri"/>
                <a:cs typeface="Times New Roman"/>
              </a:rPr>
              <a:t>channels</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One important item is that Nano Server is no longer supported as an infrastructure platform in Long-Term Servicing Channel (LTSC). Organizations should move Nano Server infrastructure roles over to a Windows Server Core or with Desktop Experience feature mode.</a:t>
            </a:r>
          </a:p>
        </p:txBody>
      </p:sp>
      <p:sp>
        <p:nvSpPr>
          <p:cNvPr id="4" name="Slide Number Placeholder 3"/>
          <p:cNvSpPr>
            <a:spLocks noGrp="1"/>
          </p:cNvSpPr>
          <p:nvPr>
            <p:ph type="sldNum" sz="quarter" idx="10"/>
          </p:nvPr>
        </p:nvSpPr>
        <p:spPr/>
        <p:txBody>
          <a:bodyPr/>
          <a:lstStyle/>
          <a:p>
            <a:fld id="{B72D9C29-CF77-4F20-8DC7-2FB29688309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429899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Remind students of the following advantages of Server Core: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It requires a smaller hardware footprint.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It reduces servicing requirements.</a:t>
            </a:r>
          </a:p>
          <a:p>
            <a:pPr>
              <a:lnSpc>
                <a:spcPct val="115000"/>
              </a:lnSpc>
              <a:spcAft>
                <a:spcPts val="1000"/>
              </a:spcAft>
            </a:pPr>
            <a:r>
              <a:rPr lang="en-US" sz="1000" dirty="0">
                <a:latin typeface="Arial"/>
                <a:ea typeface="Calibri"/>
                <a:cs typeface="Times New Roman"/>
              </a:rPr>
              <a:t>Inform students that they can run remote administration tools from client computers that are running appropriate editions of the Windows</a:t>
            </a:r>
            <a:r>
              <a:rPr lang="en-US" sz="1000" dirty="0">
                <a:latin typeface="Arial"/>
                <a:ea typeface="Calibri"/>
                <a:cs typeface="Segoe UI"/>
              </a:rPr>
              <a:t> </a:t>
            </a:r>
            <a:r>
              <a:rPr lang="en-US" sz="1000" dirty="0">
                <a:latin typeface="Arial"/>
                <a:ea typeface="Calibri"/>
                <a:cs typeface="Times New Roman"/>
              </a:rPr>
              <a:t>10 operating system.</a:t>
            </a:r>
          </a:p>
        </p:txBody>
      </p:sp>
      <p:sp>
        <p:nvSpPr>
          <p:cNvPr id="4" name="Slide Number Placeholder 3"/>
          <p:cNvSpPr>
            <a:spLocks noGrp="1"/>
          </p:cNvSpPr>
          <p:nvPr>
            <p:ph type="sldNum" sz="quarter" idx="10"/>
          </p:nvPr>
        </p:nvSpPr>
        <p:spPr/>
        <p:txBody>
          <a:bodyPr/>
          <a:lstStyle/>
          <a:p>
            <a:fld id="{B72D9C29-CF77-4F20-8DC7-2FB29688309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08193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 the question and then present each of the scenarios. Spend 5 to 10 minutes talking about student responses before moving 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customer, a small legal firm, has a requirement for a single server that the firm wants you to deploy at their only office. Which Windows Server 2016 installation option would be the most suitable?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Deploying Windows Server 2016 with Desktop Experience offers the best solution here. It provides for the most roles and features, and it enables you to perform local management.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of your enterprise customers has a new branch office. You must deploy Windows Server 2016 to support the local users at this new branch. The server will be managed remotely from IT staff located in the head office. The server will support the DNS, DHCP, and AD DS server roles. Your customer wants to minimize resource consumption on the server. Which Windows Server 2016 installation option would be best?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Because you need to limit resource consumption, the logical choice is Server Core.</a:t>
            </a:r>
          </a:p>
        </p:txBody>
      </p:sp>
      <p:sp>
        <p:nvSpPr>
          <p:cNvPr id="4" name="Slide Number Placeholder 3"/>
          <p:cNvSpPr>
            <a:spLocks noGrp="1"/>
          </p:cNvSpPr>
          <p:nvPr>
            <p:ph type="sldNum" sz="quarter" idx="10"/>
          </p:nvPr>
        </p:nvSpPr>
        <p:spPr/>
        <p:txBody>
          <a:bodyPr/>
          <a:lstStyle/>
          <a:p>
            <a:fld id="{B72D9C29-CF77-4F20-8DC7-2FB29688309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4011224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commands do you use to initiate remote Windows PowerShell management?</a:t>
            </a: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Enter-PSSession -Name</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Enter-PSRemote -Name</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Enter-PSSession -ComputerName</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Enter-PSRemote -ComputerName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a:t>
            </a:r>
            <a:r>
              <a:rPr lang="en-US" sz="1000" b="1" dirty="0">
                <a:latin typeface="Arial"/>
                <a:ea typeface="Calibri"/>
                <a:cs typeface="Times New Roman"/>
              </a:rPr>
              <a:t>Enter-PSSession -Name</a:t>
            </a:r>
          </a:p>
          <a:p>
            <a:pPr>
              <a:lnSpc>
                <a:spcPct val="115000"/>
              </a:lnSpc>
              <a:spcAft>
                <a:spcPts val="1000"/>
              </a:spcAft>
            </a:pPr>
            <a:r>
              <a:rPr lang="en-US" sz="1000" dirty="0">
                <a:latin typeface="Arial"/>
                <a:ea typeface="Calibri"/>
                <a:cs typeface="Times New Roman"/>
              </a:rPr>
              <a:t>(   ) Option 2: </a:t>
            </a:r>
            <a:r>
              <a:rPr lang="en-US" sz="1000" b="1" dirty="0">
                <a:latin typeface="Arial"/>
                <a:ea typeface="Calibri"/>
                <a:cs typeface="Times New Roman"/>
              </a:rPr>
              <a:t>Enter-PSRemote -Name</a:t>
            </a:r>
          </a:p>
          <a:p>
            <a:pPr>
              <a:lnSpc>
                <a:spcPct val="115000"/>
              </a:lnSpc>
              <a:spcAft>
                <a:spcPts val="1000"/>
              </a:spcAft>
            </a:pPr>
            <a:r>
              <a:rPr lang="en-US" sz="1000" dirty="0">
                <a:latin typeface="Arial"/>
                <a:ea typeface="Calibri"/>
                <a:cs typeface="Times New Roman"/>
              </a:rPr>
              <a:t>( √) Option 3: </a:t>
            </a:r>
            <a:r>
              <a:rPr lang="en-US" sz="1000" b="1" dirty="0">
                <a:latin typeface="Arial"/>
                <a:ea typeface="Calibri"/>
                <a:cs typeface="Times New Roman"/>
              </a:rPr>
              <a:t>Enter-PSSession –ComputerName</a:t>
            </a:r>
          </a:p>
          <a:p>
            <a:pPr>
              <a:lnSpc>
                <a:spcPct val="115000"/>
              </a:lnSpc>
              <a:spcAft>
                <a:spcPts val="1000"/>
              </a:spcAft>
            </a:pPr>
            <a:r>
              <a:rPr lang="en-US" sz="1000" dirty="0">
                <a:latin typeface="Arial"/>
                <a:ea typeface="Calibri"/>
                <a:cs typeface="Times New Roman"/>
              </a:rPr>
              <a:t>(   ) Option 4: </a:t>
            </a:r>
            <a:r>
              <a:rPr lang="en-US" sz="1000" b="1" dirty="0">
                <a:latin typeface="Arial"/>
                <a:ea typeface="Calibri"/>
                <a:cs typeface="Times New Roman"/>
              </a:rPr>
              <a:t>Enter-PSRemote -ComputerName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Use the </a:t>
            </a:r>
            <a:r>
              <a:rPr lang="en-US" sz="1000" b="1" dirty="0">
                <a:latin typeface="Arial"/>
                <a:ea typeface="Calibri"/>
                <a:cs typeface="Times New Roman"/>
              </a:rPr>
              <a:t>Enter-PSSession –ComputerName </a:t>
            </a:r>
            <a:r>
              <a:rPr lang="en-US" sz="1000" dirty="0">
                <a:latin typeface="Arial"/>
                <a:ea typeface="Calibri"/>
                <a:cs typeface="Times New Roman"/>
              </a:rPr>
              <a:t>cmdlet to initiate remote Windows PowerShell.</a:t>
            </a:r>
          </a:p>
        </p:txBody>
      </p:sp>
      <p:sp>
        <p:nvSpPr>
          <p:cNvPr id="4" name="Slide Number Placeholder 3"/>
          <p:cNvSpPr>
            <a:spLocks noGrp="1"/>
          </p:cNvSpPr>
          <p:nvPr>
            <p:ph type="sldNum" sz="quarter" idx="10"/>
          </p:nvPr>
        </p:nvSpPr>
        <p:spPr/>
        <p:txBody>
          <a:bodyPr/>
          <a:lstStyle/>
          <a:p>
            <a:fld id="{B72D9C29-CF77-4F20-8DC7-2FB29688309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603041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show your students these configuration tasks by using Server Core in a demonstration. However, consider demonstrating these configuration options by using Server Manager on one of the installed virtual machines.</a:t>
            </a:r>
          </a:p>
        </p:txBody>
      </p:sp>
      <p:sp>
        <p:nvSpPr>
          <p:cNvPr id="4" name="Slide Number Placeholder 3"/>
          <p:cNvSpPr>
            <a:spLocks noGrp="1"/>
          </p:cNvSpPr>
          <p:nvPr>
            <p:ph type="sldNum" sz="quarter" idx="10"/>
          </p:nvPr>
        </p:nvSpPr>
        <p:spPr/>
        <p:txBody>
          <a:bodyPr/>
          <a:lstStyle/>
          <a:p>
            <a:fld id="{B72D9C29-CF77-4F20-8DC7-2FB29688309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634422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demonstrating these options. You will be showing the students how to manage Server Core remotely at the end of this lesson. </a:t>
            </a:r>
          </a:p>
        </p:txBody>
      </p:sp>
      <p:sp>
        <p:nvSpPr>
          <p:cNvPr id="4" name="Slide Number Placeholder 3"/>
          <p:cNvSpPr>
            <a:spLocks noGrp="1"/>
          </p:cNvSpPr>
          <p:nvPr>
            <p:ph type="sldNum" sz="quarter" idx="10"/>
          </p:nvPr>
        </p:nvSpPr>
        <p:spPr/>
        <p:txBody>
          <a:bodyPr/>
          <a:lstStyle/>
          <a:p>
            <a:fld id="{B72D9C29-CF77-4F20-8DC7-2FB29688309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527601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demonstrate Windows PowerShell in the next few topics.</a:t>
            </a:r>
          </a:p>
        </p:txBody>
      </p:sp>
      <p:sp>
        <p:nvSpPr>
          <p:cNvPr id="4" name="Slide Number Placeholder 3"/>
          <p:cNvSpPr>
            <a:spLocks noGrp="1"/>
          </p:cNvSpPr>
          <p:nvPr>
            <p:ph type="sldNum" sz="quarter" idx="10"/>
          </p:nvPr>
        </p:nvSpPr>
        <p:spPr/>
        <p:txBody>
          <a:bodyPr/>
          <a:lstStyle/>
          <a:p>
            <a:fld id="{B72D9C29-CF77-4F20-8DC7-2FB29688309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827773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this demonstration session, you will use the available virtual machine environment. Before you begin the demonstration, you must complete the following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Hyper‑V Manager, click </a:t>
            </a:r>
            <a:r>
              <a:rPr lang="en-US" sz="1000" b="1" dirty="0">
                <a:effectLst/>
                <a:latin typeface="Arial"/>
                <a:ea typeface="Times New Roman"/>
                <a:cs typeface="Times New Roman"/>
              </a:rPr>
              <a:t>20743C-LON-DC1</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Connect</a:t>
            </a:r>
            <a:r>
              <a:rPr lang="en-US" sz="1000" dirty="0">
                <a:effectLst/>
                <a:latin typeface="Arial"/>
                <a:ea typeface="Times New Roman"/>
                <a:cs typeface="Times New Roman"/>
              </a:rPr>
              <a:t>. Wait until the virtual machine starts.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by using the following credentials: </a:t>
            </a: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Administrator</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Domain: </a:t>
            </a:r>
            <a:r>
              <a:rPr lang="en-US" sz="1000" b="1" dirty="0">
                <a:effectLst/>
                <a:latin typeface="Arial"/>
                <a:ea typeface="Times New Roman"/>
                <a:cs typeface="Times New Roman"/>
              </a:rPr>
              <a:t>Adatum</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20743C-LON-SVR6</a:t>
            </a:r>
            <a:r>
              <a:rPr lang="en-US" sz="1000" dirty="0">
                <a:effectLst/>
                <a:latin typeface="Arial"/>
                <a:ea typeface="Times New Roman"/>
                <a:cs typeface="Times New Roman"/>
              </a:rPr>
              <a:t>, in the virtual machine connection window, click </a:t>
            </a:r>
            <a:r>
              <a:rPr lang="en-US" sz="1000" b="1" dirty="0">
                <a:effectLst/>
                <a:latin typeface="Arial"/>
                <a:ea typeface="Times New Roman"/>
                <a:cs typeface="Times New Roman"/>
              </a:rPr>
              <a:t>Media</a:t>
            </a:r>
            <a:r>
              <a:rPr lang="en-US" sz="1000" dirty="0">
                <a:effectLst/>
                <a:latin typeface="Arial"/>
                <a:ea typeface="Times New Roman"/>
                <a:cs typeface="Times New Roman"/>
              </a:rPr>
              <a:t>, point to </a:t>
            </a:r>
            <a:r>
              <a:rPr lang="en-US" sz="1000" b="1" dirty="0">
                <a:effectLst/>
                <a:latin typeface="Arial"/>
                <a:ea typeface="Times New Roman"/>
                <a:cs typeface="Times New Roman"/>
              </a:rPr>
              <a:t>DVD Drive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Insert Disk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Browse to </a:t>
            </a:r>
            <a:r>
              <a:rPr lang="en-US" sz="1000" b="1" dirty="0">
                <a:effectLst/>
                <a:latin typeface="Arial"/>
                <a:ea typeface="Times New Roman"/>
                <a:cs typeface="Times New Roman"/>
              </a:rPr>
              <a:t>D:\Program Files\Microsoft Learning\20743\Drives</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WinServer2016_1607.iso</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pPr>
            <a:r>
              <a:rPr lang="en-US" sz="1000" b="1" dirty="0">
                <a:latin typeface="Arial"/>
                <a:ea typeface="Calibri"/>
                <a:cs typeface="Times New Roman"/>
              </a:rPr>
              <a:t>Install Windows Server 2016 Core</a:t>
            </a:r>
            <a:endParaRPr lang="en-US" sz="1000" dirty="0">
              <a:latin typeface="Arial"/>
              <a:ea typeface="Calibri"/>
              <a:cs typeface="Times New Roman"/>
            </a:endParaRPr>
          </a:p>
          <a:p>
            <a:pPr marL="342900" lvl="0" indent="-342900">
              <a:spcBef>
                <a:spcPts val="0"/>
              </a:spcBef>
              <a:spcAft>
                <a:spcPts val="995"/>
              </a:spcAft>
              <a:buFont typeface="+mj-lt"/>
              <a:buAutoNum type="arabicPeriod"/>
            </a:pPr>
            <a:r>
              <a:rPr lang="en-US" sz="1000" dirty="0">
                <a:effectLst/>
                <a:latin typeface="Arial"/>
                <a:ea typeface="Times New Roman"/>
                <a:cs typeface="Segoe UI"/>
              </a:rPr>
              <a:t>When the setup program for Windows Server 2016 displays, on the </a:t>
            </a:r>
            <a:r>
              <a:rPr lang="en-US" sz="1000" b="1" dirty="0">
                <a:latin typeface="Arial"/>
                <a:cs typeface="Times New Roman"/>
              </a:rPr>
              <a:t>Enter your language and other preferences and click “Next” to continue</a:t>
            </a:r>
            <a:r>
              <a:rPr lang="en-US" sz="1000" dirty="0">
                <a:effectLst/>
                <a:latin typeface="Arial"/>
                <a:ea typeface="Times New Roman"/>
                <a:cs typeface="Segoe UI"/>
              </a:rPr>
              <a:t> page of Windows Setup, click </a:t>
            </a:r>
            <a:r>
              <a:rPr lang="en-US" sz="1000" b="1" dirty="0">
                <a:latin typeface="Arial"/>
                <a:cs typeface="Times New Roman"/>
              </a:rPr>
              <a:t>Next</a:t>
            </a:r>
            <a:r>
              <a:rPr lang="en-US" sz="1000" dirty="0">
                <a:effectLst/>
                <a:latin typeface="Arial"/>
                <a:ea typeface="Times New Roman"/>
                <a:cs typeface="Segoe UI"/>
              </a:rPr>
              <a:t>.</a:t>
            </a:r>
            <a:endParaRPr lang="en-US" sz="1000" dirty="0">
              <a:effectLst/>
              <a:latin typeface="Arial"/>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533603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spcBef>
                <a:spcPts val="0"/>
              </a:spcBef>
              <a:spcAft>
                <a:spcPts val="995"/>
              </a:spcAft>
              <a:buFont typeface="+mj-lt"/>
              <a:buAutoNum type="arabicPeriod" startAt="2"/>
            </a:pPr>
            <a:r>
              <a:rPr lang="en-US" sz="1000" dirty="0">
                <a:latin typeface="Arial"/>
                <a:ea typeface="Times New Roman"/>
                <a:cs typeface="Segoe UI"/>
              </a:rPr>
              <a:t>On the </a:t>
            </a:r>
            <a:r>
              <a:rPr lang="en-US" sz="1000" b="1" dirty="0">
                <a:latin typeface="Arial"/>
                <a:cs typeface="Times New Roman"/>
              </a:rPr>
              <a:t>Install</a:t>
            </a:r>
            <a:r>
              <a:rPr lang="en-US" sz="1000" dirty="0">
                <a:latin typeface="Arial"/>
                <a:ea typeface="Times New Roman"/>
                <a:cs typeface="Segoe UI"/>
              </a:rPr>
              <a:t> page, click </a:t>
            </a:r>
            <a:r>
              <a:rPr lang="en-US" sz="1000" b="1" dirty="0">
                <a:latin typeface="Arial"/>
                <a:cs typeface="Times New Roman"/>
              </a:rPr>
              <a:t>Install Now</a:t>
            </a:r>
            <a:r>
              <a:rPr lang="en-US" sz="1000" dirty="0">
                <a:latin typeface="Arial"/>
                <a:ea typeface="Times New Roman"/>
                <a:cs typeface="Segoe UI"/>
              </a:rPr>
              <a:t>.</a:t>
            </a:r>
            <a:endParaRPr lang="en-US" sz="1000" dirty="0">
              <a:latin typeface="Arial"/>
            </a:endParaRPr>
          </a:p>
          <a:p>
            <a:pPr marL="342900" lvl="0" indent="-342900">
              <a:spcBef>
                <a:spcPts val="0"/>
              </a:spcBef>
              <a:spcAft>
                <a:spcPts val="995"/>
              </a:spcAft>
              <a:buFont typeface="+mj-lt"/>
              <a:buAutoNum type="arabicPeriod" startAt="2"/>
            </a:pPr>
            <a:r>
              <a:rPr lang="en-US" sz="1000" dirty="0">
                <a:latin typeface="Arial"/>
                <a:ea typeface="Times New Roman"/>
                <a:cs typeface="Segoe UI"/>
              </a:rPr>
              <a:t>On the </a:t>
            </a:r>
            <a:r>
              <a:rPr lang="en-US" sz="1000" b="1" dirty="0">
                <a:latin typeface="Arial"/>
                <a:cs typeface="Times New Roman"/>
              </a:rPr>
              <a:t>Select the operating system you want to install </a:t>
            </a:r>
            <a:r>
              <a:rPr lang="en-US" sz="1000" dirty="0">
                <a:latin typeface="Arial"/>
                <a:ea typeface="Times New Roman"/>
                <a:cs typeface="Times New Roman"/>
              </a:rPr>
              <a:t>page</a:t>
            </a:r>
            <a:r>
              <a:rPr lang="en-US" sz="1000" dirty="0">
                <a:latin typeface="Arial"/>
                <a:ea typeface="Times New Roman"/>
                <a:cs typeface="Segoe UI"/>
              </a:rPr>
              <a:t>, switch between the four displayed options, explaining each. Be sure to point out that </a:t>
            </a:r>
            <a:r>
              <a:rPr lang="en-US" sz="1000" b="1" dirty="0">
                <a:latin typeface="Arial"/>
                <a:cs typeface="Times New Roman"/>
              </a:rPr>
              <a:t>Windows Server 2016 Standard Evaluation</a:t>
            </a:r>
            <a:r>
              <a:rPr lang="en-US" sz="1000" dirty="0">
                <a:latin typeface="Arial"/>
                <a:ea typeface="Times New Roman"/>
                <a:cs typeface="Segoe UI"/>
              </a:rPr>
              <a:t> is the Server Core mode, and it installs by default. Select the </a:t>
            </a:r>
            <a:r>
              <a:rPr lang="en-US" sz="1000" b="1" dirty="0">
                <a:latin typeface="Arial"/>
                <a:cs typeface="Times New Roman"/>
              </a:rPr>
              <a:t>Windows Server 2016 Datacenter</a:t>
            </a:r>
            <a:r>
              <a:rPr lang="en-US" sz="1000" dirty="0">
                <a:latin typeface="Arial"/>
              </a:rPr>
              <a:t> </a:t>
            </a:r>
            <a:r>
              <a:rPr lang="en-US" sz="1000" b="1" dirty="0">
                <a:solidFill>
                  <a:prstClr val="black"/>
                </a:solidFill>
                <a:latin typeface="Arial"/>
                <a:cs typeface="Times New Roman"/>
              </a:rPr>
              <a:t>Evaluation</a:t>
            </a:r>
            <a:r>
              <a:rPr lang="en-US" sz="1000" dirty="0">
                <a:solidFill>
                  <a:prstClr val="black"/>
                </a:solidFill>
                <a:latin typeface="Arial"/>
                <a:ea typeface="Times New Roman"/>
                <a:cs typeface="Segoe UI"/>
              </a:rPr>
              <a:t> option, and then click </a:t>
            </a:r>
            <a:r>
              <a:rPr lang="en-US" sz="1000" b="1" dirty="0">
                <a:solidFill>
                  <a:prstClr val="black"/>
                </a:solidFill>
                <a:latin typeface="Arial"/>
                <a:cs typeface="Times New Roman"/>
              </a:rPr>
              <a:t>Next</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4"/>
            </a:pPr>
            <a:r>
              <a:rPr lang="en-US" sz="1000" dirty="0">
                <a:solidFill>
                  <a:prstClr val="black"/>
                </a:solidFill>
                <a:latin typeface="Arial"/>
                <a:ea typeface="Times New Roman"/>
                <a:cs typeface="Segoe UI"/>
              </a:rPr>
              <a:t>On the </a:t>
            </a:r>
            <a:r>
              <a:rPr lang="en-US" sz="1000" b="1" dirty="0">
                <a:solidFill>
                  <a:prstClr val="black"/>
                </a:solidFill>
                <a:latin typeface="Arial"/>
                <a:cs typeface="Times New Roman"/>
              </a:rPr>
              <a:t>Applicable notices and licenses terms </a:t>
            </a:r>
            <a:r>
              <a:rPr lang="en-US" sz="1000" dirty="0">
                <a:solidFill>
                  <a:prstClr val="black"/>
                </a:solidFill>
                <a:latin typeface="Arial"/>
                <a:ea typeface="Times New Roman"/>
                <a:cs typeface="Times New Roman"/>
              </a:rPr>
              <a:t>page, select the </a:t>
            </a:r>
            <a:r>
              <a:rPr lang="en-US" sz="1000" b="1" dirty="0">
                <a:solidFill>
                  <a:prstClr val="black"/>
                </a:solidFill>
                <a:latin typeface="Arial"/>
                <a:cs typeface="Times New Roman"/>
              </a:rPr>
              <a:t>I accept the license terms </a:t>
            </a:r>
            <a:r>
              <a:rPr lang="en-US" sz="1000" dirty="0">
                <a:solidFill>
                  <a:prstClr val="black"/>
                </a:solidFill>
                <a:latin typeface="Arial"/>
                <a:ea typeface="Times New Roman"/>
                <a:cs typeface="Times New Roman"/>
              </a:rPr>
              <a:t>check box,</a:t>
            </a:r>
            <a:r>
              <a:rPr lang="en-US" sz="1000" b="1" dirty="0">
                <a:solidFill>
                  <a:prstClr val="black"/>
                </a:solidFill>
                <a:latin typeface="Arial"/>
                <a:cs typeface="Times New Roman"/>
              </a:rPr>
              <a:t> </a:t>
            </a:r>
            <a:r>
              <a:rPr lang="en-US" sz="1000" dirty="0">
                <a:solidFill>
                  <a:prstClr val="black"/>
                </a:solidFill>
                <a:latin typeface="Arial"/>
                <a:ea typeface="Times New Roman"/>
                <a:cs typeface="Times New Roman"/>
              </a:rPr>
              <a:t>and then click</a:t>
            </a:r>
            <a:r>
              <a:rPr lang="en-US" sz="1000" b="1" dirty="0">
                <a:solidFill>
                  <a:prstClr val="black"/>
                </a:solidFill>
                <a:latin typeface="Arial"/>
                <a:cs typeface="Times New Roman"/>
              </a:rPr>
              <a:t> Next</a:t>
            </a:r>
            <a:r>
              <a:rPr lang="en-US" sz="1000" dirty="0">
                <a:solidFill>
                  <a:prstClr val="black"/>
                </a:solidFill>
                <a:latin typeface="Arial"/>
                <a:ea typeface="Times New Roman"/>
                <a:cs typeface="Times New Roman"/>
              </a:rPr>
              <a:t>.</a:t>
            </a:r>
            <a:endParaRPr lang="en-US" sz="1000" dirty="0">
              <a:solidFill>
                <a:prstClr val="black"/>
              </a:solidFill>
              <a:latin typeface="Arial"/>
            </a:endParaRPr>
          </a:p>
          <a:p>
            <a:pPr marL="342900" lvl="0" indent="-342900">
              <a:spcAft>
                <a:spcPts val="995"/>
              </a:spcAft>
              <a:buFont typeface="+mj-lt"/>
              <a:buAutoNum type="arabicPeriod" startAt="4"/>
            </a:pPr>
            <a:r>
              <a:rPr lang="en-US" sz="1000" dirty="0">
                <a:solidFill>
                  <a:prstClr val="black"/>
                </a:solidFill>
                <a:latin typeface="Arial"/>
                <a:ea typeface="Times New Roman"/>
                <a:cs typeface="Times New Roman"/>
              </a:rPr>
              <a:t>On the</a:t>
            </a:r>
            <a:r>
              <a:rPr lang="en-US" sz="1000" b="1" dirty="0">
                <a:solidFill>
                  <a:prstClr val="black"/>
                </a:solidFill>
                <a:latin typeface="Arial"/>
                <a:cs typeface="Times New Roman"/>
              </a:rPr>
              <a:t> Which type of installation do you want? </a:t>
            </a:r>
            <a:r>
              <a:rPr lang="en-US" sz="1000" dirty="0">
                <a:solidFill>
                  <a:prstClr val="black"/>
                </a:solidFill>
                <a:latin typeface="Arial"/>
                <a:ea typeface="Times New Roman"/>
                <a:cs typeface="Times New Roman"/>
              </a:rPr>
              <a:t>page, select </a:t>
            </a:r>
            <a:r>
              <a:rPr lang="en-US" sz="1000" b="1" dirty="0">
                <a:solidFill>
                  <a:prstClr val="black"/>
                </a:solidFill>
                <a:latin typeface="Arial"/>
                <a:cs typeface="Times New Roman"/>
              </a:rPr>
              <a:t>Custom</a:t>
            </a:r>
            <a:r>
              <a:rPr lang="en-US" sz="1000" dirty="0">
                <a:solidFill>
                  <a:prstClr val="black"/>
                </a:solidFill>
                <a:latin typeface="Arial"/>
                <a:ea typeface="Times New Roman"/>
                <a:cs typeface="Times New Roman"/>
              </a:rPr>
              <a:t>.</a:t>
            </a:r>
            <a:endParaRPr lang="en-US" sz="1000" dirty="0">
              <a:solidFill>
                <a:prstClr val="black"/>
              </a:solidFill>
              <a:latin typeface="Arial"/>
            </a:endParaRPr>
          </a:p>
          <a:p>
            <a:pPr marL="342900" lvl="0" indent="-342900">
              <a:spcAft>
                <a:spcPts val="995"/>
              </a:spcAft>
              <a:buFont typeface="+mj-lt"/>
              <a:buAutoNum type="arabicPeriod" startAt="4"/>
            </a:pPr>
            <a:r>
              <a:rPr lang="en-US" sz="1000" dirty="0">
                <a:solidFill>
                  <a:prstClr val="black"/>
                </a:solidFill>
                <a:latin typeface="Arial"/>
                <a:ea typeface="Times New Roman"/>
                <a:cs typeface="Segoe UI"/>
              </a:rPr>
              <a:t>On the </a:t>
            </a:r>
            <a:r>
              <a:rPr lang="en-US" sz="1000" b="1" dirty="0">
                <a:solidFill>
                  <a:prstClr val="black"/>
                </a:solidFill>
                <a:latin typeface="Arial"/>
                <a:cs typeface="Times New Roman"/>
              </a:rPr>
              <a:t>Where do you want to install</a:t>
            </a:r>
            <a:r>
              <a:rPr lang="en-US" sz="1000" dirty="0">
                <a:solidFill>
                  <a:prstClr val="black"/>
                </a:solidFill>
                <a:latin typeface="Arial"/>
                <a:ea typeface="Times New Roman"/>
                <a:cs typeface="Segoe UI"/>
              </a:rPr>
              <a:t> </a:t>
            </a:r>
            <a:r>
              <a:rPr lang="en-US" sz="1000" b="1" dirty="0">
                <a:solidFill>
                  <a:prstClr val="black"/>
                </a:solidFill>
                <a:latin typeface="Arial"/>
                <a:cs typeface="Times New Roman"/>
              </a:rPr>
              <a:t>Windows </a:t>
            </a:r>
            <a:r>
              <a:rPr lang="en-US" sz="1000" dirty="0">
                <a:solidFill>
                  <a:prstClr val="black"/>
                </a:solidFill>
                <a:latin typeface="Arial"/>
                <a:ea typeface="Times New Roman"/>
                <a:cs typeface="Segoe UI"/>
              </a:rPr>
              <a:t>page, select </a:t>
            </a:r>
            <a:r>
              <a:rPr lang="en-US" sz="1000" b="1" dirty="0">
                <a:solidFill>
                  <a:prstClr val="black"/>
                </a:solidFill>
                <a:latin typeface="Arial"/>
                <a:cs typeface="Times New Roman"/>
              </a:rPr>
              <a:t>Next</a:t>
            </a:r>
            <a:r>
              <a:rPr lang="en-US" sz="1000" dirty="0">
                <a:solidFill>
                  <a:prstClr val="black"/>
                </a:solidFill>
                <a:latin typeface="Arial"/>
                <a:ea typeface="Times New Roman"/>
                <a:cs typeface="Segoe UI"/>
              </a:rPr>
              <a:t>. </a:t>
            </a:r>
            <a:endParaRPr lang="en-US" sz="1000" dirty="0">
              <a:solidFill>
                <a:prstClr val="black"/>
              </a:solidFill>
              <a:latin typeface="Arial"/>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Once the </a:t>
            </a:r>
            <a:r>
              <a:rPr lang="en-US" sz="1000" b="1" dirty="0">
                <a:solidFill>
                  <a:prstClr val="black"/>
                </a:solidFill>
                <a:latin typeface="Arial"/>
                <a:ea typeface="Calibri"/>
                <a:cs typeface="Times New Roman"/>
              </a:rPr>
              <a:t>Installing Windows </a:t>
            </a:r>
            <a:r>
              <a:rPr lang="en-US" sz="1000" dirty="0">
                <a:solidFill>
                  <a:prstClr val="black"/>
                </a:solidFill>
                <a:latin typeface="Arial"/>
                <a:ea typeface="Calibri"/>
                <a:cs typeface="Times New Roman"/>
              </a:rPr>
              <a:t>page displays, it takes approximately 5 minutes for the installation to complete.</a:t>
            </a:r>
          </a:p>
          <a:p>
            <a:pPr marL="342900" lvl="0" indent="-342900">
              <a:spcAft>
                <a:spcPts val="995"/>
              </a:spcAft>
              <a:buFont typeface="+mj-lt"/>
              <a:buAutoNum type="arabicPeriod" startAt="7"/>
            </a:pPr>
            <a:r>
              <a:rPr lang="en-US" sz="1000" dirty="0">
                <a:solidFill>
                  <a:prstClr val="black"/>
                </a:solidFill>
                <a:latin typeface="Arial"/>
                <a:ea typeface="Times New Roman"/>
                <a:cs typeface="Segoe UI"/>
              </a:rPr>
              <a:t>After the installation completes and </a:t>
            </a:r>
            <a:r>
              <a:rPr lang="en-US" sz="1000" b="1" dirty="0">
                <a:solidFill>
                  <a:prstClr val="black"/>
                </a:solidFill>
                <a:latin typeface="Arial"/>
                <a:cs typeface="Times New Roman"/>
              </a:rPr>
              <a:t>LON-SVR6</a:t>
            </a:r>
            <a:r>
              <a:rPr lang="en-US" sz="1000" dirty="0">
                <a:solidFill>
                  <a:prstClr val="black"/>
                </a:solidFill>
                <a:latin typeface="Arial"/>
                <a:ea typeface="Times New Roman"/>
                <a:cs typeface="Segoe UI"/>
              </a:rPr>
              <a:t> restarts, a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opens after a few seconds and displays the following text:</a:t>
            </a:r>
            <a:endParaRPr lang="en-US" sz="1000" dirty="0">
              <a:solidFill>
                <a:prstClr val="black"/>
              </a:solidFill>
              <a:latin typeface="Arial"/>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Administrator</a:t>
            </a:r>
          </a:p>
          <a:p>
            <a:pPr lvl="0">
              <a:lnSpc>
                <a:spcPct val="115000"/>
              </a:lnSpc>
              <a:spcBef>
                <a:spcPts val="600"/>
              </a:spcBef>
              <a:spcAft>
                <a:spcPts val="995"/>
              </a:spcAft>
            </a:pPr>
            <a:r>
              <a:rPr lang="en-US" sz="1000" dirty="0">
                <a:solidFill>
                  <a:prstClr val="black"/>
                </a:solidFill>
                <a:latin typeface="Arial"/>
                <a:ea typeface="Times New Roman"/>
                <a:cs typeface="Times New Roman"/>
              </a:rPr>
              <a:t>	The user’s password must be changed before signing in.</a:t>
            </a:r>
          </a:p>
          <a:p>
            <a:pPr lvl="0">
              <a:lnSpc>
                <a:spcPct val="115000"/>
              </a:lnSpc>
              <a:spcBef>
                <a:spcPts val="600"/>
              </a:spcBef>
              <a:spcAft>
                <a:spcPts val="995"/>
              </a:spcAft>
            </a:pPr>
            <a:r>
              <a:rPr lang="en-US" sz="1000" dirty="0">
                <a:solidFill>
                  <a:prstClr val="black"/>
                </a:solidFill>
                <a:latin typeface="Arial"/>
                <a:ea typeface="Times New Roman"/>
                <a:cs typeface="Times New Roman"/>
              </a:rPr>
              <a:t>	Ok</a:t>
            </a:r>
          </a:p>
          <a:p>
            <a:pPr lvl="0">
              <a:lnSpc>
                <a:spcPct val="115000"/>
              </a:lnSpc>
              <a:spcBef>
                <a:spcPts val="600"/>
              </a:spcBef>
              <a:spcAft>
                <a:spcPts val="995"/>
              </a:spcAft>
            </a:pPr>
            <a:r>
              <a:rPr lang="en-US" sz="1000" dirty="0">
                <a:solidFill>
                  <a:prstClr val="black"/>
                </a:solidFill>
                <a:latin typeface="Arial"/>
                <a:ea typeface="Times New Roman"/>
                <a:cs typeface="Times New Roman"/>
              </a:rPr>
              <a:t>	Cancel</a:t>
            </a:r>
          </a:p>
          <a:p>
            <a:pPr marL="342900" lvl="0" indent="-342900">
              <a:spcAft>
                <a:spcPts val="995"/>
              </a:spcAft>
              <a:buFont typeface="+mj-lt"/>
              <a:buAutoNum type="arabicPeriod" startAt="8"/>
            </a:pPr>
            <a:r>
              <a:rPr lang="en-US" sz="1000" dirty="0">
                <a:solidFill>
                  <a:prstClr val="black"/>
                </a:solidFill>
                <a:latin typeface="Arial"/>
                <a:ea typeface="Times New Roman"/>
                <a:cs typeface="Segoe UI"/>
              </a:rPr>
              <a:t>Point out that the </a:t>
            </a:r>
            <a:r>
              <a:rPr lang="en-US" sz="1000" b="1" dirty="0">
                <a:solidFill>
                  <a:prstClr val="black"/>
                </a:solidFill>
                <a:latin typeface="Arial"/>
                <a:cs typeface="Times New Roman"/>
              </a:rPr>
              <a:t>Ok</a:t>
            </a:r>
            <a:r>
              <a:rPr lang="en-US" sz="1000" dirty="0">
                <a:solidFill>
                  <a:prstClr val="black"/>
                </a:solidFill>
                <a:latin typeface="Arial"/>
                <a:ea typeface="Times New Roman"/>
                <a:cs typeface="Segoe UI"/>
              </a:rPr>
              <a:t> text line is highlighted, and then press Enter.</a:t>
            </a:r>
          </a:p>
          <a:p>
            <a:pPr marL="342900" lvl="0" indent="-342900">
              <a:spcAft>
                <a:spcPts val="995"/>
              </a:spcAft>
              <a:buFont typeface="+mj-lt"/>
              <a:buAutoNum type="arabicPeriod" startAt="9"/>
            </a:pPr>
            <a:r>
              <a:rPr lang="en-US" sz="1000" dirty="0">
                <a:solidFill>
                  <a:prstClr val="black"/>
                </a:solidFill>
                <a:latin typeface="Arial"/>
                <a:ea typeface="Times New Roman"/>
                <a:cs typeface="Segoe UI"/>
              </a:rPr>
              <a:t>Point out that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text changes to the following:</a:t>
            </a:r>
            <a:endParaRPr lang="en-US" sz="1000" dirty="0">
              <a:solidFill>
                <a:prstClr val="black"/>
              </a:solidFill>
              <a:latin typeface="Arial"/>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Enter new credentials for Administrator or hit ESC to cancel. </a:t>
            </a:r>
          </a:p>
        </p:txBody>
      </p:sp>
      <p:sp>
        <p:nvSpPr>
          <p:cNvPr id="4" name="Slide Number Placeholder 3"/>
          <p:cNvSpPr>
            <a:spLocks noGrp="1"/>
          </p:cNvSpPr>
          <p:nvPr>
            <p:ph type="sldNum" sz="quarter" idx="10"/>
          </p:nvPr>
        </p:nvSpPr>
        <p:spPr/>
        <p:txBody>
          <a:bodyPr/>
          <a:lstStyle/>
          <a:p>
            <a:fld id="{B72D9C29-CF77-4F20-8DC7-2FB296883092}"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52803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B72D9C29-CF77-4F20-8DC7-2FB29688309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100631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Below this line, in the </a:t>
            </a:r>
            <a:r>
              <a:rPr lang="en-US" sz="1000" b="1" dirty="0">
                <a:solidFill>
                  <a:prstClr val="black"/>
                </a:solidFill>
                <a:latin typeface="Arial"/>
                <a:ea typeface="Times New Roman"/>
                <a:cs typeface="Times New Roman"/>
              </a:rPr>
              <a:t>New password</a:t>
            </a:r>
            <a:r>
              <a:rPr lang="en-US" sz="1000" dirty="0">
                <a:solidFill>
                  <a:prstClr val="black"/>
                </a:solidFill>
                <a:latin typeface="Arial"/>
                <a:ea typeface="Times New Roman"/>
                <a:cs typeface="Segoe UI"/>
              </a:rPr>
              <a:t> text line, type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 and then press the Tab key.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Confirm password</a:t>
            </a:r>
            <a:r>
              <a:rPr lang="en-US" sz="1000" dirty="0">
                <a:solidFill>
                  <a:prstClr val="black"/>
                </a:solidFill>
                <a:latin typeface="Arial"/>
                <a:ea typeface="Times New Roman"/>
                <a:cs typeface="Segoe UI"/>
              </a:rPr>
              <a:t> text line, type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 and then press Enter. </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Now the text in the </a:t>
            </a:r>
            <a:r>
              <a:rPr lang="en-US" sz="1000" b="1" dirty="0">
                <a:solidFill>
                  <a:prstClr val="black"/>
                </a:solidFill>
                <a:latin typeface="Arial"/>
                <a:ea typeface="Calibri"/>
                <a:cs typeface="Times New Roman"/>
              </a:rPr>
              <a:t>Command Prompt</a:t>
            </a:r>
            <a:r>
              <a:rPr lang="en-US" sz="1000" dirty="0">
                <a:solidFill>
                  <a:prstClr val="black"/>
                </a:solidFill>
                <a:latin typeface="Arial"/>
                <a:ea typeface="Times New Roman"/>
                <a:cs typeface="Segoe UI"/>
              </a:rPr>
              <a:t> window changes to:</a:t>
            </a:r>
            <a:endParaRPr lang="en-US" sz="1000" dirty="0">
              <a:solidFill>
                <a:prstClr val="black"/>
              </a:solidFill>
              <a:latin typeface="Arial"/>
              <a:ea typeface="Calibri"/>
              <a:cs typeface="Times New Roman"/>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Your password has been changed.</a:t>
            </a:r>
          </a:p>
          <a:p>
            <a:pPr lvl="0">
              <a:lnSpc>
                <a:spcPct val="115000"/>
              </a:lnSpc>
              <a:spcBef>
                <a:spcPts val="600"/>
              </a:spcBef>
              <a:spcAft>
                <a:spcPts val="995"/>
              </a:spcAft>
            </a:pPr>
            <a:r>
              <a:rPr lang="en-US" sz="1000" dirty="0">
                <a:solidFill>
                  <a:prstClr val="black"/>
                </a:solidFill>
                <a:latin typeface="Arial"/>
                <a:ea typeface="Times New Roman"/>
                <a:cs typeface="Times New Roman"/>
              </a:rPr>
              <a:t>	Ok</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Point out that the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text line is highlighted, and then press Enter.</a:t>
            </a:r>
            <a:endParaRPr lang="en-US" sz="1000" dirty="0">
              <a:solidFill>
                <a:prstClr val="black"/>
              </a:solidFill>
              <a:latin typeface="Arial"/>
              <a:ea typeface="Times New Roman"/>
              <a:cs typeface="Times New Roman"/>
            </a:endParaRPr>
          </a:p>
          <a:p>
            <a:pPr marL="342900" lvl="0" indent="-342900">
              <a:spcAft>
                <a:spcPts val="995"/>
              </a:spcAft>
              <a:buFont typeface="+mj-lt"/>
              <a:buAutoNum type="arabicPeriod" startAt="12"/>
            </a:pPr>
            <a:r>
              <a:rPr lang="en-US" sz="1000" dirty="0">
                <a:solidFill>
                  <a:prstClr val="black"/>
                </a:solidFill>
                <a:latin typeface="Arial"/>
                <a:ea typeface="Times New Roman"/>
                <a:cs typeface="Segoe UI"/>
              </a:rPr>
              <a:t>After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shows a </a:t>
            </a:r>
            <a:r>
              <a:rPr lang="en-US" sz="1000" b="1" dirty="0">
                <a:solidFill>
                  <a:prstClr val="black"/>
                </a:solidFill>
                <a:latin typeface="Arial"/>
                <a:cs typeface="Times New Roman"/>
              </a:rPr>
              <a:t>C:\Users\Administrator&gt;</a:t>
            </a:r>
            <a:r>
              <a:rPr lang="en-US" sz="1000" dirty="0">
                <a:solidFill>
                  <a:prstClr val="black"/>
                </a:solidFill>
                <a:latin typeface="Arial"/>
                <a:cs typeface="Segoe UI"/>
              </a:rPr>
              <a:t> </a:t>
            </a:r>
            <a:r>
              <a:rPr lang="en-US" sz="1000" dirty="0">
                <a:solidFill>
                  <a:prstClr val="black"/>
                </a:solidFill>
                <a:latin typeface="Arial"/>
                <a:ea typeface="Times New Roman"/>
                <a:cs typeface="Segoe UI"/>
              </a:rPr>
              <a:t>prompt, the installation is complete.</a:t>
            </a:r>
            <a:endParaRPr lang="en-US" sz="1000" dirty="0">
              <a:solidFill>
                <a:prstClr val="black"/>
              </a:solidFill>
              <a:latin typeface="Arial"/>
            </a:endParaRPr>
          </a:p>
          <a:p>
            <a:pPr lvl="0">
              <a:lnSpc>
                <a:spcPct val="115000"/>
              </a:lnSpc>
            </a:pPr>
            <a:r>
              <a:rPr lang="en-US" sz="1000" b="1" dirty="0">
                <a:solidFill>
                  <a:prstClr val="black"/>
                </a:solidFill>
                <a:latin typeface="Arial"/>
                <a:ea typeface="Calibri"/>
                <a:cs typeface="Times New Roman"/>
              </a:rPr>
              <a:t>Configure a new Server Core installation</a:t>
            </a:r>
            <a:endParaRPr lang="en-US" sz="1000" dirty="0">
              <a:solidFill>
                <a:prstClr val="black"/>
              </a:solidFill>
              <a:latin typeface="Arial"/>
              <a:ea typeface="Calibri"/>
              <a:cs typeface="Times New Roman"/>
            </a:endParaRPr>
          </a:p>
          <a:p>
            <a:pPr marL="342900" lvl="0" indent="-342900">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a:t>
            </a:r>
            <a:r>
              <a:rPr lang="en-US" sz="1000" b="1" dirty="0">
                <a:solidFill>
                  <a:prstClr val="black"/>
                </a:solidFill>
                <a:latin typeface="Arial"/>
                <a:cs typeface="Times New Roman"/>
              </a:rPr>
              <a:t>PowerShell</a:t>
            </a:r>
            <a:r>
              <a:rPr lang="en-US" sz="1000" dirty="0">
                <a:solidFill>
                  <a:prstClr val="black"/>
                </a:solidFill>
                <a:latin typeface="Arial"/>
                <a:ea typeface="Times New Roman"/>
                <a:cs typeface="Segoe UI"/>
              </a:rPr>
              <a:t>, and then press Enter.</a:t>
            </a:r>
            <a:endParaRPr lang="en-US" sz="1000" dirty="0">
              <a:solidFill>
                <a:prstClr val="black"/>
              </a:solidFill>
              <a:latin typeface="Arial"/>
            </a:endParaRPr>
          </a:p>
          <a:p>
            <a:pPr marL="342900" lvl="0" indent="-342900">
              <a:spcAft>
                <a:spcPts val="995"/>
              </a:spcAft>
              <a:buFont typeface="+mj-lt"/>
              <a:buAutoNum type="arabicPeriod"/>
            </a:pPr>
            <a:r>
              <a:rPr lang="en-US" sz="1000" dirty="0">
                <a:solidFill>
                  <a:prstClr val="black"/>
                </a:solidFill>
                <a:latin typeface="Arial"/>
                <a:ea typeface="Times New Roman"/>
                <a:cs typeface="Segoe UI"/>
              </a:rPr>
              <a:t>Verify that Windows PowerShell loads, and the prompt changes to </a:t>
            </a:r>
            <a:r>
              <a:rPr lang="en-US" sz="1000" b="1" dirty="0">
                <a:solidFill>
                  <a:prstClr val="black"/>
                </a:solidFill>
                <a:latin typeface="Arial"/>
                <a:cs typeface="Times New Roman"/>
              </a:rPr>
              <a:t>PS C:\Users\Administrator&gt;</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the following command, and then press Enter:</a:t>
            </a:r>
            <a:endParaRPr lang="en-US" sz="1000" dirty="0">
              <a:solidFill>
                <a:prstClr val="black"/>
              </a:solidFill>
              <a:latin typeface="Arial"/>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$env:computername</a:t>
            </a:r>
          </a:p>
          <a:p>
            <a:pPr marL="342900" lvl="0" indent="-342900">
              <a:spcAft>
                <a:spcPts val="995"/>
              </a:spcAft>
              <a:buFont typeface="+mj-lt"/>
              <a:buAutoNum type="arabicPeriod" startAt="4"/>
            </a:pPr>
            <a:r>
              <a:rPr lang="en-US" sz="1000" dirty="0">
                <a:solidFill>
                  <a:prstClr val="black"/>
                </a:solidFill>
                <a:latin typeface="Arial"/>
                <a:ea typeface="Times New Roman"/>
                <a:cs typeface="Segoe UI"/>
              </a:rPr>
              <a:t>Note that the name is initially a randomly selected host name. In most cases, you will need to change the host name.</a:t>
            </a:r>
            <a:endParaRPr lang="en-US" sz="1000" dirty="0">
              <a:solidFill>
                <a:prstClr val="black"/>
              </a:solidFill>
              <a:latin typeface="Arial"/>
            </a:endParaRPr>
          </a:p>
          <a:p>
            <a:pPr marL="342900" lvl="0" indent="-342900">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the following command, and then press Enter:</a:t>
            </a:r>
            <a:endParaRPr lang="en-US" sz="1000" dirty="0">
              <a:solidFill>
                <a:prstClr val="black"/>
              </a:solidFill>
              <a:latin typeface="Arial"/>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Get-NetIPAddress | FT IPAddress</a:t>
            </a:r>
          </a:p>
        </p:txBody>
      </p:sp>
      <p:sp>
        <p:nvSpPr>
          <p:cNvPr id="4" name="Slide Number Placeholder 3"/>
          <p:cNvSpPr>
            <a:spLocks noGrp="1"/>
          </p:cNvSpPr>
          <p:nvPr>
            <p:ph type="sldNum" sz="quarter" idx="10"/>
          </p:nvPr>
        </p:nvSpPr>
        <p:spPr/>
        <p:txBody>
          <a:bodyPr/>
          <a:lstStyle/>
          <a:p>
            <a:fld id="{B72D9C29-CF77-4F20-8DC7-2FB296883092}"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4214920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the IPv4 address of 172.16.0.160. This is a DHCP address that was received from the DHCP Server service that is running on </a:t>
            </a:r>
            <a:r>
              <a:rPr lang="en-US" sz="1000" b="1" dirty="0">
                <a:solidFill>
                  <a:prstClr val="black"/>
                </a:solidFill>
                <a:latin typeface="Arial"/>
                <a:ea typeface="Calibri"/>
                <a:cs typeface="Times New Roman"/>
              </a:rPr>
              <a:t>LON-DC1</a:t>
            </a:r>
            <a:r>
              <a:rPr lang="en-US" sz="1000" dirty="0">
                <a:solidFill>
                  <a:prstClr val="black"/>
                </a:solidFill>
                <a:latin typeface="Arial"/>
                <a:ea typeface="Calibri"/>
                <a:cs typeface="Times New Roman"/>
              </a:rPr>
              <a:t>. While you can use this address, you normally would use a static IP address for servers that host server roles.</a:t>
            </a:r>
          </a:p>
          <a:p>
            <a:pPr lvl="1">
              <a:lnSpc>
                <a:spcPct val="115000"/>
              </a:lnSpc>
              <a:spcAft>
                <a:spcPts val="995"/>
              </a:spcAft>
            </a:pPr>
            <a:r>
              <a:rPr lang="en-US" sz="1000" dirty="0">
                <a:solidFill>
                  <a:prstClr val="black"/>
                </a:solidFill>
                <a:latin typeface="Arial"/>
                <a:ea typeface="Times New Roman"/>
                <a:cs typeface="Segoe UI"/>
              </a:rPr>
              <a:t>Explain that they can use many Windows PowerShell and command prompt commands to configure   </a:t>
            </a:r>
            <a:r>
              <a:rPr lang="en-US" sz="1000" b="1" dirty="0">
                <a:solidFill>
                  <a:prstClr val="black"/>
                </a:solidFill>
                <a:latin typeface="Arial"/>
                <a:cs typeface="Times New Roman"/>
              </a:rPr>
              <a:t>LON-SVR6</a:t>
            </a:r>
            <a:r>
              <a:rPr lang="en-US" sz="1000" dirty="0">
                <a:solidFill>
                  <a:prstClr val="black"/>
                </a:solidFill>
                <a:latin typeface="Arial"/>
                <a:ea typeface="Times New Roman"/>
                <a:cs typeface="Segoe UI"/>
              </a:rPr>
              <a:t>, but Microsoft provides a tool named </a:t>
            </a:r>
            <a:r>
              <a:rPr lang="en-US" sz="1000" b="1" dirty="0">
                <a:solidFill>
                  <a:prstClr val="black"/>
                </a:solidFill>
                <a:latin typeface="Arial"/>
                <a:cs typeface="Times New Roman"/>
              </a:rPr>
              <a:t>Sconfig.cmd</a:t>
            </a:r>
            <a:r>
              <a:rPr lang="en-US" sz="1000" dirty="0">
                <a:solidFill>
                  <a:prstClr val="black"/>
                </a:solidFill>
                <a:latin typeface="Arial"/>
                <a:ea typeface="Times New Roman"/>
                <a:cs typeface="Segoe UI"/>
              </a:rPr>
              <a:t> that uses a text-based display to perform all aspects of initial configuration.</a:t>
            </a:r>
            <a:endParaRPr lang="en-US" sz="1000" dirty="0">
              <a:solidFill>
                <a:prstClr val="black"/>
              </a:solidFill>
              <a:latin typeface="Arial"/>
            </a:endParaRPr>
          </a:p>
          <a:p>
            <a:pPr marL="342900" lvl="0" indent="-342900">
              <a:spcAft>
                <a:spcPts val="995"/>
              </a:spcAft>
              <a:buFont typeface="+mj-lt"/>
              <a:buAutoNum type="arabicPeriod" startAt="6"/>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a:t>
            </a:r>
            <a:r>
              <a:rPr lang="en-US" sz="1000" b="1" dirty="0">
                <a:solidFill>
                  <a:prstClr val="black"/>
                </a:solidFill>
                <a:latin typeface="Arial"/>
                <a:cs typeface="Times New Roman"/>
              </a:rPr>
              <a:t>sconfig.cmd</a:t>
            </a:r>
            <a:r>
              <a:rPr lang="en-US" sz="1000" dirty="0">
                <a:solidFill>
                  <a:prstClr val="black"/>
                </a:solidFill>
                <a:latin typeface="Arial"/>
                <a:ea typeface="Times New Roman"/>
                <a:cs typeface="Segoe UI"/>
              </a:rPr>
              <a:t>, and then press </a:t>
            </a:r>
            <a:r>
              <a:rPr lang="en-US" sz="1000" dirty="0">
                <a:solidFill>
                  <a:prstClr val="black"/>
                </a:solidFill>
                <a:latin typeface="Arial"/>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6"/>
            </a:pPr>
            <a:r>
              <a:rPr lang="en-US" sz="1000" dirty="0">
                <a:solidFill>
                  <a:prstClr val="black"/>
                </a:solidFill>
                <a:latin typeface="Arial"/>
                <a:ea typeface="Times New Roman"/>
                <a:cs typeface="Calibri"/>
              </a:rPr>
              <a:t>To select </a:t>
            </a:r>
            <a:r>
              <a:rPr lang="en-US" sz="1000" b="1" dirty="0">
                <a:solidFill>
                  <a:prstClr val="black"/>
                </a:solidFill>
                <a:latin typeface="Arial"/>
                <a:cs typeface="Times New Roman"/>
              </a:rPr>
              <a:t>Network Settings</a:t>
            </a:r>
            <a:r>
              <a:rPr lang="en-US" sz="1000" dirty="0">
                <a:solidFill>
                  <a:prstClr val="black"/>
                </a:solidFill>
                <a:latin typeface="Arial"/>
                <a:ea typeface="Times New Roman"/>
                <a:cs typeface="Calibri"/>
              </a:rPr>
              <a:t>, type </a:t>
            </a:r>
            <a:r>
              <a:rPr lang="en-US" sz="1000" b="1" dirty="0">
                <a:solidFill>
                  <a:prstClr val="black"/>
                </a:solidFill>
                <a:latin typeface="Arial"/>
                <a:cs typeface="Times New Roman"/>
              </a:rPr>
              <a:t>8</a:t>
            </a:r>
            <a:r>
              <a:rPr lang="en-US" sz="1000" dirty="0">
                <a:solidFill>
                  <a:prstClr val="black"/>
                </a:solidFill>
                <a:latin typeface="Arial"/>
                <a:ea typeface="Times New Roman"/>
                <a:cs typeface="Calibri"/>
              </a:rPr>
              <a:t>,</a:t>
            </a:r>
            <a:r>
              <a:rPr lang="en-US" sz="1000" b="1" dirty="0">
                <a:solidFill>
                  <a:prstClr val="black"/>
                </a:solidFill>
                <a:latin typeface="Arial"/>
                <a:cs typeface="Times New Roman"/>
              </a:rPr>
              <a:t> </a:t>
            </a:r>
            <a:r>
              <a:rPr lang="en-US" sz="1000" dirty="0">
                <a:solidFill>
                  <a:prstClr val="black"/>
                </a:solidFill>
                <a:latin typeface="Arial"/>
                <a:ea typeface="Times New Roman"/>
                <a:cs typeface="Calibri"/>
              </a:rPr>
              <a:t>and then press</a:t>
            </a:r>
            <a:r>
              <a:rPr lang="en-US" sz="1000" b="1" dirty="0">
                <a:solidFill>
                  <a:prstClr val="black"/>
                </a:solidFill>
                <a:latin typeface="Arial"/>
                <a:cs typeface="Times New Roman"/>
              </a:rPr>
              <a:t> </a:t>
            </a:r>
            <a:r>
              <a:rPr lang="en-US" sz="1000" dirty="0">
                <a:solidFill>
                  <a:prstClr val="black"/>
                </a:solidFill>
                <a:latin typeface="Arial"/>
                <a:ea typeface="Times New Roman"/>
                <a:cs typeface="Calibri"/>
              </a:rPr>
              <a:t>Enter.</a:t>
            </a:r>
            <a:endParaRPr lang="en-US" sz="1000" dirty="0">
              <a:solidFill>
                <a:prstClr val="black"/>
              </a:solidFill>
              <a:latin typeface="Arial"/>
            </a:endParaRPr>
          </a:p>
          <a:p>
            <a:pPr marL="342900" lvl="0" indent="-342900">
              <a:spcAft>
                <a:spcPts val="995"/>
              </a:spcAft>
              <a:buFont typeface="+mj-lt"/>
              <a:buAutoNum type="arabicPeriod" startAt="6"/>
            </a:pPr>
            <a:r>
              <a:rPr lang="en-US" sz="1000" dirty="0">
                <a:solidFill>
                  <a:srgbClr val="000000"/>
                </a:solidFill>
                <a:latin typeface="Arial"/>
                <a:ea typeface="Times New Roman"/>
                <a:cs typeface="Calibri"/>
              </a:rPr>
              <a:t>For </a:t>
            </a:r>
            <a:r>
              <a:rPr lang="en-US" sz="1000" b="1" dirty="0">
                <a:solidFill>
                  <a:srgbClr val="000000"/>
                </a:solidFill>
                <a:latin typeface="Arial"/>
                <a:cs typeface="Times New Roman"/>
              </a:rPr>
              <a:t>Select Network Adapter Index#</a:t>
            </a:r>
            <a:r>
              <a:rPr lang="en-US" sz="1000" dirty="0">
                <a:solidFill>
                  <a:srgbClr val="000000"/>
                </a:solidFill>
                <a:latin typeface="Arial"/>
                <a:ea typeface="Times New Roman"/>
                <a:cs typeface="Calibri"/>
              </a:rPr>
              <a:t>, type </a:t>
            </a:r>
            <a:r>
              <a:rPr lang="en-US" sz="1000" b="1" dirty="0">
                <a:solidFill>
                  <a:srgbClr val="000000"/>
                </a:solidFill>
                <a:latin typeface="Arial"/>
                <a:cs typeface="Times New Roman"/>
              </a:rPr>
              <a:t>1</a:t>
            </a:r>
            <a:r>
              <a:rPr lang="en-US" sz="1000" dirty="0">
                <a:solidFill>
                  <a:srgbClr val="000000"/>
                </a:solidFill>
                <a:latin typeface="Arial"/>
                <a:ea typeface="Times New Roman"/>
                <a:cs typeface="Calibri"/>
              </a:rPr>
              <a:t>, and then press Enter.</a:t>
            </a:r>
            <a:endParaRPr lang="en-US" sz="1000" dirty="0">
              <a:solidFill>
                <a:srgbClr val="000000"/>
              </a:solidFill>
              <a:latin typeface="Arial"/>
            </a:endParaRPr>
          </a:p>
          <a:p>
            <a:pPr marL="342900" lvl="0" indent="-342900">
              <a:spcAft>
                <a:spcPts val="995"/>
              </a:spcAft>
              <a:buFont typeface="+mj-lt"/>
              <a:buAutoNum type="arabicPeriod" startAt="6"/>
            </a:pPr>
            <a:r>
              <a:rPr lang="en-US" sz="1000" dirty="0">
                <a:solidFill>
                  <a:srgbClr val="000000"/>
                </a:solidFill>
                <a:latin typeface="Arial"/>
                <a:ea typeface="Times New Roman"/>
                <a:cs typeface="Calibri"/>
              </a:rPr>
              <a:t>On the screen, note the four options at the bottom. Select each of the following numbers, and then set the following values:</a:t>
            </a:r>
            <a:endParaRPr lang="en-US" sz="1000" dirty="0">
              <a:solidFill>
                <a:srgbClr val="000000"/>
              </a:solidFill>
              <a:latin typeface="Arial"/>
            </a:endParaRPr>
          </a:p>
          <a:p>
            <a:pPr marL="742950" lvl="1" indent="-285750">
              <a:spcAft>
                <a:spcPts val="995"/>
              </a:spcAft>
              <a:buFont typeface="+mj-lt"/>
              <a:buAutoNum type="alphaLcParenR"/>
            </a:pPr>
            <a:r>
              <a:rPr lang="en-US" sz="1000" b="1" dirty="0">
                <a:solidFill>
                  <a:srgbClr val="000000"/>
                </a:solidFill>
                <a:latin typeface="Arial"/>
                <a:cs typeface="Times New Roman"/>
              </a:rPr>
              <a:t>1)</a:t>
            </a:r>
            <a:r>
              <a:rPr lang="en-US" sz="1000" dirty="0">
                <a:solidFill>
                  <a:srgbClr val="000000"/>
                </a:solidFill>
                <a:latin typeface="Arial"/>
                <a:ea typeface="Times New Roman"/>
                <a:cs typeface="Calibri"/>
              </a:rPr>
              <a:t> </a:t>
            </a:r>
            <a:r>
              <a:rPr lang="en-US" sz="1000" b="1" dirty="0">
                <a:solidFill>
                  <a:srgbClr val="000000"/>
                </a:solidFill>
                <a:latin typeface="Arial"/>
                <a:cs typeface="Times New Roman"/>
              </a:rPr>
              <a:t>Set Network Adapter Address</a:t>
            </a:r>
            <a:r>
              <a:rPr lang="en-US" sz="1000" dirty="0">
                <a:solidFill>
                  <a:srgbClr val="000000"/>
                </a:solidFill>
                <a:latin typeface="Arial"/>
                <a:ea typeface="Times New Roman"/>
                <a:cs typeface="Calibri"/>
              </a:rPr>
              <a:t>: Select </a:t>
            </a:r>
            <a:r>
              <a:rPr lang="en-US" sz="1000" b="1" dirty="0">
                <a:solidFill>
                  <a:srgbClr val="000000"/>
                </a:solidFill>
                <a:latin typeface="Arial"/>
                <a:cs typeface="Times New Roman"/>
              </a:rPr>
              <a:t>Static IP</a:t>
            </a:r>
            <a:r>
              <a:rPr lang="en-US" sz="1000" dirty="0">
                <a:solidFill>
                  <a:srgbClr val="000000"/>
                </a:solidFill>
                <a:latin typeface="Arial"/>
                <a:ea typeface="Times New Roman"/>
                <a:cs typeface="Calibri"/>
              </a:rPr>
              <a:t>, </a:t>
            </a:r>
            <a:endParaRPr lang="en-US" sz="1000" dirty="0">
              <a:solidFill>
                <a:srgbClr val="000000"/>
              </a:solidFill>
              <a:latin typeface="Arial"/>
            </a:endParaRPr>
          </a:p>
          <a:p>
            <a:pPr marL="914400" lvl="0">
              <a:spcAft>
                <a:spcPts val="995"/>
              </a:spcAft>
            </a:pPr>
            <a:r>
              <a:rPr lang="en-US" sz="1000" dirty="0">
                <a:solidFill>
                  <a:srgbClr val="000000"/>
                </a:solidFill>
                <a:latin typeface="Arial"/>
                <a:ea typeface="Times New Roman"/>
                <a:cs typeface="Calibri"/>
              </a:rPr>
              <a:t>enter </a:t>
            </a:r>
            <a:r>
              <a:rPr lang="en-US" sz="1000" b="1" dirty="0">
                <a:solidFill>
                  <a:prstClr val="black"/>
                </a:solidFill>
                <a:latin typeface="Arial"/>
                <a:cs typeface="Times New Roman"/>
              </a:rPr>
              <a:t>172.16.0.26</a:t>
            </a:r>
            <a:r>
              <a:rPr lang="en-US" sz="1000" dirty="0">
                <a:solidFill>
                  <a:srgbClr val="000000"/>
                </a:solidFill>
                <a:latin typeface="Arial"/>
                <a:ea typeface="Times New Roman"/>
                <a:cs typeface="Calibri"/>
              </a:rPr>
              <a:t> as the static IP address, </a:t>
            </a:r>
            <a:endParaRPr lang="en-US" sz="1000" dirty="0">
              <a:solidFill>
                <a:prstClr val="black"/>
              </a:solidFill>
              <a:latin typeface="Arial"/>
            </a:endParaRPr>
          </a:p>
          <a:p>
            <a:pPr marL="914400" lvl="0">
              <a:spcAft>
                <a:spcPts val="995"/>
              </a:spcAft>
            </a:pPr>
            <a:r>
              <a:rPr lang="en-US" sz="1000" dirty="0">
                <a:solidFill>
                  <a:srgbClr val="000000"/>
                </a:solidFill>
                <a:latin typeface="Arial"/>
                <a:ea typeface="Times New Roman"/>
                <a:cs typeface="Calibri"/>
              </a:rPr>
              <a:t>Enter Subnet Mask: </a:t>
            </a:r>
            <a:r>
              <a:rPr lang="en-US" sz="1000" b="1" dirty="0">
                <a:solidFill>
                  <a:prstClr val="black"/>
                </a:solidFill>
                <a:latin typeface="Arial"/>
                <a:cs typeface="Times New Roman"/>
              </a:rPr>
              <a:t>255.255.0.0</a:t>
            </a:r>
            <a:r>
              <a:rPr lang="en-US" sz="1000" dirty="0">
                <a:solidFill>
                  <a:srgbClr val="000000"/>
                </a:solidFill>
                <a:latin typeface="Arial"/>
                <a:ea typeface="Times New Roman"/>
                <a:cs typeface="Calibri"/>
              </a:rPr>
              <a:t>, </a:t>
            </a:r>
            <a:endParaRPr lang="en-US" sz="1000" dirty="0">
              <a:solidFill>
                <a:prstClr val="black"/>
              </a:solidFill>
              <a:latin typeface="Arial"/>
            </a:endParaRPr>
          </a:p>
          <a:p>
            <a:pPr marL="914400" lvl="0">
              <a:spcAft>
                <a:spcPts val="995"/>
              </a:spcAft>
            </a:pPr>
            <a:r>
              <a:rPr lang="en-US" sz="1000" dirty="0">
                <a:solidFill>
                  <a:srgbClr val="000000"/>
                </a:solidFill>
                <a:latin typeface="Arial"/>
                <a:ea typeface="Times New Roman"/>
                <a:cs typeface="Calibri"/>
              </a:rPr>
              <a:t>Enter Default Gateway: </a:t>
            </a:r>
            <a:r>
              <a:rPr lang="en-US" sz="1000" b="1" dirty="0">
                <a:solidFill>
                  <a:prstClr val="black"/>
                </a:solidFill>
                <a:latin typeface="Arial"/>
                <a:cs typeface="Times New Roman"/>
              </a:rPr>
              <a:t>172.16.0.1</a:t>
            </a:r>
            <a:r>
              <a:rPr lang="en-US" sz="1000" dirty="0">
                <a:solidFill>
                  <a:srgbClr val="000000"/>
                </a:solidFill>
                <a:latin typeface="Arial"/>
                <a:ea typeface="Times New Roman"/>
                <a:cs typeface="Calibri"/>
              </a:rPr>
              <a:t>.</a:t>
            </a:r>
            <a:endParaRPr lang="en-US" sz="1000" dirty="0">
              <a:solidFill>
                <a:prstClr val="black"/>
              </a:solidFill>
              <a:latin typeface="Arial"/>
            </a:endParaRPr>
          </a:p>
          <a:p>
            <a:pPr marL="742950" lvl="1" indent="-285750">
              <a:spcAft>
                <a:spcPts val="995"/>
              </a:spcAft>
              <a:buFont typeface="+mj-lt"/>
              <a:buAutoNum type="alphaLcParenR" startAt="2"/>
            </a:pPr>
            <a:r>
              <a:rPr lang="en-US" sz="1000" b="1" dirty="0">
                <a:solidFill>
                  <a:srgbClr val="000000"/>
                </a:solidFill>
                <a:latin typeface="Arial"/>
                <a:cs typeface="Times New Roman"/>
              </a:rPr>
              <a:t>2) Set DNS Server</a:t>
            </a:r>
            <a:r>
              <a:rPr lang="en-US" sz="1000" dirty="0">
                <a:solidFill>
                  <a:srgbClr val="000000"/>
                </a:solidFill>
                <a:latin typeface="Arial"/>
                <a:ea typeface="Times New Roman"/>
                <a:cs typeface="Calibri"/>
              </a:rPr>
              <a:t>: Enter new preferred DNS server:</a:t>
            </a:r>
            <a:r>
              <a:rPr lang="en-US" sz="1000" b="1" dirty="0">
                <a:solidFill>
                  <a:srgbClr val="000000"/>
                </a:solidFill>
                <a:latin typeface="Arial"/>
                <a:cs typeface="Times New Roman"/>
              </a:rPr>
              <a:t> 172.16.0.10</a:t>
            </a:r>
            <a:r>
              <a:rPr lang="en-US" sz="1000" dirty="0">
                <a:solidFill>
                  <a:srgbClr val="000000"/>
                </a:solidFill>
                <a:latin typeface="Arial"/>
                <a:ea typeface="Times New Roman"/>
                <a:cs typeface="Calibri"/>
              </a:rPr>
              <a:t>, click </a:t>
            </a:r>
            <a:r>
              <a:rPr lang="en-US" sz="1000" b="1" dirty="0">
                <a:solidFill>
                  <a:srgbClr val="000000"/>
                </a:solidFill>
                <a:latin typeface="Arial"/>
                <a:cs typeface="Times New Roman"/>
              </a:rPr>
              <a:t>OK</a:t>
            </a:r>
            <a:r>
              <a:rPr lang="en-US" sz="1000" dirty="0">
                <a:solidFill>
                  <a:srgbClr val="000000"/>
                </a:solidFill>
                <a:latin typeface="Arial"/>
                <a:ea typeface="Times New Roman"/>
                <a:cs typeface="Calibri"/>
              </a:rPr>
              <a:t> in the </a:t>
            </a:r>
            <a:r>
              <a:rPr lang="en-US" sz="1000" b="1" dirty="0">
                <a:solidFill>
                  <a:srgbClr val="000000"/>
                </a:solidFill>
                <a:latin typeface="Arial"/>
                <a:cs typeface="Times New Roman"/>
              </a:rPr>
              <a:t>Network Settings</a:t>
            </a:r>
            <a:r>
              <a:rPr lang="en-US" sz="1000" dirty="0">
                <a:solidFill>
                  <a:srgbClr val="000000"/>
                </a:solidFill>
                <a:latin typeface="Arial"/>
                <a:ea typeface="Times New Roman"/>
                <a:cs typeface="Calibri"/>
              </a:rPr>
              <a:t> pop-up window, and then in </a:t>
            </a:r>
            <a:r>
              <a:rPr lang="en-US" sz="1000" b="1" dirty="0">
                <a:solidFill>
                  <a:srgbClr val="000000"/>
                </a:solidFill>
                <a:latin typeface="Arial"/>
                <a:cs typeface="Times New Roman"/>
              </a:rPr>
              <a:t>Enter alternate DNS server</a:t>
            </a:r>
            <a:r>
              <a:rPr lang="en-US" sz="1000" dirty="0">
                <a:solidFill>
                  <a:srgbClr val="000000"/>
                </a:solidFill>
                <a:latin typeface="Arial"/>
                <a:ea typeface="Times New Roman"/>
                <a:cs typeface="Calibri"/>
              </a:rPr>
              <a:t>, press Enter.</a:t>
            </a:r>
            <a:endParaRPr lang="en-US" sz="1000" dirty="0">
              <a:solidFill>
                <a:srgbClr val="000000"/>
              </a:solidFill>
              <a:latin typeface="Arial"/>
            </a:endParaRPr>
          </a:p>
          <a:p>
            <a:pPr marL="742950" lvl="1" indent="-285750">
              <a:spcAft>
                <a:spcPts val="995"/>
              </a:spcAft>
              <a:buFont typeface="+mj-lt"/>
              <a:buAutoNum type="alphaLcParenR" startAt="2"/>
            </a:pPr>
            <a:r>
              <a:rPr lang="en-US" sz="1000" b="1" dirty="0">
                <a:solidFill>
                  <a:srgbClr val="000000"/>
                </a:solidFill>
                <a:latin typeface="Arial"/>
                <a:cs typeface="Times New Roman"/>
              </a:rPr>
              <a:t>4) Return to Main Menu</a:t>
            </a:r>
            <a:r>
              <a:rPr lang="en-US" sz="1000" dirty="0">
                <a:solidFill>
                  <a:srgbClr val="000000"/>
                </a:solidFill>
                <a:latin typeface="Arial"/>
                <a:ea typeface="Times New Roman"/>
                <a:cs typeface="Calibri"/>
              </a:rPr>
              <a:t>.</a:t>
            </a:r>
            <a:endParaRPr lang="en-US" sz="1000" dirty="0">
              <a:solidFill>
                <a:srgbClr val="000000"/>
              </a:solidFill>
              <a:latin typeface="Arial"/>
            </a:endParaRPr>
          </a:p>
          <a:p>
            <a:pPr marL="228600" indent="-228600">
              <a:spcAft>
                <a:spcPts val="995"/>
              </a:spcAft>
              <a:buFont typeface="+mj-lt"/>
              <a:buAutoNum type="arabicPeriod" startAt="10"/>
            </a:pPr>
            <a:r>
              <a:rPr lang="en-US" sz="1000" dirty="0">
                <a:solidFill>
                  <a:srgbClr val="000000"/>
                </a:solidFill>
                <a:latin typeface="Arial"/>
                <a:ea typeface="Times New Roman"/>
                <a:cs typeface="Calibri"/>
              </a:rPr>
              <a:t>    In the main </a:t>
            </a:r>
            <a:r>
              <a:rPr lang="en-US" sz="1000" b="1" dirty="0">
                <a:solidFill>
                  <a:srgbClr val="000000"/>
                </a:solidFill>
                <a:latin typeface="Arial"/>
                <a:ea typeface="Times New Roman"/>
                <a:cs typeface="Calibri"/>
              </a:rPr>
              <a:t>Server Configuration </a:t>
            </a:r>
            <a:r>
              <a:rPr lang="en-US" sz="1000" dirty="0">
                <a:solidFill>
                  <a:srgbClr val="000000"/>
                </a:solidFill>
                <a:latin typeface="Arial"/>
                <a:ea typeface="Times New Roman"/>
                <a:cs typeface="Calibri"/>
              </a:rPr>
              <a:t>window, type </a:t>
            </a:r>
            <a:r>
              <a:rPr lang="en-US" sz="1000" b="1" dirty="0">
                <a:solidFill>
                  <a:srgbClr val="000000"/>
                </a:solidFill>
                <a:latin typeface="Arial"/>
                <a:ea typeface="Times New Roman"/>
                <a:cs typeface="Calibri"/>
              </a:rPr>
              <a:t>1</a:t>
            </a:r>
            <a:r>
              <a:rPr lang="en-US" sz="1000" dirty="0">
                <a:solidFill>
                  <a:srgbClr val="000000"/>
                </a:solidFill>
                <a:latin typeface="Arial"/>
                <a:ea typeface="Times New Roman"/>
                <a:cs typeface="Calibri"/>
              </a:rPr>
              <a:t>, and then press Enter.</a:t>
            </a:r>
          </a:p>
        </p:txBody>
      </p:sp>
      <p:sp>
        <p:nvSpPr>
          <p:cNvPr id="4" name="Slide Number Placeholder 3"/>
          <p:cNvSpPr>
            <a:spLocks noGrp="1"/>
          </p:cNvSpPr>
          <p:nvPr>
            <p:ph type="sldNum" sz="quarter" idx="10"/>
          </p:nvPr>
        </p:nvSpPr>
        <p:spPr/>
        <p:txBody>
          <a:bodyPr/>
          <a:lstStyle/>
          <a:p>
            <a:fld id="{B72D9C29-CF77-4F20-8DC7-2FB296883092}"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73702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At the </a:t>
            </a:r>
            <a:r>
              <a:rPr lang="en-US" sz="1000" b="1" dirty="0">
                <a:solidFill>
                  <a:prstClr val="black"/>
                </a:solidFill>
                <a:latin typeface="Arial"/>
                <a:ea typeface="Times New Roman"/>
                <a:cs typeface="Segoe UI"/>
              </a:rPr>
              <a:t>Change Domain/Workshop Membership </a:t>
            </a:r>
            <a:r>
              <a:rPr lang="en-US" sz="1000" dirty="0">
                <a:solidFill>
                  <a:prstClr val="black"/>
                </a:solidFill>
                <a:latin typeface="Arial"/>
                <a:ea typeface="Times New Roman"/>
                <a:cs typeface="Segoe UI"/>
              </a:rPr>
              <a:t>prompt, type </a:t>
            </a:r>
            <a:r>
              <a:rPr lang="en-US" sz="1000" b="1" dirty="0">
                <a:solidFill>
                  <a:prstClr val="black"/>
                </a:solidFill>
                <a:latin typeface="Arial"/>
                <a:ea typeface="Times New Roman"/>
                <a:cs typeface="Segoe UI"/>
              </a:rPr>
              <a:t>D</a:t>
            </a:r>
            <a:r>
              <a:rPr lang="en-US" sz="1000" dirty="0">
                <a:solidFill>
                  <a:prstClr val="black"/>
                </a:solidFill>
                <a:latin typeface="Arial"/>
                <a:ea typeface="Times New Roman"/>
                <a:cs typeface="Segoe UI"/>
              </a:rPr>
              <a:t> for domain,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At the </a:t>
            </a:r>
            <a:r>
              <a:rPr lang="en-US" sz="1000" b="1" dirty="0">
                <a:solidFill>
                  <a:prstClr val="black"/>
                </a:solidFill>
                <a:latin typeface="Arial"/>
                <a:ea typeface="Times New Roman"/>
                <a:cs typeface="Segoe UI"/>
              </a:rPr>
              <a:t>Name of Domain to join </a:t>
            </a:r>
            <a:r>
              <a:rPr lang="en-US" sz="1000" dirty="0">
                <a:solidFill>
                  <a:prstClr val="black"/>
                </a:solidFill>
                <a:latin typeface="Arial"/>
                <a:ea typeface="Times New Roman"/>
                <a:cs typeface="Segoe UI"/>
              </a:rPr>
              <a:t>prompt, type </a:t>
            </a:r>
            <a:r>
              <a:rPr lang="en-US" sz="1000" b="1" dirty="0">
                <a:solidFill>
                  <a:prstClr val="black"/>
                </a:solidFill>
                <a:latin typeface="Arial"/>
                <a:ea typeface="Times New Roman"/>
                <a:cs typeface="Segoe UI"/>
              </a:rPr>
              <a:t>Adatum.com</a:t>
            </a:r>
            <a:r>
              <a:rPr lang="en-US" sz="1000" dirty="0">
                <a:solidFill>
                  <a:prstClr val="black"/>
                </a:solidFill>
                <a:latin typeface="Arial"/>
                <a:ea typeface="Times New Roman"/>
                <a:cs typeface="Segoe UI"/>
              </a:rPr>
              <a:t>,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At the </a:t>
            </a:r>
            <a:r>
              <a:rPr lang="en-US" sz="1000" b="1" dirty="0">
                <a:solidFill>
                  <a:prstClr val="black"/>
                </a:solidFill>
                <a:latin typeface="Arial"/>
                <a:ea typeface="Times New Roman"/>
                <a:cs typeface="Segoe UI"/>
              </a:rPr>
              <a:t>Specify an authorized domain\user </a:t>
            </a:r>
            <a:r>
              <a:rPr lang="en-US" sz="1000" dirty="0">
                <a:solidFill>
                  <a:prstClr val="black"/>
                </a:solidFill>
                <a:latin typeface="Arial"/>
                <a:ea typeface="Times New Roman"/>
                <a:cs typeface="Segoe UI"/>
              </a:rPr>
              <a:t>prompt, type </a:t>
            </a:r>
            <a:r>
              <a:rPr lang="en-US" sz="1000" b="1" dirty="0">
                <a:solidFill>
                  <a:prstClr val="black"/>
                </a:solidFill>
                <a:latin typeface="Arial"/>
                <a:ea typeface="Times New Roman"/>
                <a:cs typeface="Segoe UI"/>
              </a:rPr>
              <a:t>Adatum\Administrator</a:t>
            </a:r>
            <a:r>
              <a:rPr lang="en-US" sz="1000" dirty="0">
                <a:solidFill>
                  <a:prstClr val="black"/>
                </a:solidFill>
                <a:latin typeface="Arial"/>
                <a:ea typeface="Times New Roman"/>
                <a:cs typeface="Segoe UI"/>
              </a:rPr>
              <a:t>,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Segoe UI"/>
              </a:rPr>
              <a:t>Netdom.exe Command Prompt </a:t>
            </a:r>
            <a:r>
              <a:rPr lang="en-US" sz="1000" dirty="0">
                <a:solidFill>
                  <a:prstClr val="black"/>
                </a:solidFill>
                <a:latin typeface="Arial"/>
                <a:ea typeface="Times New Roman"/>
                <a:cs typeface="Segoe UI"/>
              </a:rPr>
              <a:t>window, type </a:t>
            </a:r>
            <a:r>
              <a:rPr lang="en-US" sz="1000" b="1" dirty="0">
                <a:solidFill>
                  <a:prstClr val="black"/>
                </a:solidFill>
                <a:latin typeface="Arial"/>
                <a:ea typeface="Times New Roman"/>
                <a:cs typeface="Segoe UI"/>
              </a:rPr>
              <a:t>Pa55w.rd</a:t>
            </a:r>
            <a:r>
              <a:rPr lang="en-US" sz="1000" dirty="0">
                <a:solidFill>
                  <a:prstClr val="black"/>
                </a:solidFill>
                <a:latin typeface="Arial"/>
                <a:ea typeface="Times New Roman"/>
                <a:cs typeface="Segoe UI"/>
              </a:rPr>
              <a:t>. Point out that the password does not echo back onto the screen.</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Wait for a minute, then notice that the </a:t>
            </a:r>
            <a:r>
              <a:rPr lang="en-US" sz="1000" b="1" dirty="0">
                <a:solidFill>
                  <a:prstClr val="black"/>
                </a:solidFill>
                <a:latin typeface="Arial"/>
                <a:ea typeface="Times New Roman"/>
                <a:cs typeface="Segoe UI"/>
              </a:rPr>
              <a:t>Netdom.exe Command Prompt </a:t>
            </a:r>
            <a:r>
              <a:rPr lang="en-US" sz="1000" dirty="0">
                <a:solidFill>
                  <a:prstClr val="black"/>
                </a:solidFill>
                <a:latin typeface="Arial"/>
                <a:ea typeface="Times New Roman"/>
                <a:cs typeface="Segoe UI"/>
              </a:rPr>
              <a:t>window closes and the </a:t>
            </a:r>
            <a:r>
              <a:rPr lang="en-US" sz="1000" b="1" dirty="0">
                <a:solidFill>
                  <a:prstClr val="black"/>
                </a:solidFill>
                <a:latin typeface="Arial"/>
                <a:ea typeface="Times New Roman"/>
                <a:cs typeface="Segoe UI"/>
              </a:rPr>
              <a:t>Change computer name </a:t>
            </a:r>
            <a:r>
              <a:rPr lang="en-US" sz="1000" dirty="0">
                <a:solidFill>
                  <a:prstClr val="black"/>
                </a:solidFill>
                <a:latin typeface="Arial"/>
                <a:ea typeface="Times New Roman"/>
                <a:cs typeface="Segoe UI"/>
              </a:rPr>
              <a:t>dialog box appears. Click </a:t>
            </a:r>
            <a:r>
              <a:rPr lang="en-US" sz="1000" b="1" dirty="0">
                <a:solidFill>
                  <a:prstClr val="black"/>
                </a:solidFill>
                <a:latin typeface="Arial"/>
                <a:ea typeface="Times New Roman"/>
                <a:cs typeface="Segoe UI"/>
              </a:rPr>
              <a:t>Yes</a:t>
            </a:r>
            <a:r>
              <a:rPr lang="en-US" sz="1000" dirty="0">
                <a:solidFill>
                  <a:prstClr val="black"/>
                </a:solidFill>
                <a:latin typeface="Arial"/>
                <a:ea typeface="Times New Roman"/>
                <a:cs typeface="Segoe UI"/>
              </a:rPr>
              <a:t>.</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At the </a:t>
            </a:r>
            <a:r>
              <a:rPr lang="en-US" sz="1000" b="1" dirty="0">
                <a:solidFill>
                  <a:prstClr val="black"/>
                </a:solidFill>
                <a:latin typeface="Arial"/>
                <a:ea typeface="Times New Roman"/>
                <a:cs typeface="Segoe UI"/>
              </a:rPr>
              <a:t>Enter new computer name </a:t>
            </a:r>
            <a:r>
              <a:rPr lang="en-US" sz="1000" dirty="0">
                <a:solidFill>
                  <a:prstClr val="black"/>
                </a:solidFill>
                <a:latin typeface="Arial"/>
                <a:ea typeface="Times New Roman"/>
                <a:cs typeface="Segoe UI"/>
              </a:rPr>
              <a:t>prompt, type </a:t>
            </a:r>
            <a:r>
              <a:rPr lang="en-US" sz="1000" b="1" dirty="0">
                <a:solidFill>
                  <a:prstClr val="black"/>
                </a:solidFill>
                <a:latin typeface="Arial"/>
                <a:ea typeface="Times New Roman"/>
                <a:cs typeface="Segoe UI"/>
              </a:rPr>
              <a:t>LON-SVR6</a:t>
            </a:r>
            <a:r>
              <a:rPr lang="en-US" sz="1000" dirty="0">
                <a:solidFill>
                  <a:prstClr val="black"/>
                </a:solidFill>
                <a:latin typeface="Arial"/>
                <a:ea typeface="Times New Roman"/>
                <a:cs typeface="Segoe UI"/>
              </a:rPr>
              <a:t>,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At the </a:t>
            </a:r>
            <a:r>
              <a:rPr lang="en-US" sz="1000" b="1" dirty="0">
                <a:solidFill>
                  <a:prstClr val="black"/>
                </a:solidFill>
                <a:latin typeface="Arial"/>
                <a:ea typeface="Times New Roman"/>
                <a:cs typeface="Segoe UI"/>
              </a:rPr>
              <a:t>Specify an authorized domain\user </a:t>
            </a:r>
            <a:r>
              <a:rPr lang="en-US" sz="1000" dirty="0">
                <a:solidFill>
                  <a:prstClr val="black"/>
                </a:solidFill>
                <a:latin typeface="Arial"/>
                <a:ea typeface="Times New Roman"/>
                <a:cs typeface="Segoe UI"/>
              </a:rPr>
              <a:t>prompt, type </a:t>
            </a:r>
            <a:r>
              <a:rPr lang="en-US" sz="1000" b="1" dirty="0">
                <a:solidFill>
                  <a:prstClr val="black"/>
                </a:solidFill>
                <a:latin typeface="Arial"/>
                <a:ea typeface="Times New Roman"/>
                <a:cs typeface="Segoe UI"/>
              </a:rPr>
              <a:t>Adatum\Administrator</a:t>
            </a:r>
            <a:r>
              <a:rPr lang="en-US" sz="1000" dirty="0">
                <a:solidFill>
                  <a:prstClr val="black"/>
                </a:solidFill>
                <a:latin typeface="Arial"/>
                <a:ea typeface="Times New Roman"/>
                <a:cs typeface="Segoe UI"/>
              </a:rPr>
              <a:t>,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Segoe UI"/>
              </a:rPr>
              <a:t>Netdom.exe Command Prompt </a:t>
            </a:r>
            <a:r>
              <a:rPr lang="en-US" sz="1000" dirty="0">
                <a:solidFill>
                  <a:prstClr val="black"/>
                </a:solidFill>
                <a:latin typeface="Arial"/>
                <a:ea typeface="Times New Roman"/>
                <a:cs typeface="Segoe UI"/>
              </a:rPr>
              <a:t>window, type </a:t>
            </a:r>
            <a:r>
              <a:rPr lang="en-US" sz="1000" b="1" dirty="0">
                <a:solidFill>
                  <a:prstClr val="black"/>
                </a:solidFill>
                <a:latin typeface="Arial"/>
                <a:ea typeface="Times New Roman"/>
                <a:cs typeface="Segoe UI"/>
              </a:rPr>
              <a:t>Pa55w.rd</a:t>
            </a:r>
            <a:r>
              <a:rPr lang="en-US" sz="1000" dirty="0">
                <a:solidFill>
                  <a:prstClr val="black"/>
                </a:solidFill>
                <a:latin typeface="Arial"/>
                <a:ea typeface="Times New Roman"/>
                <a:cs typeface="Segoe UI"/>
              </a:rPr>
              <a:t>. Explain that the password does not echo back onto the screen.  </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Segoe UI"/>
              </a:rPr>
              <a:t>Restart</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Segoe UI"/>
              </a:rPr>
              <a:t>Yes</a:t>
            </a:r>
            <a:r>
              <a:rPr lang="en-US" sz="1000" dirty="0">
                <a:solidFill>
                  <a:prstClr val="black"/>
                </a:solidFill>
                <a:latin typeface="Arial"/>
                <a:ea typeface="Times New Roman"/>
                <a:cs typeface="Segoe UI"/>
              </a:rPr>
              <a:t>.</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After </a:t>
            </a:r>
            <a:r>
              <a:rPr lang="en-US" sz="1000" b="1" dirty="0">
                <a:solidFill>
                  <a:prstClr val="black"/>
                </a:solidFill>
                <a:latin typeface="Arial"/>
                <a:ea typeface="Times New Roman"/>
                <a:cs typeface="Segoe UI"/>
              </a:rPr>
              <a:t>LON-SVR6</a:t>
            </a:r>
            <a:r>
              <a:rPr lang="en-US" sz="1000" dirty="0">
                <a:solidFill>
                  <a:prstClr val="black"/>
                </a:solidFill>
                <a:latin typeface="Arial"/>
                <a:ea typeface="Times New Roman"/>
                <a:cs typeface="Segoe UI"/>
              </a:rPr>
              <a:t> restarts, the </a:t>
            </a:r>
            <a:r>
              <a:rPr lang="en-US" sz="1000" b="1" dirty="0">
                <a:solidFill>
                  <a:prstClr val="black"/>
                </a:solidFill>
                <a:latin typeface="Arial"/>
                <a:ea typeface="Times New Roman"/>
                <a:cs typeface="Segoe UI"/>
              </a:rPr>
              <a:t>Command Prompt </a:t>
            </a:r>
            <a:r>
              <a:rPr lang="en-US" sz="1000" dirty="0">
                <a:solidFill>
                  <a:prstClr val="black"/>
                </a:solidFill>
                <a:latin typeface="Arial"/>
                <a:ea typeface="Times New Roman"/>
                <a:cs typeface="Segoe UI"/>
              </a:rPr>
              <a:t>window loads with the text: </a:t>
            </a:r>
            <a:r>
              <a:rPr lang="en-US" sz="1000" b="1" dirty="0">
                <a:solidFill>
                  <a:prstClr val="black"/>
                </a:solidFill>
                <a:latin typeface="Arial"/>
                <a:ea typeface="Times New Roman"/>
                <a:cs typeface="Segoe UI"/>
              </a:rPr>
              <a:t>Press Ctrl+Alt+Del to unlock</a:t>
            </a:r>
            <a:r>
              <a:rPr lang="en-US" sz="1000" dirty="0">
                <a:solidFill>
                  <a:prstClr val="black"/>
                </a:solidFill>
                <a:latin typeface="Arial"/>
                <a:ea typeface="Times New Roman"/>
                <a:cs typeface="Segoe UI"/>
              </a:rPr>
              <a:t>.  On the keyboard, press Ctrl+Alt+Del. The </a:t>
            </a:r>
            <a:r>
              <a:rPr lang="en-US" sz="1000" b="1" dirty="0">
                <a:solidFill>
                  <a:prstClr val="black"/>
                </a:solidFill>
                <a:latin typeface="Arial"/>
                <a:ea typeface="Times New Roman"/>
                <a:cs typeface="Segoe UI"/>
              </a:rPr>
              <a:t>Command Prompt </a:t>
            </a:r>
            <a:r>
              <a:rPr lang="en-US" sz="1000" dirty="0">
                <a:solidFill>
                  <a:prstClr val="black"/>
                </a:solidFill>
                <a:latin typeface="Arial"/>
                <a:ea typeface="Times New Roman"/>
                <a:cs typeface="Segoe UI"/>
              </a:rPr>
              <a:t>window then displays the text:  </a:t>
            </a:r>
            <a:r>
              <a:rPr lang="en-US" sz="1000" b="1" dirty="0">
                <a:solidFill>
                  <a:prstClr val="black"/>
                </a:solidFill>
                <a:latin typeface="Arial"/>
                <a:ea typeface="Times New Roman"/>
                <a:cs typeface="Segoe UI"/>
              </a:rPr>
              <a:t>Enter credentials for Administrator or hit ESC to switch users/sign-in methods Password</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Segoe UI"/>
              </a:rPr>
              <a:t>Pa55w.rd</a:t>
            </a:r>
            <a:r>
              <a:rPr lang="en-US" sz="1000" dirty="0">
                <a:solidFill>
                  <a:prstClr val="black"/>
                </a:solidFill>
                <a:latin typeface="Arial"/>
                <a:ea typeface="Times New Roman"/>
                <a:cs typeface="Segoe UI"/>
              </a:rPr>
              <a:t>, and then press Enter.</a:t>
            </a: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a:t>
            </a:r>
            <a:r>
              <a:rPr lang="en-US" sz="1000" b="1" dirty="0">
                <a:solidFill>
                  <a:prstClr val="black"/>
                </a:solidFill>
                <a:latin typeface="Arial"/>
                <a:cs typeface="Times New Roman"/>
              </a:rPr>
              <a:t>PowerShell</a:t>
            </a:r>
            <a:r>
              <a:rPr lang="en-US" sz="1000" dirty="0">
                <a:solidFill>
                  <a:prstClr val="black"/>
                </a:solidFill>
                <a:latin typeface="Arial"/>
                <a:ea typeface="Times New Roman"/>
                <a:cs typeface="Segoe UI"/>
              </a:rPr>
              <a:t>, and then press Enter.</a:t>
            </a:r>
            <a:endParaRPr lang="en-US" sz="1000" dirty="0">
              <a:solidFill>
                <a:prstClr val="black"/>
              </a:solidFill>
              <a:latin typeface="Arial"/>
            </a:endParaRPr>
          </a:p>
          <a:p>
            <a:pPr marL="342900" lvl="0" indent="-342900">
              <a:spcAft>
                <a:spcPts val="995"/>
              </a:spcAft>
              <a:buFont typeface="+mj-lt"/>
              <a:buAutoNum type="arabicPeriod" startAt="11"/>
            </a:pPr>
            <a:r>
              <a:rPr lang="en-US" sz="1000" dirty="0">
                <a:solidFill>
                  <a:prstClr val="black"/>
                </a:solidFill>
                <a:latin typeface="Arial"/>
                <a:ea typeface="Times New Roman"/>
                <a:cs typeface="Segoe UI"/>
              </a:rPr>
              <a:t>In the </a:t>
            </a:r>
            <a:r>
              <a:rPr lang="en-US" sz="1000" b="1" dirty="0">
                <a:solidFill>
                  <a:prstClr val="black"/>
                </a:solidFill>
                <a:latin typeface="Arial"/>
                <a:cs typeface="Times New Roman"/>
              </a:rPr>
              <a:t>Command Prompt</a:t>
            </a:r>
            <a:r>
              <a:rPr lang="en-US" sz="1000" dirty="0">
                <a:solidFill>
                  <a:prstClr val="black"/>
                </a:solidFill>
                <a:latin typeface="Arial"/>
                <a:ea typeface="Times New Roman"/>
                <a:cs typeface="Segoe UI"/>
              </a:rPr>
              <a:t> window, type the following, and then press Enter:</a:t>
            </a:r>
            <a:endParaRPr lang="en-US" sz="1000" dirty="0">
              <a:solidFill>
                <a:prstClr val="black"/>
              </a:solidFill>
              <a:latin typeface="Arial"/>
            </a:endParaRPr>
          </a:p>
          <a:p>
            <a:pPr lvl="0">
              <a:lnSpc>
                <a:spcPct val="115000"/>
              </a:lnSpc>
              <a:spcBef>
                <a:spcPts val="600"/>
              </a:spcBef>
              <a:spcAft>
                <a:spcPts val="995"/>
              </a:spcAft>
            </a:pPr>
            <a:r>
              <a:rPr lang="en-US" sz="1000" dirty="0">
                <a:solidFill>
                  <a:prstClr val="black"/>
                </a:solidFill>
                <a:latin typeface="Arial"/>
                <a:ea typeface="Times New Roman"/>
                <a:cs typeface="Times New Roman"/>
              </a:rPr>
              <a:t>	$env:computername</a:t>
            </a:r>
          </a:p>
        </p:txBody>
      </p:sp>
      <p:sp>
        <p:nvSpPr>
          <p:cNvPr id="4" name="Slide Number Placeholder 3"/>
          <p:cNvSpPr>
            <a:spLocks noGrp="1"/>
          </p:cNvSpPr>
          <p:nvPr>
            <p:ph type="sldNum" sz="quarter" idx="10"/>
          </p:nvPr>
        </p:nvSpPr>
        <p:spPr/>
        <p:txBody>
          <a:bodyPr/>
          <a:lstStyle/>
          <a:p>
            <a:fld id="{B72D9C29-CF77-4F20-8DC7-2FB296883092}"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672286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900" lvl="0" indent="-342900">
              <a:spcAft>
                <a:spcPts val="995"/>
              </a:spcAft>
              <a:buFont typeface="+mj-lt"/>
              <a:buAutoNum type="arabicPeriod" startAt="23"/>
            </a:pPr>
            <a:r>
              <a:rPr lang="en-US" sz="1000" dirty="0">
                <a:solidFill>
                  <a:prstClr val="black"/>
                </a:solidFill>
                <a:latin typeface="Arial" panose="020B0604020202020204" pitchFamily="34" charset="0"/>
                <a:ea typeface="Times New Roman"/>
                <a:cs typeface="Arial" panose="020B0604020202020204" pitchFamily="34" charset="0"/>
              </a:rPr>
              <a:t>Note that the name that returns is </a:t>
            </a:r>
            <a:r>
              <a:rPr lang="en-US" sz="1000" b="1" dirty="0">
                <a:solidFill>
                  <a:prstClr val="black"/>
                </a:solidFill>
                <a:latin typeface="Arial" panose="020B0604020202020204" pitchFamily="34" charset="0"/>
                <a:cs typeface="Arial" panose="020B0604020202020204" pitchFamily="34" charset="0"/>
              </a:rPr>
              <a:t>LON-SVR6</a:t>
            </a:r>
            <a:r>
              <a:rPr lang="en-US" sz="1000" dirty="0">
                <a:solidFill>
                  <a:prstClr val="black"/>
                </a:solidFill>
                <a:latin typeface="Arial" panose="020B0604020202020204" pitchFamily="34" charset="0"/>
                <a:ea typeface="Times New Roman"/>
                <a:cs typeface="Arial" panose="020B0604020202020204" pitchFamily="34" charset="0"/>
              </a:rPr>
              <a:t>.</a:t>
            </a:r>
            <a:endParaRPr lang="en-US" sz="1000" dirty="0">
              <a:solidFill>
                <a:prstClr val="black"/>
              </a:solidFill>
              <a:latin typeface="Arial" panose="020B0604020202020204" pitchFamily="34" charset="0"/>
              <a:cs typeface="Arial" panose="020B0604020202020204" pitchFamily="34" charset="0"/>
            </a:endParaRPr>
          </a:p>
          <a:p>
            <a:pPr marL="342900" lvl="0" indent="-342900">
              <a:spcAft>
                <a:spcPts val="995"/>
              </a:spcAft>
              <a:buFont typeface="+mj-lt"/>
              <a:buAutoNum type="arabicPeriod" startAt="23"/>
            </a:pPr>
            <a:r>
              <a:rPr lang="en-US" sz="1000" dirty="0">
                <a:solidFill>
                  <a:prstClr val="black"/>
                </a:solidFill>
                <a:latin typeface="Arial" panose="020B0604020202020204" pitchFamily="34" charset="0"/>
                <a:ea typeface="Times New Roman"/>
                <a:cs typeface="Arial" panose="020B0604020202020204" pitchFamily="34" charset="0"/>
              </a:rPr>
              <a:t>In the </a:t>
            </a:r>
            <a:r>
              <a:rPr lang="en-US" sz="1000" b="1" dirty="0">
                <a:solidFill>
                  <a:prstClr val="black"/>
                </a:solidFill>
                <a:latin typeface="Arial" panose="020B0604020202020204" pitchFamily="34" charset="0"/>
                <a:cs typeface="Arial" panose="020B0604020202020204" pitchFamily="34" charset="0"/>
              </a:rPr>
              <a:t>Command Prompt</a:t>
            </a:r>
            <a:r>
              <a:rPr lang="en-US" sz="1000" dirty="0">
                <a:solidFill>
                  <a:prstClr val="black"/>
                </a:solidFill>
                <a:latin typeface="Arial" panose="020B0604020202020204" pitchFamily="34" charset="0"/>
                <a:ea typeface="Times New Roman"/>
                <a:cs typeface="Arial" panose="020B0604020202020204" pitchFamily="34" charset="0"/>
              </a:rPr>
              <a:t> window, type the following, and then press Enter:</a:t>
            </a:r>
            <a:endParaRPr lang="en-US" sz="1000" dirty="0">
              <a:solidFill>
                <a:prstClr val="black"/>
              </a:solidFill>
              <a:latin typeface="Arial" panose="020B0604020202020204" pitchFamily="34" charset="0"/>
              <a:cs typeface="Arial" panose="020B0604020202020204" pitchFamily="34"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a:cs typeface="Arial" panose="020B0604020202020204" pitchFamily="34" charset="0"/>
              </a:rPr>
              <a:t>	Get-NetIPAddress | FT IPAddress</a:t>
            </a:r>
          </a:p>
          <a:p>
            <a:pPr marL="342900" lvl="0" indent="-342900">
              <a:spcAft>
                <a:spcPts val="995"/>
              </a:spcAft>
              <a:buFont typeface="+mj-lt"/>
              <a:buAutoNum type="arabicPeriod" startAt="25"/>
            </a:pPr>
            <a:r>
              <a:rPr lang="en-US" sz="1000" dirty="0">
                <a:solidFill>
                  <a:prstClr val="black"/>
                </a:solidFill>
                <a:latin typeface="Arial" panose="020B0604020202020204" pitchFamily="34" charset="0"/>
                <a:ea typeface="Times New Roman"/>
                <a:cs typeface="Arial" panose="020B0604020202020204" pitchFamily="34" charset="0"/>
              </a:rPr>
              <a:t>Note the IPv4 address of </a:t>
            </a:r>
            <a:r>
              <a:rPr lang="en-US" sz="1000" b="1" dirty="0">
                <a:solidFill>
                  <a:prstClr val="black"/>
                </a:solidFill>
                <a:latin typeface="Arial" panose="020B0604020202020204" pitchFamily="34" charset="0"/>
                <a:cs typeface="Arial" panose="020B0604020202020204" pitchFamily="34" charset="0"/>
              </a:rPr>
              <a:t>172.16.0.26</a:t>
            </a:r>
            <a:r>
              <a:rPr lang="en-US" sz="1000" dirty="0">
                <a:solidFill>
                  <a:prstClr val="black"/>
                </a:solidFill>
                <a:latin typeface="Arial" panose="020B0604020202020204" pitchFamily="34" charset="0"/>
                <a:ea typeface="Times New Roman"/>
                <a:cs typeface="Arial" panose="020B0604020202020204" pitchFamily="34" charset="0"/>
              </a:rPr>
              <a:t>. </a:t>
            </a:r>
            <a:endParaRPr lang="en-US" sz="1000" dirty="0">
              <a:solidFill>
                <a:prstClr val="black"/>
              </a:solidFill>
              <a:latin typeface="Arial" panose="020B0604020202020204" pitchFamily="34" charset="0"/>
              <a:cs typeface="Arial" panose="020B0604020202020204" pitchFamily="34" charset="0"/>
            </a:endParaRPr>
          </a:p>
          <a:p>
            <a:pPr marL="342900" lvl="0" indent="-342900">
              <a:spcAft>
                <a:spcPts val="995"/>
              </a:spcAft>
              <a:buFont typeface="+mj-lt"/>
              <a:buAutoNum type="arabicPeriod" startAt="25"/>
            </a:pPr>
            <a:r>
              <a:rPr lang="en-US" sz="1000" dirty="0">
                <a:solidFill>
                  <a:prstClr val="black"/>
                </a:solidFill>
                <a:latin typeface="Arial" panose="020B0604020202020204" pitchFamily="34" charset="0"/>
                <a:ea typeface="Times New Roman"/>
                <a:cs typeface="Arial" panose="020B0604020202020204" pitchFamily="34" charset="0"/>
              </a:rPr>
              <a:t>Explain to students that at this point, you use could use </a:t>
            </a:r>
            <a:r>
              <a:rPr lang="en-US" sz="1000" b="1" dirty="0">
                <a:solidFill>
                  <a:prstClr val="black"/>
                </a:solidFill>
                <a:latin typeface="Arial" panose="020B0604020202020204" pitchFamily="34" charset="0"/>
                <a:cs typeface="Arial" panose="020B0604020202020204" pitchFamily="34" charset="0"/>
              </a:rPr>
              <a:t>Server Manager</a:t>
            </a:r>
            <a:r>
              <a:rPr lang="en-US" sz="1000" dirty="0">
                <a:solidFill>
                  <a:prstClr val="black"/>
                </a:solidFill>
                <a:latin typeface="Arial" panose="020B0604020202020204" pitchFamily="34" charset="0"/>
                <a:ea typeface="Times New Roman"/>
                <a:cs typeface="Arial" panose="020B0604020202020204" pitchFamily="34" charset="0"/>
              </a:rPr>
              <a:t> on any Adatum.com domain running Windows Server with Desktop Experience mode and add </a:t>
            </a:r>
            <a:r>
              <a:rPr lang="en-US" sz="1000" b="1" dirty="0">
                <a:solidFill>
                  <a:prstClr val="black"/>
                </a:solidFill>
                <a:latin typeface="Arial" panose="020B0604020202020204" pitchFamily="34" charset="0"/>
                <a:cs typeface="Arial" panose="020B0604020202020204" pitchFamily="34" charset="0"/>
              </a:rPr>
              <a:t>LON-SVR6</a:t>
            </a:r>
            <a:r>
              <a:rPr lang="en-US" sz="1000" dirty="0">
                <a:solidFill>
                  <a:prstClr val="black"/>
                </a:solidFill>
                <a:latin typeface="Arial" panose="020B0604020202020204" pitchFamily="34" charset="0"/>
                <a:ea typeface="Times New Roman"/>
                <a:cs typeface="Arial" panose="020B0604020202020204" pitchFamily="34" charset="0"/>
              </a:rPr>
              <a:t>. You could then use </a:t>
            </a:r>
            <a:r>
              <a:rPr lang="en-US" sz="1000" b="1" dirty="0">
                <a:solidFill>
                  <a:prstClr val="black"/>
                </a:solidFill>
                <a:latin typeface="Arial" panose="020B0604020202020204" pitchFamily="34" charset="0"/>
                <a:cs typeface="Arial" panose="020B0604020202020204" pitchFamily="34" charset="0"/>
              </a:rPr>
              <a:t>Server Manager</a:t>
            </a:r>
            <a:r>
              <a:rPr lang="en-US" sz="1000" dirty="0">
                <a:solidFill>
                  <a:prstClr val="black"/>
                </a:solidFill>
                <a:latin typeface="Arial" panose="020B0604020202020204" pitchFamily="34" charset="0"/>
                <a:ea typeface="Times New Roman"/>
                <a:cs typeface="Arial" panose="020B0604020202020204" pitchFamily="34" charset="0"/>
              </a:rPr>
              <a:t> to install roles and features on </a:t>
            </a:r>
            <a:r>
              <a:rPr lang="en-US" sz="1000" b="1" dirty="0">
                <a:solidFill>
                  <a:prstClr val="black"/>
                </a:solidFill>
                <a:latin typeface="Arial" panose="020B0604020202020204" pitchFamily="34" charset="0"/>
                <a:cs typeface="Arial" panose="020B0604020202020204" pitchFamily="34" charset="0"/>
              </a:rPr>
              <a:t>LON-SVR6</a:t>
            </a:r>
            <a:r>
              <a:rPr lang="en-US" sz="1000" dirty="0">
                <a:solidFill>
                  <a:prstClr val="black"/>
                </a:solidFill>
                <a:latin typeface="Arial" panose="020B0604020202020204" pitchFamily="34" charset="0"/>
                <a:ea typeface="Times New Roman"/>
                <a:cs typeface="Arial" panose="020B0604020202020204" pitchFamily="34" charset="0"/>
              </a:rPr>
              <a:t>, and then use the GUI tools in the Desktop Experience mode server to remotely manage </a:t>
            </a:r>
            <a:r>
              <a:rPr lang="en-US" sz="1000" b="1" dirty="0">
                <a:solidFill>
                  <a:prstClr val="black"/>
                </a:solidFill>
                <a:latin typeface="Arial" panose="020B0604020202020204" pitchFamily="34" charset="0"/>
                <a:cs typeface="Arial" panose="020B0604020202020204" pitchFamily="34" charset="0"/>
              </a:rPr>
              <a:t>LON-SVR6</a:t>
            </a:r>
            <a:r>
              <a:rPr lang="en-US" sz="1000" dirty="0">
                <a:solidFill>
                  <a:prstClr val="black"/>
                </a:solidFill>
                <a:latin typeface="Arial" panose="020B0604020202020204" pitchFamily="34" charset="0"/>
                <a:ea typeface="Times New Roman"/>
                <a:cs typeface="Arial" panose="020B0604020202020204" pitchFamily="34" charset="0"/>
              </a:rPr>
              <a:t>.</a:t>
            </a:r>
            <a:endParaRPr lang="en-US" sz="1000" dirty="0">
              <a:solidFill>
                <a:prstClr val="black"/>
              </a:solidFill>
              <a:latin typeface="Arial" panose="020B0604020202020204" pitchFamily="34" charset="0"/>
              <a:cs typeface="Arial" panose="020B0604020202020204" pitchFamily="34" charset="0"/>
            </a:endParaRPr>
          </a:p>
          <a:p>
            <a:pPr marL="342900" lvl="0" indent="-342900">
              <a:spcAft>
                <a:spcPts val="995"/>
              </a:spcAft>
              <a:buFont typeface="+mj-lt"/>
              <a:buAutoNum type="arabicPeriod" startAt="25"/>
            </a:pPr>
            <a:r>
              <a:rPr lang="en-US" sz="1000" dirty="0">
                <a:solidFill>
                  <a:prstClr val="black"/>
                </a:solidFill>
                <a:latin typeface="Arial" panose="020B0604020202020204" pitchFamily="34" charset="0"/>
                <a:ea typeface="Times New Roman"/>
                <a:cs typeface="Arial" panose="020B0604020202020204" pitchFamily="34" charset="0"/>
              </a:rPr>
              <a:t>In the </a:t>
            </a:r>
            <a:r>
              <a:rPr lang="en-US" sz="1000" b="1" dirty="0">
                <a:solidFill>
                  <a:prstClr val="black"/>
                </a:solidFill>
                <a:latin typeface="Arial" panose="020B0604020202020204" pitchFamily="34" charset="0"/>
                <a:cs typeface="Arial" panose="020B0604020202020204" pitchFamily="34" charset="0"/>
              </a:rPr>
              <a:t>20743C-LON-SVR6 Virtual Machine Connection</a:t>
            </a:r>
            <a:r>
              <a:rPr lang="en-US" sz="1000" dirty="0">
                <a:solidFill>
                  <a:prstClr val="black"/>
                </a:solidFill>
                <a:latin typeface="Arial" panose="020B0604020202020204" pitchFamily="34" charset="0"/>
                <a:ea typeface="Times New Roman"/>
                <a:cs typeface="Arial" panose="020B0604020202020204" pitchFamily="34" charset="0"/>
              </a:rPr>
              <a:t> window, click the </a:t>
            </a:r>
            <a:r>
              <a:rPr lang="en-US" sz="1000" b="1" dirty="0">
                <a:solidFill>
                  <a:prstClr val="black"/>
                </a:solidFill>
                <a:latin typeface="Arial" panose="020B0604020202020204" pitchFamily="34" charset="0"/>
                <a:cs typeface="Arial" panose="020B0604020202020204" pitchFamily="34" charset="0"/>
              </a:rPr>
              <a:t>Revert</a:t>
            </a:r>
            <a:r>
              <a:rPr lang="en-US" sz="1000" dirty="0">
                <a:solidFill>
                  <a:prstClr val="black"/>
                </a:solidFill>
                <a:latin typeface="Arial" panose="020B0604020202020204" pitchFamily="34" charset="0"/>
                <a:ea typeface="Times New Roman"/>
                <a:cs typeface="Arial" panose="020B0604020202020204" pitchFamily="34" charset="0"/>
              </a:rPr>
              <a:t> icon, and then close the window. Do the same for </a:t>
            </a:r>
            <a:r>
              <a:rPr lang="en-US" sz="1000" b="1" dirty="0">
                <a:solidFill>
                  <a:prstClr val="black"/>
                </a:solidFill>
                <a:latin typeface="Arial" panose="020B0604020202020204" pitchFamily="34" charset="0"/>
                <a:cs typeface="Arial" panose="020B0604020202020204" pitchFamily="34" charset="0"/>
              </a:rPr>
              <a:t>20743C-LON-DC1</a:t>
            </a:r>
            <a:r>
              <a:rPr lang="en-US" sz="1000" dirty="0">
                <a:solidFill>
                  <a:prstClr val="black"/>
                </a:solidFill>
                <a:latin typeface="Arial" panose="020B0604020202020204" pitchFamily="34" charset="0"/>
                <a:ea typeface="Times New Roman"/>
                <a:cs typeface="Arial" panose="020B0604020202020204" pitchFamily="34" charset="0"/>
              </a:rPr>
              <a:t>, but don’t close the window.</a:t>
            </a:r>
            <a:endParaRPr lang="en-US" sz="1000" dirty="0">
              <a:solidFill>
                <a:prstClr val="black"/>
              </a:solidFill>
              <a:latin typeface="Arial" panose="020B0604020202020204" pitchFamily="34" charset="0"/>
              <a:cs typeface="Arial" panose="020B0604020202020204" pitchFamily="34" charset="0"/>
            </a:endParaRPr>
          </a:p>
          <a:p>
            <a:pPr marL="342900" lvl="0" indent="-342900">
              <a:spcAft>
                <a:spcPts val="995"/>
              </a:spcAft>
              <a:buFont typeface="+mj-lt"/>
              <a:buAutoNum type="arabicPeriod" startAt="25"/>
            </a:pPr>
            <a:r>
              <a:rPr lang="en-US" sz="1000" dirty="0">
                <a:solidFill>
                  <a:prstClr val="black"/>
                </a:solidFill>
                <a:latin typeface="Arial" panose="020B0604020202020204" pitchFamily="34" charset="0"/>
                <a:ea typeface="Times New Roman"/>
                <a:cs typeface="Arial" panose="020B0604020202020204" pitchFamily="34" charset="0"/>
              </a:rPr>
              <a:t>In the </a:t>
            </a:r>
            <a:r>
              <a:rPr lang="en-US" sz="1000" b="1" dirty="0">
                <a:solidFill>
                  <a:prstClr val="black"/>
                </a:solidFill>
                <a:latin typeface="Arial" panose="020B0604020202020204" pitchFamily="34" charset="0"/>
                <a:cs typeface="Arial" panose="020B0604020202020204" pitchFamily="34" charset="0"/>
              </a:rPr>
              <a:t>20743C-LON-DC1 Virtual Machine Connection</a:t>
            </a:r>
            <a:r>
              <a:rPr lang="en-US" sz="1000" dirty="0">
                <a:solidFill>
                  <a:prstClr val="black"/>
                </a:solidFill>
                <a:latin typeface="Arial" panose="020B0604020202020204" pitchFamily="34" charset="0"/>
                <a:ea typeface="Times New Roman"/>
                <a:cs typeface="Arial" panose="020B0604020202020204" pitchFamily="34" charset="0"/>
              </a:rPr>
              <a:t> window, click </a:t>
            </a:r>
            <a:r>
              <a:rPr lang="en-US" sz="1000" b="1" dirty="0">
                <a:solidFill>
                  <a:prstClr val="black"/>
                </a:solidFill>
                <a:latin typeface="Arial" panose="020B0604020202020204" pitchFamily="34" charset="0"/>
                <a:cs typeface="Arial" panose="020B0604020202020204" pitchFamily="34" charset="0"/>
              </a:rPr>
              <a:t>Start</a:t>
            </a:r>
            <a:r>
              <a:rPr lang="en-US" sz="1000" dirty="0">
                <a:solidFill>
                  <a:prstClr val="black"/>
                </a:solidFill>
                <a:latin typeface="Arial" panose="020B0604020202020204" pitchFamily="34" charset="0"/>
                <a:ea typeface="Times New Roman"/>
                <a:cs typeface="Arial" panose="020B0604020202020204" pitchFamily="34" charset="0"/>
              </a:rPr>
              <a:t>.</a:t>
            </a:r>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803072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To become familiar with the new operating system, your students will install a new server running Windows Server 2016 Datacenter Evaluation in Server Core mode, and then complete the post-installation configuration tasks.</a:t>
            </a:r>
          </a:p>
          <a:p>
            <a:pPr>
              <a:lnSpc>
                <a:spcPct val="115000"/>
              </a:lnSpc>
              <a:spcAft>
                <a:spcPts val="1000"/>
              </a:spcAft>
            </a:pPr>
            <a:r>
              <a:rPr lang="en-US" sz="1000" b="1" dirty="0">
                <a:latin typeface="Arial"/>
                <a:ea typeface="Calibri"/>
                <a:cs typeface="Times New Roman"/>
              </a:rPr>
              <a:t>Exercise 1: Installing Server Core</a:t>
            </a:r>
          </a:p>
          <a:p>
            <a:pPr>
              <a:lnSpc>
                <a:spcPct val="115000"/>
              </a:lnSpc>
              <a:spcAft>
                <a:spcPts val="1000"/>
              </a:spcAft>
            </a:pPr>
            <a:r>
              <a:rPr lang="en-US" sz="1000" dirty="0">
                <a:latin typeface="Arial"/>
                <a:ea typeface="Calibri"/>
                <a:cs typeface="Times New Roman"/>
              </a:rPr>
              <a:t>You determine that Server Core offers you the best installation option and decide to evaluate a server that uses Server Core.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Windows Server 2016 product DVD must be mounted in the </a:t>
            </a:r>
            <a:r>
              <a:rPr lang="en-US" sz="1000" b="1" dirty="0">
                <a:latin typeface="Arial"/>
                <a:ea typeface="Calibri"/>
                <a:cs typeface="Times New Roman"/>
              </a:rPr>
              <a:t>20743C-LON-SVR6</a:t>
            </a:r>
            <a:r>
              <a:rPr lang="en-US" sz="1000" dirty="0">
                <a:latin typeface="Arial"/>
                <a:ea typeface="Calibri"/>
                <a:cs typeface="Times New Roman"/>
              </a:rPr>
              <a:t> virtual machine for the lab steps to work as written.</a:t>
            </a:r>
          </a:p>
          <a:p>
            <a:pPr>
              <a:lnSpc>
                <a:spcPct val="115000"/>
              </a:lnSpc>
              <a:spcAft>
                <a:spcPts val="1000"/>
              </a:spcAft>
            </a:pPr>
            <a:r>
              <a:rPr lang="en-US" sz="1000" b="1" dirty="0">
                <a:latin typeface="Arial"/>
                <a:ea typeface="Calibri"/>
                <a:cs typeface="Times New Roman"/>
              </a:rPr>
              <a:t>Exercise 2: Completing post-installation tasks on Windows Server 2016 Core</a:t>
            </a:r>
          </a:p>
          <a:p>
            <a:pPr>
              <a:lnSpc>
                <a:spcPct val="115000"/>
              </a:lnSpc>
              <a:spcAft>
                <a:spcPts val="1000"/>
              </a:spcAft>
            </a:pPr>
            <a:r>
              <a:rPr lang="en-US" sz="1000" dirty="0">
                <a:latin typeface="Arial"/>
                <a:ea typeface="Calibri"/>
                <a:cs typeface="Times New Roman"/>
              </a:rPr>
              <a:t>You must now complete the Server Core installation by configuring the post-installation settings and then joining Server Core to the Adatum.com domain. You will also install the DNS Server role.</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The </a:t>
            </a:r>
            <a:r>
              <a:rPr lang="en-US" sz="1000" b="1" dirty="0">
                <a:latin typeface="Arial"/>
                <a:ea typeface="Calibri"/>
                <a:cs typeface="Times New Roman"/>
              </a:rPr>
              <a:t>20743C-LON-SVR6</a:t>
            </a:r>
            <a:r>
              <a:rPr lang="en-US" sz="1000" dirty="0">
                <a:latin typeface="Arial"/>
                <a:ea typeface="Calibri"/>
                <a:cs typeface="Times New Roman"/>
              </a:rPr>
              <a:t> virtual machine is initially installed by default as part of a workgroup and is using a DHCP-enabled IPv4 configuration. </a:t>
            </a:r>
          </a:p>
          <a:p>
            <a:pPr>
              <a:lnSpc>
                <a:spcPct val="115000"/>
              </a:lnSpc>
              <a:spcAft>
                <a:spcPts val="1000"/>
              </a:spcAft>
            </a:pPr>
            <a:r>
              <a:rPr lang="en-US" sz="1000" b="1" dirty="0">
                <a:latin typeface="Arial"/>
                <a:ea typeface="Calibri"/>
                <a:cs typeface="Times New Roman"/>
              </a:rPr>
              <a:t>Exercise 3: Performing remote management</a:t>
            </a:r>
          </a:p>
          <a:p>
            <a:pPr>
              <a:lnSpc>
                <a:spcPct val="115000"/>
              </a:lnSpc>
              <a:spcAft>
                <a:spcPts val="1000"/>
              </a:spcAft>
            </a:pPr>
            <a:r>
              <a:rPr lang="en-US" sz="1000" dirty="0">
                <a:latin typeface="Arial"/>
                <a:ea typeface="Calibri"/>
                <a:cs typeface="Times New Roman"/>
              </a:rPr>
              <a:t>Now that you added the DNS Server role to Server Core on </a:t>
            </a:r>
            <a:r>
              <a:rPr lang="en-US" sz="1000" b="1" dirty="0">
                <a:latin typeface="Arial"/>
                <a:ea typeface="Calibri"/>
                <a:cs typeface="Times New Roman"/>
              </a:rPr>
              <a:t>LON-SVR6</a:t>
            </a:r>
            <a:r>
              <a:rPr lang="en-US" sz="1000" dirty="0">
                <a:latin typeface="Arial"/>
                <a:ea typeface="Calibri"/>
                <a:cs typeface="Times New Roman"/>
              </a:rPr>
              <a:t>, you want to explore configuring the DNS settings and configuration by using GUI tools on other Windows Server with Desktop Experience systems.</a:t>
            </a:r>
          </a:p>
        </p:txBody>
      </p:sp>
      <p:sp>
        <p:nvSpPr>
          <p:cNvPr id="4" name="Slide Number Placeholder 3"/>
          <p:cNvSpPr>
            <a:spLocks noGrp="1"/>
          </p:cNvSpPr>
          <p:nvPr>
            <p:ph type="sldNum" sz="quarter" idx="10"/>
          </p:nvPr>
        </p:nvSpPr>
        <p:spPr/>
        <p:txBody>
          <a:bodyPr/>
          <a:lstStyle/>
          <a:p>
            <a:fld id="{B72D9C29-CF77-4F20-8DC7-2FB29688309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507828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72D9C29-CF77-4F20-8DC7-2FB29688309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412241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used the </a:t>
            </a:r>
            <a:r>
              <a:rPr lang="en-US" sz="1000" b="1" dirty="0">
                <a:latin typeface="Arial"/>
                <a:ea typeface="Calibri"/>
                <a:cs typeface="Times New Roman"/>
              </a:rPr>
              <a:t>Install-WindowsFeature</a:t>
            </a:r>
            <a:r>
              <a:rPr lang="en-US" sz="1000" dirty="0">
                <a:latin typeface="Arial"/>
                <a:ea typeface="Calibri"/>
                <a:cs typeface="Times New Roman"/>
              </a:rPr>
              <a:t> cmdlet in Windows PowerShell to install the DNS Server role on </a:t>
            </a:r>
            <a:r>
              <a:rPr lang="en-US" sz="1000" b="1" dirty="0">
                <a:latin typeface="Arial"/>
                <a:ea typeface="Calibri"/>
                <a:cs typeface="Times New Roman"/>
              </a:rPr>
              <a:t>LON-SVR6</a:t>
            </a:r>
            <a:r>
              <a:rPr lang="en-US" sz="1000" dirty="0">
                <a:latin typeface="Arial"/>
                <a:ea typeface="Calibri"/>
                <a:cs typeface="Times New Roman"/>
              </a:rPr>
              <a:t>. How could you do this remotely?</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You can use many methods to add a server role to a Server Core installation of Windows Server 2016 remotely. You can use Windows PowerShell remotely from one computer to another by using a PSSession command sequence. You can also add the Server Core system to a Server with Desktop Experience system’s Server Manager, and then install the role or feature by using the </a:t>
            </a:r>
            <a:r>
              <a:rPr lang="en-US" sz="1000" b="1" dirty="0">
                <a:latin typeface="Arial"/>
                <a:ea typeface="Calibri"/>
                <a:cs typeface="Times New Roman"/>
              </a:rPr>
              <a:t>Add roles and features Wizard </a:t>
            </a:r>
            <a:r>
              <a:rPr lang="en-US" sz="1000" dirty="0">
                <a:latin typeface="Arial"/>
                <a:ea typeface="Calibri"/>
                <a:cs typeface="Times New Roman"/>
              </a:rPr>
              <a:t>in Server Manager.</a:t>
            </a:r>
          </a:p>
        </p:txBody>
      </p:sp>
      <p:sp>
        <p:nvSpPr>
          <p:cNvPr id="4" name="Slide Number Placeholder 3"/>
          <p:cNvSpPr>
            <a:spLocks noGrp="1"/>
          </p:cNvSpPr>
          <p:nvPr>
            <p:ph type="sldNum" sz="quarter" idx="10"/>
          </p:nvPr>
        </p:nvSpPr>
        <p:spPr/>
        <p:txBody>
          <a:bodyPr/>
          <a:lstStyle/>
          <a:p>
            <a:fld id="{B72D9C29-CF77-4F20-8DC7-2FB29688309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134004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 and inform students that each topic presents scenarios they should consider when planning their Windows Server 2012 operating system deployment.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virtualization help in server role consolidation?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Virtualization allows you to take advantage of separating roles onto different servers. For example, by using virtualization, you can more easily troubleshoot issues and better manage service uptime. At the same time, you also gain the advantage of consolidating multiple roles onto fewer computers. You must ensure that the hardware resources on the virtualization hosts are sufficient to handle the various workloads.</a:t>
            </a:r>
          </a:p>
        </p:txBody>
      </p:sp>
      <p:sp>
        <p:nvSpPr>
          <p:cNvPr id="4" name="Slide Number Placeholder 3"/>
          <p:cNvSpPr>
            <a:spLocks noGrp="1"/>
          </p:cNvSpPr>
          <p:nvPr>
            <p:ph type="sldNum" sz="quarter" idx="10"/>
          </p:nvPr>
        </p:nvSpPr>
        <p:spPr/>
        <p:txBody>
          <a:bodyPr/>
          <a:lstStyle/>
          <a:p>
            <a:fld id="{B72D9C29-CF77-4F20-8DC7-2FB29688309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382796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main differences between an in-place upgrade and server migration. Explain that you plan to describe scenarios for each of these procedures in next topic.</a:t>
            </a:r>
          </a:p>
        </p:txBody>
      </p:sp>
      <p:sp>
        <p:nvSpPr>
          <p:cNvPr id="4" name="Slide Number Placeholder 3"/>
          <p:cNvSpPr>
            <a:spLocks noGrp="1"/>
          </p:cNvSpPr>
          <p:nvPr>
            <p:ph type="sldNum" sz="quarter" idx="10"/>
          </p:nvPr>
        </p:nvSpPr>
        <p:spPr/>
        <p:txBody>
          <a:bodyPr/>
          <a:lstStyle/>
          <a:p>
            <a:fld id="{B72D9C29-CF77-4F20-8DC7-2FB296883092}"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820347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scenarios in which an organization might choose an in-place upgrade.</a:t>
            </a:r>
          </a:p>
        </p:txBody>
      </p:sp>
      <p:sp>
        <p:nvSpPr>
          <p:cNvPr id="4" name="Slide Number Placeholder 3"/>
          <p:cNvSpPr>
            <a:spLocks noGrp="1"/>
          </p:cNvSpPr>
          <p:nvPr>
            <p:ph type="sldNum" sz="quarter" idx="10"/>
          </p:nvPr>
        </p:nvSpPr>
        <p:spPr/>
        <p:txBody>
          <a:bodyPr/>
          <a:lstStyle/>
          <a:p>
            <a:fld id="{B72D9C29-CF77-4F20-8DC7-2FB296883092}"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73274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Docker is a container that enables you to run an app in an isolated and portable operating environment.</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Docker is a management tool that you can use to manage Windows and Hyper-V container images.</a:t>
            </a:r>
          </a:p>
        </p:txBody>
      </p:sp>
      <p:sp>
        <p:nvSpPr>
          <p:cNvPr id="4" name="Slide Number Placeholder 3"/>
          <p:cNvSpPr>
            <a:spLocks noGrp="1"/>
          </p:cNvSpPr>
          <p:nvPr>
            <p:ph type="sldNum" sz="quarter" idx="10"/>
          </p:nvPr>
        </p:nvSpPr>
        <p:spPr/>
        <p:txBody>
          <a:bodyPr/>
          <a:lstStyle/>
          <a:p>
            <a:fld id="{B72D9C29-CF77-4F20-8DC7-2FB29688309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443554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scenarios in which organizations would benefit from performing a migration rather than an in-place upgrade.</a:t>
            </a:r>
          </a:p>
        </p:txBody>
      </p:sp>
      <p:sp>
        <p:nvSpPr>
          <p:cNvPr id="4" name="Slide Number Placeholder 3"/>
          <p:cNvSpPr>
            <a:spLocks noGrp="1"/>
          </p:cNvSpPr>
          <p:nvPr>
            <p:ph type="sldNum" sz="quarter" idx="10"/>
          </p:nvPr>
        </p:nvSpPr>
        <p:spPr/>
        <p:txBody>
          <a:bodyPr/>
          <a:lstStyle/>
          <a:p>
            <a:fld id="{B72D9C29-CF77-4F20-8DC7-2FB296883092}"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75221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tools required for planning the upgrade and migration process, such as Microsoft Application and Planning Toolkit (MAP). Explain that MAP is a free tool that your students can download from the Microsoft website to help with planning server deployment and consolidation, and explain how MAP works.</a:t>
            </a:r>
          </a:p>
        </p:txBody>
      </p:sp>
      <p:sp>
        <p:nvSpPr>
          <p:cNvPr id="4" name="Slide Number Placeholder 3"/>
          <p:cNvSpPr>
            <a:spLocks noGrp="1"/>
          </p:cNvSpPr>
          <p:nvPr>
            <p:ph type="sldNum" sz="quarter" idx="10"/>
          </p:nvPr>
        </p:nvSpPr>
        <p:spPr/>
        <p:txBody>
          <a:bodyPr/>
          <a:lstStyle/>
          <a:p>
            <a:fld id="{B72D9C29-CF77-4F20-8DC7-2FB296883092}"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297164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different scenarios apply for small, medium, and large companies. Stress that students should refer to technical documentation about best practices for cohosting different roles with respect to performance and high availability.</a:t>
            </a:r>
          </a:p>
          <a:p>
            <a:pPr>
              <a:lnSpc>
                <a:spcPct val="115000"/>
              </a:lnSpc>
              <a:spcAft>
                <a:spcPts val="1000"/>
              </a:spcAft>
            </a:pPr>
            <a:r>
              <a:rPr lang="en-US" sz="1000" dirty="0">
                <a:latin typeface="Arial"/>
                <a:ea typeface="Calibri"/>
                <a:cs typeface="Times New Roman"/>
              </a:rPr>
              <a:t>Explain what cohosting means, and mention how virtualization achieves physical cohosting with isolated/virtualized hosting.</a:t>
            </a:r>
          </a:p>
        </p:txBody>
      </p:sp>
      <p:sp>
        <p:nvSpPr>
          <p:cNvPr id="4" name="Slide Number Placeholder 3"/>
          <p:cNvSpPr>
            <a:spLocks noGrp="1"/>
          </p:cNvSpPr>
          <p:nvPr>
            <p:ph type="sldNum" sz="quarter" idx="10"/>
          </p:nvPr>
        </p:nvSpPr>
        <p:spPr/>
        <p:txBody>
          <a:bodyPr/>
          <a:lstStyle/>
          <a:p>
            <a:fld id="{B72D9C29-CF77-4F20-8DC7-2FB296883092}"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088333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the demonstration,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and sign in</a:t>
            </a:r>
            <a:r>
              <a:rPr lang="en-US" sz="1000" dirty="0">
                <a:latin typeface="Arial"/>
                <a:ea typeface="Calibri"/>
                <a:cs typeface="Segoe UI"/>
              </a:rPr>
              <a:t> to </a:t>
            </a:r>
            <a:r>
              <a:rPr lang="en-US" sz="1000" b="1" dirty="0">
                <a:latin typeface="Arial"/>
                <a:ea typeface="Calibri"/>
                <a:cs typeface="Times New Roman"/>
              </a:rPr>
              <a:t>20743C-LON-DC1</a:t>
            </a:r>
            <a:r>
              <a:rPr lang="en-US" sz="1000" dirty="0">
                <a:latin typeface="Arial"/>
                <a:ea typeface="Calibri"/>
                <a:cs typeface="Times New Roman"/>
              </a:rPr>
              <a:t> and </a:t>
            </a:r>
            <a:r>
              <a:rPr lang="en-US" sz="1000" b="1" dirty="0">
                <a:latin typeface="Arial"/>
                <a:ea typeface="Calibri"/>
                <a:cs typeface="Times New Roman"/>
              </a:rPr>
              <a:t>20743C-LON-CL1</a:t>
            </a:r>
            <a:r>
              <a:rPr lang="en-US" sz="1000" dirty="0">
                <a:latin typeface="Arial"/>
                <a:ea typeface="Calibri"/>
                <a:cs typeface="Times New Roman"/>
              </a:rPr>
              <a:t> </a:t>
            </a:r>
            <a:r>
              <a:rPr lang="en-US" sz="1000" dirty="0">
                <a:latin typeface="Arial"/>
                <a:ea typeface="Calibri"/>
                <a:cs typeface="Segoe UI"/>
              </a:rPr>
              <a:t>with the user name </a:t>
            </a:r>
            <a:r>
              <a:rPr lang="en-US" sz="1000" b="1" dirty="0">
                <a:latin typeface="Arial"/>
                <a:ea typeface="Calibri"/>
                <a:cs typeface="Times New Roman"/>
              </a:rPr>
              <a:t>Adatum\Administrator </a:t>
            </a:r>
            <a:r>
              <a:rPr lang="en-US" sz="1000" dirty="0">
                <a:latin typeface="Arial"/>
                <a:ea typeface="Calibri"/>
                <a:cs typeface="Segoe UI"/>
              </a:rPr>
              <a:t>and the password </a:t>
            </a:r>
            <a:r>
              <a:rPr lang="en-US" sz="1000" b="1" dirty="0">
                <a:latin typeface="Arial"/>
                <a:ea typeface="Calibri"/>
                <a:cs typeface="Times New Roman"/>
              </a:rPr>
              <a:t>Pa55w.rd</a:t>
            </a:r>
            <a:r>
              <a:rPr lang="en-US" sz="1000" dirty="0">
                <a:latin typeface="Arial"/>
                <a:ea typeface="Calibri"/>
                <a:cs typeface="Times New Roman"/>
              </a:rPr>
              <a:t>. </a:t>
            </a:r>
            <a:r>
              <a:rPr lang="en-US" sz="1000" b="1" dirty="0">
                <a:latin typeface="Arial"/>
                <a:ea typeface="Calibri"/>
                <a:cs typeface="Times New Roman"/>
              </a:rPr>
              <a:t>20743C-LON-DC1</a:t>
            </a:r>
            <a:r>
              <a:rPr lang="en-US" sz="1000" dirty="0">
                <a:latin typeface="Arial"/>
                <a:ea typeface="Calibri"/>
                <a:cs typeface="Times New Roman"/>
              </a:rPr>
              <a:t> should be running from the previous demonstrations.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Review the MAP options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expand </a:t>
            </a:r>
            <a:r>
              <a:rPr lang="en-US" sz="1000" b="1" dirty="0">
                <a:effectLst/>
                <a:latin typeface="Arial"/>
                <a:ea typeface="Times New Roman"/>
                <a:cs typeface="Times New Roman"/>
              </a:rPr>
              <a:t>Microsoft Assessment and Planning Toolkit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Microsoft Assessment and Planning Toolkit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Microsoft Assessment and Planning Toolkit </a:t>
            </a:r>
            <a:r>
              <a:rPr lang="en-US" sz="1000" dirty="0">
                <a:effectLst/>
                <a:latin typeface="Arial"/>
                <a:ea typeface="Times New Roman"/>
                <a:cs typeface="Times New Roman"/>
              </a:rPr>
              <a:t>console, the </a:t>
            </a:r>
            <a:r>
              <a:rPr lang="en-US" sz="1000" b="1" dirty="0">
                <a:effectLst/>
                <a:latin typeface="Arial"/>
                <a:ea typeface="Times New Roman"/>
                <a:cs typeface="Times New Roman"/>
              </a:rPr>
              <a:t>Microsoft Assessment and Planning Toolkit</a:t>
            </a:r>
            <a:r>
              <a:rPr lang="en-US" sz="1000" dirty="0">
                <a:effectLst/>
                <a:latin typeface="Arial"/>
                <a:ea typeface="Times New Roman"/>
                <a:cs typeface="Times New Roman"/>
              </a:rPr>
              <a:t> dialog box appears. Click </a:t>
            </a:r>
            <a:r>
              <a:rPr lang="en-US" sz="1000" b="1" dirty="0">
                <a:effectLst/>
                <a:latin typeface="Arial"/>
                <a:ea typeface="Times New Roman"/>
                <a:cs typeface="Times New Roman"/>
              </a:rPr>
              <a:t>Cancel</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Microsoft Assessment and Planning Toolkit </a:t>
            </a:r>
            <a:r>
              <a:rPr lang="en-US" sz="1000" dirty="0">
                <a:effectLst/>
                <a:latin typeface="Arial"/>
                <a:ea typeface="Times New Roman"/>
                <a:cs typeface="Times New Roman"/>
              </a:rPr>
              <a:t>console, review the default window that displays the </a:t>
            </a:r>
            <a:r>
              <a:rPr lang="en-US" sz="1000" b="1" dirty="0">
                <a:effectLst/>
                <a:latin typeface="Arial"/>
                <a:ea typeface="Times New Roman"/>
                <a:cs typeface="Times New Roman"/>
              </a:rPr>
              <a:t>Overview </a:t>
            </a:r>
            <a:r>
              <a:rPr lang="en-US" sz="1000" dirty="0">
                <a:effectLst/>
                <a:latin typeface="Arial"/>
                <a:ea typeface="Times New Roman"/>
                <a:cs typeface="Times New Roman"/>
              </a:rPr>
              <a:t>page.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Microsoft Assessment and Planning Toolkit </a:t>
            </a:r>
            <a:r>
              <a:rPr lang="en-US" sz="1000" dirty="0">
                <a:effectLst/>
                <a:latin typeface="Arial"/>
                <a:ea typeface="Times New Roman"/>
                <a:cs typeface="Times New Roman"/>
              </a:rPr>
              <a:t>console, in the left pane, click </a:t>
            </a:r>
            <a:r>
              <a:rPr lang="en-US" sz="1000" b="1" dirty="0">
                <a:effectLst/>
                <a:latin typeface="Arial"/>
                <a:ea typeface="Times New Roman"/>
                <a:cs typeface="Times New Roman"/>
              </a:rPr>
              <a:t>Cloud</a:t>
            </a:r>
            <a:r>
              <a:rPr lang="en-US" sz="1000" dirty="0">
                <a:effectLst/>
                <a:latin typeface="Arial"/>
                <a:ea typeface="Times New Roman"/>
                <a:cs typeface="Times New Roman"/>
              </a:rPr>
              <a:t>, and then review the readiness information for the different cloud scenarios.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Microsoft Assessment and Planning Toolkit </a:t>
            </a:r>
            <a:r>
              <a:rPr lang="en-US" sz="1000" dirty="0">
                <a:effectLst/>
                <a:latin typeface="Arial"/>
                <a:ea typeface="Times New Roman"/>
                <a:cs typeface="Times New Roman"/>
              </a:rPr>
              <a:t>console, in the left pane, click </a:t>
            </a:r>
            <a:r>
              <a:rPr lang="en-US" sz="1000" b="1" dirty="0">
                <a:effectLst/>
                <a:latin typeface="Arial"/>
                <a:ea typeface="Times New Roman"/>
                <a:cs typeface="Times New Roman"/>
              </a:rPr>
              <a:t>Desktop</a:t>
            </a:r>
            <a:r>
              <a:rPr lang="en-US" sz="1000" dirty="0">
                <a:effectLst/>
                <a:latin typeface="Arial"/>
                <a:ea typeface="Times New Roman"/>
                <a:cs typeface="Times New Roman"/>
              </a:rPr>
              <a:t>, and then review the readiness information for the different desktop scenarios.</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Repeat step 5 for all remaining items in the left pane: </a:t>
            </a:r>
            <a:r>
              <a:rPr lang="en-US" sz="1000" b="1" dirty="0">
                <a:effectLst/>
                <a:latin typeface="Arial"/>
                <a:ea typeface="Times New Roman"/>
                <a:cs typeface="Times New Roman"/>
              </a:rPr>
              <a:t>Server</a:t>
            </a:r>
            <a:r>
              <a:rPr lang="en-US" sz="1000" dirty="0">
                <a:solidFill>
                  <a:srgbClr val="000000"/>
                </a:solidFill>
                <a:effectLst/>
                <a:latin typeface="Arial"/>
                <a:ea typeface="Times New Roman"/>
                <a:cs typeface="Times New Roman"/>
              </a:rPr>
              <a:t>,</a:t>
            </a:r>
            <a:r>
              <a:rPr lang="en-US" sz="1000" b="1" dirty="0">
                <a:effectLst/>
                <a:latin typeface="Arial"/>
                <a:ea typeface="Times New Roman"/>
                <a:cs typeface="Times New Roman"/>
              </a:rPr>
              <a:t> Desktop Virtualization</a:t>
            </a:r>
            <a:r>
              <a:rPr lang="en-US" sz="1000" dirty="0">
                <a:solidFill>
                  <a:srgbClr val="000000"/>
                </a:solidFill>
                <a:effectLst/>
                <a:latin typeface="Arial"/>
                <a:ea typeface="Times New Roman"/>
                <a:cs typeface="Times New Roman"/>
              </a:rPr>
              <a:t>,</a:t>
            </a:r>
            <a:r>
              <a:rPr lang="en-US" sz="1000" b="1" dirty="0">
                <a:effectLst/>
                <a:latin typeface="Arial"/>
                <a:ea typeface="Times New Roman"/>
                <a:cs typeface="Times New Roman"/>
              </a:rPr>
              <a:t> Server Virtualization</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Database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Usage Tracking</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Environment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274257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Perform inventory</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a:t>
            </a:r>
            <a:r>
              <a:rPr lang="en-US" sz="1000" b="1" dirty="0">
                <a:latin typeface="Arial"/>
                <a:ea typeface="Times New Roman"/>
                <a:cs typeface="Times New Roman"/>
              </a:rPr>
              <a:t>LON-CL1</a:t>
            </a:r>
            <a:r>
              <a:rPr lang="en-US" sz="1000" dirty="0">
                <a:latin typeface="Arial"/>
                <a:ea typeface="Times New Roman"/>
                <a:cs typeface="Times New Roman"/>
              </a:rPr>
              <a:t>, in the </a:t>
            </a:r>
            <a:r>
              <a:rPr lang="en-US" sz="1000" b="1" dirty="0">
                <a:latin typeface="Arial"/>
                <a:ea typeface="Times New Roman"/>
                <a:cs typeface="Times New Roman"/>
              </a:rPr>
              <a:t>Microsoft Assessment and Planning Toolkit </a:t>
            </a:r>
            <a:r>
              <a:rPr lang="en-US" sz="1000" dirty="0">
                <a:latin typeface="Arial"/>
                <a:ea typeface="Times New Roman"/>
                <a:cs typeface="Times New Roman"/>
              </a:rPr>
              <a:t>console, in the left pane, click </a:t>
            </a:r>
            <a:r>
              <a:rPr lang="en-US" sz="1000" b="1" dirty="0">
                <a:latin typeface="Arial"/>
                <a:ea typeface="Times New Roman"/>
                <a:cs typeface="Times New Roman"/>
              </a:rPr>
              <a:t>Overview</a:t>
            </a:r>
            <a:r>
              <a:rPr lang="en-US" sz="1000" dirty="0">
                <a:latin typeface="Arial"/>
                <a:ea typeface="Times New Roman"/>
                <a:cs typeface="Times New Roman"/>
              </a:rPr>
              <a:t>,</a:t>
            </a:r>
            <a:r>
              <a:rPr lang="en-US" sz="1000" b="1" dirty="0">
                <a:latin typeface="Arial"/>
                <a:ea typeface="Times New Roman"/>
                <a:cs typeface="Times New Roman"/>
              </a:rPr>
              <a:t> </a:t>
            </a:r>
            <a:r>
              <a:rPr lang="en-US" sz="1000" dirty="0">
                <a:latin typeface="Arial"/>
                <a:ea typeface="Times New Roman"/>
                <a:cs typeface="Times New Roman"/>
              </a:rPr>
              <a:t>and then, in the </a:t>
            </a:r>
            <a:r>
              <a:rPr lang="en-US" sz="1000" b="1" dirty="0">
                <a:latin typeface="Arial"/>
                <a:ea typeface="Times New Roman"/>
                <a:cs typeface="Times New Roman"/>
              </a:rPr>
              <a:t>Overview</a:t>
            </a:r>
            <a:r>
              <a:rPr lang="en-US" sz="1000" dirty="0">
                <a:latin typeface="Arial"/>
                <a:ea typeface="Times New Roman"/>
                <a:cs typeface="Times New Roman"/>
              </a:rPr>
              <a:t> page, click </a:t>
            </a:r>
            <a:r>
              <a:rPr lang="en-US" sz="1000" b="1" dirty="0">
                <a:latin typeface="Arial"/>
                <a:ea typeface="Times New Roman"/>
                <a:cs typeface="Times New Roman"/>
              </a:rPr>
              <a:t>Create/Select database</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In the </a:t>
            </a:r>
            <a:r>
              <a:rPr lang="en-US" sz="1000" b="1" dirty="0">
                <a:latin typeface="Arial"/>
                <a:ea typeface="Times New Roman"/>
                <a:cs typeface="Times New Roman"/>
              </a:rPr>
              <a:t>Microsoft Assessment and Planning Toolkit </a:t>
            </a:r>
            <a:r>
              <a:rPr lang="en-US" sz="1000" dirty="0">
                <a:latin typeface="Arial"/>
                <a:ea typeface="Times New Roman"/>
                <a:cs typeface="Times New Roman"/>
              </a:rPr>
              <a:t>dialog box, ensure that </a:t>
            </a:r>
            <a:r>
              <a:rPr lang="en-US" sz="1000" b="1" dirty="0">
                <a:latin typeface="Arial"/>
                <a:ea typeface="Times New Roman"/>
                <a:cs typeface="Times New Roman"/>
              </a:rPr>
              <a:t>Create an inventory database </a:t>
            </a:r>
            <a:r>
              <a:rPr lang="en-US" sz="1000" dirty="0">
                <a:latin typeface="Arial"/>
                <a:ea typeface="Times New Roman"/>
                <a:cs typeface="Times New Roman"/>
              </a:rPr>
              <a:t>is selected, then in the </a:t>
            </a:r>
            <a:r>
              <a:rPr lang="en-US" sz="1000" b="1" dirty="0">
                <a:latin typeface="Arial"/>
                <a:ea typeface="Times New Roman"/>
                <a:cs typeface="Times New Roman"/>
              </a:rPr>
              <a:t>Name </a:t>
            </a:r>
            <a:r>
              <a:rPr lang="en-US" sz="1000" dirty="0">
                <a:latin typeface="Arial"/>
                <a:ea typeface="Times New Roman"/>
                <a:cs typeface="Times New Roman"/>
              </a:rPr>
              <a:t>box type </a:t>
            </a:r>
            <a:r>
              <a:rPr lang="en-US" sz="1000" b="1" dirty="0">
                <a:latin typeface="Arial"/>
                <a:ea typeface="Times New Roman"/>
                <a:cs typeface="Times New Roman"/>
              </a:rPr>
              <a:t>INVENTORY</a:t>
            </a:r>
            <a:r>
              <a:rPr lang="en-US" sz="1000" dirty="0">
                <a:latin typeface="Arial"/>
                <a:ea typeface="Times New Roman"/>
                <a:cs typeface="Times New Roman"/>
              </a:rPr>
              <a:t>, and then click </a:t>
            </a:r>
            <a:r>
              <a:rPr lang="en-US" sz="1000" b="1" dirty="0">
                <a:latin typeface="Arial"/>
                <a:ea typeface="Times New Roman"/>
                <a:cs typeface="Times New Roman"/>
              </a:rPr>
              <a:t>OK</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the </a:t>
            </a:r>
            <a:r>
              <a:rPr lang="en-US" sz="1000" b="1" dirty="0">
                <a:latin typeface="Arial"/>
                <a:ea typeface="Times New Roman"/>
                <a:cs typeface="Times New Roman"/>
              </a:rPr>
              <a:t>Overview </a:t>
            </a:r>
            <a:r>
              <a:rPr lang="en-US" sz="1000" dirty="0">
                <a:latin typeface="Arial"/>
                <a:ea typeface="Times New Roman"/>
                <a:cs typeface="Times New Roman"/>
              </a:rPr>
              <a:t>page, click </a:t>
            </a:r>
            <a:r>
              <a:rPr lang="en-US" sz="1000" b="1" dirty="0">
                <a:latin typeface="Arial"/>
                <a:ea typeface="Times New Roman"/>
                <a:cs typeface="Times New Roman"/>
              </a:rPr>
              <a:t>Perform an inventory</a:t>
            </a:r>
            <a:r>
              <a:rPr lang="en-US" sz="1000" dirty="0">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Inventory and Assessment Wizard</a:t>
            </a:r>
            <a:r>
              <a:rPr lang="en-US" sz="1000" dirty="0">
                <a:solidFill>
                  <a:prstClr val="black"/>
                </a:solidFill>
                <a:latin typeface="Arial"/>
                <a:ea typeface="Times New Roman"/>
                <a:cs typeface="Times New Roman"/>
              </a:rPr>
              <a:t>, perform the following steps:</a:t>
            </a:r>
          </a:p>
          <a:p>
            <a:pPr marL="742950" lvl="1" indent="-285750">
              <a:lnSpc>
                <a:spcPct val="115000"/>
              </a:lnSpc>
              <a:spcAft>
                <a:spcPts val="995"/>
              </a:spcAft>
              <a:buFont typeface="+mj-lt"/>
              <a:buAutoNum type="alphaL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Inventory Scenarios </a:t>
            </a:r>
            <a:r>
              <a:rPr lang="en-US" sz="1000" dirty="0">
                <a:solidFill>
                  <a:prstClr val="black"/>
                </a:solidFill>
                <a:latin typeface="Arial"/>
                <a:ea typeface="Times New Roman"/>
                <a:cs typeface="Times New Roman"/>
              </a:rPr>
              <a:t>page, select the following check boxes,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1143000" lvl="2" indent="-228600">
              <a:lnSpc>
                <a:spcPct val="115000"/>
              </a:lnSpc>
              <a:spcAft>
                <a:spcPts val="995"/>
              </a:spcAft>
              <a:buFont typeface="Wingdings"/>
              <a:buChar char=""/>
            </a:pPr>
            <a:r>
              <a:rPr lang="en-US" sz="1000" b="1" dirty="0">
                <a:solidFill>
                  <a:prstClr val="black"/>
                </a:solidFill>
                <a:latin typeface="Arial"/>
                <a:ea typeface="Times New Roman"/>
                <a:cs typeface="Times New Roman"/>
              </a:rPr>
              <a:t>Windows computers</a:t>
            </a:r>
            <a:endParaRPr lang="en-US" sz="1000" dirty="0">
              <a:solidFill>
                <a:prstClr val="black"/>
              </a:solidFill>
              <a:latin typeface="Arial"/>
              <a:ea typeface="Times New Roman"/>
              <a:cs typeface="Times New Roman"/>
            </a:endParaRPr>
          </a:p>
          <a:p>
            <a:pPr marL="1143000" lvl="2" indent="-228600">
              <a:lnSpc>
                <a:spcPct val="115000"/>
              </a:lnSpc>
              <a:spcAft>
                <a:spcPts val="995"/>
              </a:spcAft>
              <a:buFont typeface="Wingdings"/>
              <a:buChar char=""/>
            </a:pPr>
            <a:r>
              <a:rPr lang="en-US" sz="1000" b="1" dirty="0">
                <a:solidFill>
                  <a:prstClr val="black"/>
                </a:solidFill>
                <a:latin typeface="Arial"/>
                <a:ea typeface="Times New Roman"/>
                <a:cs typeface="Times New Roman"/>
              </a:rPr>
              <a:t>Exchange Server</a:t>
            </a:r>
            <a:endParaRPr lang="en-US" sz="1000" dirty="0">
              <a:solidFill>
                <a:prstClr val="black"/>
              </a:solidFill>
              <a:latin typeface="Arial"/>
              <a:ea typeface="Times New Roman"/>
              <a:cs typeface="Times New Roman"/>
            </a:endParaRPr>
          </a:p>
          <a:p>
            <a:pPr marL="1143000" lvl="2" indent="-228600">
              <a:lnSpc>
                <a:spcPct val="115000"/>
              </a:lnSpc>
              <a:spcAft>
                <a:spcPts val="995"/>
              </a:spcAft>
              <a:buFont typeface="Wingdings"/>
              <a:buChar char=""/>
            </a:pPr>
            <a:r>
              <a:rPr lang="en-US" sz="1000" b="1" dirty="0">
                <a:solidFill>
                  <a:prstClr val="black"/>
                </a:solidFill>
                <a:latin typeface="Arial"/>
                <a:ea typeface="Times New Roman"/>
                <a:cs typeface="Times New Roman"/>
              </a:rPr>
              <a:t>Lync Server</a:t>
            </a:r>
            <a:endParaRPr lang="en-US" sz="1000" dirty="0">
              <a:solidFill>
                <a:prstClr val="black"/>
              </a:solidFill>
              <a:latin typeface="Arial"/>
              <a:ea typeface="Times New Roman"/>
              <a:cs typeface="Times New Roman"/>
            </a:endParaRPr>
          </a:p>
          <a:p>
            <a:pPr marL="1143000" lvl="2" indent="-228600">
              <a:lnSpc>
                <a:spcPct val="115000"/>
              </a:lnSpc>
              <a:spcAft>
                <a:spcPts val="995"/>
              </a:spcAft>
              <a:buFont typeface="Wingdings"/>
              <a:buChar char=""/>
            </a:pPr>
            <a:r>
              <a:rPr lang="en-US" sz="1000" b="1" dirty="0">
                <a:solidFill>
                  <a:prstClr val="black"/>
                </a:solidFill>
                <a:latin typeface="Arial"/>
                <a:ea typeface="Times New Roman"/>
                <a:cs typeface="Times New Roman"/>
              </a:rPr>
              <a:t>SQL Server</a:t>
            </a:r>
            <a:endParaRPr lang="en-US" sz="1000" dirty="0">
              <a:solidFill>
                <a:prstClr val="black"/>
              </a:solidFill>
              <a:latin typeface="Arial"/>
              <a:ea typeface="Times New Roman"/>
              <a:cs typeface="Times New Roman"/>
            </a:endParaRPr>
          </a:p>
          <a:p>
            <a:pPr marL="1143000" lvl="2" indent="-228600">
              <a:lnSpc>
                <a:spcPct val="115000"/>
              </a:lnSpc>
              <a:spcAft>
                <a:spcPts val="995"/>
              </a:spcAft>
              <a:buFont typeface="Wingdings"/>
              <a:buChar char=""/>
            </a:pPr>
            <a:r>
              <a:rPr lang="en-US" sz="1000" b="1" dirty="0">
                <a:solidFill>
                  <a:prstClr val="black"/>
                </a:solidFill>
                <a:latin typeface="Arial"/>
                <a:ea typeface="Times New Roman"/>
                <a:cs typeface="Times New Roman"/>
              </a:rPr>
              <a:t>Windows Azure Platform Migration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Discovery Methods</a:t>
            </a:r>
            <a:r>
              <a:rPr lang="en-US" sz="1000" dirty="0">
                <a:solidFill>
                  <a:prstClr val="black"/>
                </a:solidFill>
                <a:latin typeface="Arial"/>
                <a:ea typeface="Times New Roman"/>
                <a:cs typeface="Times New Roman"/>
              </a:rPr>
              <a:t> page, select </a:t>
            </a:r>
            <a:r>
              <a:rPr lang="en-US" sz="1000" b="1" dirty="0">
                <a:solidFill>
                  <a:prstClr val="black"/>
                </a:solidFill>
                <a:latin typeface="Arial"/>
                <a:ea typeface="Times New Roman"/>
                <a:cs typeface="Times New Roman"/>
              </a:rPr>
              <a:t>Use Active Directory Domain Services</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Scan an IP address range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Active Directory Credentials </a:t>
            </a:r>
            <a:r>
              <a:rPr lang="en-US" sz="1000" dirty="0">
                <a:solidFill>
                  <a:srgbClr val="000000"/>
                </a:solidFill>
                <a:latin typeface="Arial"/>
                <a:ea typeface="Times New Roman"/>
                <a:cs typeface="Times New Roman"/>
              </a:rPr>
              <a:t>page, in the </a:t>
            </a:r>
            <a:r>
              <a:rPr lang="en-US" sz="1000" b="1" dirty="0">
                <a:solidFill>
                  <a:prstClr val="black"/>
                </a:solidFill>
                <a:latin typeface="Arial"/>
                <a:ea typeface="Times New Roman"/>
                <a:cs typeface="Times New Roman"/>
              </a:rPr>
              <a:t>Domain </a:t>
            </a:r>
            <a:r>
              <a:rPr lang="en-US" sz="1000" dirty="0">
                <a:solidFill>
                  <a:srgbClr val="000000"/>
                </a:solidFill>
                <a:latin typeface="Arial"/>
                <a:ea typeface="Times New Roman"/>
                <a:cs typeface="Times New Roman"/>
              </a:rPr>
              <a:t>field, type </a:t>
            </a:r>
            <a:r>
              <a:rPr lang="en-US" sz="1000" b="1" dirty="0">
                <a:solidFill>
                  <a:prstClr val="black"/>
                </a:solidFill>
                <a:latin typeface="Arial"/>
                <a:ea typeface="Times New Roman"/>
                <a:cs typeface="Times New Roman"/>
              </a:rPr>
              <a:t>Adatum.com</a:t>
            </a:r>
            <a:r>
              <a:rPr lang="en-US" sz="1000" dirty="0">
                <a:solidFill>
                  <a:srgbClr val="000000"/>
                </a:solidFill>
                <a:latin typeface="Arial"/>
                <a:ea typeface="Times New Roman"/>
                <a:cs typeface="Times New Roman"/>
              </a:rPr>
              <a:t>, and then, in the </a:t>
            </a:r>
            <a:r>
              <a:rPr lang="en-US" sz="1000" b="1" dirty="0">
                <a:solidFill>
                  <a:prstClr val="black"/>
                </a:solidFill>
                <a:latin typeface="Arial"/>
                <a:ea typeface="Times New Roman"/>
                <a:cs typeface="Times New Roman"/>
              </a:rPr>
              <a:t>Domain account</a:t>
            </a:r>
            <a:r>
              <a:rPr lang="en-US" sz="1000" dirty="0">
                <a:solidFill>
                  <a:srgbClr val="000000"/>
                </a:solidFill>
                <a:latin typeface="Arial"/>
                <a:ea typeface="Times New Roman"/>
                <a:cs typeface="Times New Roman"/>
              </a:rPr>
              <a:t> field, type </a:t>
            </a:r>
            <a:r>
              <a:rPr lang="en-US" sz="1000" b="1" dirty="0">
                <a:solidFill>
                  <a:prstClr val="black"/>
                </a:solidFill>
                <a:latin typeface="Arial"/>
                <a:ea typeface="Times New Roman"/>
                <a:cs typeface="Times New Roman"/>
              </a:rPr>
              <a:t>Adatum\Administrator</a:t>
            </a:r>
            <a:r>
              <a:rPr lang="en-US" sz="1000" dirty="0">
                <a:solidFill>
                  <a:srgbClr val="000000"/>
                </a:solidFill>
                <a:latin typeface="Arial"/>
                <a:ea typeface="Times New Roman"/>
                <a:cs typeface="Times New Roman"/>
              </a:rPr>
              <a:t>. In the </a:t>
            </a:r>
            <a:r>
              <a:rPr lang="en-US" sz="1000" b="1" dirty="0">
                <a:solidFill>
                  <a:prstClr val="black"/>
                </a:solidFill>
                <a:latin typeface="Arial"/>
                <a:ea typeface="Times New Roman"/>
                <a:cs typeface="Times New Roman"/>
              </a:rPr>
              <a:t>Password </a:t>
            </a:r>
            <a:r>
              <a:rPr lang="en-US" sz="1000" dirty="0">
                <a:solidFill>
                  <a:srgbClr val="000000"/>
                </a:solidFill>
                <a:latin typeface="Arial"/>
                <a:ea typeface="Times New Roman"/>
                <a:cs typeface="Times New Roman"/>
              </a:rPr>
              <a:t>field, type </a:t>
            </a:r>
            <a:r>
              <a:rPr lang="en-US" sz="1000" b="1" dirty="0">
                <a:solidFill>
                  <a:prstClr val="black"/>
                </a:solidFill>
                <a:latin typeface="Arial"/>
                <a:ea typeface="Times New Roman"/>
                <a:cs typeface="Times New Roman"/>
              </a:rPr>
              <a:t>Pa55w.rd, </a:t>
            </a:r>
            <a:r>
              <a:rPr lang="en-US" sz="1000" dirty="0">
                <a:solidFill>
                  <a:srgbClr val="000000"/>
                </a:solidFill>
                <a:latin typeface="Arial"/>
                <a:ea typeface="Times New Roman"/>
                <a:cs typeface="Times New Roman"/>
              </a:rPr>
              <a:t>and then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34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844501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4"/>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Active Directory Options </a:t>
            </a:r>
            <a:r>
              <a:rPr lang="en-US" sz="1000" dirty="0">
                <a:solidFill>
                  <a:srgbClr val="000000"/>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4"/>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Scan an IP Address Range </a:t>
            </a:r>
            <a:r>
              <a:rPr lang="en-US" sz="1000" dirty="0">
                <a:solidFill>
                  <a:srgbClr val="000000"/>
                </a:solidFill>
                <a:latin typeface="Arial"/>
                <a:ea typeface="Times New Roman"/>
                <a:cs typeface="Times New Roman"/>
              </a:rPr>
              <a:t>page,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IP address ranges </a:t>
            </a:r>
            <a:r>
              <a:rPr lang="en-US" sz="1000" dirty="0">
                <a:solidFill>
                  <a:srgbClr val="000000"/>
                </a:solidFill>
                <a:latin typeface="Arial"/>
                <a:ea typeface="Times New Roman"/>
                <a:cs typeface="Times New Roman"/>
              </a:rPr>
              <a:t>table, click in the cell under </a:t>
            </a:r>
            <a:r>
              <a:rPr lang="en-US" sz="1000" b="1" dirty="0">
                <a:solidFill>
                  <a:prstClr val="black"/>
                </a:solidFill>
                <a:latin typeface="Arial"/>
                <a:ea typeface="Times New Roman"/>
                <a:cs typeface="Times New Roman"/>
              </a:rPr>
              <a:t>Starting Address</a:t>
            </a: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then type </a:t>
            </a:r>
            <a:r>
              <a:rPr lang="en-US" sz="1000" b="1" dirty="0">
                <a:solidFill>
                  <a:prstClr val="black"/>
                </a:solidFill>
                <a:latin typeface="Arial"/>
                <a:ea typeface="Times New Roman"/>
                <a:cs typeface="Times New Roman"/>
              </a:rPr>
              <a:t>172.16.0.1</a:t>
            </a:r>
            <a:r>
              <a:rPr lang="en-US" sz="1000" dirty="0">
                <a:solidFill>
                  <a:srgbClr val="000000"/>
                </a:solidFill>
                <a:latin typeface="Arial"/>
                <a:ea typeface="Times New Roman"/>
                <a:cs typeface="Times New Roman"/>
              </a:rPr>
              <a:t>. Click in the cell under </a:t>
            </a:r>
            <a:r>
              <a:rPr lang="en-US" sz="1000" b="1" dirty="0">
                <a:solidFill>
                  <a:prstClr val="black"/>
                </a:solidFill>
                <a:latin typeface="Arial"/>
                <a:ea typeface="Times New Roman"/>
                <a:cs typeface="Times New Roman"/>
              </a:rPr>
              <a:t>Ending Address</a:t>
            </a: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and then type </a:t>
            </a:r>
            <a:r>
              <a:rPr lang="en-US" sz="1000" b="1" dirty="0">
                <a:solidFill>
                  <a:prstClr val="black"/>
                </a:solidFill>
                <a:latin typeface="Arial"/>
                <a:ea typeface="Times New Roman"/>
                <a:cs typeface="Times New Roman"/>
              </a:rPr>
              <a:t>172.16.0.100</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4"/>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All Computers Credentials </a:t>
            </a:r>
            <a:r>
              <a:rPr lang="en-US" sz="1000" dirty="0">
                <a:solidFill>
                  <a:srgbClr val="000000"/>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 and then, on the </a:t>
            </a:r>
            <a:r>
              <a:rPr lang="en-US" sz="1000" b="1" dirty="0">
                <a:solidFill>
                  <a:prstClr val="black"/>
                </a:solidFill>
                <a:latin typeface="Arial"/>
                <a:ea typeface="Times New Roman"/>
                <a:cs typeface="Times New Roman"/>
              </a:rPr>
              <a:t>Credentials Order </a:t>
            </a:r>
            <a:r>
              <a:rPr lang="en-US" sz="1000" dirty="0">
                <a:solidFill>
                  <a:srgbClr val="000000"/>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4"/>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Connection Properties </a:t>
            </a:r>
            <a:r>
              <a:rPr lang="en-US" sz="1000" dirty="0">
                <a:solidFill>
                  <a:srgbClr val="000000"/>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4"/>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Summary </a:t>
            </a:r>
            <a:r>
              <a:rPr lang="en-US" sz="1000" dirty="0">
                <a:solidFill>
                  <a:srgbClr val="000000"/>
                </a:solidFill>
                <a:latin typeface="Arial"/>
                <a:ea typeface="Times New Roman"/>
                <a:cs typeface="Times New Roman"/>
              </a:rPr>
              <a:t>page, review the inventory options, click </a:t>
            </a:r>
            <a:r>
              <a:rPr lang="en-US" sz="1000" b="1" dirty="0">
                <a:solidFill>
                  <a:prstClr val="black"/>
                </a:solidFill>
                <a:latin typeface="Arial"/>
                <a:ea typeface="Times New Roman"/>
                <a:cs typeface="Times New Roman"/>
              </a:rPr>
              <a:t>Cancel</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cancel the inventory procedure because the lab does not contain an environment with older operating systems for MAP to discover. In the next step, you review the test inventory that you import from the sample database in MAP.</a:t>
            </a:r>
          </a:p>
          <a:p>
            <a:pPr lvl="0">
              <a:lnSpc>
                <a:spcPts val="1300"/>
              </a:lnSpc>
              <a:spcBef>
                <a:spcPts val="900"/>
              </a:spcBef>
              <a:spcAft>
                <a:spcPts val="300"/>
              </a:spcAft>
            </a:pPr>
            <a:r>
              <a:rPr lang="en-US" sz="1000" b="1" dirty="0">
                <a:solidFill>
                  <a:prstClr val="black"/>
                </a:solidFill>
                <a:latin typeface="Arial"/>
                <a:ea typeface="Times New Roman"/>
                <a:cs typeface="Segoe UI"/>
              </a:rPr>
              <a:t>Review the MAP inventory from a sample database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console, click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Manage Databases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dialog box,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dialog box, in the left pane, expand </a:t>
            </a:r>
            <a:r>
              <a:rPr lang="en-US" sz="1000" b="1" dirty="0">
                <a:solidFill>
                  <a:prstClr val="black"/>
                </a:solidFill>
                <a:latin typeface="Arial"/>
                <a:ea typeface="Times New Roman"/>
                <a:cs typeface="Times New Roman"/>
              </a:rPr>
              <a:t>C:\Program Files\ Microsoft Assessment and Planning Toolkit\Sample</a:t>
            </a:r>
            <a:r>
              <a:rPr lang="en-US" sz="1000" dirty="0">
                <a:solidFill>
                  <a:prstClr val="black"/>
                </a:solidFill>
                <a:latin typeface="Arial"/>
                <a:ea typeface="Times New Roman"/>
                <a:cs typeface="Times New Roman"/>
              </a:rPr>
              <a:t>, and then, in the right pane, click </a:t>
            </a:r>
            <a:r>
              <a:rPr lang="en-US" sz="1000" b="1" dirty="0">
                <a:solidFill>
                  <a:prstClr val="black"/>
                </a:solidFill>
                <a:latin typeface="Arial"/>
                <a:ea typeface="Times New Roman"/>
                <a:cs typeface="Times New Roman"/>
              </a:rPr>
              <a:t>MAP_SampleDB.bak</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B72D9C29-CF77-4F20-8DC7-2FB296883092}" type="slidenum">
              <a:rPr lang="en-US" smtClean="0"/>
              <a:t>35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4207023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dialog box, in the </a:t>
            </a:r>
            <a:r>
              <a:rPr lang="en-US" sz="1000" b="1" dirty="0">
                <a:solidFill>
                  <a:prstClr val="black"/>
                </a:solidFill>
                <a:latin typeface="Arial"/>
                <a:ea typeface="Times New Roman"/>
                <a:cs typeface="Times New Roman"/>
              </a:rPr>
              <a:t>Database Name </a:t>
            </a:r>
            <a:r>
              <a:rPr lang="en-US" sz="1000" dirty="0">
                <a:solidFill>
                  <a:prstClr val="black"/>
                </a:solidFill>
                <a:latin typeface="Arial"/>
                <a:ea typeface="Times New Roman"/>
                <a:cs typeface="Times New Roman"/>
              </a:rPr>
              <a:t>box, type </a:t>
            </a:r>
            <a:r>
              <a:rPr lang="en-US" sz="1000" b="1" dirty="0">
                <a:solidFill>
                  <a:prstClr val="black"/>
                </a:solidFill>
                <a:latin typeface="Arial"/>
                <a:ea typeface="Times New Roman"/>
                <a:cs typeface="Times New Roman"/>
              </a:rPr>
              <a:t>MAPDEMO</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When the dialog box displays a message that the database has been successfully imported,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Create/Select Database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dialog box, ensure that </a:t>
            </a:r>
            <a:r>
              <a:rPr lang="en-US" sz="1000" b="1" dirty="0">
                <a:solidFill>
                  <a:prstClr val="black"/>
                </a:solidFill>
                <a:latin typeface="Arial"/>
                <a:ea typeface="Times New Roman"/>
                <a:cs typeface="Times New Roman"/>
              </a:rPr>
              <a:t>Use an existing database </a:t>
            </a:r>
            <a:r>
              <a:rPr lang="en-US" sz="1000" dirty="0">
                <a:solidFill>
                  <a:prstClr val="black"/>
                </a:solidFill>
                <a:latin typeface="Arial"/>
                <a:ea typeface="Times New Roman"/>
                <a:cs typeface="Times New Roman"/>
              </a:rPr>
              <a:t>is selected, select </a:t>
            </a:r>
            <a:r>
              <a:rPr lang="en-US" sz="1000" b="1" dirty="0">
                <a:solidFill>
                  <a:prstClr val="black"/>
                </a:solidFill>
                <a:latin typeface="Arial"/>
                <a:ea typeface="Times New Roman"/>
                <a:cs typeface="Times New Roman"/>
              </a:rPr>
              <a:t>MAPDEMO</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console, review the default window that displays the </a:t>
            </a:r>
            <a:r>
              <a:rPr lang="en-US" sz="1000" b="1" dirty="0">
                <a:solidFill>
                  <a:prstClr val="black"/>
                </a:solidFill>
                <a:latin typeface="Arial"/>
                <a:ea typeface="Times New Roman"/>
                <a:cs typeface="Times New Roman"/>
              </a:rPr>
              <a:t>Overview </a:t>
            </a:r>
            <a:r>
              <a:rPr lang="en-US" sz="1000" dirty="0">
                <a:solidFill>
                  <a:prstClr val="black"/>
                </a:solidFill>
                <a:latin typeface="Arial"/>
                <a:ea typeface="Times New Roman"/>
                <a:cs typeface="Times New Roman"/>
              </a:rPr>
              <a:t>page that includes inventory information loaded from the sample database. Refresh the </a:t>
            </a:r>
            <a:r>
              <a:rPr lang="en-US" sz="1000" b="1" dirty="0">
                <a:solidFill>
                  <a:prstClr val="black"/>
                </a:solidFill>
                <a:latin typeface="Arial"/>
                <a:ea typeface="Times New Roman"/>
                <a:cs typeface="Times New Roman"/>
              </a:rPr>
              <a:t>Overview </a:t>
            </a:r>
            <a:r>
              <a:rPr lang="en-US" sz="1000" dirty="0">
                <a:solidFill>
                  <a:prstClr val="black"/>
                </a:solidFill>
                <a:latin typeface="Arial"/>
                <a:ea typeface="Times New Roman"/>
                <a:cs typeface="Times New Roman"/>
              </a:rPr>
              <a:t>page window, if necessary.</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 </a:t>
            </a:r>
            <a:r>
              <a:rPr lang="en-US" sz="1000" dirty="0">
                <a:solidFill>
                  <a:prstClr val="black"/>
                </a:solidFill>
                <a:latin typeface="Arial"/>
                <a:ea typeface="Times New Roman"/>
                <a:cs typeface="Times New Roman"/>
              </a:rPr>
              <a:t>console, in the left pane, click </a:t>
            </a:r>
            <a:r>
              <a:rPr lang="en-US" sz="1000" b="1" dirty="0">
                <a:solidFill>
                  <a:prstClr val="black"/>
                </a:solidFill>
                <a:latin typeface="Arial"/>
                <a:ea typeface="Times New Roman"/>
                <a:cs typeface="Times New Roman"/>
              </a:rPr>
              <a:t>Cloud</a:t>
            </a:r>
            <a:r>
              <a:rPr lang="en-US" sz="1000" dirty="0">
                <a:solidFill>
                  <a:prstClr val="black"/>
                </a:solidFill>
                <a:latin typeface="Arial"/>
                <a:ea typeface="Times New Roman"/>
                <a:cs typeface="Times New Roman"/>
              </a:rPr>
              <a:t>, and then review the readiness information for the different cloud scenarios that displays with inventory information from the sample database.</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Microsoft Assessment and Planning Toolkit</a:t>
            </a:r>
            <a:r>
              <a:rPr lang="en-US" sz="1000" dirty="0">
                <a:solidFill>
                  <a:prstClr val="black"/>
                </a:solidFill>
                <a:latin typeface="Arial"/>
                <a:ea typeface="Times New Roman"/>
                <a:cs typeface="Times New Roman"/>
              </a:rPr>
              <a:t> console, in the left pane, click </a:t>
            </a:r>
            <a:r>
              <a:rPr lang="en-US" sz="1000" b="1" dirty="0">
                <a:solidFill>
                  <a:prstClr val="black"/>
                </a:solidFill>
                <a:latin typeface="Arial"/>
                <a:ea typeface="Times New Roman"/>
                <a:cs typeface="Times New Roman"/>
              </a:rPr>
              <a:t>Desktop</a:t>
            </a:r>
            <a:r>
              <a:rPr lang="en-US" sz="1000" dirty="0">
                <a:solidFill>
                  <a:prstClr val="black"/>
                </a:solidFill>
                <a:latin typeface="Arial"/>
                <a:ea typeface="Times New Roman"/>
                <a:cs typeface="Times New Roman"/>
              </a:rPr>
              <a:t>, and then review the readiness information for the different desktop scenarios that displays with inventory information from the sample database.</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Times New Roman"/>
              </a:rPr>
              <a:t>Repeat step 10 for all remaining items in the left pane: </a:t>
            </a:r>
            <a:r>
              <a:rPr lang="en-US" sz="1000" b="1" dirty="0">
                <a:solidFill>
                  <a:prstClr val="black"/>
                </a:solidFill>
                <a:latin typeface="Arial"/>
                <a:ea typeface="Times New Roman"/>
                <a:cs typeface="Times New Roman"/>
              </a:rPr>
              <a:t>Server</a:t>
            </a: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 Desktop Virtualization</a:t>
            </a:r>
            <a:r>
              <a:rPr lang="en-US" sz="1000" dirty="0">
                <a:solidFill>
                  <a:srgbClr val="000000"/>
                </a:solidFill>
                <a:latin typeface="Arial"/>
                <a:ea typeface="Times New Roman"/>
                <a:cs typeface="Times New Roman"/>
              </a:rPr>
              <a:t>,</a:t>
            </a:r>
            <a:r>
              <a:rPr lang="en-US" sz="1000" b="1" dirty="0">
                <a:solidFill>
                  <a:prstClr val="black"/>
                </a:solidFill>
                <a:latin typeface="Arial"/>
                <a:ea typeface="Times New Roman"/>
                <a:cs typeface="Times New Roman"/>
              </a:rPr>
              <a:t> Server Virtualization</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Database</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Usage Tracking</a:t>
            </a:r>
            <a:r>
              <a:rPr lang="en-US" sz="1000" dirty="0">
                <a:solidFill>
                  <a:srgbClr val="000000"/>
                </a:solidFill>
                <a:latin typeface="Arial"/>
                <a:ea typeface="Times New Roman"/>
                <a:cs typeface="Times New Roman"/>
              </a:rPr>
              <a:t>, and </a:t>
            </a:r>
            <a:r>
              <a:rPr lang="en-US" sz="1000" b="1" dirty="0">
                <a:solidFill>
                  <a:prstClr val="black"/>
                </a:solidFill>
                <a:latin typeface="Arial"/>
                <a:ea typeface="Times New Roman"/>
                <a:cs typeface="Times New Roman"/>
              </a:rPr>
              <a:t>Environment</a:t>
            </a:r>
            <a:r>
              <a:rPr lang="en-US" sz="1000" dirty="0">
                <a:solidFill>
                  <a:srgbClr val="000000"/>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B72D9C29-CF77-4F20-8DC7-2FB296883092}"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530418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reasons that you would do a cross-forest migration instead of a migration within the same domain?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might want to migrate to a new forest as part of reorganizing your AD DS structure. This is an opportunity to optimize and reduce complexity.</a:t>
            </a:r>
          </a:p>
          <a:p>
            <a:pPr>
              <a:lnSpc>
                <a:spcPct val="115000"/>
              </a:lnSpc>
              <a:spcAft>
                <a:spcPts val="1000"/>
              </a:spcAft>
            </a:pPr>
            <a:r>
              <a:rPr lang="en-US" sz="1000" dirty="0">
                <a:latin typeface="Arial"/>
                <a:ea typeface="Calibri"/>
                <a:cs typeface="Times New Roman"/>
              </a:rPr>
              <a:t>A cross-forest migration might also be necessary because of a business merger or acquisition. </a:t>
            </a:r>
          </a:p>
          <a:p>
            <a:pPr>
              <a:lnSpc>
                <a:spcPct val="115000"/>
              </a:lnSpc>
              <a:spcAft>
                <a:spcPts val="1000"/>
              </a:spcAft>
            </a:pPr>
            <a:r>
              <a:rPr lang="en-US" sz="1000" dirty="0">
                <a:latin typeface="Arial"/>
                <a:ea typeface="Calibri"/>
                <a:cs typeface="Times New Roman"/>
              </a:rPr>
              <a:t>By performing a cross-forest migration, both the new and old structures will exist at the same time, which will allow you to roll back to the previous structure if problems arise during migration.</a:t>
            </a:r>
          </a:p>
        </p:txBody>
      </p:sp>
      <p:sp>
        <p:nvSpPr>
          <p:cNvPr id="4" name="Slide Number Placeholder 3"/>
          <p:cNvSpPr>
            <a:spLocks noGrp="1"/>
          </p:cNvSpPr>
          <p:nvPr>
            <p:ph type="sldNum" sz="quarter" idx="10"/>
          </p:nvPr>
        </p:nvSpPr>
        <p:spPr/>
        <p:txBody>
          <a:bodyPr/>
          <a:lstStyle/>
          <a:p>
            <a:fld id="{B72D9C29-CF77-4F20-8DC7-2FB296883092}"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277287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72D9C29-CF77-4F20-8DC7-2FB296883092}"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1053828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high-level overview of the steps for migrating an IT infrastructure from Active Directory Domain Services (AD DS) based on a previous operating system version to a new AD DS based on the Windows Server 2016 operating system. Inform students that the current version of the Microsoft Active Directory Migration Tool only supports migrations to AD DS forests based on Windows Server 2008 R2 or newer versions. Therefore, students might need to consider migrating AD DS to a forest based on Windows Server 2008 R2 domain controllers, and then migrating the domain controllers in the new AD DS forest to Windows Server 2016. Furthermore, explain to students that they can use third-party tools for AD DS forest migration. Caution that migrating IT infrastructure across domains should be a business-driven requirement because the process requires many cycles of testing, planning, and correcting, based on the number of services to migrate in the new domain.</a:t>
            </a:r>
          </a:p>
        </p:txBody>
      </p:sp>
      <p:sp>
        <p:nvSpPr>
          <p:cNvPr id="4" name="Slide Number Placeholder 3"/>
          <p:cNvSpPr>
            <a:spLocks noGrp="1"/>
          </p:cNvSpPr>
          <p:nvPr>
            <p:ph type="sldNum" sz="quarter" idx="10"/>
          </p:nvPr>
        </p:nvSpPr>
        <p:spPr/>
        <p:txBody>
          <a:bodyPr/>
          <a:lstStyle/>
          <a:p>
            <a:fld id="{B72D9C29-CF77-4F20-8DC7-2FB296883092}"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07071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each edition of Windows Server</a:t>
            </a:r>
            <a:r>
              <a:rPr lang="en-US" sz="1000" dirty="0">
                <a:latin typeface="Arial"/>
                <a:ea typeface="Calibri"/>
                <a:cs typeface="Segoe UI"/>
              </a:rPr>
              <a:t> </a:t>
            </a:r>
            <a:r>
              <a:rPr lang="en-US" sz="1000" dirty="0">
                <a:latin typeface="Arial"/>
                <a:ea typeface="Calibri"/>
                <a:cs typeface="Times New Roman"/>
              </a:rPr>
              <a:t>2016, mention the situations for which each edition is appropriate. For example, the </a:t>
            </a:r>
            <a:r>
              <a:rPr lang="en-US" sz="1000" dirty="0">
                <a:latin typeface="Arial"/>
                <a:ea typeface="Calibri"/>
                <a:cs typeface="Segoe UI"/>
              </a:rPr>
              <a:t>Windows Server 2016 </a:t>
            </a:r>
            <a:r>
              <a:rPr lang="en-US" sz="1000" dirty="0">
                <a:latin typeface="Arial"/>
                <a:ea typeface="Calibri"/>
                <a:cs typeface="Times New Roman"/>
              </a:rPr>
              <a:t>Standard edition is an appropriate choice for a file server or domain controller at a branch office. The </a:t>
            </a:r>
            <a:r>
              <a:rPr lang="en-US" sz="1000" dirty="0">
                <a:latin typeface="Arial"/>
                <a:ea typeface="Calibri"/>
                <a:cs typeface="Segoe UI"/>
              </a:rPr>
              <a:t>Windows Server 2016 </a:t>
            </a:r>
            <a:r>
              <a:rPr lang="en-US" sz="1000" dirty="0">
                <a:latin typeface="Arial"/>
                <a:ea typeface="Calibri"/>
                <a:cs typeface="Times New Roman"/>
              </a:rPr>
              <a:t>Datacenter edition provides benefits for large-scale virtualization deployments. One important aspect of deployment involves selecting the appropriate edition to meet a specific set of needs. </a:t>
            </a:r>
          </a:p>
        </p:txBody>
      </p:sp>
      <p:sp>
        <p:nvSpPr>
          <p:cNvPr id="4" name="Slide Number Placeholder 3"/>
          <p:cNvSpPr>
            <a:spLocks noGrp="1"/>
          </p:cNvSpPr>
          <p:nvPr>
            <p:ph type="sldNum" sz="quarter" idx="10"/>
          </p:nvPr>
        </p:nvSpPr>
        <p:spPr/>
        <p:txBody>
          <a:bodyPr/>
          <a:lstStyle/>
          <a:p>
            <a:fld id="{B72D9C29-CF77-4F20-8DC7-2FB29688309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726034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topics in this lesson.</a:t>
            </a:r>
          </a:p>
        </p:txBody>
      </p:sp>
      <p:sp>
        <p:nvSpPr>
          <p:cNvPr id="4" name="Slide Number Placeholder 3"/>
          <p:cNvSpPr>
            <a:spLocks noGrp="1"/>
          </p:cNvSpPr>
          <p:nvPr>
            <p:ph type="sldNum" sz="quarter" idx="10"/>
          </p:nvPr>
        </p:nvSpPr>
        <p:spPr/>
        <p:txBody>
          <a:bodyPr/>
          <a:lstStyle/>
          <a:p>
            <a:fld id="{B72D9C29-CF77-4F20-8DC7-2FB296883092}" type="slidenum">
              <a:rPr lang="en-US" smtClean="0"/>
              <a:t>40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941123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both activation scenarios, and explain their differences and when one or the other is a better choice.</a:t>
            </a:r>
          </a:p>
        </p:txBody>
      </p:sp>
      <p:sp>
        <p:nvSpPr>
          <p:cNvPr id="4" name="Slide Number Placeholder 3"/>
          <p:cNvSpPr>
            <a:spLocks noGrp="1"/>
          </p:cNvSpPr>
          <p:nvPr>
            <p:ph type="sldNum" sz="quarter" idx="10"/>
          </p:nvPr>
        </p:nvSpPr>
        <p:spPr/>
        <p:txBody>
          <a:bodyPr/>
          <a:lstStyle/>
          <a:p>
            <a:fld id="{B72D9C29-CF77-4F20-8DC7-2FB296883092}"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2482597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 the two scenarios and the question. Spend 5 to 10 minutes talking about student responses before moving 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organization’s IT infrastructure consists of personal computers and servers that are running different editions of Windows client operating systems and Windows Server operating systems. Next month, your organization plans to deploy 500 Windows 10 client computers and 20 Windows Server 2016 servers. Because of a legacy application in the finance department, you must deploy 10 client computers that are running Windows 8.1 and two servers that are running Windows Server 2012 R2. What type of volume activation should you implement?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implement volume licensing based on KMS. This is because your organization deploys different editions of Windows client operating systems and Windows Server operating systems.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organization’s IT infrastructure was upgraded from different editions of Windows client operating systems and Windows Server operating systems to Windows 10 and Windows Server 2016, respectively. What type of volume activation should you implement?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implement volume licensing based on Active Directory-based activation. This is because your organization deploys Windows 10 and Windows Server 2016 operating systems, and AD DS-based activation is supported only when the computers are running Windows Server 2016 or Windows 10.</a:t>
            </a:r>
          </a:p>
        </p:txBody>
      </p:sp>
      <p:sp>
        <p:nvSpPr>
          <p:cNvPr id="4" name="Slide Number Placeholder 3"/>
          <p:cNvSpPr>
            <a:spLocks noGrp="1"/>
          </p:cNvSpPr>
          <p:nvPr>
            <p:ph type="sldNum" sz="quarter" idx="10"/>
          </p:nvPr>
        </p:nvSpPr>
        <p:spPr/>
        <p:txBody>
          <a:bodyPr/>
          <a:lstStyle/>
          <a:p>
            <a:fld id="{B72D9C29-CF77-4F20-8DC7-2FB296883092}"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879054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major advantages does Server Core have over a full Windows Server 2016 installation?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Advantages include reduced update requirements, a reduced hardware footprint, and a smaller attack surface.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Five years ago, your organization bought a new rack-mount server and installed Windows Server 2012 on it. You now want to install Windows Server 2016 via the upgrade method. What should you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First, you should verify that the hardware meets the minimum hardware requirements for Windows Server 2016. Second, ensure that the hardware is still under warranty or can have its warranty extended. Next, completely back up all data and configuration information from the original server. Finally, ensure that you have followed all specified guidelines to upgrade the operating system, its roles, and any other software or applications that are running on that server. Some applications might not run or be guaranteed by their manufacturers to work with the new operating system.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role can you use to manage KMS?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Volume Activation Services role to manage KMS.</a:t>
            </a:r>
          </a:p>
        </p:txBody>
      </p:sp>
      <p:sp>
        <p:nvSpPr>
          <p:cNvPr id="4" name="Slide Number Placeholder 3"/>
          <p:cNvSpPr>
            <a:spLocks noGrp="1"/>
          </p:cNvSpPr>
          <p:nvPr>
            <p:ph type="sldNum" sz="quarter" idx="10"/>
          </p:nvPr>
        </p:nvSpPr>
        <p:spPr/>
        <p:txBody>
          <a:bodyPr/>
          <a:lstStyle/>
          <a:p>
            <a:fld id="{B72D9C29-CF77-4F20-8DC7-2FB296883092}" type="slidenum">
              <a:rPr lang="en-US" smtClean="0"/>
              <a:t>43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0710562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Tools</a:t>
            </a:r>
          </a:p>
          <a:p>
            <a:pPr>
              <a:lnSpc>
                <a:spcPct val="115000"/>
              </a:lnSpc>
              <a:spcAft>
                <a:spcPts val="1000"/>
              </a:spcAft>
            </a:pPr>
            <a:r>
              <a:rPr lang="en-US" sz="1000" dirty="0">
                <a:latin typeface="Arial"/>
                <a:ea typeface="Calibri"/>
                <a:cs typeface="Times New Roman"/>
              </a:rPr>
              <a:t>The following table lists the tools that this module references.</a:t>
            </a: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a:p>
            <a:pPr lvl="0">
              <a:lnSpc>
                <a:spcPct val="115000"/>
              </a:lnSpc>
              <a:spcAft>
                <a:spcPts val="1000"/>
              </a:spcAft>
            </a:pPr>
            <a:endParaRPr lang="en-US" sz="1000" b="1"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44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graphicFrame>
        <p:nvGraphicFramePr>
          <p:cNvPr id="8" name="Table 7"/>
          <p:cNvGraphicFramePr>
            <a:graphicFrameLocks noGrp="1"/>
          </p:cNvGraphicFramePr>
          <p:nvPr>
            <p:extLst>
              <p:ext uri="{D42A27DB-BD31-4B8C-83A1-F6EECF244321}">
                <p14:modId xmlns:p14="http://schemas.microsoft.com/office/powerpoint/2010/main" val="3919261527"/>
              </p:ext>
            </p:extLst>
          </p:nvPr>
        </p:nvGraphicFramePr>
        <p:xfrm>
          <a:off x="424542" y="2743200"/>
          <a:ext cx="5900058" cy="2268220"/>
        </p:xfrm>
        <a:graphic>
          <a:graphicData uri="http://schemas.openxmlformats.org/drawingml/2006/table">
            <a:tbl>
              <a:tblPr firstRow="1" bandRow="1">
                <a:tableStyleId>{5940675A-B579-460E-94D1-54222C63F5DA}</a:tableStyleId>
              </a:tblPr>
              <a:tblGrid>
                <a:gridCol w="1937658">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70840">
                <a:tc>
                  <a:txBody>
                    <a:bodyPr/>
                    <a:lstStyle/>
                    <a:p>
                      <a:pPr marL="0" marR="0" algn="ctr">
                        <a:lnSpc>
                          <a:spcPts val="1100"/>
                        </a:lnSpc>
                        <a:spcBef>
                          <a:spcPts val="0"/>
                        </a:spcBef>
                        <a:spcAft>
                          <a:spcPts val="0"/>
                        </a:spcAft>
                      </a:pPr>
                      <a:r>
                        <a:rPr lang="en-US" sz="1000" b="1" dirty="0">
                          <a:effectLst/>
                          <a:latin typeface="Arial" panose="020B0604020202020204" pitchFamily="34" charset="0"/>
                          <a:ea typeface="SimSun"/>
                          <a:cs typeface="Arial" panose="020B0604020202020204" pitchFamily="34" charset="0"/>
                        </a:rPr>
                        <a:t>Tool</a:t>
                      </a:r>
                    </a:p>
                  </a:txBody>
                  <a:tcPr marL="68580" marR="68580" marT="0" marB="0" anchor="ctr"/>
                </a:tc>
                <a:tc>
                  <a:txBody>
                    <a:bodyPr/>
                    <a:lstStyle/>
                    <a:p>
                      <a:pPr marL="0" marR="0" algn="ctr">
                        <a:lnSpc>
                          <a:spcPts val="1100"/>
                        </a:lnSpc>
                        <a:spcBef>
                          <a:spcPts val="0"/>
                        </a:spcBef>
                        <a:spcAft>
                          <a:spcPts val="0"/>
                        </a:spcAft>
                      </a:pPr>
                      <a:r>
                        <a:rPr lang="en-US" sz="1000" b="1" dirty="0">
                          <a:effectLst/>
                          <a:latin typeface="Arial" panose="020B0604020202020204" pitchFamily="34" charset="0"/>
                          <a:ea typeface="SimSun"/>
                          <a:cs typeface="Arial" panose="020B0604020202020204" pitchFamily="34" charset="0"/>
                        </a:rPr>
                        <a:t>When to use</a:t>
                      </a:r>
                    </a:p>
                  </a:txBody>
                  <a:tcPr marL="68580" marR="68580" marT="0" marB="0" anchor="ctr"/>
                </a:tc>
                <a:tc>
                  <a:txBody>
                    <a:bodyPr/>
                    <a:lstStyle/>
                    <a:p>
                      <a:pPr marL="0" marR="0" algn="ctr">
                        <a:lnSpc>
                          <a:spcPts val="1100"/>
                        </a:lnSpc>
                        <a:spcBef>
                          <a:spcPts val="0"/>
                        </a:spcBef>
                        <a:spcAft>
                          <a:spcPts val="0"/>
                        </a:spcAft>
                      </a:pPr>
                      <a:r>
                        <a:rPr lang="en-US" sz="1000" b="1" dirty="0">
                          <a:effectLst/>
                          <a:latin typeface="Arial" panose="020B0604020202020204" pitchFamily="34" charset="0"/>
                          <a:ea typeface="SimSun"/>
                          <a:cs typeface="Arial" panose="020B0604020202020204" pitchFamily="34" charset="0"/>
                        </a:rPr>
                        <a:t>Where to find</a:t>
                      </a:r>
                    </a:p>
                  </a:txBody>
                  <a:tcPr marL="68580" marR="68580" marT="0" marB="0" anchor="ct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Remote Server Administration Tools (RSAT)</a:t>
                      </a:r>
                    </a:p>
                  </a:txBody>
                  <a:tcPr marL="68580" marR="68580" marT="0" marB="0" anchor="ctr"/>
                </a:tc>
                <a:tc>
                  <a:txBody>
                    <a:bodyPr/>
                    <a:lstStyle/>
                    <a:p>
                      <a:pPr marL="342900" marR="0" lvl="0" indent="-342900">
                        <a:lnSpc>
                          <a:spcPts val="1300"/>
                        </a:lnSpc>
                        <a:spcBef>
                          <a:spcPts val="0"/>
                        </a:spcBef>
                        <a:spcAft>
                          <a:spcPts val="0"/>
                        </a:spcAft>
                        <a:buFont typeface="Symbol"/>
                        <a:buChar char=""/>
                      </a:pPr>
                      <a:r>
                        <a:rPr lang="en-US" sz="1000" dirty="0">
                          <a:effectLst/>
                          <a:latin typeface="Arial" panose="020B0604020202020204" pitchFamily="34" charset="0"/>
                          <a:ea typeface="Times New Roman"/>
                          <a:cs typeface="Arial" panose="020B0604020202020204" pitchFamily="34" charset="0"/>
                        </a:rPr>
                        <a:t>Use for managing servers remotely from a Windows 10 workstation</a:t>
                      </a: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Download from the Microsoft download center</a:t>
                      </a:r>
                    </a:p>
                  </a:txBody>
                  <a:tcPr marL="68580" marR="68580" marT="0" marB="0" anchor="ct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Sconfig.cmd</a:t>
                      </a:r>
                    </a:p>
                  </a:txBody>
                  <a:tcPr marL="68580" marR="68580" marT="0" marB="0" anchor="ctr"/>
                </a:tc>
                <a:tc>
                  <a:txBody>
                    <a:bodyPr/>
                    <a:lstStyle/>
                    <a:p>
                      <a:pPr marL="342900" marR="0" lvl="0" indent="-342900">
                        <a:lnSpc>
                          <a:spcPts val="1300"/>
                        </a:lnSpc>
                        <a:spcBef>
                          <a:spcPts val="0"/>
                        </a:spcBef>
                        <a:spcAft>
                          <a:spcPts val="0"/>
                        </a:spcAft>
                        <a:buFont typeface="Symbol"/>
                        <a:buChar char=""/>
                      </a:pPr>
                      <a:r>
                        <a:rPr lang="en-US" sz="1000" dirty="0">
                          <a:effectLst/>
                          <a:latin typeface="Arial" panose="020B0604020202020204" pitchFamily="34" charset="0"/>
                          <a:ea typeface="Times New Roman"/>
                          <a:cs typeface="Arial" panose="020B0604020202020204" pitchFamily="34" charset="0"/>
                        </a:rPr>
                        <a:t>Use for configuring a Server Core installation</a:t>
                      </a: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Start from a command prompt or Windows PowerShell console</a:t>
                      </a:r>
                    </a:p>
                  </a:txBody>
                  <a:tcPr marL="68580" marR="68580" marT="0" marB="0" anchor="ct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Windows Server Migration Tools</a:t>
                      </a:r>
                    </a:p>
                  </a:txBody>
                  <a:tcPr marL="68580" marR="68580" marT="0" marB="0" anchor="ctr"/>
                </a:tc>
                <a:tc>
                  <a:txBody>
                    <a:bodyPr/>
                    <a:lstStyle/>
                    <a:p>
                      <a:pPr marL="342900" marR="0" lvl="0" indent="-342900">
                        <a:lnSpc>
                          <a:spcPts val="1300"/>
                        </a:lnSpc>
                        <a:spcBef>
                          <a:spcPts val="0"/>
                        </a:spcBef>
                        <a:spcAft>
                          <a:spcPts val="0"/>
                        </a:spcAft>
                        <a:buFont typeface="Symbol"/>
                        <a:buChar char=""/>
                      </a:pPr>
                      <a:r>
                        <a:rPr lang="en-US" sz="1000" dirty="0">
                          <a:effectLst/>
                          <a:latin typeface="Arial" panose="020B0604020202020204" pitchFamily="34" charset="0"/>
                          <a:ea typeface="Times New Roman"/>
                          <a:cs typeface="Arial" panose="020B0604020202020204" pitchFamily="34" charset="0"/>
                        </a:rPr>
                        <a:t>Use for assistance in migrating from one version of Windows Server to another version</a:t>
                      </a: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Download from the Microsoft download center</a:t>
                      </a:r>
                    </a:p>
                  </a:txBody>
                  <a:tcPr marL="68580" marR="68580" marT="0" marB="0" anchor="ct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VAMT</a:t>
                      </a:r>
                    </a:p>
                  </a:txBody>
                  <a:tcPr marL="68580" marR="68580" marT="0" marB="0" anchor="ctr"/>
                </a:tc>
                <a:tc>
                  <a:txBody>
                    <a:bodyPr/>
                    <a:lstStyle/>
                    <a:p>
                      <a:pPr marL="342900" marR="0" lvl="0" indent="-342900">
                        <a:lnSpc>
                          <a:spcPts val="1300"/>
                        </a:lnSpc>
                        <a:spcBef>
                          <a:spcPts val="0"/>
                        </a:spcBef>
                        <a:spcAft>
                          <a:spcPts val="0"/>
                        </a:spcAft>
                        <a:buFont typeface="Symbol"/>
                        <a:buChar char=""/>
                      </a:pPr>
                      <a:r>
                        <a:rPr lang="en-US" sz="1000" dirty="0">
                          <a:effectLst/>
                          <a:latin typeface="Arial" panose="020B0604020202020204" pitchFamily="34" charset="0"/>
                          <a:ea typeface="Times New Roman"/>
                          <a:cs typeface="Arial" panose="020B0604020202020204" pitchFamily="34" charset="0"/>
                        </a:rPr>
                        <a:t>Use to manage MAKs</a:t>
                      </a:r>
                    </a:p>
                  </a:txBody>
                  <a:tcPr marL="68580" marR="68580" marT="0" marB="0" anchor="ctr"/>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a:cs typeface="Arial" panose="020B0604020202020204" pitchFamily="34" charset="0"/>
                        </a:rPr>
                        <a:t>Download from the Microsoft download center</a:t>
                      </a: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9618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Issues and Troubleshooting Tips</a:t>
            </a:r>
            <a:endParaRPr lang="en-US" sz="1000" dirty="0">
              <a:solidFill>
                <a:prstClr val="black"/>
              </a:solidFill>
              <a:latin typeface="Arial" panose="020B0604020202020204" pitchFamily="34" charset="0"/>
              <a:ea typeface="Calibri"/>
              <a:cs typeface="Arial" panose="020B0604020202020204" pitchFamily="34" charset="0"/>
            </a:endParaRP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 </a:t>
            </a:r>
            <a:r>
              <a:rPr lang="en-US" sz="1000" dirty="0">
                <a:solidFill>
                  <a:prstClr val="black"/>
                </a:solidFill>
                <a:latin typeface="Arial" panose="020B0604020202020204" pitchFamily="34" charset="0"/>
                <a:ea typeface="Calibri"/>
                <a:cs typeface="Arial" panose="020B0604020202020204" pitchFamily="34" charset="0"/>
              </a:rPr>
              <a:t>Windows PowerShell cmdlets are not available</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Troubleshooting Tip: </a:t>
            </a:r>
            <a:r>
              <a:rPr lang="en-US" sz="1000" dirty="0">
                <a:solidFill>
                  <a:prstClr val="black"/>
                </a:solidFill>
                <a:latin typeface="Arial" panose="020B0604020202020204" pitchFamily="34" charset="0"/>
                <a:ea typeface="Calibri"/>
                <a:cs typeface="Arial" panose="020B0604020202020204" pitchFamily="34" charset="0"/>
              </a:rPr>
              <a:t>Make sure that the Windows PowerShell modules (such as Server Manager) are loaded correctly.</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 </a:t>
            </a:r>
            <a:r>
              <a:rPr lang="en-US" sz="1000" dirty="0">
                <a:solidFill>
                  <a:prstClr val="black"/>
                </a:solidFill>
                <a:latin typeface="Arial" panose="020B0604020202020204" pitchFamily="34" charset="0"/>
                <a:ea typeface="Calibri"/>
                <a:cs typeface="Arial" panose="020B0604020202020204" pitchFamily="34" charset="0"/>
              </a:rPr>
              <a:t>You need a non-GUI interface method to shut down or restart a computer that is running Server Core</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Troubleshooting Tip: </a:t>
            </a:r>
            <a:r>
              <a:rPr lang="en-US" sz="1000" dirty="0">
                <a:solidFill>
                  <a:prstClr val="black"/>
                </a:solidFill>
                <a:latin typeface="Arial" panose="020B0604020202020204" pitchFamily="34" charset="0"/>
                <a:ea typeface="Calibri"/>
                <a:cs typeface="Arial" panose="020B0604020202020204" pitchFamily="34" charset="0"/>
              </a:rPr>
              <a:t>Use Windows PowerShell or use the shutdown /r command from a command prompt.</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 </a:t>
            </a:r>
            <a:r>
              <a:rPr lang="en-US" sz="1000" dirty="0">
                <a:solidFill>
                  <a:prstClr val="black"/>
                </a:solidFill>
                <a:latin typeface="Arial" panose="020B0604020202020204" pitchFamily="34" charset="0"/>
                <a:ea typeface="Calibri"/>
                <a:cs typeface="Arial" panose="020B0604020202020204" pitchFamily="34" charset="0"/>
              </a:rPr>
              <a:t>You are unable to join a computer to the domain</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Troubleshooting Tip: </a:t>
            </a:r>
            <a:r>
              <a:rPr lang="en-US" sz="1000" dirty="0">
                <a:solidFill>
                  <a:prstClr val="black"/>
                </a:solidFill>
                <a:latin typeface="Arial" panose="020B0604020202020204" pitchFamily="34" charset="0"/>
                <a:ea typeface="Calibri"/>
                <a:cs typeface="Arial" panose="020B0604020202020204" pitchFamily="34" charset="0"/>
              </a:rPr>
              <a:t>Verify DNS resolution and network connectivity between the host and the domain controller. Verify that the user account has necessary permissions to join the domain.</a:t>
            </a:r>
          </a:p>
          <a:p>
            <a:pPr lvl="0">
              <a:lnSpc>
                <a:spcPct val="115000"/>
              </a:lnSpc>
              <a:spcAft>
                <a:spcPts val="1000"/>
              </a:spcAft>
            </a:pPr>
            <a:r>
              <a:rPr lang="en-US" sz="1000" b="1" dirty="0">
                <a:solidFill>
                  <a:prstClr val="black"/>
                </a:solidFill>
                <a:latin typeface="Arial" panose="020B0604020202020204" pitchFamily="34" charset="0"/>
                <a:cs typeface="Arial" panose="020B0604020202020204" pitchFamily="34" charset="0"/>
              </a:rPr>
              <a:t>Note</a:t>
            </a:r>
            <a:r>
              <a:rPr lang="en-US" sz="1000" dirty="0">
                <a:solidFill>
                  <a:prstClr val="black"/>
                </a:solidFill>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72D9C29-CF77-4F20-8DC7-2FB296883092}"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77390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Although some students will have experience with Windows Server</a:t>
            </a:r>
            <a:r>
              <a:rPr lang="en-US" sz="1000" dirty="0">
                <a:latin typeface="Arial"/>
                <a:ea typeface="Calibri"/>
                <a:cs typeface="Segoe UI"/>
              </a:rPr>
              <a:t> </a:t>
            </a:r>
            <a:r>
              <a:rPr lang="en-US" sz="1000" dirty="0">
                <a:latin typeface="Arial"/>
                <a:ea typeface="Calibri"/>
                <a:cs typeface="Times New Roman"/>
              </a:rPr>
              <a:t>2012, the target audience for this course consists of users from organizations that have Windows Server</a:t>
            </a:r>
            <a:r>
              <a:rPr lang="en-US" sz="1000" dirty="0">
                <a:latin typeface="Arial"/>
                <a:ea typeface="Calibri"/>
                <a:cs typeface="Segoe UI"/>
              </a:rPr>
              <a:t> </a:t>
            </a:r>
            <a:r>
              <a:rPr lang="en-US" sz="1000" dirty="0">
                <a:latin typeface="Arial"/>
                <a:ea typeface="Calibri"/>
                <a:cs typeface="Times New Roman"/>
              </a:rPr>
              <a:t>2008 deployed. You can present this material either as a list of improvements in Windows Server</a:t>
            </a:r>
            <a:r>
              <a:rPr lang="en-US" sz="1000" dirty="0">
                <a:latin typeface="Arial"/>
                <a:ea typeface="Calibri"/>
                <a:cs typeface="Segoe UI"/>
              </a:rPr>
              <a:t> </a:t>
            </a:r>
            <a:r>
              <a:rPr lang="en-US" sz="1000" dirty="0">
                <a:latin typeface="Arial"/>
                <a:ea typeface="Calibri"/>
                <a:cs typeface="Times New Roman"/>
              </a:rPr>
              <a:t>2016 since Windows Server</a:t>
            </a:r>
            <a:r>
              <a:rPr lang="en-US" sz="1000" dirty="0">
                <a:latin typeface="Arial"/>
                <a:ea typeface="Calibri"/>
                <a:cs typeface="Segoe UI"/>
              </a:rPr>
              <a:t> </a:t>
            </a:r>
            <a:r>
              <a:rPr lang="en-US" sz="1000" dirty="0">
                <a:latin typeface="Arial"/>
                <a:ea typeface="Calibri"/>
                <a:cs typeface="Times New Roman"/>
              </a:rPr>
              <a:t>2008 was released or as two sets of improvements: the first from Windows Server</a:t>
            </a:r>
            <a:r>
              <a:rPr lang="en-US" sz="1000" dirty="0">
                <a:latin typeface="Arial"/>
                <a:ea typeface="Calibri"/>
                <a:cs typeface="Segoe UI"/>
              </a:rPr>
              <a:t> </a:t>
            </a:r>
            <a:r>
              <a:rPr lang="en-US" sz="1000" dirty="0">
                <a:latin typeface="Arial"/>
                <a:ea typeface="Calibri"/>
                <a:cs typeface="Times New Roman"/>
              </a:rPr>
              <a:t>2008 to Windows Server</a:t>
            </a:r>
            <a:r>
              <a:rPr lang="en-US" sz="1000" dirty="0">
                <a:latin typeface="Arial"/>
                <a:ea typeface="Calibri"/>
                <a:cs typeface="Segoe UI"/>
              </a:rPr>
              <a:t> </a:t>
            </a:r>
            <a:r>
              <a:rPr lang="en-US" sz="1000" dirty="0">
                <a:latin typeface="Arial"/>
                <a:ea typeface="Calibri"/>
                <a:cs typeface="Times New Roman"/>
              </a:rPr>
              <a:t>2012, and the second since Windows Server</a:t>
            </a:r>
            <a:r>
              <a:rPr lang="en-US" sz="1000" dirty="0">
                <a:latin typeface="Arial"/>
                <a:ea typeface="Calibri"/>
                <a:cs typeface="Segoe UI"/>
              </a:rPr>
              <a:t> </a:t>
            </a:r>
            <a:r>
              <a:rPr lang="en-US" sz="1000" dirty="0">
                <a:latin typeface="Arial"/>
                <a:ea typeface="Calibri"/>
                <a:cs typeface="Times New Roman"/>
              </a:rPr>
              <a:t>2012 was released. </a:t>
            </a:r>
          </a:p>
          <a:p>
            <a:pPr>
              <a:lnSpc>
                <a:spcPct val="115000"/>
              </a:lnSpc>
              <a:spcAft>
                <a:spcPts val="1000"/>
              </a:spcAft>
            </a:pPr>
            <a:r>
              <a:rPr lang="en-US" sz="1000" dirty="0">
                <a:latin typeface="Arial"/>
                <a:ea typeface="Calibri"/>
                <a:cs typeface="Times New Roman"/>
              </a:rPr>
              <a:t>Mention to the students that some of these features and improvements will be covered in more detail later in the course.</a:t>
            </a:r>
          </a:p>
        </p:txBody>
      </p:sp>
      <p:sp>
        <p:nvSpPr>
          <p:cNvPr id="4" name="Slide Number Placeholder 3"/>
          <p:cNvSpPr>
            <a:spLocks noGrp="1"/>
          </p:cNvSpPr>
          <p:nvPr>
            <p:ph type="sldNum" sz="quarter" idx="10"/>
          </p:nvPr>
        </p:nvSpPr>
        <p:spPr/>
        <p:txBody>
          <a:bodyPr/>
          <a:lstStyle/>
          <a:p>
            <a:fld id="{B72D9C29-CF77-4F20-8DC7-2FB29688309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54269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these features and improvements will be covered in more detail later in the course.</a:t>
            </a:r>
          </a:p>
        </p:txBody>
      </p:sp>
      <p:sp>
        <p:nvSpPr>
          <p:cNvPr id="4" name="Slide Number Placeholder 3"/>
          <p:cNvSpPr>
            <a:spLocks noGrp="1"/>
          </p:cNvSpPr>
          <p:nvPr>
            <p:ph type="sldNum" sz="quarter" idx="10"/>
          </p:nvPr>
        </p:nvSpPr>
        <p:spPr/>
        <p:txBody>
          <a:bodyPr/>
          <a:lstStyle/>
          <a:p>
            <a:fld id="{B72D9C29-CF77-4F20-8DC7-2FB29688309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51647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demonstrating the online services integration features by using LON-HOST1. If you decide to do this, install and configure the Windows Server Essentials Experience server role before you start this lesson. Mention to your students that this server role was first introduced in Windows Server</a:t>
            </a:r>
            <a:r>
              <a:rPr lang="en-US" sz="1000" dirty="0">
                <a:latin typeface="Arial"/>
                <a:ea typeface="Calibri"/>
                <a:cs typeface="Segoe UI"/>
              </a:rPr>
              <a:t> </a:t>
            </a:r>
            <a:r>
              <a:rPr lang="en-US" sz="1000" dirty="0">
                <a:latin typeface="Arial"/>
                <a:ea typeface="Calibri"/>
                <a:cs typeface="Times New Roman"/>
              </a:rPr>
              <a:t>2012</a:t>
            </a:r>
            <a:r>
              <a:rPr lang="en-US" sz="1000" dirty="0">
                <a:latin typeface="Arial"/>
                <a:ea typeface="Calibri"/>
                <a:cs typeface="Segoe UI"/>
              </a:rPr>
              <a:t> </a:t>
            </a:r>
            <a:r>
              <a:rPr lang="en-US" sz="1000" dirty="0">
                <a:latin typeface="Arial"/>
                <a:ea typeface="Calibri"/>
                <a:cs typeface="Times New Roman"/>
              </a:rPr>
              <a:t>R2. </a:t>
            </a:r>
          </a:p>
        </p:txBody>
      </p:sp>
      <p:sp>
        <p:nvSpPr>
          <p:cNvPr id="4" name="Slide Number Placeholder 3"/>
          <p:cNvSpPr>
            <a:spLocks noGrp="1"/>
          </p:cNvSpPr>
          <p:nvPr>
            <p:ph type="sldNum" sz="quarter" idx="10"/>
          </p:nvPr>
        </p:nvSpPr>
        <p:spPr/>
        <p:txBody>
          <a:bodyPr/>
          <a:lstStyle/>
          <a:p>
            <a:fld id="{B72D9C29-CF77-4F20-8DC7-2FB29688309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187904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tools can you use to locally manage an installation of Server Core?</a:t>
            </a:r>
          </a:p>
          <a:p>
            <a:pPr>
              <a:lnSpc>
                <a:spcPct val="115000"/>
              </a:lnSpc>
              <a:spcAft>
                <a:spcPts val="1000"/>
              </a:spcAft>
            </a:pPr>
            <a:r>
              <a:rPr lang="en-US" sz="1000" dirty="0">
                <a:latin typeface="Arial"/>
                <a:ea typeface="Calibri"/>
                <a:cs typeface="Times New Roman"/>
              </a:rPr>
              <a:t>(   ) Option 1: PowerShell.exe</a:t>
            </a:r>
          </a:p>
          <a:p>
            <a:pPr>
              <a:lnSpc>
                <a:spcPct val="115000"/>
              </a:lnSpc>
              <a:spcAft>
                <a:spcPts val="1000"/>
              </a:spcAft>
            </a:pPr>
            <a:r>
              <a:rPr lang="en-US" sz="1000" dirty="0">
                <a:latin typeface="Arial"/>
                <a:ea typeface="Calibri"/>
                <a:cs typeface="Times New Roman"/>
              </a:rPr>
              <a:t>(   ) Option 2: Sconfig.cmd</a:t>
            </a:r>
          </a:p>
          <a:p>
            <a:pPr>
              <a:lnSpc>
                <a:spcPct val="115000"/>
              </a:lnSpc>
              <a:spcAft>
                <a:spcPts val="1000"/>
              </a:spcAft>
            </a:pPr>
            <a:r>
              <a:rPr lang="en-US" sz="1000" dirty="0">
                <a:latin typeface="Arial"/>
                <a:ea typeface="Calibri"/>
                <a:cs typeface="Times New Roman"/>
              </a:rPr>
              <a:t>(   ) Option 3: Taskmgr.exe</a:t>
            </a:r>
          </a:p>
          <a:p>
            <a:pPr>
              <a:lnSpc>
                <a:spcPct val="115000"/>
              </a:lnSpc>
              <a:spcAft>
                <a:spcPts val="1000"/>
              </a:spcAft>
            </a:pPr>
            <a:r>
              <a:rPr lang="en-US" sz="1000" dirty="0">
                <a:latin typeface="Arial"/>
                <a:ea typeface="Calibri"/>
                <a:cs typeface="Times New Roman"/>
              </a:rPr>
              <a:t>(   ) Option 4: All of the above</a:t>
            </a:r>
          </a:p>
          <a:p>
            <a:pPr>
              <a:lnSpc>
                <a:spcPct val="115000"/>
              </a:lnSpc>
              <a:spcAft>
                <a:spcPts val="1000"/>
              </a:spcAft>
            </a:pPr>
            <a:r>
              <a:rPr lang="en-US" sz="1000" dirty="0">
                <a:latin typeface="Arial"/>
                <a:ea typeface="Calibri"/>
                <a:cs typeface="Times New Roman"/>
              </a:rPr>
              <a:t>(   ) Option 5: None of the above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PowerShell.exe</a:t>
            </a:r>
          </a:p>
          <a:p>
            <a:pPr>
              <a:lnSpc>
                <a:spcPct val="115000"/>
              </a:lnSpc>
              <a:spcAft>
                <a:spcPts val="1000"/>
              </a:spcAft>
            </a:pPr>
            <a:r>
              <a:rPr lang="en-US" sz="1000" dirty="0">
                <a:latin typeface="Arial"/>
                <a:ea typeface="Calibri"/>
                <a:cs typeface="Times New Roman"/>
              </a:rPr>
              <a:t>(   ) Option 2: Sconfig.cmd</a:t>
            </a:r>
          </a:p>
          <a:p>
            <a:pPr>
              <a:lnSpc>
                <a:spcPct val="115000"/>
              </a:lnSpc>
              <a:spcAft>
                <a:spcPts val="1000"/>
              </a:spcAft>
            </a:pPr>
            <a:r>
              <a:rPr lang="en-US" sz="1000" dirty="0">
                <a:latin typeface="Arial"/>
                <a:ea typeface="Calibri"/>
                <a:cs typeface="Times New Roman"/>
              </a:rPr>
              <a:t>(   ) Option 3: Taskmgr.exe</a:t>
            </a:r>
          </a:p>
          <a:p>
            <a:pPr>
              <a:lnSpc>
                <a:spcPct val="115000"/>
              </a:lnSpc>
              <a:spcAft>
                <a:spcPts val="1000"/>
              </a:spcAft>
            </a:pPr>
            <a:r>
              <a:rPr lang="en-US" sz="1000" dirty="0">
                <a:latin typeface="Arial"/>
                <a:ea typeface="Calibri"/>
                <a:cs typeface="Times New Roman"/>
              </a:rPr>
              <a:t>( √) Option 4: All of the above</a:t>
            </a:r>
          </a:p>
          <a:p>
            <a:pPr>
              <a:lnSpc>
                <a:spcPct val="115000"/>
              </a:lnSpc>
              <a:spcAft>
                <a:spcPts val="1000"/>
              </a:spcAft>
            </a:pPr>
            <a:r>
              <a:rPr lang="en-US" sz="1000" dirty="0">
                <a:latin typeface="Arial"/>
                <a:ea typeface="Calibri"/>
                <a:cs typeface="Times New Roman"/>
              </a:rPr>
              <a:t>(   ) Option 5: None of the above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Refer to this module’s topic, Installing and Configuring Server Core to review options.</a:t>
            </a:r>
          </a:p>
        </p:txBody>
      </p:sp>
      <p:sp>
        <p:nvSpPr>
          <p:cNvPr id="4" name="Slide Number Placeholder 3"/>
          <p:cNvSpPr>
            <a:spLocks noGrp="1"/>
          </p:cNvSpPr>
          <p:nvPr>
            <p:ph type="sldNum" sz="quarter" idx="10"/>
          </p:nvPr>
        </p:nvSpPr>
        <p:spPr/>
        <p:txBody>
          <a:bodyPr/>
          <a:lstStyle/>
          <a:p>
            <a:fld id="{B72D9C29-CF77-4F20-8DC7-2FB29688309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57180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minimum system requirements of Windows Server 2016. Discuss the reasons why you should avoid deploying a server on the minimum required hardware, such as: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Poor performance.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A limited ability to handle load increases. For example, if you deploy the web server role, the web server will process only a limited amount of traffic before experiencing performance problems.</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that the maximum capacity of Windows Server 2016 depends on the edition. For example, the Windows Server</a:t>
            </a:r>
            <a:r>
              <a:rPr lang="en-US" sz="1000" dirty="0">
                <a:solidFill>
                  <a:srgbClr val="B3B3B3"/>
                </a:solidFill>
                <a:latin typeface="Arial"/>
                <a:ea typeface="Calibri"/>
                <a:cs typeface="Segoe UI"/>
              </a:rPr>
              <a:t> </a:t>
            </a:r>
            <a:r>
              <a:rPr lang="en-US" sz="1000" dirty="0">
                <a:latin typeface="Arial"/>
                <a:ea typeface="Calibri"/>
                <a:cs typeface="Segoe UI"/>
              </a:rPr>
              <a:t>Datacenter edition supports up to a maximum of the following hardware:</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640 logical processors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4 terabytes (TB) of random access memory (RAM)</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64 failover cluster nodes</a:t>
            </a:r>
          </a:p>
        </p:txBody>
      </p:sp>
      <p:sp>
        <p:nvSpPr>
          <p:cNvPr id="4" name="Slide Number Placeholder 3"/>
          <p:cNvSpPr>
            <a:spLocks noGrp="1"/>
          </p:cNvSpPr>
          <p:nvPr>
            <p:ph type="sldNum" sz="quarter" idx="10"/>
          </p:nvPr>
        </p:nvSpPr>
        <p:spPr/>
        <p:txBody>
          <a:bodyPr/>
          <a:lstStyle/>
          <a:p>
            <a:fld id="{B72D9C29-CF77-4F20-8DC7-2FB29688309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 Installing and configuring Windows Server 2016</a:t>
            </a:r>
          </a:p>
        </p:txBody>
      </p:sp>
    </p:spTree>
    <p:extLst>
      <p:ext uri="{BB962C8B-B14F-4D97-AF65-F5344CB8AC3E}">
        <p14:creationId xmlns:p14="http://schemas.microsoft.com/office/powerpoint/2010/main" val="389280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72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US" dirty="0"/>
              <a:t>Installing and configuring </a:t>
            </a:r>
            <a:br>
              <a:rPr lang="en-US" dirty="0"/>
            </a:br>
            <a:r>
              <a:rPr lang="en-US" dirty="0"/>
              <a:t>Windows Server 2016
</a:t>
            </a:r>
          </a:p>
        </p:txBody>
      </p:sp>
    </p:spTree>
    <p:extLst>
      <p:ext uri="{BB962C8B-B14F-4D97-AF65-F5344CB8AC3E}">
        <p14:creationId xmlns:p14="http://schemas.microsoft.com/office/powerpoint/2010/main" val="138471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cf19cb1-c098-4ae3-bcd9-4fc342e47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installation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choose among the following installation options when deploying Windows Server 2016:</a:t>
            </a:r>
          </a:p>
          <a:p>
            <a:r>
              <a:rPr lang="en-GB" dirty="0"/>
              <a:t>Windows Server with Desktop Experience:</a:t>
            </a:r>
          </a:p>
          <a:p>
            <a:pPr lvl="1"/>
            <a:r>
              <a:rPr lang="en-GB" dirty="0"/>
              <a:t>Full server installation </a:t>
            </a:r>
          </a:p>
          <a:p>
            <a:r>
              <a:rPr lang="en-GB" dirty="0"/>
              <a:t>Windows Server 2016:</a:t>
            </a:r>
          </a:p>
          <a:p>
            <a:pPr lvl="1"/>
            <a:r>
              <a:rPr lang="en-GB" dirty="0"/>
              <a:t>Server Core installation</a:t>
            </a:r>
          </a:p>
          <a:p>
            <a:pPr lvl="2"/>
            <a:endParaRPr lang="en-GB" dirty="0"/>
          </a:p>
          <a:p>
            <a:r>
              <a:rPr lang="en-GB" dirty="0"/>
              <a:t>Cannot change from Server Core to Windows Server with Desktop Experience without reinstalling the operating system</a:t>
            </a:r>
          </a:p>
          <a:p>
            <a:endParaRPr lang="en-US" dirty="0"/>
          </a:p>
        </p:txBody>
      </p:sp>
    </p:spTree>
    <p:extLst>
      <p:ext uri="{BB962C8B-B14F-4D97-AF65-F5344CB8AC3E}">
        <p14:creationId xmlns:p14="http://schemas.microsoft.com/office/powerpoint/2010/main" val="121117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dd5033-5088-43b5-9e05-2acb7569e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Servicing Channels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Windows Server 2016 now uses the Windows-as-a-Service servicing model known as channels</a:t>
            </a:r>
          </a:p>
          <a:p>
            <a:r>
              <a:rPr lang="en-US" sz="2400" dirty="0"/>
              <a:t>Semi-Annual Channel:</a:t>
            </a:r>
          </a:p>
          <a:p>
            <a:pPr marL="365760" lvl="1"/>
            <a:r>
              <a:rPr lang="en-US" sz="2000" dirty="0"/>
              <a:t>Contains new or updated features released every six months</a:t>
            </a:r>
          </a:p>
          <a:p>
            <a:pPr marL="365760" lvl="1"/>
            <a:r>
              <a:rPr lang="en-US" sz="2000" dirty="0"/>
              <a:t>Only available through a Microsoft SA agreement</a:t>
            </a:r>
          </a:p>
          <a:p>
            <a:r>
              <a:rPr lang="en-US" sz="2400" dirty="0"/>
              <a:t>LTSC:</a:t>
            </a:r>
          </a:p>
          <a:p>
            <a:pPr marL="365760" lvl="1"/>
            <a:r>
              <a:rPr lang="en-US" sz="2000" dirty="0"/>
              <a:t>Traditional deployment and versioning</a:t>
            </a:r>
          </a:p>
          <a:p>
            <a:pPr marL="365760" lvl="1"/>
            <a:r>
              <a:rPr lang="en-US" sz="2000" dirty="0"/>
              <a:t>Available in Server Core or Server with Desktop Experience modes</a:t>
            </a:r>
          </a:p>
          <a:p>
            <a:r>
              <a:rPr lang="en-US" sz="2400" dirty="0"/>
              <a:t>Both channels will release security and driver updates as required as soon as available</a:t>
            </a:r>
          </a:p>
          <a:p>
            <a:r>
              <a:rPr lang="en-US" sz="2400" dirty="0"/>
              <a:t>Nano Server no longer supported with infrastructure roles; use Server Core or Desktop Experience modes instead</a:t>
            </a:r>
          </a:p>
          <a:p>
            <a:endParaRPr lang="en-US" dirty="0"/>
          </a:p>
        </p:txBody>
      </p:sp>
    </p:spTree>
    <p:extLst>
      <p:ext uri="{BB962C8B-B14F-4D97-AF65-F5344CB8AC3E}">
        <p14:creationId xmlns:p14="http://schemas.microsoft.com/office/powerpoint/2010/main" val="66216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5312b54-6e48-40bd-bd52-f4fd87dbd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Server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Server Core is:</a:t>
            </a:r>
          </a:p>
          <a:p>
            <a:pPr marL="365760" lvl="1"/>
            <a:r>
              <a:rPr lang="en-US" sz="2600" dirty="0"/>
              <a:t>A more security-enhanced, less resource-intensive installation option</a:t>
            </a:r>
          </a:p>
          <a:p>
            <a:pPr marL="365760" lvl="1"/>
            <a:r>
              <a:rPr lang="en-US" sz="2600" dirty="0"/>
              <a:t>An installation that</a:t>
            </a:r>
            <a:r>
              <a:rPr lang="en-US" sz="2600" i="1" dirty="0"/>
              <a:t> </a:t>
            </a:r>
            <a:r>
              <a:rPr lang="en-US" sz="2600" dirty="0"/>
              <a:t>cannot be converted to full graphical shell version of Windows Server 2016</a:t>
            </a:r>
          </a:p>
          <a:p>
            <a:pPr marL="365760" lvl="1"/>
            <a:r>
              <a:rPr lang="en-US" sz="2600" dirty="0"/>
              <a:t>The default installation option for Windows </a:t>
            </a:r>
            <a:br>
              <a:rPr lang="en-US" sz="2600" dirty="0"/>
            </a:br>
            <a:r>
              <a:rPr lang="en-US" sz="2600" dirty="0"/>
              <a:t>Server 2016</a:t>
            </a:r>
          </a:p>
          <a:p>
            <a:pPr marL="365760" lvl="1"/>
            <a:r>
              <a:rPr lang="en-US" sz="2600" dirty="0"/>
              <a:t>Managed locally by using sconfig.cmd and Windows PowerShell</a:t>
            </a:r>
          </a:p>
          <a:p>
            <a:r>
              <a:rPr lang="en-US" dirty="0"/>
              <a:t>With remote management enabled, you rarely  need to sign in locally</a:t>
            </a:r>
          </a:p>
          <a:p>
            <a:pPr marL="0" indent="0">
              <a:buNone/>
            </a:pPr>
            <a:endParaRPr lang="en-CA" dirty="0"/>
          </a:p>
        </p:txBody>
      </p:sp>
    </p:spTree>
    <p:extLst>
      <p:ext uri="{BB962C8B-B14F-4D97-AF65-F5344CB8AC3E}">
        <p14:creationId xmlns:p14="http://schemas.microsoft.com/office/powerpoint/2010/main" val="339040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d246409-bb9b-4f41-8704-96cf733157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Selecting a suitable Windows Server edition and installation type</a:t>
            </a:r>
          </a:p>
        </p:txBody>
      </p:sp>
      <p:sp>
        <p:nvSpPr>
          <p:cNvPr id="4" name="TextBox 10"/>
          <p:cNvSpPr txBox="1">
            <a:spLocks noChangeArrowheads="1"/>
          </p:cNvSpPr>
          <p:nvPr/>
        </p:nvSpPr>
        <p:spPr bwMode="auto">
          <a:xfrm>
            <a:off x="954435" y="1373006"/>
            <a:ext cx="6930313"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800" b="0" dirty="0">
                <a:latin typeface="Segoe UI" panose="020B0502040204020203" pitchFamily="34" charset="0"/>
                <a:cs typeface="Segoe UI" panose="020B0502040204020203" pitchFamily="34" charset="0"/>
              </a:rPr>
              <a:t>Which Windows Server 2016 installation option would you select?</a:t>
            </a:r>
            <a:endParaRPr lang="en-US" sz="2800" b="0" dirty="0">
              <a:latin typeface="Segoe UI" panose="020B0502040204020203" pitchFamily="34" charset="0"/>
              <a:cs typeface="Segoe UI" panose="020B0502040204020203" pitchFamily="34" charset="0"/>
            </a:endParaRPr>
          </a:p>
        </p:txBody>
      </p:sp>
      <p:sp>
        <p:nvSpPr>
          <p:cNvPr id="5" name="Rectangular Callout 4"/>
          <p:cNvSpPr/>
          <p:nvPr/>
        </p:nvSpPr>
        <p:spPr bwMode="auto">
          <a:xfrm>
            <a:off x="783771" y="1101012"/>
            <a:ext cx="7356928" cy="1791478"/>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10 minutes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501" y="3675499"/>
            <a:ext cx="1560936" cy="1684732"/>
          </a:xfrm>
          <a:prstGeom prst="rect">
            <a:avLst/>
          </a:prstGeom>
        </p:spPr>
      </p:pic>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cstate="print">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0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579770a-dd5d-48a7-bc9e-0e0057caa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Windows Server 2016</a:t>
            </a:r>
          </a:p>
        </p:txBody>
      </p:sp>
      <p:sp>
        <p:nvSpPr>
          <p:cNvPr id="3" name="Text Placeholder 2"/>
          <p:cNvSpPr>
            <a:spLocks noGrp="1"/>
          </p:cNvSpPr>
          <p:nvPr>
            <p:ph type="body" idx="1"/>
          </p:nvPr>
        </p:nvSpPr>
        <p:spPr/>
        <p:txBody>
          <a:bodyPr/>
          <a:lstStyle/>
          <a:p>
            <a:r>
              <a:rPr lang="en-US" dirty="0"/>
              <a:t>Post-installation configuration settings
Managing servers remotely
Using Windows PowerShell to manage servers
Demonstration: Installing and configuring Server Core</a:t>
            </a:r>
          </a:p>
        </p:txBody>
      </p:sp>
    </p:spTree>
    <p:extLst>
      <p:ext uri="{BB962C8B-B14F-4D97-AF65-F5344CB8AC3E}">
        <p14:creationId xmlns:p14="http://schemas.microsoft.com/office/powerpoint/2010/main" val="34423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38adda7-3abf-432c-b155-b66f8a06c3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Post-installation configuration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After you have installed Windows Server 2016, you must complete the following:</a:t>
            </a:r>
          </a:p>
          <a:p>
            <a:r>
              <a:rPr lang="en-GB" sz="2400" dirty="0"/>
              <a:t>Configure the IP address</a:t>
            </a:r>
          </a:p>
          <a:p>
            <a:r>
              <a:rPr lang="en-GB" sz="2400" dirty="0"/>
              <a:t>Set the computer name</a:t>
            </a:r>
          </a:p>
          <a:p>
            <a:r>
              <a:rPr lang="en-GB" sz="2400" dirty="0"/>
              <a:t>Join an Active Directory domain</a:t>
            </a:r>
          </a:p>
          <a:p>
            <a:r>
              <a:rPr lang="en-GB" sz="2400" dirty="0"/>
              <a:t>Configure the time zone</a:t>
            </a:r>
          </a:p>
          <a:p>
            <a:r>
              <a:rPr lang="en-GB" sz="2400" dirty="0"/>
              <a:t>Enable automatic updates</a:t>
            </a:r>
          </a:p>
          <a:p>
            <a:r>
              <a:rPr lang="en-GB" sz="2400" dirty="0"/>
              <a:t>Add roles and features</a:t>
            </a:r>
          </a:p>
          <a:p>
            <a:r>
              <a:rPr lang="en-GB" sz="2400" dirty="0"/>
              <a:t>Enable Remote Desktop</a:t>
            </a:r>
          </a:p>
          <a:p>
            <a:r>
              <a:rPr lang="en-GB" sz="2400" dirty="0"/>
              <a:t>Configure Windows Firewall settings</a:t>
            </a:r>
          </a:p>
          <a:p>
            <a:endParaRPr lang="en-US" dirty="0"/>
          </a:p>
        </p:txBody>
      </p:sp>
    </p:spTree>
    <p:extLst>
      <p:ext uri="{BB962C8B-B14F-4D97-AF65-F5344CB8AC3E}">
        <p14:creationId xmlns:p14="http://schemas.microsoft.com/office/powerpoint/2010/main" val="238108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0be455-93a1-4a77-a5b8-28f49e333a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servers remotely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use the following options to remotely manage a computer that is running Windows Server 2016:</a:t>
            </a:r>
          </a:p>
          <a:p>
            <a:r>
              <a:rPr lang="en-GB" sz="2400" dirty="0"/>
              <a:t>Server Manager</a:t>
            </a:r>
          </a:p>
          <a:p>
            <a:r>
              <a:rPr lang="en-GB" sz="2400" dirty="0"/>
              <a:t>Windows PowerShell Remoting</a:t>
            </a:r>
          </a:p>
          <a:p>
            <a:r>
              <a:rPr lang="en-GB" sz="2400" dirty="0"/>
              <a:t>Remote Desktop</a:t>
            </a:r>
          </a:p>
          <a:p>
            <a:r>
              <a:rPr lang="en-GB" sz="2400" dirty="0"/>
              <a:t>Management console</a:t>
            </a:r>
          </a:p>
          <a:p>
            <a:endParaRPr lang="en-US" dirty="0"/>
          </a:p>
        </p:txBody>
      </p:sp>
    </p:spTree>
    <p:extLst>
      <p:ext uri="{BB962C8B-B14F-4D97-AF65-F5344CB8AC3E}">
        <p14:creationId xmlns:p14="http://schemas.microsoft.com/office/powerpoint/2010/main" val="380834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085729d-2792-4455-a463-446095e8de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PowerShell to manage servers</a:t>
            </a:r>
          </a:p>
        </p:txBody>
      </p:sp>
      <p:sp>
        <p:nvSpPr>
          <p:cNvPr id="4" name="Content Placeholder 2"/>
          <p:cNvSpPr>
            <a:spLocks noGrp="1"/>
          </p:cNvSpPr>
          <p:nvPr/>
        </p:nvSpPr>
        <p:spPr bwMode="auto">
          <a:xfrm>
            <a:off x="458788" y="1021215"/>
            <a:ext cx="8119156" cy="1734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Windows PowerShell is a scripting language and command-line interface that is designed to assist you in performing day-to-day administrative tasks</a:t>
            </a:r>
            <a:endParaRPr lang="en-US" dirty="0"/>
          </a:p>
        </p:txBody>
      </p:sp>
      <p:pic>
        <p:nvPicPr>
          <p:cNvPr id="5" name="Picture 4" descr="The slide has a screenshot of a Windows PowerShell window with the commands used to enable the remote management of a Server Core installation with the IP address 10.0.0.102. The commands shown are as follows: &#10;• Set-Item WSMan:\localhost\Client\TrustedHosts &quot;10.0.0.102&quot; &#10;• $ip = &quot;10.0.0.102&quot;&#10;• Enter-PSSession -ComputerName $ip -Credential $ip\Administrator &#10;"/>
          <p:cNvPicPr>
            <a:picLocks noChangeAspect="1"/>
          </p:cNvPicPr>
          <p:nvPr/>
        </p:nvPicPr>
        <p:blipFill>
          <a:blip r:embed="rId3"/>
          <a:stretch>
            <a:fillRect/>
          </a:stretch>
        </p:blipFill>
        <p:spPr>
          <a:xfrm>
            <a:off x="429624" y="3015554"/>
            <a:ext cx="8148320" cy="2546350"/>
          </a:xfrm>
          <a:prstGeom prst="rect">
            <a:avLst/>
          </a:prstGeom>
        </p:spPr>
      </p:pic>
    </p:spTree>
    <p:extLst>
      <p:ext uri="{BB962C8B-B14F-4D97-AF65-F5344CB8AC3E}">
        <p14:creationId xmlns:p14="http://schemas.microsoft.com/office/powerpoint/2010/main" val="104558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58816ed-4321-4860-9bf3-2f3641616d2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59825" cy="740664"/>
          </a:xfrm>
        </p:spPr>
        <p:txBody>
          <a:bodyPr/>
          <a:lstStyle/>
          <a:p>
            <a:r>
              <a:rPr lang="en-US" dirty="0"/>
              <a:t>Demonstration: Installing and configuring Server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install and configure Server Core</a:t>
            </a:r>
            <a:endParaRPr lang="en-GB" dirty="0"/>
          </a:p>
          <a:p>
            <a:endParaRPr lang="en-US" dirty="0"/>
          </a:p>
        </p:txBody>
      </p:sp>
    </p:spTree>
    <p:extLst>
      <p:ext uri="{BB962C8B-B14F-4D97-AF65-F5344CB8AC3E}">
        <p14:creationId xmlns:p14="http://schemas.microsoft.com/office/powerpoint/2010/main" val="158000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1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Introducing Windows Server 2016
Installing Windows Server 2016
Configuring Windows Server 2016
Preparing for upgrades and migrations
Migrating server roles and workloads
Windows Server activation models</a:t>
            </a:r>
          </a:p>
        </p:txBody>
      </p:sp>
    </p:spTree>
    <p:extLst>
      <p:ext uri="{BB962C8B-B14F-4D97-AF65-F5344CB8AC3E}">
        <p14:creationId xmlns:p14="http://schemas.microsoft.com/office/powerpoint/2010/main" val="38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258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608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036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3626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7918d6d-8941-42fa-b686-6634bb2144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Installing and configuring Server Core</a:t>
            </a:r>
          </a:p>
        </p:txBody>
      </p:sp>
      <p:sp>
        <p:nvSpPr>
          <p:cNvPr id="3" name="Text Placeholder 2"/>
          <p:cNvSpPr>
            <a:spLocks noGrp="1"/>
          </p:cNvSpPr>
          <p:nvPr>
            <p:ph type="body" idx="1"/>
          </p:nvPr>
        </p:nvSpPr>
        <p:spPr/>
        <p:txBody>
          <a:bodyPr/>
          <a:lstStyle/>
          <a:p>
            <a:r>
              <a:rPr lang="en-US" dirty="0"/>
              <a:t>Exercise 1: Installing Server Core
Exercise 2: Completing post-installation tasks on Windows Server 2016 Core
Exercise 3: Performing remote management</a:t>
            </a:r>
          </a:p>
        </p:txBody>
      </p:sp>
      <p:sp>
        <p:nvSpPr>
          <p:cNvPr id="4" name="TextBox 3"/>
          <p:cNvSpPr txBox="1"/>
          <p:nvPr/>
        </p:nvSpPr>
        <p:spPr>
          <a:xfrm>
            <a:off x="458788" y="343918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6830909" cy="2246769"/>
          </a:xfrm>
          <a:prstGeom prst="rect">
            <a:avLst/>
          </a:prstGeom>
          <a:noFill/>
        </p:spPr>
        <p:txBody>
          <a:bodyPr vert="horz" wrap="none" rtlCol="0">
            <a:spAutoFit/>
          </a:bodyPr>
          <a:lstStyle/>
          <a:p>
            <a:r>
              <a:rPr lang="en-US" sz="2800" b="0" i="0" u="none" strike="noStrike" baseline="0" dirty="0">
                <a:latin typeface="Segoe UI"/>
              </a:rPr>
              <a:t>Virtual machines: </a:t>
            </a:r>
            <a:r>
              <a:rPr lang="en-US" sz="2800" b="1" i="0" u="none" strike="noStrike" baseline="0" dirty="0">
                <a:latin typeface="Segoe UI"/>
              </a:rPr>
              <a:t>20743C-LON-DC1</a:t>
            </a:r>
            <a:r>
              <a:rPr lang="en-US" sz="2800" b="0" i="0" u="none" strike="noStrike" baseline="0" dirty="0">
                <a:latin typeface="Segoe UI"/>
              </a:rPr>
              <a:t> </a:t>
            </a:r>
          </a:p>
          <a:p>
            <a:r>
              <a:rPr lang="en-US" sz="2800" dirty="0">
                <a:latin typeface="Segoe UI"/>
              </a:rPr>
              <a:t>			</a:t>
            </a:r>
            <a:r>
              <a:rPr lang="en-US" sz="2800" b="1" i="0" u="none" strike="noStrike" baseline="0" dirty="0">
                <a:latin typeface="Segoe UI"/>
              </a:rPr>
              <a:t>20743C-LON-SVR6</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302991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4693354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Your IT department team at Adatum Corporation just purchased a new server that has no operating system. The team decides to install Windows Server 2016 Datacenter Evaluation in Server Core mode to test Server Core functionality. Your task is to perform the installation and configuration of this server. You will name it </a:t>
            </a:r>
            <a:r>
              <a:rPr lang="en-US" sz="2800" b="1" dirty="0">
                <a:effectLst/>
                <a:latin typeface="Segoe UI"/>
                <a:ea typeface="Calibri"/>
                <a:cs typeface="Times New Roman"/>
              </a:rPr>
              <a:t>LON-SVR6</a:t>
            </a:r>
            <a:r>
              <a:rPr lang="en-US" sz="2800" dirty="0">
                <a:effectLst/>
                <a:latin typeface="Segoe UI"/>
                <a:ea typeface="Calibri"/>
                <a:cs typeface="Times New Roman"/>
              </a:rPr>
              <a:t>, give it a static IP address of 172.16.0.26, and join it to the Adatum.com domain with all other default settings.</a:t>
            </a:r>
          </a:p>
        </p:txBody>
      </p:sp>
    </p:spTree>
    <p:extLst>
      <p:ext uri="{BB962C8B-B14F-4D97-AF65-F5344CB8AC3E}">
        <p14:creationId xmlns:p14="http://schemas.microsoft.com/office/powerpoint/2010/main" val="178597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c8bf331-fab0-4b1a-9f49-f16d3eb9b1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In the lab, you used the Install-WindowsFeature cmdlet in Windows PowerShell to install the DNS Server role on LON-SVR6. How could you do this remotely?</a:t>
            </a:r>
          </a:p>
        </p:txBody>
      </p:sp>
    </p:spTree>
    <p:extLst>
      <p:ext uri="{BB962C8B-B14F-4D97-AF65-F5344CB8AC3E}">
        <p14:creationId xmlns:p14="http://schemas.microsoft.com/office/powerpoint/2010/main" val="146835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b58dc16-a9d0-4514-bb47-ddbde8b6a7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Preparing for upgrades and migrations</a:t>
            </a:r>
          </a:p>
        </p:txBody>
      </p:sp>
      <p:sp>
        <p:nvSpPr>
          <p:cNvPr id="3" name="Text Placeholder 2"/>
          <p:cNvSpPr>
            <a:spLocks noGrp="1"/>
          </p:cNvSpPr>
          <p:nvPr>
            <p:ph type="body" idx="1"/>
          </p:nvPr>
        </p:nvSpPr>
        <p:spPr/>
        <p:txBody>
          <a:bodyPr/>
          <a:lstStyle/>
          <a:p>
            <a:r>
              <a:rPr lang="en-US" dirty="0"/>
              <a:t>In-place upgrades vs. server migration
In-place upgrade scenarios
Benefits of migrating to Windows Server 2016
Using solution accelerators
Recommendations for server consolidation
Demonstration: Using MAP</a:t>
            </a:r>
          </a:p>
        </p:txBody>
      </p:sp>
    </p:spTree>
    <p:extLst>
      <p:ext uri="{BB962C8B-B14F-4D97-AF65-F5344CB8AC3E}">
        <p14:creationId xmlns:p14="http://schemas.microsoft.com/office/powerpoint/2010/main" val="55430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5a19c5-4059-4bd5-9068-9da2889a70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upgrades vs. server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Upgrading to Windows Server 2016:</a:t>
            </a:r>
          </a:p>
          <a:p>
            <a:pPr lvl="1"/>
            <a:r>
              <a:rPr lang="en-US" dirty="0"/>
              <a:t>Can upgrade from Windows Server 2008 R2 or later</a:t>
            </a:r>
          </a:p>
          <a:p>
            <a:pPr lvl="1"/>
            <a:r>
              <a:rPr lang="en-US" dirty="0"/>
              <a:t>Can only upgrade to same or newer editions</a:t>
            </a:r>
          </a:p>
          <a:p>
            <a:pPr lvl="1"/>
            <a:r>
              <a:rPr lang="en-US" dirty="0"/>
              <a:t>Requires same processor architecture</a:t>
            </a:r>
          </a:p>
          <a:p>
            <a:pPr lvl="1"/>
            <a:endParaRPr lang="en-US" dirty="0"/>
          </a:p>
          <a:p>
            <a:r>
              <a:rPr lang="en-US" sz="2400" dirty="0"/>
              <a:t>Migrating to Windows Server 2016:</a:t>
            </a:r>
          </a:p>
          <a:p>
            <a:pPr lvl="1"/>
            <a:r>
              <a:rPr lang="en-US" dirty="0"/>
              <a:t>Must migrate from x86 version of Windows Server</a:t>
            </a:r>
          </a:p>
          <a:p>
            <a:pPr lvl="1"/>
            <a:r>
              <a:rPr lang="en-US" dirty="0"/>
              <a:t>Can use the Windows Server Migration Tools feature</a:t>
            </a:r>
          </a:p>
          <a:p>
            <a:endParaRPr lang="en-US" dirty="0"/>
          </a:p>
        </p:txBody>
      </p:sp>
    </p:spTree>
    <p:extLst>
      <p:ext uri="{BB962C8B-B14F-4D97-AF65-F5344CB8AC3E}">
        <p14:creationId xmlns:p14="http://schemas.microsoft.com/office/powerpoint/2010/main" val="3861389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874d8cc-ea35-420f-9b83-391d48b402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Perform an in-place upgrade when:</a:t>
            </a:r>
          </a:p>
          <a:p>
            <a:r>
              <a:rPr lang="en-US" sz="2400" dirty="0"/>
              <a:t>Existing servers meet hardware requirements</a:t>
            </a:r>
          </a:p>
          <a:p>
            <a:r>
              <a:rPr lang="en-US" sz="2400" dirty="0"/>
              <a:t>Software products installed on an existing server support an in-place upgrade</a:t>
            </a:r>
          </a:p>
          <a:p>
            <a:r>
              <a:rPr lang="en-US" sz="2400" dirty="0"/>
              <a:t>You want to keep existing data and security permissions</a:t>
            </a:r>
          </a:p>
          <a:p>
            <a:r>
              <a:rPr lang="en-US" sz="2400" dirty="0"/>
              <a:t>You want to keep existing roles, features, and settings</a:t>
            </a:r>
          </a:p>
          <a:p>
            <a:endParaRPr lang="en-US" dirty="0"/>
          </a:p>
        </p:txBody>
      </p:sp>
    </p:spTree>
    <p:extLst>
      <p:ext uri="{BB962C8B-B14F-4D97-AF65-F5344CB8AC3E}">
        <p14:creationId xmlns:p14="http://schemas.microsoft.com/office/powerpoint/2010/main" val="344707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Introducing Windows Server 2016</a:t>
            </a:r>
          </a:p>
        </p:txBody>
      </p:sp>
      <p:sp>
        <p:nvSpPr>
          <p:cNvPr id="3" name="Text Placeholder 2"/>
          <p:cNvSpPr>
            <a:spLocks noGrp="1"/>
          </p:cNvSpPr>
          <p:nvPr>
            <p:ph type="body" idx="1"/>
          </p:nvPr>
        </p:nvSpPr>
        <p:spPr/>
        <p:txBody>
          <a:bodyPr/>
          <a:lstStyle/>
          <a:p>
            <a:r>
              <a:rPr lang="en-US" dirty="0"/>
              <a:t>Selecting a suitable Windows Server edition
What is new since Windows Server 2008 was released?
Integration with Microsoft cloud services</a:t>
            </a:r>
          </a:p>
        </p:txBody>
      </p:sp>
    </p:spTree>
    <p:extLst>
      <p:ext uri="{BB962C8B-B14F-4D97-AF65-F5344CB8AC3E}">
        <p14:creationId xmlns:p14="http://schemas.microsoft.com/office/powerpoint/2010/main" val="1897592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47646ba-d2dd-4f0e-a281-59b945502a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migrating to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perform a migration, you:</a:t>
            </a:r>
          </a:p>
          <a:p>
            <a:r>
              <a:rPr lang="en-US" sz="2400" dirty="0"/>
              <a:t>Do not affect your current Windows Server 2008 or later IT infrastructure</a:t>
            </a:r>
          </a:p>
          <a:p>
            <a:r>
              <a:rPr lang="en-US" sz="2400" dirty="0"/>
              <a:t>Perform software product migration in a separate environment</a:t>
            </a:r>
          </a:p>
          <a:p>
            <a:r>
              <a:rPr lang="en-US" sz="2400" dirty="0"/>
              <a:t>Perform migration of server roles, features, and settings in a separate environment</a:t>
            </a:r>
          </a:p>
          <a:p>
            <a:r>
              <a:rPr lang="en-US" sz="2400" dirty="0"/>
              <a:t>Ensure that new operating system enhancements are installed by default</a:t>
            </a:r>
          </a:p>
          <a:p>
            <a:endParaRPr lang="en-US" dirty="0"/>
          </a:p>
        </p:txBody>
      </p:sp>
    </p:spTree>
    <p:extLst>
      <p:ext uri="{BB962C8B-B14F-4D97-AF65-F5344CB8AC3E}">
        <p14:creationId xmlns:p14="http://schemas.microsoft.com/office/powerpoint/2010/main" val="777725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2e38a57-6820-49ff-8d13-54bcfd90c1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solution accelerators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MDT to:</a:t>
            </a:r>
          </a:p>
          <a:p>
            <a:pPr lvl="1"/>
            <a:r>
              <a:rPr lang="en-US" dirty="0"/>
              <a:t>Automate deployments of Windows Server 2016 or other Windows operating systems</a:t>
            </a:r>
          </a:p>
          <a:p>
            <a:r>
              <a:rPr lang="en-US" dirty="0"/>
              <a:t>Use MAP Toolkit for Windows Server 2016 to:</a:t>
            </a:r>
          </a:p>
          <a:p>
            <a:pPr lvl="1"/>
            <a:r>
              <a:rPr lang="en-US" dirty="0"/>
              <a:t>Perform inventory of your organization’s IT infrastructure</a:t>
            </a:r>
          </a:p>
          <a:p>
            <a:pPr lvl="1"/>
            <a:r>
              <a:rPr lang="en-US" dirty="0"/>
              <a:t>Generate a report or proposal based on the Windows Server 2016 Readiness Assessment to plan server consolidation</a:t>
            </a:r>
          </a:p>
          <a:p>
            <a:r>
              <a:rPr lang="en-US" dirty="0"/>
              <a:t>Use Windows Server Migration Tools to migrate server roles, features, operating system settings, data, and shares</a:t>
            </a:r>
          </a:p>
          <a:p>
            <a:endParaRPr lang="en-US" dirty="0"/>
          </a:p>
        </p:txBody>
      </p:sp>
    </p:spTree>
    <p:extLst>
      <p:ext uri="{BB962C8B-B14F-4D97-AF65-F5344CB8AC3E}">
        <p14:creationId xmlns:p14="http://schemas.microsoft.com/office/powerpoint/2010/main" val="1015374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b76e3bd-4b51-44f6-9100-01da2068e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server consolidation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Analyze if cohosting of multiple roles is supported</a:t>
            </a:r>
          </a:p>
          <a:p>
            <a:r>
              <a:rPr lang="en-US" dirty="0"/>
              <a:t>Deploy roles that are not supported for cohosting on additional servers</a:t>
            </a:r>
          </a:p>
          <a:p>
            <a:r>
              <a:rPr lang="en-US" dirty="0"/>
              <a:t>Determine if cohosting multiple roles affects server performance (it should not)</a:t>
            </a:r>
          </a:p>
          <a:p>
            <a:r>
              <a:rPr lang="en-US" dirty="0"/>
              <a:t>Analyze if cohosted roles are supported for high availability</a:t>
            </a:r>
          </a:p>
          <a:p>
            <a:pPr marL="0" indent="0">
              <a:buNone/>
            </a:pPr>
            <a:endParaRPr lang="en-US" dirty="0"/>
          </a:p>
        </p:txBody>
      </p:sp>
    </p:spTree>
    <p:extLst>
      <p:ext uri="{BB962C8B-B14F-4D97-AF65-F5344CB8AC3E}">
        <p14:creationId xmlns:p14="http://schemas.microsoft.com/office/powerpoint/2010/main" val="318393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caae1d1-d187-48d8-ad2e-c7bf71e223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MAP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Review MAP options</a:t>
            </a:r>
          </a:p>
          <a:p>
            <a:r>
              <a:rPr lang="en-US" dirty="0"/>
              <a:t>Perform an inventory assessment</a:t>
            </a:r>
          </a:p>
          <a:p>
            <a:r>
              <a:rPr lang="en-US" dirty="0"/>
              <a:t>Review inventory from a sample database</a:t>
            </a:r>
          </a:p>
          <a:p>
            <a:endParaRPr lang="en-US" dirty="0"/>
          </a:p>
        </p:txBody>
      </p:sp>
    </p:spTree>
    <p:extLst>
      <p:ext uri="{BB962C8B-B14F-4D97-AF65-F5344CB8AC3E}">
        <p14:creationId xmlns:p14="http://schemas.microsoft.com/office/powerpoint/2010/main" val="310474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130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427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6947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3f8b5634-5c96-47ec-90fd-5e13cad674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Migrating server roles and workloads</a:t>
            </a:r>
          </a:p>
        </p:txBody>
      </p:sp>
      <p:sp>
        <p:nvSpPr>
          <p:cNvPr id="3" name="Text Placeholder 2"/>
          <p:cNvSpPr>
            <a:spLocks noGrp="1"/>
          </p:cNvSpPr>
          <p:nvPr>
            <p:ph type="body" idx="1"/>
          </p:nvPr>
        </p:nvSpPr>
        <p:spPr/>
        <p:txBody>
          <a:bodyPr/>
          <a:lstStyle/>
          <a:p>
            <a:r>
              <a:rPr lang="en-US" dirty="0"/>
              <a:t>Migrating server roles within a domain
Migrating server roles across domains or forests</a:t>
            </a:r>
          </a:p>
        </p:txBody>
      </p:sp>
    </p:spTree>
    <p:extLst>
      <p:ext uri="{BB962C8B-B14F-4D97-AF65-F5344CB8AC3E}">
        <p14:creationId xmlns:p14="http://schemas.microsoft.com/office/powerpoint/2010/main" val="4073450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9d2f87eb-3a9f-43c8-9c8c-dfd5b4c03e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server roles within a domain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roles that you can migrate from supported earlier editions of Windows Server to Windows Server 2016 include:</a:t>
            </a:r>
          </a:p>
          <a:p>
            <a:r>
              <a:rPr lang="en-US" sz="2400" dirty="0"/>
              <a:t>AD FS Role Services</a:t>
            </a:r>
          </a:p>
          <a:p>
            <a:r>
              <a:rPr lang="en-US" sz="2400" dirty="0"/>
              <a:t>Hyper-V</a:t>
            </a:r>
          </a:p>
          <a:p>
            <a:r>
              <a:rPr lang="en-US" sz="2400" dirty="0"/>
              <a:t>DHCP</a:t>
            </a:r>
          </a:p>
          <a:p>
            <a:r>
              <a:rPr lang="en-US" sz="2400" dirty="0"/>
              <a:t>DNS</a:t>
            </a:r>
          </a:p>
          <a:p>
            <a:r>
              <a:rPr lang="en-US" sz="2400" dirty="0"/>
              <a:t>Network Policy Server</a:t>
            </a:r>
          </a:p>
          <a:p>
            <a:r>
              <a:rPr lang="en-US" sz="2400" dirty="0"/>
              <a:t>Print and Document Services</a:t>
            </a:r>
          </a:p>
          <a:p>
            <a:r>
              <a:rPr lang="en-US" sz="2400" dirty="0"/>
              <a:t>Remote</a:t>
            </a:r>
            <a:r>
              <a:rPr lang="en-US" dirty="0"/>
              <a:t> Access</a:t>
            </a:r>
          </a:p>
          <a:p>
            <a:r>
              <a:rPr lang="en-US" sz="2400" dirty="0"/>
              <a:t>WSUS</a:t>
            </a:r>
          </a:p>
          <a:p>
            <a:endParaRPr lang="en-US" dirty="0"/>
          </a:p>
        </p:txBody>
      </p:sp>
    </p:spTree>
    <p:extLst>
      <p:ext uri="{BB962C8B-B14F-4D97-AF65-F5344CB8AC3E}">
        <p14:creationId xmlns:p14="http://schemas.microsoft.com/office/powerpoint/2010/main" val="1405150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6130f618-1502-42ad-aec5-448e38c5fe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server roles across domains or forests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migrating servers across domains:</a:t>
            </a:r>
          </a:p>
          <a:p>
            <a:r>
              <a:rPr lang="en-US" sz="2400" dirty="0"/>
              <a:t>Create a new Windows Server 2016 AD DS forest</a:t>
            </a:r>
          </a:p>
          <a:p>
            <a:r>
              <a:rPr lang="en-US" sz="2400" dirty="0"/>
              <a:t>Deploy applications on new servers</a:t>
            </a:r>
          </a:p>
          <a:p>
            <a:r>
              <a:rPr lang="en-US" sz="2400" dirty="0"/>
              <a:t>Establish AD DS trust between the current and the new </a:t>
            </a:r>
            <a:br>
              <a:rPr lang="en-US" sz="2400" dirty="0"/>
            </a:br>
            <a:r>
              <a:rPr lang="en-US" sz="2400" dirty="0"/>
              <a:t>AD DS forests</a:t>
            </a:r>
          </a:p>
          <a:p>
            <a:r>
              <a:rPr lang="en-US" sz="2400" dirty="0"/>
              <a:t>Migrate AD DS objects</a:t>
            </a:r>
          </a:p>
          <a:p>
            <a:r>
              <a:rPr lang="en-US" sz="2400" dirty="0"/>
              <a:t>Migrate application data and settings </a:t>
            </a:r>
          </a:p>
          <a:p>
            <a:r>
              <a:rPr lang="en-US" sz="2400" dirty="0"/>
              <a:t>Decommission and remove the old AD DS environment</a:t>
            </a:r>
          </a:p>
          <a:p>
            <a:endParaRPr lang="en-US" dirty="0"/>
          </a:p>
        </p:txBody>
      </p:sp>
    </p:spTree>
    <p:extLst>
      <p:ext uri="{BB962C8B-B14F-4D97-AF65-F5344CB8AC3E}">
        <p14:creationId xmlns:p14="http://schemas.microsoft.com/office/powerpoint/2010/main" val="286743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suitable Windows Server edition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Server 2016 Standard</a:t>
            </a:r>
          </a:p>
          <a:p>
            <a:r>
              <a:rPr lang="en-US" dirty="0"/>
              <a:t>Windows Server 2016 Datacenter</a:t>
            </a:r>
          </a:p>
          <a:p>
            <a:r>
              <a:rPr lang="en-US" dirty="0"/>
              <a:t>Windows Server 2016 Foundation</a:t>
            </a:r>
          </a:p>
          <a:p>
            <a:r>
              <a:rPr lang="en-US" dirty="0"/>
              <a:t>Windows Server 2016 Essentials</a:t>
            </a:r>
          </a:p>
          <a:p>
            <a:r>
              <a:rPr lang="en-US" dirty="0"/>
              <a:t>Microsoft Hyper-V Server 2016</a:t>
            </a:r>
          </a:p>
          <a:p>
            <a:r>
              <a:rPr lang="en-US" dirty="0"/>
              <a:t>Windows Storage Server 2016 Workgroup</a:t>
            </a:r>
          </a:p>
          <a:p>
            <a:r>
              <a:rPr lang="en-US" dirty="0"/>
              <a:t>Windows Storage Server 2016 Standard</a:t>
            </a:r>
          </a:p>
          <a:p>
            <a:endParaRPr lang="en-US" dirty="0"/>
          </a:p>
        </p:txBody>
      </p:sp>
    </p:spTree>
    <p:extLst>
      <p:ext uri="{BB962C8B-B14F-4D97-AF65-F5344CB8AC3E}">
        <p14:creationId xmlns:p14="http://schemas.microsoft.com/office/powerpoint/2010/main" val="915877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13280621-3d0c-45a3-b052-2bcd97209b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Windows Server activation models</a:t>
            </a:r>
          </a:p>
        </p:txBody>
      </p:sp>
      <p:sp>
        <p:nvSpPr>
          <p:cNvPr id="3" name="Text Placeholder 2"/>
          <p:cNvSpPr>
            <a:spLocks noGrp="1"/>
          </p:cNvSpPr>
          <p:nvPr>
            <p:ph type="body" idx="1"/>
          </p:nvPr>
        </p:nvSpPr>
        <p:spPr/>
        <p:txBody>
          <a:bodyPr/>
          <a:lstStyle/>
          <a:p>
            <a:r>
              <a:rPr lang="en-US" dirty="0"/>
              <a:t>Windows Server 2016 licensing and activation
Discussion: Planning volume activation</a:t>
            </a:r>
          </a:p>
        </p:txBody>
      </p:sp>
    </p:spTree>
    <p:extLst>
      <p:ext uri="{BB962C8B-B14F-4D97-AF65-F5344CB8AC3E}">
        <p14:creationId xmlns:p14="http://schemas.microsoft.com/office/powerpoint/2010/main" val="1555788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5003403e-5cb0-4784-9fb3-c0b7cfd7e4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Server 2016 licensing and activation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Organizations can choose between two activation strategies: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9926518"/>
              </p:ext>
            </p:extLst>
          </p:nvPr>
        </p:nvGraphicFramePr>
        <p:xfrm>
          <a:off x="458788" y="2166730"/>
          <a:ext cx="8119156" cy="2103120"/>
        </p:xfrm>
        <a:graphic>
          <a:graphicData uri="http://schemas.openxmlformats.org/drawingml/2006/table">
            <a:tbl>
              <a:tblPr firstRow="1" bandRow="1">
                <a:tableStyleId>{5940675A-B579-460E-94D1-54222C63F5DA}</a:tableStyleId>
              </a:tblPr>
              <a:tblGrid>
                <a:gridCol w="3119299">
                  <a:extLst>
                    <a:ext uri="{9D8B030D-6E8A-4147-A177-3AD203B41FA5}">
                      <a16:colId xmlns:a16="http://schemas.microsoft.com/office/drawing/2014/main" val="20000"/>
                    </a:ext>
                  </a:extLst>
                </a:gridCol>
                <a:gridCol w="4999857">
                  <a:extLst>
                    <a:ext uri="{9D8B030D-6E8A-4147-A177-3AD203B41FA5}">
                      <a16:colId xmlns:a16="http://schemas.microsoft.com/office/drawing/2014/main" val="20001"/>
                    </a:ext>
                  </a:extLst>
                </a:gridCol>
              </a:tblGrid>
              <a:tr h="363330">
                <a:tc>
                  <a:txBody>
                    <a:bodyPr/>
                    <a:lstStyle/>
                    <a:p>
                      <a:r>
                        <a:rPr lang="en-US" sz="2400" b="1" dirty="0">
                          <a:latin typeface="Segoe UI" panose="020B0502040204020203" pitchFamily="34" charset="0"/>
                          <a:cs typeface="Segoe UI" panose="020B0502040204020203" pitchFamily="34" charset="0"/>
                        </a:rPr>
                        <a:t>Activation strategy</a:t>
                      </a:r>
                      <a:endPar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b="1" dirty="0">
                          <a:latin typeface="Segoe UI" panose="020B0502040204020203" pitchFamily="34" charset="0"/>
                          <a:cs typeface="Segoe UI" panose="020B0502040204020203" pitchFamily="34" charset="0"/>
                        </a:rPr>
                        <a:t>When</a:t>
                      </a:r>
                      <a:r>
                        <a:rPr lang="en-US" sz="2400" b="1" baseline="0" dirty="0">
                          <a:latin typeface="Segoe UI" panose="020B0502040204020203" pitchFamily="34" charset="0"/>
                          <a:cs typeface="Segoe UI" panose="020B0502040204020203" pitchFamily="34" charset="0"/>
                        </a:rPr>
                        <a:t> used</a:t>
                      </a:r>
                      <a:endPar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400" dirty="0">
                          <a:latin typeface="Segoe UI" panose="020B0502040204020203" pitchFamily="34" charset="0"/>
                          <a:cs typeface="Segoe UI" panose="020B0502040204020203" pitchFamily="34" charset="0"/>
                        </a:rPr>
                        <a:t>Manual</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Suitable</a:t>
                      </a:r>
                      <a:r>
                        <a:rPr lang="en-US" sz="2400" baseline="0" dirty="0">
                          <a:latin typeface="Segoe UI" panose="020B0502040204020203" pitchFamily="34" charset="0"/>
                          <a:cs typeface="Segoe UI" panose="020B0502040204020203" pitchFamily="34" charset="0"/>
                        </a:rPr>
                        <a:t> when deploying a small number of servers</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400" dirty="0">
                          <a:latin typeface="Segoe UI" panose="020B0502040204020203" pitchFamily="34" charset="0"/>
                          <a:cs typeface="Segoe UI" panose="020B0502040204020203" pitchFamily="34" charset="0"/>
                        </a:rPr>
                        <a:t>Automatic</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Suitable when deploying a large</a:t>
                      </a:r>
                      <a:r>
                        <a:rPr lang="en-US" sz="2400" baseline="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number of servers</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4829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87716e87-c4e3-41c5-8236-8ff5258e2e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Planning volume activation</a:t>
            </a:r>
          </a:p>
        </p:txBody>
      </p:sp>
      <p:sp>
        <p:nvSpPr>
          <p:cNvPr id="4" name="Content Placeholder 2"/>
          <p:cNvSpPr>
            <a:spLocks noGrp="1"/>
          </p:cNvSpPr>
          <p:nvPr/>
        </p:nvSpPr>
        <p:spPr bwMode="auto">
          <a:xfrm>
            <a:off x="981513" y="1178832"/>
            <a:ext cx="6721989" cy="1525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Discuss both scenarios. </a:t>
            </a:r>
            <a:r>
              <a:rPr lang="en-GB" dirty="0"/>
              <a:t>Based on the scenario, what type of volume activation should you implement?</a:t>
            </a:r>
            <a:endParaRPr lang="en-US" dirty="0"/>
          </a:p>
          <a:p>
            <a:endParaRPr lang="en-US" dirty="0"/>
          </a:p>
        </p:txBody>
      </p:sp>
      <p:sp>
        <p:nvSpPr>
          <p:cNvPr id="5" name="Rectangular Callout 4"/>
          <p:cNvSpPr/>
          <p:nvPr/>
        </p:nvSpPr>
        <p:spPr bwMode="auto">
          <a:xfrm>
            <a:off x="783771" y="1101012"/>
            <a:ext cx="7356928" cy="1791478"/>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10 minutes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501" y="3675499"/>
            <a:ext cx="1560936" cy="1684732"/>
          </a:xfrm>
          <a:prstGeom prst="rect">
            <a:avLst/>
          </a:prstGeom>
        </p:spPr>
      </p:pic>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cstate="print">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100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Tools
Common Issues and Troubleshooting Tips</a:t>
            </a:r>
          </a:p>
        </p:txBody>
      </p:sp>
    </p:spTree>
    <p:extLst>
      <p:ext uri="{BB962C8B-B14F-4D97-AF65-F5344CB8AC3E}">
        <p14:creationId xmlns:p14="http://schemas.microsoft.com/office/powerpoint/2010/main" val="3826831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9293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3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064625" cy="740664"/>
          </a:xfrm>
        </p:spPr>
        <p:txBody>
          <a:bodyPr/>
          <a:lstStyle/>
          <a:p>
            <a:r>
              <a:rPr lang="en-US" dirty="0"/>
              <a:t>What is new since Windows Server 2008 was released?</a:t>
            </a:r>
          </a:p>
        </p:txBody>
      </p:sp>
      <p:sp>
        <p:nvSpPr>
          <p:cNvPr id="4" name="Content Placeholder 2"/>
          <p:cNvSpPr>
            <a:spLocks noGrp="1"/>
          </p:cNvSpPr>
          <p:nvPr/>
        </p:nvSpPr>
        <p:spPr bwMode="auto">
          <a:xfrm>
            <a:off x="458788" y="1021215"/>
            <a:ext cx="8119156" cy="90283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New features and improvements introduced in Windows Server 2012 or Windows Server 2012 R2:</a:t>
            </a:r>
          </a:p>
          <a:p>
            <a:pPr marL="0" indent="0">
              <a:buNone/>
            </a:pPr>
            <a:endParaRPr lang="en-US" dirty="0"/>
          </a:p>
        </p:txBody>
      </p:sp>
      <p:sp>
        <p:nvSpPr>
          <p:cNvPr id="5" name="Content Placeholder 2"/>
          <p:cNvSpPr txBox="1">
            <a:spLocks/>
          </p:cNvSpPr>
          <p:nvPr/>
        </p:nvSpPr>
        <p:spPr bwMode="auto">
          <a:xfrm>
            <a:off x="4632042" y="2113628"/>
            <a:ext cx="4050582" cy="302987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Storage Spaces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Storage tiers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Better domain controller virtualization</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Cloning virtual domain controllers</a:t>
            </a:r>
          </a:p>
        </p:txBody>
      </p:sp>
      <p:sp>
        <p:nvSpPr>
          <p:cNvPr id="6" name="Rectangle 5"/>
          <p:cNvSpPr/>
          <p:nvPr/>
        </p:nvSpPr>
        <p:spPr>
          <a:xfrm>
            <a:off x="438150" y="2113628"/>
            <a:ext cx="3886200" cy="26776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marL="457200" indent="-457200" fontAlgn="base">
              <a:spcBef>
                <a:spcPct val="0"/>
              </a:spcBef>
              <a:spcAft>
                <a:spcPct val="0"/>
              </a:spcAft>
              <a:buClr>
                <a:srgbClr val="0070C0"/>
              </a:buClr>
              <a:buFont typeface="Arial" panose="020B0604020202020204" pitchFamily="34" charset="0"/>
              <a:buChar char="•"/>
            </a:pPr>
            <a:r>
              <a:rPr lang="en-GB" sz="2800" kern="0" dirty="0">
                <a:latin typeface="Segoe UI" panose="020B0502040204020203" pitchFamily="34" charset="0"/>
                <a:cs typeface="Segoe UI" panose="020B0502040204020203" pitchFamily="34" charset="0"/>
              </a:rPr>
              <a:t>Work Folders</a:t>
            </a:r>
          </a:p>
          <a:p>
            <a:pPr marL="457200" indent="-457200" fontAlgn="base">
              <a:spcBef>
                <a:spcPct val="0"/>
              </a:spcBef>
              <a:spcAft>
                <a:spcPct val="0"/>
              </a:spcAft>
              <a:buClr>
                <a:srgbClr val="0070C0"/>
              </a:buClr>
              <a:buFont typeface="Arial" panose="020B0604020202020204" pitchFamily="34" charset="0"/>
              <a:buChar char="•"/>
            </a:pPr>
            <a:r>
              <a:rPr lang="en-GB" sz="2800" kern="0" dirty="0">
                <a:latin typeface="Segoe UI" panose="020B0502040204020203" pitchFamily="34" charset="0"/>
                <a:cs typeface="Segoe UI" panose="020B0502040204020203" pitchFamily="34" charset="0"/>
              </a:rPr>
              <a:t>DHCP failover</a:t>
            </a:r>
          </a:p>
          <a:p>
            <a:pPr marL="457200" indent="-457200" fontAlgn="base">
              <a:spcBef>
                <a:spcPct val="0"/>
              </a:spcBef>
              <a:spcAft>
                <a:spcPct val="0"/>
              </a:spcAft>
              <a:buClr>
                <a:srgbClr val="0070C0"/>
              </a:buClr>
              <a:buFont typeface="Arial" panose="020B0604020202020204" pitchFamily="34" charset="0"/>
              <a:buChar char="•"/>
            </a:pPr>
            <a:r>
              <a:rPr lang="en-GB" sz="2800" kern="0" dirty="0">
                <a:latin typeface="Segoe UI" panose="020B0502040204020203" pitchFamily="34" charset="0"/>
                <a:cs typeface="Segoe UI" panose="020B0502040204020203" pitchFamily="34" charset="0"/>
              </a:rPr>
              <a:t>IPAM </a:t>
            </a:r>
          </a:p>
          <a:p>
            <a:pPr marL="457200" indent="-457200" fontAlgn="base">
              <a:spcBef>
                <a:spcPct val="0"/>
              </a:spcBef>
              <a:spcAft>
                <a:spcPct val="0"/>
              </a:spcAft>
              <a:buClr>
                <a:srgbClr val="0070C0"/>
              </a:buClr>
              <a:buFont typeface="Arial" panose="020B0604020202020204" pitchFamily="34" charset="0"/>
              <a:buChar char="•"/>
            </a:pPr>
            <a:r>
              <a:rPr lang="en-GB" sz="2800" kern="0" dirty="0">
                <a:latin typeface="Segoe UI" panose="020B0502040204020203" pitchFamily="34" charset="0"/>
                <a:cs typeface="Segoe UI" panose="020B0502040204020203" pitchFamily="34" charset="0"/>
              </a:rPr>
              <a:t>Dynamic Access Control</a:t>
            </a:r>
          </a:p>
          <a:p>
            <a:pPr marL="457200" indent="-457200" fontAlgn="base">
              <a:spcBef>
                <a:spcPct val="0"/>
              </a:spcBef>
              <a:spcAft>
                <a:spcPct val="0"/>
              </a:spcAft>
              <a:buClr>
                <a:srgbClr val="0070C0"/>
              </a:buClr>
              <a:buFont typeface="Arial" panose="020B0604020202020204" pitchFamily="34" charset="0"/>
              <a:buChar char="•"/>
            </a:pPr>
            <a:r>
              <a:rPr lang="en-US" sz="2800" kern="0" dirty="0">
                <a:latin typeface="Segoe UI" panose="020B0502040204020203" pitchFamily="34" charset="0"/>
                <a:cs typeface="Segoe UI" panose="020B0502040204020203" pitchFamily="34" charset="0"/>
              </a:rPr>
              <a:t>Data Deduplication</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763" y="61334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98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7bd2f1c-1e85-4f9b-99df-e4fc4f1ab41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59826" cy="740664"/>
          </a:xfrm>
        </p:spPr>
        <p:txBody>
          <a:bodyPr/>
          <a:lstStyle/>
          <a:p>
            <a:r>
              <a:rPr lang="en-US" dirty="0"/>
              <a:t>What is new since Windows Server 2008 was released?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New features and improvements introduced in Windows Server 2016:</a:t>
            </a:r>
            <a:endParaRPr lang="en-GB" dirty="0"/>
          </a:p>
        </p:txBody>
      </p:sp>
      <p:sp>
        <p:nvSpPr>
          <p:cNvPr id="5" name="Content Placeholder 2"/>
          <p:cNvSpPr txBox="1">
            <a:spLocks/>
          </p:cNvSpPr>
          <p:nvPr/>
        </p:nvSpPr>
        <p:spPr bwMode="auto">
          <a:xfrm>
            <a:off x="4954588" y="2031999"/>
            <a:ext cx="3897312" cy="413657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Nested virtualization</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PowerShell Direct</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Shielded virtual machines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Windows Defender</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Storage Spaces Direct</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Storage Replica</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Microsoft Passport</a:t>
            </a:r>
          </a:p>
          <a:p>
            <a:pPr marL="457200" indent="-457200">
              <a:buClr>
                <a:srgbClr val="0070C0"/>
              </a:buClr>
              <a:buFont typeface="Arial" panose="020B0604020202020204" pitchFamily="34" charset="0"/>
              <a:buChar char="•"/>
            </a:pPr>
            <a:endParaRPr lang="en-US" sz="2800"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458788" y="2031999"/>
            <a:ext cx="3897312" cy="413657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Nano Server</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Containers </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Docker support</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Rolling upgrades for Hyper-V and storage clusters</a:t>
            </a:r>
          </a:p>
          <a:p>
            <a:pPr marL="457200" indent="-457200">
              <a:buClr>
                <a:srgbClr val="0070C0"/>
              </a:buClr>
              <a:buFont typeface="Arial" panose="020B0604020202020204" pitchFamily="34" charset="0"/>
              <a:buChar char="•"/>
            </a:pPr>
            <a:r>
              <a:rPr lang="en-US" sz="2800" b="0" kern="0" dirty="0">
                <a:latin typeface="Segoe UI" panose="020B0502040204020203" pitchFamily="34" charset="0"/>
                <a:cs typeface="Segoe UI" panose="020B0502040204020203" pitchFamily="34" charset="0"/>
              </a:rPr>
              <a:t>Hot add/remove virtual memory and network adapters</a:t>
            </a:r>
          </a:p>
          <a:p>
            <a:pPr marL="457200" indent="-457200">
              <a:buClr>
                <a:srgbClr val="0070C0"/>
              </a:buClr>
              <a:buFont typeface="Arial" panose="020B0604020202020204" pitchFamily="34" charset="0"/>
              <a:buChar char="•"/>
            </a:pPr>
            <a:endParaRPr lang="en-US" sz="2800" b="0" kern="0" dirty="0">
              <a:latin typeface="Segoe UI" panose="020B0502040204020203" pitchFamily="34" charset="0"/>
              <a:cs typeface="Segoe UI" panose="020B0502040204020203"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763" y="61334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121" y="613348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42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bdf7b02-a5c8-49a2-bfad-b958bef402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Microsoft cloud services</a:t>
            </a:r>
          </a:p>
        </p:txBody>
      </p:sp>
      <p:pic>
        <p:nvPicPr>
          <p:cNvPr id="4" name="Picture 3" descr="Screenshot of the Online Services Integration page of the Windows Server Essentials Experience server role, showing the following services: &#10;• Azure Active Directory &#10;• Office 365 &#10;• Intune &#10;• Azure Virtual Network &#10;• Azure Backup &#10;• Azure Recovery &#10;• Exchange Server &#10;"/>
          <p:cNvPicPr>
            <a:picLocks noChangeAspect="1"/>
          </p:cNvPicPr>
          <p:nvPr/>
        </p:nvPicPr>
        <p:blipFill rotWithShape="1">
          <a:blip r:embed="rId3"/>
          <a:srcRect r="1612"/>
          <a:stretch/>
        </p:blipFill>
        <p:spPr>
          <a:xfrm>
            <a:off x="322729" y="1001840"/>
            <a:ext cx="8485095" cy="4564681"/>
          </a:xfrm>
          <a:prstGeom prst="rect">
            <a:avLst/>
          </a:prstGeom>
        </p:spPr>
      </p:pic>
    </p:spTree>
    <p:extLst>
      <p:ext uri="{BB962C8B-B14F-4D97-AF65-F5344CB8AC3E}">
        <p14:creationId xmlns:p14="http://schemas.microsoft.com/office/powerpoint/2010/main" val="313134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0547429-c8b6-40ff-8c40-1d4d32306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Installing Windows Server 2016</a:t>
            </a:r>
          </a:p>
        </p:txBody>
      </p:sp>
      <p:sp>
        <p:nvSpPr>
          <p:cNvPr id="3" name="Text Placeholder 2"/>
          <p:cNvSpPr>
            <a:spLocks noGrp="1"/>
          </p:cNvSpPr>
          <p:nvPr>
            <p:ph type="body" idx="1"/>
          </p:nvPr>
        </p:nvSpPr>
        <p:spPr/>
        <p:txBody>
          <a:bodyPr/>
          <a:lstStyle/>
          <a:p>
            <a:r>
              <a:rPr lang="en-US" dirty="0"/>
              <a:t>Hardware requirements
Overview of installation options
Windows Server Servicing Channels
What is Server Core?
Discussion: Selecting a suitable Windows Server edition and installation type</a:t>
            </a:r>
          </a:p>
        </p:txBody>
      </p:sp>
    </p:spTree>
    <p:extLst>
      <p:ext uri="{BB962C8B-B14F-4D97-AF65-F5344CB8AC3E}">
        <p14:creationId xmlns:p14="http://schemas.microsoft.com/office/powerpoint/2010/main" val="33715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b29c358-c2d9-48ce-a51d-3f686ba1f3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2016 has the following minimum hardware requirements: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69429712"/>
              </p:ext>
            </p:extLst>
          </p:nvPr>
        </p:nvGraphicFramePr>
        <p:xfrm>
          <a:off x="748748" y="2212007"/>
          <a:ext cx="7500730" cy="2896705"/>
        </p:xfrm>
        <a:graphic>
          <a:graphicData uri="http://schemas.openxmlformats.org/drawingml/2006/table">
            <a:tbl>
              <a:tblPr firstRow="1" bandRow="1">
                <a:tableStyleId>{2D5ABB26-0587-4C30-8999-92F81FD0307C}</a:tableStyleId>
              </a:tblPr>
              <a:tblGrid>
                <a:gridCol w="3750365">
                  <a:extLst>
                    <a:ext uri="{9D8B030D-6E8A-4147-A177-3AD203B41FA5}">
                      <a16:colId xmlns:a16="http://schemas.microsoft.com/office/drawing/2014/main" val="20000"/>
                    </a:ext>
                  </a:extLst>
                </a:gridCol>
                <a:gridCol w="3750365">
                  <a:extLst>
                    <a:ext uri="{9D8B030D-6E8A-4147-A177-3AD203B41FA5}">
                      <a16:colId xmlns:a16="http://schemas.microsoft.com/office/drawing/2014/main" val="20001"/>
                    </a:ext>
                  </a:extLst>
                </a:gridCol>
              </a:tblGrid>
              <a:tr h="579341">
                <a:tc>
                  <a:txBody>
                    <a:bodyPr/>
                    <a:lstStyle/>
                    <a:p>
                      <a:r>
                        <a:rPr lang="en-US" sz="2400" b="1" dirty="0">
                          <a:latin typeface="Segoe UI" panose="020B0502040204020203" pitchFamily="34" charset="0"/>
                          <a:cs typeface="Segoe UI" panose="020B0502040204020203" pitchFamily="34" charset="0"/>
                        </a:rPr>
                        <a:t>Hardware</a:t>
                      </a:r>
                      <a:endParaRPr lang="en-IN" sz="2400" b="1" dirty="0">
                        <a:solidFill>
                          <a:schemeClr val="tx1"/>
                        </a:solidFill>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b="1" dirty="0">
                          <a:latin typeface="Segoe UI" panose="020B0502040204020203" pitchFamily="34" charset="0"/>
                          <a:cs typeface="Segoe UI" panose="020B0502040204020203" pitchFamily="34" charset="0"/>
                        </a:rPr>
                        <a:t>Requirement</a:t>
                      </a:r>
                      <a:endParaRPr lang="en-IN" sz="2400" b="1" dirty="0">
                        <a:solidFill>
                          <a:schemeClr val="tx1"/>
                        </a:solidFill>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579341">
                <a:tc>
                  <a:txBody>
                    <a:bodyPr/>
                    <a:lstStyle/>
                    <a:p>
                      <a:r>
                        <a:rPr lang="en-US" sz="2400" dirty="0">
                          <a:latin typeface="Segoe UI" panose="020B0502040204020203" pitchFamily="34" charset="0"/>
                          <a:cs typeface="Segoe UI" panose="020B0502040204020203" pitchFamily="34" charset="0"/>
                        </a:rPr>
                        <a:t>Processor architecture</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x64</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579341">
                <a:tc>
                  <a:txBody>
                    <a:bodyPr/>
                    <a:lstStyle/>
                    <a:p>
                      <a:r>
                        <a:rPr lang="en-US" sz="2400" dirty="0">
                          <a:latin typeface="Segoe UI" panose="020B0502040204020203" pitchFamily="34" charset="0"/>
                          <a:cs typeface="Segoe UI" panose="020B0502040204020203" pitchFamily="34" charset="0"/>
                        </a:rPr>
                        <a:t>Processor speed</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1.4 GHz</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579341">
                <a:tc>
                  <a:txBody>
                    <a:bodyPr/>
                    <a:lstStyle/>
                    <a:p>
                      <a:r>
                        <a:rPr lang="en-US" sz="2400" dirty="0">
                          <a:latin typeface="Segoe UI" panose="020B0502040204020203" pitchFamily="34" charset="0"/>
                          <a:cs typeface="Segoe UI" panose="020B0502040204020203" pitchFamily="34" charset="0"/>
                        </a:rPr>
                        <a:t>RAM</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512</a:t>
                      </a:r>
                      <a:r>
                        <a:rPr lang="en-US" sz="2400" baseline="0" dirty="0">
                          <a:latin typeface="Segoe UI" panose="020B0502040204020203" pitchFamily="34" charset="0"/>
                          <a:cs typeface="Segoe UI" panose="020B0502040204020203" pitchFamily="34" charset="0"/>
                        </a:rPr>
                        <a:t> MB</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579341">
                <a:tc>
                  <a:txBody>
                    <a:bodyPr/>
                    <a:lstStyle/>
                    <a:p>
                      <a:r>
                        <a:rPr lang="en-US" sz="2400" dirty="0">
                          <a:latin typeface="Segoe UI" panose="020B0502040204020203" pitchFamily="34" charset="0"/>
                          <a:cs typeface="Segoe UI" panose="020B0502040204020203" pitchFamily="34" charset="0"/>
                        </a:rPr>
                        <a:t>Hard</a:t>
                      </a:r>
                      <a:r>
                        <a:rPr lang="en-US" sz="2400" baseline="0" dirty="0">
                          <a:latin typeface="Segoe UI" panose="020B0502040204020203" pitchFamily="34" charset="0"/>
                          <a:cs typeface="Segoe UI" panose="020B0502040204020203" pitchFamily="34" charset="0"/>
                        </a:rPr>
                        <a:t> disk</a:t>
                      </a:r>
                      <a:r>
                        <a:rPr lang="en-US" sz="2400" dirty="0">
                          <a:latin typeface="Segoe UI" panose="020B0502040204020203" pitchFamily="34" charset="0"/>
                          <a:cs typeface="Segoe UI" panose="020B0502040204020203" pitchFamily="34" charset="0"/>
                        </a:rPr>
                        <a:t> space</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400" dirty="0">
                          <a:latin typeface="Segoe UI" panose="020B0502040204020203" pitchFamily="34" charset="0"/>
                          <a:cs typeface="Segoe UI" panose="020B0502040204020203" pitchFamily="34" charset="0"/>
                        </a:rPr>
                        <a:t>32 GB</a:t>
                      </a:r>
                      <a:endParaRPr lang="en-IN" sz="2400" dirty="0">
                        <a:latin typeface="Segoe UI" panose="020B0502040204020203" pitchFamily="34" charset="0"/>
                        <a:ea typeface="Segoe UI"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320242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5712</Words>
  <Application>Microsoft Office PowerPoint</Application>
  <PresentationFormat>On-screen Show (4:3)</PresentationFormat>
  <Paragraphs>632</Paragraphs>
  <Slides>45</Slides>
  <Notes>45</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SimSun</vt:lpstr>
      <vt:lpstr>Courier New</vt:lpstr>
      <vt:lpstr>Verdana</vt:lpstr>
      <vt:lpstr>Wingdings</vt:lpstr>
      <vt:lpstr>Times New Roman</vt:lpstr>
      <vt:lpstr>Segoe UI</vt:lpstr>
      <vt:lpstr>Calibri</vt:lpstr>
      <vt:lpstr>Symbol</vt:lpstr>
      <vt:lpstr>NG_MOC_Core_ModuleNew2</vt:lpstr>
      <vt:lpstr>Module 1</vt:lpstr>
      <vt:lpstr>Module Overview</vt:lpstr>
      <vt:lpstr>Lesson 1: Introducing Windows Server 2016</vt:lpstr>
      <vt:lpstr>Selecting a suitable Windows Server edition</vt:lpstr>
      <vt:lpstr>What is new since Windows Server 2008 was released?</vt:lpstr>
      <vt:lpstr>What is new since Windows Server 2008 was released?</vt:lpstr>
      <vt:lpstr>Integration with Microsoft cloud services</vt:lpstr>
      <vt:lpstr>Lesson 2: Installing Windows Server 2016</vt:lpstr>
      <vt:lpstr>Hardware requirements</vt:lpstr>
      <vt:lpstr>Overview of installation options</vt:lpstr>
      <vt:lpstr>Windows Server Servicing Channels</vt:lpstr>
      <vt:lpstr>What is Server Core?</vt:lpstr>
      <vt:lpstr>Discussion: Selecting a suitable Windows Server edition and installation type</vt:lpstr>
      <vt:lpstr>Lesson 3: Configuring Windows Server 2016</vt:lpstr>
      <vt:lpstr>Post-installation configuration settings</vt:lpstr>
      <vt:lpstr>Managing servers remotely</vt:lpstr>
      <vt:lpstr>Using Windows PowerShell to manage servers</vt:lpstr>
      <vt:lpstr>Demonstration: Installing and configuring Server Core</vt:lpstr>
      <vt:lpstr>PowerPoint Presentation</vt:lpstr>
      <vt:lpstr>PowerPoint Presentation</vt:lpstr>
      <vt:lpstr>PowerPoint Presentation</vt:lpstr>
      <vt:lpstr>PowerPoint Presentation</vt:lpstr>
      <vt:lpstr>PowerPoint Presentation</vt:lpstr>
      <vt:lpstr>Lab: Installing and configuring Server Core</vt:lpstr>
      <vt:lpstr>Lab Scenario</vt:lpstr>
      <vt:lpstr>Lab Review</vt:lpstr>
      <vt:lpstr>Lesson 4: Preparing for upgrades and migrations</vt:lpstr>
      <vt:lpstr>In-place upgrades vs. server migration</vt:lpstr>
      <vt:lpstr>In-place upgrade scenarios</vt:lpstr>
      <vt:lpstr>Benefits of migrating to Windows Server 2016</vt:lpstr>
      <vt:lpstr>Using solution accelerators</vt:lpstr>
      <vt:lpstr>Recommendations for server consolidation</vt:lpstr>
      <vt:lpstr>Demonstration: Using MAP</vt:lpstr>
      <vt:lpstr>PowerPoint Presentation</vt:lpstr>
      <vt:lpstr>PowerPoint Presentation</vt:lpstr>
      <vt:lpstr>PowerPoint Presentation</vt:lpstr>
      <vt:lpstr>Lesson 5: Migrating server roles and workloads</vt:lpstr>
      <vt:lpstr>Migrating server roles within a domain</vt:lpstr>
      <vt:lpstr>Migrating server roles across domains or forests</vt:lpstr>
      <vt:lpstr>Lesson 6: Windows Server activation models</vt:lpstr>
      <vt:lpstr>Windows Server 2016 licensing and activation</vt:lpstr>
      <vt:lpstr>Discussion: Planning volume activation</vt:lpstr>
      <vt:lpstr>Module Review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2018-01-03T18:34:00Z</dcterms:created>
  <dcterms:modified xsi:type="dcterms:W3CDTF">2018-01-03T18:34:12Z</dcterms:modified>
</cp:coreProperties>
</file>