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306" r:id="rId11"/>
    <p:sldId id="307" r:id="rId12"/>
    <p:sldId id="308" r:id="rId13"/>
    <p:sldId id="265" r:id="rId14"/>
    <p:sldId id="266" r:id="rId15"/>
    <p:sldId id="316" r:id="rId16"/>
    <p:sldId id="317" r:id="rId17"/>
    <p:sldId id="267" r:id="rId18"/>
    <p:sldId id="318" r:id="rId19"/>
    <p:sldId id="268" r:id="rId20"/>
    <p:sldId id="269" r:id="rId21"/>
    <p:sldId id="270" r:id="rId22"/>
    <p:sldId id="271" r:id="rId23"/>
    <p:sldId id="272" r:id="rId24"/>
    <p:sldId id="273" r:id="rId25"/>
    <p:sldId id="274" r:id="rId26"/>
    <p:sldId id="275" r:id="rId27"/>
    <p:sldId id="309" r:id="rId28"/>
    <p:sldId id="310" r:id="rId29"/>
    <p:sldId id="276" r:id="rId30"/>
    <p:sldId id="277" r:id="rId31"/>
    <p:sldId id="278" r:id="rId32"/>
    <p:sldId id="279" r:id="rId33"/>
    <p:sldId id="280" r:id="rId34"/>
    <p:sldId id="281" r:id="rId35"/>
    <p:sldId id="311" r:id="rId36"/>
    <p:sldId id="282" r:id="rId37"/>
    <p:sldId id="283" r:id="rId38"/>
    <p:sldId id="284" r:id="rId39"/>
    <p:sldId id="285" r:id="rId40"/>
    <p:sldId id="286" r:id="rId41"/>
    <p:sldId id="312" r:id="rId42"/>
    <p:sldId id="313" r:id="rId43"/>
    <p:sldId id="287" r:id="rId44"/>
    <p:sldId id="314" r:id="rId45"/>
    <p:sldId id="288" r:id="rId46"/>
    <p:sldId id="289" r:id="rId47"/>
    <p:sldId id="290" r:id="rId48"/>
    <p:sldId id="292" r:id="rId49"/>
    <p:sldId id="293" r:id="rId50"/>
    <p:sldId id="294" r:id="rId51"/>
    <p:sldId id="295" r:id="rId52"/>
    <p:sldId id="296" r:id="rId53"/>
    <p:sldId id="297" r:id="rId54"/>
    <p:sldId id="298" r:id="rId55"/>
    <p:sldId id="299" r:id="rId56"/>
    <p:sldId id="300" r:id="rId57"/>
    <p:sldId id="301" r:id="rId58"/>
    <p:sldId id="302" r:id="rId59"/>
    <p:sldId id="315" r:id="rId60"/>
    <p:sldId id="303" r:id="rId61"/>
    <p:sldId id="304" r:id="rId62"/>
    <p:sldId id="305" r:id="rId63"/>
  </p:sldIdLst>
  <p:sldSz cx="9144000" cy="6858000" type="screen4x3"/>
  <p:notesSz cx="6858000" cy="9144000"/>
  <p:embeddedFontLst>
    <p:embeddedFont>
      <p:font typeface="Verdana" panose="020B0604030504040204" pitchFamily="34" charset="0"/>
      <p:regular r:id="rId65"/>
      <p:bold r:id="rId66"/>
      <p:italic r:id="rId67"/>
      <p:boldItalic r:id="rId68"/>
    </p:embeddedFont>
    <p:embeddedFont>
      <p:font typeface="Segoe UI" panose="020B0502040204020203" pitchFamily="34" charset="0"/>
      <p:regular r:id="rId69"/>
      <p:bold r:id="rId70"/>
      <p:italic r:id="rId71"/>
      <p:boldItalic r:id="rId72"/>
    </p:embeddedFont>
    <p:embeddedFont>
      <p:font typeface="Calibri" panose="020F0502020204030204" pitchFamily="34" charset="0"/>
      <p:regular r:id="rId73"/>
      <p:bold r:id="rId74"/>
      <p:italic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4647" autoAdjust="0"/>
  </p:normalViewPr>
  <p:slideViewPr>
    <p:cSldViewPr>
      <p:cViewPr varScale="1">
        <p:scale>
          <a:sx n="110" d="100"/>
          <a:sy n="110" d="100"/>
        </p:scale>
        <p:origin x="2424" y="102"/>
      </p:cViewPr>
      <p:guideLst>
        <p:guide orient="horz" pos="2160"/>
        <p:guide pos="2880"/>
      </p:guideLst>
    </p:cSldViewPr>
  </p:slideViewPr>
  <p:notesTextViewPr>
    <p:cViewPr>
      <p:scale>
        <a:sx n="1" d="1"/>
        <a:sy n="1" d="1"/>
      </p:scale>
      <p:origin x="0" y="-474"/>
    </p:cViewPr>
  </p:notesTextViewPr>
  <p:sorterViewPr>
    <p:cViewPr>
      <p:scale>
        <a:sx n="100" d="100"/>
        <a:sy n="100" d="100"/>
      </p:scale>
      <p:origin x="0" y="0"/>
    </p:cViewPr>
  </p:sorterViewPr>
  <p:notesViewPr>
    <p:cSldViewPr>
      <p:cViewPr varScale="1">
        <p:scale>
          <a:sx n="84" d="100"/>
          <a:sy n="84" d="100"/>
        </p:scale>
        <p:origin x="39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5B9C6-FF65-4695-A411-39ED7F4A959C}" type="datetimeFigureOut">
              <a:rPr lang="en-IN" smtClean="0"/>
              <a:t>02-01-2018</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D7C007-FA16-4EDB-B09E-A1E1846AC815}" type="slidenum">
              <a:rPr lang="en-IN" smtClean="0"/>
              <a:t>‹#›</a:t>
            </a:fld>
            <a:endParaRPr lang="en-IN" dirty="0"/>
          </a:p>
        </p:txBody>
      </p:sp>
    </p:spTree>
    <p:extLst>
      <p:ext uri="{BB962C8B-B14F-4D97-AF65-F5344CB8AC3E}">
        <p14:creationId xmlns:p14="http://schemas.microsoft.com/office/powerpoint/2010/main" val="479533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 </a:t>
            </a:r>
            <a:r>
              <a:rPr lang="en-IN" sz="1000" b="1" dirty="0">
                <a:latin typeface="Arial"/>
                <a:ea typeface="Calibri"/>
                <a:cs typeface="Times New Roman"/>
              </a:rPr>
              <a:t>90</a:t>
            </a:r>
            <a:r>
              <a:rPr lang="en-IN" sz="1000" dirty="0">
                <a:latin typeface="Arial"/>
                <a:ea typeface="Calibri"/>
                <a:cs typeface="Times New Roman"/>
              </a:rPr>
              <a:t> </a:t>
            </a:r>
            <a:r>
              <a:rPr lang="en-IN" sz="1000" b="1" dirty="0">
                <a:latin typeface="Arial"/>
                <a:ea typeface="Calibri"/>
                <a:cs typeface="Times New Roman"/>
              </a:rPr>
              <a:t>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 </a:t>
            </a:r>
            <a:r>
              <a:rPr lang="en-IN" sz="1000" b="1" dirty="0">
                <a:latin typeface="Arial"/>
                <a:ea typeface="Calibri"/>
                <a:cs typeface="Times New Roman"/>
              </a:rPr>
              <a:t>135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the new features in Windows Server 2016 storage.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Data Deduplication.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internet small computer system interface (iSCSI) storage.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the Storage Spaces feature.</a:t>
            </a:r>
            <a:endParaRPr lang="en-IN" sz="1000" dirty="0">
              <a:effectLst/>
              <a:latin typeface="Arial"/>
              <a:ea typeface="Times New Roman"/>
              <a:cs typeface="Times New Roman"/>
            </a:endParaRP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a:t>
            </a:r>
            <a:r>
              <a:rPr lang="en-IN" sz="1000" b="1" dirty="0">
                <a:latin typeface="Arial"/>
                <a:ea typeface="Times New Roman"/>
                <a:cs typeface="Times New Roman"/>
              </a:rPr>
              <a:t>20743C_02.pptx</a:t>
            </a:r>
            <a:r>
              <a:rPr lang="en-IN" sz="1000" dirty="0">
                <a:latin typeface="Arial"/>
                <a:ea typeface="Times New Roman"/>
                <a:cs typeface="Times New Roman"/>
              </a:rPr>
              <a:t>.</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48708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Select server roles</a:t>
            </a:r>
            <a:r>
              <a:rPr lang="en-US" sz="1000" dirty="0">
                <a:solidFill>
                  <a:prstClr val="black"/>
                </a:solidFill>
                <a:latin typeface="Arial"/>
                <a:ea typeface="Times New Roman"/>
                <a:cs typeface="Times New Roman"/>
              </a:rPr>
              <a:t> page, expand </a:t>
            </a:r>
            <a:r>
              <a:rPr lang="en-US" sz="1000" b="1" dirty="0">
                <a:solidFill>
                  <a:prstClr val="black"/>
                </a:solidFill>
                <a:latin typeface="Arial"/>
                <a:ea typeface="Times New Roman"/>
                <a:cs typeface="Times New Roman"/>
              </a:rPr>
              <a:t>File and Storage Services (2 of 12 Installed)</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File and iSCSI Services (1 of 11 Installed)</a:t>
            </a:r>
            <a:r>
              <a:rPr lang="en-US" sz="1000" dirty="0">
                <a:solidFill>
                  <a:prstClr val="black"/>
                </a:solidFill>
                <a:latin typeface="Arial"/>
                <a:ea typeface="Times New Roman"/>
                <a:cs typeface="Times New Roman"/>
              </a:rPr>
              <a:t>, and then select the </a:t>
            </a:r>
            <a:r>
              <a:rPr lang="en-US" sz="1000" b="1" dirty="0">
                <a:solidFill>
                  <a:prstClr val="black"/>
                </a:solidFill>
                <a:latin typeface="Arial"/>
                <a:ea typeface="Times New Roman"/>
                <a:cs typeface="Times New Roman"/>
              </a:rPr>
              <a:t>File Server Resource Manager</a:t>
            </a:r>
            <a:r>
              <a:rPr lang="en-US" sz="1000" dirty="0">
                <a:solidFill>
                  <a:prstClr val="black"/>
                </a:solidFill>
                <a:latin typeface="Arial"/>
                <a:ea typeface="Times New Roman"/>
                <a:cs typeface="Times New Roman"/>
              </a:rPr>
              <a:t> check box.</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Add role and features Wizard</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Add Features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 twice to confirm the role service and feature selection.</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Confirm installation selections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Install</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When the installation completes,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Server Manager, click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File Server Resource Manager</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File Server Resource Manager</a:t>
            </a:r>
            <a:r>
              <a:rPr lang="en-US" sz="1000" dirty="0">
                <a:solidFill>
                  <a:prstClr val="black"/>
                </a:solidFill>
                <a:latin typeface="Arial"/>
                <a:ea typeface="Times New Roman"/>
                <a:cs typeface="Times New Roman"/>
              </a:rPr>
              <a:t> window, expand the </a:t>
            </a:r>
            <a:r>
              <a:rPr lang="en-US" sz="1000" b="1" dirty="0">
                <a:solidFill>
                  <a:prstClr val="black"/>
                </a:solidFill>
                <a:latin typeface="Arial"/>
                <a:ea typeface="Times New Roman"/>
                <a:cs typeface="Times New Roman"/>
              </a:rPr>
              <a:t>Quota Management</a:t>
            </a:r>
            <a:r>
              <a:rPr lang="en-US" sz="1000" dirty="0">
                <a:solidFill>
                  <a:prstClr val="black"/>
                </a:solidFill>
                <a:latin typeface="Arial"/>
                <a:ea typeface="Times New Roman"/>
                <a:cs typeface="Times New Roman"/>
              </a:rPr>
              <a:t> node, and then click </a:t>
            </a:r>
            <a:r>
              <a:rPr lang="en-US" sz="1000" b="1" dirty="0">
                <a:solidFill>
                  <a:prstClr val="black"/>
                </a:solidFill>
                <a:latin typeface="Arial"/>
                <a:ea typeface="Times New Roman"/>
                <a:cs typeface="Times New Roman"/>
              </a:rPr>
              <a:t>Quota Templates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Right-click the </a:t>
            </a:r>
            <a:r>
              <a:rPr lang="en-US" sz="1000" b="1" dirty="0">
                <a:solidFill>
                  <a:prstClr val="black"/>
                </a:solidFill>
                <a:latin typeface="Arial"/>
                <a:ea typeface="Times New Roman"/>
                <a:cs typeface="Times New Roman"/>
              </a:rPr>
              <a:t>100 MB Limit</a:t>
            </a:r>
            <a:r>
              <a:rPr lang="en-US" sz="1000" dirty="0">
                <a:solidFill>
                  <a:prstClr val="black"/>
                </a:solidFill>
                <a:latin typeface="Arial"/>
                <a:ea typeface="Times New Roman"/>
                <a:cs typeface="Times New Roman"/>
              </a:rPr>
              <a:t> template, and then click </a:t>
            </a:r>
            <a:r>
              <a:rPr lang="en-US" sz="1000" b="1" dirty="0">
                <a:solidFill>
                  <a:prstClr val="black"/>
                </a:solidFill>
                <a:latin typeface="Arial"/>
                <a:ea typeface="Times New Roman"/>
                <a:cs typeface="Times New Roman"/>
              </a:rPr>
              <a:t>Create Quota from Template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Create Quota</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Browse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Browse for Folder</a:t>
            </a:r>
            <a:r>
              <a:rPr lang="en-US" sz="1000" dirty="0">
                <a:solidFill>
                  <a:prstClr val="black"/>
                </a:solidFill>
                <a:latin typeface="Arial"/>
                <a:ea typeface="Times New Roman"/>
                <a:cs typeface="Times New Roman"/>
              </a:rPr>
              <a:t> window, expand </a:t>
            </a:r>
            <a:r>
              <a:rPr lang="en-US" sz="1000" b="1" dirty="0">
                <a:solidFill>
                  <a:prstClr val="black"/>
                </a:solidFill>
                <a:latin typeface="Arial"/>
                <a:ea typeface="Times New Roman"/>
                <a:cs typeface="Times New Roman"/>
              </a:rPr>
              <a:t>Allfiles (D:)</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Labfiles</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Mod02</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Create Quota</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File Server Resource Manager</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Quotas</a:t>
            </a:r>
            <a:r>
              <a:rPr lang="en-US" sz="1000" dirty="0">
                <a:solidFill>
                  <a:prstClr val="black"/>
                </a:solidFill>
                <a:latin typeface="Arial"/>
                <a:ea typeface="Times New Roman"/>
                <a:cs typeface="Times New Roman"/>
              </a:rPr>
              <a:t> to view the newly created quota.</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Test a quota</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Start</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window, type the following two commands, pressing Enter after each command:</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cd D:\labfiles\Mod02</a:t>
            </a:r>
          </a:p>
          <a:p>
            <a:pPr lvl="1">
              <a:lnSpc>
                <a:spcPct val="115000"/>
              </a:lnSpc>
              <a:spcBef>
                <a:spcPts val="600"/>
              </a:spcBef>
              <a:spcAft>
                <a:spcPts val="995"/>
              </a:spcAft>
            </a:pPr>
            <a:r>
              <a:rPr lang="en-US" sz="1000" dirty="0">
                <a:solidFill>
                  <a:prstClr val="black"/>
                </a:solidFill>
                <a:latin typeface="Arial"/>
                <a:ea typeface="Times New Roman"/>
                <a:cs typeface="Times New Roman"/>
              </a:rPr>
              <a:t>Fsutil file createnew largefile.txt 123456789</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10</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417512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Notice that the following message displays: “Error: There is not enough space on the disk.</a:t>
            </a:r>
            <a:r>
              <a:rPr lang="en-US" sz="1000" b="1"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Close the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 window.</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Create a file screen</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File Server Resource Manager</a:t>
            </a:r>
            <a:r>
              <a:rPr lang="en-US" sz="1000" dirty="0">
                <a:solidFill>
                  <a:srgbClr val="000000"/>
                </a:solidFill>
                <a:latin typeface="Arial"/>
                <a:ea typeface="Times New Roman"/>
                <a:cs typeface="Times New Roman"/>
              </a:rPr>
              <a:t> window, expand the </a:t>
            </a:r>
            <a:r>
              <a:rPr lang="en-US" sz="1000" b="1" dirty="0">
                <a:solidFill>
                  <a:prstClr val="black"/>
                </a:solidFill>
                <a:latin typeface="Arial"/>
                <a:ea typeface="Times New Roman"/>
                <a:cs typeface="Times New Roman"/>
              </a:rPr>
              <a:t>File Screening Management</a:t>
            </a:r>
            <a:r>
              <a:rPr lang="en-US" sz="1000" dirty="0">
                <a:solidFill>
                  <a:srgbClr val="000000"/>
                </a:solidFill>
                <a:latin typeface="Arial"/>
                <a:ea typeface="Times New Roman"/>
                <a:cs typeface="Times New Roman"/>
              </a:rPr>
              <a:t> node, and then click </a:t>
            </a:r>
            <a:r>
              <a:rPr lang="en-US" sz="1000" b="1" dirty="0">
                <a:solidFill>
                  <a:prstClr val="black"/>
                </a:solidFill>
                <a:latin typeface="Arial"/>
                <a:ea typeface="Times New Roman"/>
                <a:cs typeface="Times New Roman"/>
              </a:rPr>
              <a:t>File Screen Templates</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Right-click the </a:t>
            </a:r>
            <a:r>
              <a:rPr lang="en-US" sz="1000" b="1" dirty="0">
                <a:solidFill>
                  <a:prstClr val="black"/>
                </a:solidFill>
                <a:latin typeface="Arial"/>
                <a:ea typeface="Times New Roman"/>
                <a:cs typeface="Times New Roman"/>
              </a:rPr>
              <a:t>Block Image Files</a:t>
            </a:r>
            <a:r>
              <a:rPr lang="en-US" sz="1000" dirty="0">
                <a:solidFill>
                  <a:srgbClr val="000000"/>
                </a:solidFill>
                <a:latin typeface="Arial"/>
                <a:ea typeface="Times New Roman"/>
                <a:cs typeface="Times New Roman"/>
              </a:rPr>
              <a:t> template, and then click </a:t>
            </a:r>
            <a:r>
              <a:rPr lang="en-US" sz="1000" b="1" dirty="0">
                <a:solidFill>
                  <a:prstClr val="black"/>
                </a:solidFill>
                <a:latin typeface="Arial"/>
                <a:ea typeface="Times New Roman"/>
                <a:cs typeface="Times New Roman"/>
              </a:rPr>
              <a:t>Create File Screen from Template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Create File Screen</a:t>
            </a:r>
            <a:r>
              <a:rPr lang="en-US" sz="1000" dirty="0">
                <a:solidFill>
                  <a:srgbClr val="000000"/>
                </a:solidFill>
                <a:latin typeface="Arial"/>
                <a:ea typeface="Times New Roman"/>
                <a:cs typeface="Times New Roman"/>
              </a:rPr>
              <a:t> window, click </a:t>
            </a:r>
            <a:r>
              <a:rPr lang="en-US" sz="1000" b="1" dirty="0">
                <a:solidFill>
                  <a:prstClr val="black"/>
                </a:solidFill>
                <a:latin typeface="Arial"/>
                <a:ea typeface="Times New Roman"/>
                <a:cs typeface="Times New Roman"/>
              </a:rPr>
              <a:t>Browse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Browser for Folder</a:t>
            </a:r>
            <a:r>
              <a:rPr lang="en-US" sz="1000" dirty="0">
                <a:solidFill>
                  <a:srgbClr val="000000"/>
                </a:solidFill>
                <a:latin typeface="Arial"/>
                <a:ea typeface="Times New Roman"/>
                <a:cs typeface="Times New Roman"/>
              </a:rPr>
              <a:t> window, expand </a:t>
            </a:r>
            <a:r>
              <a:rPr lang="en-US" sz="1000" b="1" dirty="0">
                <a:solidFill>
                  <a:prstClr val="black"/>
                </a:solidFill>
                <a:latin typeface="Arial"/>
                <a:ea typeface="Times New Roman"/>
                <a:cs typeface="Times New Roman"/>
              </a:rPr>
              <a:t>Allfiles (D:)</a:t>
            </a:r>
            <a:r>
              <a:rPr lang="en-US" sz="1000" dirty="0">
                <a:solidFill>
                  <a:srgbClr val="000000"/>
                </a:solidFill>
                <a:latin typeface="Arial"/>
                <a:ea typeface="Times New Roman"/>
                <a:cs typeface="Times New Roman"/>
              </a:rPr>
              <a:t>, expand </a:t>
            </a:r>
            <a:r>
              <a:rPr lang="en-US" sz="1000" b="1" dirty="0">
                <a:solidFill>
                  <a:prstClr val="black"/>
                </a:solidFill>
                <a:latin typeface="Arial"/>
                <a:ea typeface="Times New Roman"/>
                <a:cs typeface="Times New Roman"/>
              </a:rPr>
              <a:t>Labfiles</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Mod02</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Create File Screen</a:t>
            </a:r>
            <a:r>
              <a:rPr lang="en-US" sz="1000" dirty="0">
                <a:solidFill>
                  <a:srgbClr val="000000"/>
                </a:solidFill>
                <a:latin typeface="Arial"/>
                <a:ea typeface="Times New Roman"/>
                <a:cs typeface="Times New Roman"/>
              </a:rPr>
              <a:t> window, click </a:t>
            </a:r>
            <a:r>
              <a:rPr lang="en-US" sz="1000" b="1" dirty="0">
                <a:solidFill>
                  <a:prstClr val="black"/>
                </a:solidFill>
                <a:latin typeface="Arial"/>
                <a:ea typeface="Times New Roman"/>
                <a:cs typeface="Times New Roman"/>
              </a:rPr>
              <a:t>Create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Test a file screen</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Open </a:t>
            </a:r>
            <a:r>
              <a:rPr lang="en-US" sz="1000" b="1" dirty="0">
                <a:solidFill>
                  <a:prstClr val="black"/>
                </a:solidFill>
                <a:latin typeface="Arial"/>
                <a:ea typeface="Times New Roman"/>
                <a:cs typeface="Times New Roman"/>
              </a:rPr>
              <a:t>File Explorer</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File Explorer</a:t>
            </a:r>
            <a:r>
              <a:rPr lang="en-US" sz="1000" dirty="0">
                <a:solidFill>
                  <a:srgbClr val="000000"/>
                </a:solidFill>
                <a:latin typeface="Arial"/>
                <a:ea typeface="Times New Roman"/>
                <a:cs typeface="Times New Roman"/>
              </a:rPr>
              <a:t> window, expand </a:t>
            </a:r>
            <a:r>
              <a:rPr lang="en-US" sz="1000" b="1" dirty="0">
                <a:solidFill>
                  <a:prstClr val="black"/>
                </a:solidFill>
                <a:latin typeface="Arial"/>
                <a:ea typeface="Times New Roman"/>
                <a:cs typeface="Times New Roman"/>
              </a:rPr>
              <a:t>This PC</a:t>
            </a:r>
            <a:r>
              <a:rPr lang="en-US" sz="1000" dirty="0">
                <a:solidFill>
                  <a:srgbClr val="000000"/>
                </a:solidFill>
                <a:latin typeface="Arial"/>
                <a:ea typeface="Times New Roman"/>
                <a:cs typeface="Times New Roman"/>
              </a:rPr>
              <a:t>, expand </a:t>
            </a:r>
            <a:r>
              <a:rPr lang="en-US" sz="1000" b="1" dirty="0">
                <a:solidFill>
                  <a:prstClr val="black"/>
                </a:solidFill>
                <a:latin typeface="Arial"/>
                <a:ea typeface="Times New Roman"/>
                <a:cs typeface="Times New Roman"/>
              </a:rPr>
              <a:t>Allfiles (D:)</a:t>
            </a:r>
            <a:r>
              <a:rPr lang="en-US" sz="1000" dirty="0">
                <a:solidFill>
                  <a:srgbClr val="000000"/>
                </a:solidFill>
                <a:latin typeface="Arial"/>
                <a:ea typeface="Times New Roman"/>
                <a:cs typeface="Times New Roman"/>
              </a:rPr>
              <a:t>, and then expand </a:t>
            </a:r>
            <a:r>
              <a:rPr lang="en-US" sz="1000" b="1" dirty="0">
                <a:solidFill>
                  <a:prstClr val="black"/>
                </a:solidFill>
                <a:latin typeface="Arial"/>
                <a:ea typeface="Times New Roman"/>
                <a:cs typeface="Times New Roman"/>
              </a:rPr>
              <a:t>Labfiles</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a:t>
            </a:r>
            <a:r>
              <a:rPr lang="en-US" sz="1000" dirty="0">
                <a:solidFill>
                  <a:prstClr val="black"/>
                </a:solidFill>
                <a:latin typeface="Arial"/>
                <a:ea typeface="Times New Roman"/>
                <a:cs typeface="Times New Roman"/>
              </a:rPr>
              <a:t>File Explorer</a:t>
            </a:r>
            <a:r>
              <a:rPr lang="en-US" sz="1000" dirty="0">
                <a:solidFill>
                  <a:srgbClr val="000000"/>
                </a:solidFill>
                <a:latin typeface="Arial"/>
                <a:ea typeface="Times New Roman"/>
                <a:cs typeface="Times New Roman"/>
              </a:rPr>
              <a:t>, click the </a:t>
            </a:r>
            <a:r>
              <a:rPr lang="en-US" sz="1000" b="1" dirty="0">
                <a:solidFill>
                  <a:prstClr val="black"/>
                </a:solidFill>
                <a:latin typeface="Arial"/>
                <a:ea typeface="Times New Roman"/>
                <a:cs typeface="Times New Roman"/>
              </a:rPr>
              <a:t>Home</a:t>
            </a:r>
            <a:r>
              <a:rPr lang="en-US" sz="1000" dirty="0">
                <a:solidFill>
                  <a:srgbClr val="000000"/>
                </a:solidFill>
                <a:latin typeface="Arial"/>
                <a:ea typeface="Times New Roman"/>
                <a:cs typeface="Times New Roman"/>
              </a:rPr>
              <a:t> tab, click </a:t>
            </a:r>
            <a:r>
              <a:rPr lang="en-US" sz="1000" b="1" dirty="0">
                <a:solidFill>
                  <a:prstClr val="black"/>
                </a:solidFill>
                <a:latin typeface="Arial"/>
                <a:ea typeface="Times New Roman"/>
                <a:cs typeface="Times New Roman"/>
              </a:rPr>
              <a:t>New Item</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Bitmap image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Type </a:t>
            </a:r>
            <a:r>
              <a:rPr lang="en-US" sz="1000" b="1" dirty="0">
                <a:solidFill>
                  <a:prstClr val="black"/>
                </a:solidFill>
                <a:latin typeface="Arial"/>
                <a:ea typeface="Times New Roman"/>
                <a:cs typeface="Times New Roman"/>
              </a:rPr>
              <a:t>testimage</a:t>
            </a:r>
            <a:r>
              <a:rPr lang="en-US" sz="1000" dirty="0">
                <a:solidFill>
                  <a:srgbClr val="000000"/>
                </a:solidFill>
                <a:latin typeface="Arial"/>
                <a:ea typeface="Times New Roman"/>
                <a:cs typeface="Times New Roman"/>
              </a:rPr>
              <a:t>, and then press Enter.</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Confirm that the file was created successfully.</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Right-click </a:t>
            </a:r>
            <a:r>
              <a:rPr lang="en-US" sz="1000" b="1" dirty="0">
                <a:solidFill>
                  <a:prstClr val="black"/>
                </a:solidFill>
                <a:latin typeface="Arial"/>
                <a:ea typeface="Times New Roman"/>
                <a:cs typeface="Times New Roman"/>
              </a:rPr>
              <a:t>testimage</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Copy</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Right-click </a:t>
            </a:r>
            <a:r>
              <a:rPr lang="en-US" sz="1000" b="1" dirty="0">
                <a:solidFill>
                  <a:prstClr val="black"/>
                </a:solidFill>
                <a:latin typeface="Arial"/>
                <a:ea typeface="Times New Roman"/>
                <a:cs typeface="Times New Roman"/>
              </a:rPr>
              <a:t>Mod02</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Paste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When you receive a message that you need permission to perform this action, click </a:t>
            </a:r>
            <a:r>
              <a:rPr lang="en-US" sz="1000" b="1" dirty="0">
                <a:solidFill>
                  <a:prstClr val="black"/>
                </a:solidFill>
                <a:latin typeface="Arial"/>
                <a:ea typeface="Times New Roman"/>
                <a:cs typeface="Times New Roman"/>
              </a:rPr>
              <a:t>Cancel</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11</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4189003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solidFill>
                  <a:prstClr val="black"/>
                </a:solidFill>
                <a:latin typeface="Arial"/>
                <a:ea typeface="Times New Roman"/>
                <a:cs typeface="Segoe UI"/>
              </a:rPr>
              <a:t>Generate a storage report</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a:t>
            </a:r>
            <a:r>
              <a:rPr lang="en-US" sz="1000" dirty="0">
                <a:solidFill>
                  <a:prstClr val="black"/>
                </a:solidFill>
                <a:latin typeface="Arial"/>
                <a:ea typeface="Times New Roman"/>
                <a:cs typeface="Times New Roman"/>
              </a:rPr>
              <a:t>File Explorer</a:t>
            </a:r>
            <a:r>
              <a:rPr lang="en-US" sz="1000" dirty="0">
                <a:solidFill>
                  <a:srgbClr val="000000"/>
                </a:solidFill>
                <a:latin typeface="Arial"/>
                <a:ea typeface="Times New Roman"/>
                <a:cs typeface="Times New Roman"/>
              </a:rPr>
              <a:t>, double-click </a:t>
            </a:r>
            <a:r>
              <a:rPr lang="en-US" sz="1000" b="1" dirty="0">
                <a:solidFill>
                  <a:prstClr val="black"/>
                </a:solidFill>
                <a:latin typeface="Arial"/>
                <a:ea typeface="Times New Roman"/>
                <a:cs typeface="Times New Roman"/>
              </a:rPr>
              <a:t>Mod02</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Double-click </a:t>
            </a:r>
            <a:r>
              <a:rPr lang="en-US" sz="1000" b="1" dirty="0">
                <a:solidFill>
                  <a:prstClr val="black"/>
                </a:solidFill>
                <a:latin typeface="Arial"/>
                <a:ea typeface="Times New Roman"/>
                <a:cs typeface="Times New Roman"/>
              </a:rPr>
              <a:t>CreateDemoFiles.cmd</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a:t>
            </a:r>
            <a:r>
              <a:rPr lang="en-US" sz="1000" b="1" dirty="0">
                <a:solidFill>
                  <a:prstClr val="black"/>
                </a:solidFill>
                <a:latin typeface="Arial"/>
                <a:ea typeface="Times New Roman"/>
                <a:cs typeface="Times New Roman"/>
              </a:rPr>
              <a:t>File Explorer</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File Server Resource Manager</a:t>
            </a:r>
            <a:r>
              <a:rPr lang="en-US" sz="1000" dirty="0">
                <a:solidFill>
                  <a:srgbClr val="000000"/>
                </a:solidFill>
                <a:latin typeface="Arial"/>
                <a:ea typeface="Times New Roman"/>
                <a:cs typeface="Times New Roman"/>
              </a:rPr>
              <a:t> window, in the navigation pane, click and right-click </a:t>
            </a:r>
            <a:r>
              <a:rPr lang="en-US" sz="1000" b="1" dirty="0">
                <a:solidFill>
                  <a:prstClr val="black"/>
                </a:solidFill>
                <a:latin typeface="Arial"/>
                <a:ea typeface="Times New Roman"/>
                <a:cs typeface="Times New Roman"/>
              </a:rPr>
              <a:t>Storage Reports Management</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Generate Reports Now</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Storage Reports Task Properties</a:t>
            </a:r>
            <a:r>
              <a:rPr lang="en-US" sz="1000" dirty="0">
                <a:solidFill>
                  <a:srgbClr val="000000"/>
                </a:solidFill>
                <a:latin typeface="Arial"/>
                <a:ea typeface="Times New Roman"/>
                <a:cs typeface="Times New Roman"/>
              </a:rPr>
              <a:t> window, select the </a:t>
            </a:r>
            <a:r>
              <a:rPr lang="en-US" sz="1000" b="1" dirty="0">
                <a:solidFill>
                  <a:prstClr val="black"/>
                </a:solidFill>
                <a:latin typeface="Arial"/>
                <a:ea typeface="Times New Roman"/>
                <a:cs typeface="Times New Roman"/>
              </a:rPr>
              <a:t>Large Files</a:t>
            </a:r>
            <a:r>
              <a:rPr lang="en-US" sz="1000" dirty="0">
                <a:solidFill>
                  <a:srgbClr val="000000"/>
                </a:solidFill>
                <a:latin typeface="Arial"/>
                <a:ea typeface="Times New Roman"/>
                <a:cs typeface="Times New Roman"/>
              </a:rPr>
              <a:t> check box.</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Scope</a:t>
            </a:r>
            <a:r>
              <a:rPr lang="en-US" sz="1000" dirty="0">
                <a:solidFill>
                  <a:srgbClr val="000000"/>
                </a:solidFill>
                <a:latin typeface="Arial"/>
                <a:ea typeface="Times New Roman"/>
                <a:cs typeface="Times New Roman"/>
              </a:rPr>
              <a:t> tab, and then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Browse for Folder</a:t>
            </a:r>
            <a:r>
              <a:rPr lang="en-US" sz="1000" dirty="0">
                <a:solidFill>
                  <a:srgbClr val="000000"/>
                </a:solidFill>
                <a:latin typeface="Arial"/>
                <a:ea typeface="Times New Roman"/>
                <a:cs typeface="Times New Roman"/>
              </a:rPr>
              <a:t> window, expand </a:t>
            </a:r>
            <a:r>
              <a:rPr lang="en-US" sz="1000" b="1" dirty="0">
                <a:solidFill>
                  <a:prstClr val="black"/>
                </a:solidFill>
                <a:latin typeface="Arial"/>
                <a:ea typeface="Times New Roman"/>
                <a:cs typeface="Times New Roman"/>
              </a:rPr>
              <a:t>Allfiles (D:)</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Labfiles</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Storage Reports Task Properties</a:t>
            </a:r>
            <a:r>
              <a:rPr lang="en-US" sz="1000" dirty="0">
                <a:solidFill>
                  <a:srgbClr val="000000"/>
                </a:solidFill>
                <a:latin typeface="Arial"/>
                <a:ea typeface="Times New Roman"/>
                <a:cs typeface="Times New Roman"/>
              </a:rPr>
              <a:t> window,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Generate Storage Reports</a:t>
            </a:r>
            <a:r>
              <a:rPr lang="en-US" sz="1000" dirty="0">
                <a:solidFill>
                  <a:srgbClr val="000000"/>
                </a:solidFill>
                <a:latin typeface="Arial"/>
                <a:ea typeface="Times New Roman"/>
                <a:cs typeface="Times New Roman"/>
              </a:rPr>
              <a:t> window,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 to generate the report.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window that displays, right-click the html file, click </a:t>
            </a:r>
            <a:r>
              <a:rPr lang="en-US" sz="1000" b="1" dirty="0">
                <a:solidFill>
                  <a:prstClr val="black"/>
                </a:solidFill>
                <a:latin typeface="Arial"/>
                <a:ea typeface="Times New Roman"/>
                <a:cs typeface="Times New Roman"/>
              </a:rPr>
              <a:t>Open with</a:t>
            </a:r>
            <a:r>
              <a:rPr lang="en-US" sz="1000" dirty="0">
                <a:solidFill>
                  <a:srgbClr val="000000"/>
                </a:solidFill>
                <a:latin typeface="Arial"/>
                <a:ea typeface="Times New Roman"/>
                <a:cs typeface="Times New Roman"/>
              </a:rPr>
              <a:t>, and in the </a:t>
            </a:r>
            <a:r>
              <a:rPr lang="en-US" sz="1000" b="1" dirty="0">
                <a:solidFill>
                  <a:prstClr val="black"/>
                </a:solidFill>
                <a:latin typeface="Arial"/>
                <a:ea typeface="Times New Roman"/>
                <a:cs typeface="Times New Roman"/>
              </a:rPr>
              <a:t>How do you want to open this file?</a:t>
            </a:r>
            <a:r>
              <a:rPr lang="en-US" sz="1000" dirty="0">
                <a:solidFill>
                  <a:srgbClr val="000000"/>
                </a:solidFill>
                <a:latin typeface="Arial"/>
                <a:ea typeface="Times New Roman"/>
                <a:cs typeface="Times New Roman"/>
              </a:rPr>
              <a:t> dialog box, click </a:t>
            </a:r>
            <a:r>
              <a:rPr lang="en-US" sz="1000" b="1" dirty="0">
                <a:solidFill>
                  <a:prstClr val="black"/>
                </a:solidFill>
                <a:latin typeface="Arial"/>
                <a:ea typeface="Times New Roman"/>
                <a:cs typeface="Times New Roman"/>
              </a:rPr>
              <a:t>Internet Explorer</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Examine the report.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the report window.</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the </a:t>
            </a:r>
            <a:r>
              <a:rPr lang="en-US" sz="1000" b="1" dirty="0">
                <a:solidFill>
                  <a:prstClr val="black"/>
                </a:solidFill>
                <a:latin typeface="Arial"/>
                <a:ea typeface="Times New Roman"/>
                <a:cs typeface="Times New Roman"/>
              </a:rPr>
              <a:t>Interactive</a:t>
            </a:r>
            <a:r>
              <a:rPr lang="en-US" sz="1000" dirty="0">
                <a:solidFill>
                  <a:srgbClr val="000000"/>
                </a:solidFill>
                <a:latin typeface="Arial"/>
                <a:ea typeface="Times New Roman"/>
                <a:cs typeface="Times New Roman"/>
              </a:rPr>
              <a:t> window.</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the </a:t>
            </a:r>
            <a:r>
              <a:rPr lang="en-US" sz="1000" b="1" dirty="0">
                <a:solidFill>
                  <a:prstClr val="black"/>
                </a:solidFill>
                <a:latin typeface="Arial"/>
                <a:ea typeface="Times New Roman"/>
                <a:cs typeface="Times New Roman"/>
              </a:rPr>
              <a:t>File Server Resource Manager</a:t>
            </a:r>
            <a:r>
              <a:rPr lang="en-US" sz="1000" dirty="0">
                <a:solidFill>
                  <a:srgbClr val="000000"/>
                </a:solidFill>
                <a:latin typeface="Arial"/>
                <a:ea typeface="Times New Roman"/>
                <a:cs typeface="Times New Roman"/>
              </a:rPr>
              <a:t> window.</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t>12</a:t>
            </a:fld>
            <a:endParaRPr lang="en-IN"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43811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Spend a lot of time on this topic only if students have no experience with file classification.</a:t>
            </a:r>
          </a:p>
        </p:txBody>
      </p:sp>
      <p:sp>
        <p:nvSpPr>
          <p:cNvPr id="4" name="Slide Number Placeholder 3"/>
          <p:cNvSpPr>
            <a:spLocks noGrp="1"/>
          </p:cNvSpPr>
          <p:nvPr>
            <p:ph type="sldNum" sz="quarter" idx="10"/>
          </p:nvPr>
        </p:nvSpPr>
        <p:spPr/>
        <p:txBody>
          <a:bodyPr/>
          <a:lstStyle/>
          <a:p>
            <a:fld id="{A6D7C007-FA16-4EDB-B09E-A1E1846AC815}"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06035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pitchFamily="34" charset="0"/>
                <a:cs typeface="Arial" pitchFamily="34" charset="0"/>
              </a:rPr>
              <a:t>Keep the virtual machines running for the next demonstration.</a:t>
            </a:r>
            <a:endParaRPr lang="en-IN" sz="1000" dirty="0">
              <a:latin typeface="Arial" pitchFamily="34" charset="0"/>
              <a:cs typeface="Arial" pitchFamily="34" charset="0"/>
            </a:endParaRPr>
          </a:p>
          <a:p>
            <a:pPr>
              <a:lnSpc>
                <a:spcPct val="115000"/>
              </a:lnSpc>
              <a:spcAft>
                <a:spcPts val="1000"/>
              </a:spcAft>
            </a:pPr>
            <a:r>
              <a:rPr lang="en-IN" sz="1000" b="1" dirty="0">
                <a:latin typeface="Arial" pitchFamily="34" charset="0"/>
                <a:ea typeface="Calibri"/>
                <a:cs typeface="Arial" pitchFamily="34" charset="0"/>
              </a:rPr>
              <a:t>Preparation Steps</a:t>
            </a:r>
            <a:endParaRPr lang="en-IN" sz="1000" dirty="0">
              <a:latin typeface="Arial" pitchFamily="34" charset="0"/>
              <a:ea typeface="Calibri"/>
              <a:cs typeface="Arial" pitchFamily="34" charset="0"/>
            </a:endParaRPr>
          </a:p>
          <a:p>
            <a:r>
              <a:rPr lang="en-US" sz="1000" dirty="0">
                <a:latin typeface="Arial" pitchFamily="34" charset="0"/>
                <a:cs typeface="Arial" pitchFamily="34" charset="0"/>
              </a:rPr>
              <a:t>For this demonstration, you need to use the available virtual machine environment. The virtual machines should be running from the previous demonstration. If they are not running, before you begin the demonstration, you must complete the following steps:</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On the host computer, start </a:t>
            </a:r>
            <a:r>
              <a:rPr lang="en-US" sz="1000" b="1" dirty="0">
                <a:latin typeface="Arial" pitchFamily="34" charset="0"/>
                <a:cs typeface="Arial" pitchFamily="34" charset="0"/>
              </a:rPr>
              <a:t>Hyper-V Manager</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Hyper-V Manager, click </a:t>
            </a:r>
            <a:r>
              <a:rPr lang="en-US" sz="1000" b="1" dirty="0">
                <a:latin typeface="Arial" pitchFamily="34" charset="0"/>
                <a:cs typeface="Arial" pitchFamily="34" charset="0"/>
              </a:rPr>
              <a:t>20743C-LON-DC1</a:t>
            </a:r>
            <a:r>
              <a:rPr lang="en-US" sz="1000" dirty="0">
                <a:latin typeface="Arial" pitchFamily="34" charset="0"/>
                <a:cs typeface="Arial" pitchFamily="34" charset="0"/>
              </a:rPr>
              <a:t>, and then in the </a:t>
            </a:r>
            <a:r>
              <a:rPr lang="en-US" sz="1000" b="1" dirty="0">
                <a:latin typeface="Arial" pitchFamily="34" charset="0"/>
                <a:cs typeface="Arial" pitchFamily="34" charset="0"/>
              </a:rPr>
              <a:t>Actions</a:t>
            </a:r>
            <a:r>
              <a:rPr lang="en-US" sz="1000" dirty="0">
                <a:latin typeface="Arial" pitchFamily="34" charset="0"/>
                <a:cs typeface="Arial" pitchFamily="34" charset="0"/>
              </a:rPr>
              <a:t> pane, click </a:t>
            </a:r>
            <a:r>
              <a:rPr lang="en-US" sz="1000" b="1" dirty="0">
                <a:latin typeface="Arial" pitchFamily="34" charset="0"/>
                <a:cs typeface="Arial" pitchFamily="34" charset="0"/>
              </a:rPr>
              <a:t>Start</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Actions</a:t>
            </a:r>
            <a:r>
              <a:rPr lang="en-US" sz="1000" dirty="0">
                <a:latin typeface="Arial" pitchFamily="34" charset="0"/>
                <a:cs typeface="Arial" pitchFamily="34" charset="0"/>
              </a:rPr>
              <a:t> pane, click </a:t>
            </a:r>
            <a:r>
              <a:rPr lang="en-US" sz="1000" b="1" dirty="0">
                <a:latin typeface="Arial" pitchFamily="34" charset="0"/>
                <a:cs typeface="Arial" pitchFamily="34" charset="0"/>
              </a:rPr>
              <a:t>Connect</a:t>
            </a:r>
            <a:r>
              <a:rPr lang="en-US" sz="1000" dirty="0">
                <a:latin typeface="Arial" pitchFamily="34" charset="0"/>
                <a:cs typeface="Arial" pitchFamily="34" charset="0"/>
              </a:rPr>
              <a:t>. Wait until the virtual machine starts. </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Sign in by using the following credentials: </a:t>
            </a:r>
            <a:endParaRPr lang="en-IN" sz="1000" dirty="0">
              <a:latin typeface="Arial" pitchFamily="34" charset="0"/>
              <a:cs typeface="Arial" pitchFamily="34" charset="0"/>
            </a:endParaRPr>
          </a:p>
          <a:p>
            <a:pPr marL="685800" lvl="1" indent="-228600">
              <a:spcBef>
                <a:spcPts val="300"/>
              </a:spcBef>
              <a:spcAft>
                <a:spcPts val="300"/>
              </a:spcAft>
              <a:buFont typeface="Courier New" panose="02070309020205020404" pitchFamily="49" charset="0"/>
              <a:buChar char="o"/>
            </a:pPr>
            <a:r>
              <a:rPr lang="en-US" sz="1000" dirty="0">
                <a:latin typeface="Arial" pitchFamily="34" charset="0"/>
                <a:cs typeface="Arial" pitchFamily="34" charset="0"/>
              </a:rPr>
              <a:t>User name: </a:t>
            </a:r>
            <a:r>
              <a:rPr lang="en-US" sz="1000" b="1" dirty="0">
                <a:latin typeface="Arial" pitchFamily="34" charset="0"/>
                <a:cs typeface="Arial" pitchFamily="34" charset="0"/>
              </a:rPr>
              <a:t>Administrator</a:t>
            </a:r>
            <a:endParaRPr lang="en-IN" sz="1000" dirty="0">
              <a:latin typeface="Arial" pitchFamily="34" charset="0"/>
              <a:cs typeface="Arial" pitchFamily="34" charset="0"/>
            </a:endParaRPr>
          </a:p>
          <a:p>
            <a:pPr marL="685800" lvl="1" indent="-228600">
              <a:spcBef>
                <a:spcPts val="300"/>
              </a:spcBef>
              <a:spcAft>
                <a:spcPts val="300"/>
              </a:spcAft>
              <a:buFont typeface="Courier New" panose="02070309020205020404" pitchFamily="49" charset="0"/>
              <a:buChar char="o"/>
            </a:pPr>
            <a:r>
              <a:rPr lang="en-US" sz="1000" dirty="0">
                <a:latin typeface="Arial" pitchFamily="34" charset="0"/>
                <a:cs typeface="Arial" pitchFamily="34" charset="0"/>
              </a:rPr>
              <a:t>Password: </a:t>
            </a:r>
            <a:r>
              <a:rPr lang="en-US" sz="1000" b="1" dirty="0">
                <a:latin typeface="Arial" pitchFamily="34" charset="0"/>
                <a:cs typeface="Arial" pitchFamily="34" charset="0"/>
              </a:rPr>
              <a:t>Pa55w.rd</a:t>
            </a:r>
            <a:endParaRPr lang="en-IN" sz="1000" dirty="0">
              <a:latin typeface="Arial" pitchFamily="34" charset="0"/>
              <a:cs typeface="Arial" pitchFamily="34" charset="0"/>
            </a:endParaRPr>
          </a:p>
          <a:p>
            <a:pPr marL="685800" lvl="1" indent="-228600">
              <a:spcBef>
                <a:spcPts val="300"/>
              </a:spcBef>
              <a:spcAft>
                <a:spcPts val="300"/>
              </a:spcAft>
              <a:buFont typeface="Courier New" panose="02070309020205020404" pitchFamily="49" charset="0"/>
              <a:buChar char="o"/>
            </a:pPr>
            <a:r>
              <a:rPr lang="en-US" sz="1000" dirty="0">
                <a:latin typeface="Arial" pitchFamily="34" charset="0"/>
                <a:cs typeface="Arial" pitchFamily="34" charset="0"/>
              </a:rPr>
              <a:t>Domain: </a:t>
            </a:r>
            <a:r>
              <a:rPr lang="en-US" sz="1000" b="1" dirty="0">
                <a:latin typeface="Arial" pitchFamily="34" charset="0"/>
                <a:cs typeface="Arial" pitchFamily="34" charset="0"/>
              </a:rPr>
              <a:t>Adatum</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Repeat steps 2 to 4 for </a:t>
            </a:r>
            <a:r>
              <a:rPr lang="en-US" sz="1000" b="1" dirty="0">
                <a:latin typeface="Arial" pitchFamily="34" charset="0"/>
                <a:cs typeface="Arial" pitchFamily="34" charset="0"/>
              </a:rPr>
              <a:t>20743C-LON-SVR1</a:t>
            </a:r>
            <a:r>
              <a:rPr lang="en-US" sz="1000" dirty="0">
                <a:latin typeface="Arial" pitchFamily="34" charset="0"/>
                <a:cs typeface="Arial" pitchFamily="34" charset="0"/>
              </a:rPr>
              <a:t>.</a:t>
            </a:r>
            <a:endParaRPr lang="en-IN" sz="1000" dirty="0">
              <a:latin typeface="Arial" pitchFamily="34" charset="0"/>
              <a:cs typeface="Arial" pitchFamily="34" charset="0"/>
            </a:endParaRPr>
          </a:p>
          <a:p>
            <a:r>
              <a:rPr lang="en-US" sz="1000" dirty="0">
                <a:latin typeface="Arial" pitchFamily="34" charset="0"/>
                <a:cs typeface="Arial" pitchFamily="34" charset="0"/>
              </a:rPr>
              <a:t> </a:t>
            </a:r>
            <a:endParaRPr lang="en-IN" sz="1000" dirty="0">
              <a:latin typeface="Arial" pitchFamily="34" charset="0"/>
              <a:cs typeface="Arial" pitchFamily="34" charset="0"/>
            </a:endParaRPr>
          </a:p>
          <a:p>
            <a:r>
              <a:rPr lang="en-US" sz="1000" dirty="0">
                <a:latin typeface="Arial" pitchFamily="34" charset="0"/>
                <a:cs typeface="Arial" pitchFamily="34" charset="0"/>
              </a:rPr>
              <a:t>You must also install the FSRM role service on </a:t>
            </a:r>
            <a:r>
              <a:rPr lang="en-US" sz="1000" b="1" dirty="0">
                <a:latin typeface="Arial" pitchFamily="34" charset="0"/>
                <a:cs typeface="Arial" pitchFamily="34" charset="0"/>
              </a:rPr>
              <a:t>20743C-LON-SVR1</a:t>
            </a:r>
            <a:r>
              <a:rPr lang="en-US" sz="1000" dirty="0">
                <a:latin typeface="Arial" pitchFamily="34" charset="0"/>
                <a:cs typeface="Arial" pitchFamily="34" charset="0"/>
              </a:rPr>
              <a:t>.</a:t>
            </a:r>
            <a:endParaRPr lang="en-IN" sz="1000" b="1" dirty="0">
              <a:latin typeface="Arial" pitchFamily="34" charset="0"/>
              <a:ea typeface="Calibri"/>
              <a:cs typeface="Arial" pitchFamily="34" charset="0"/>
            </a:endParaRPr>
          </a:p>
          <a:p>
            <a:pPr>
              <a:lnSpc>
                <a:spcPct val="115000"/>
              </a:lnSpc>
              <a:spcBef>
                <a:spcPts val="600"/>
              </a:spcBef>
              <a:spcAft>
                <a:spcPts val="1000"/>
              </a:spcAft>
            </a:pPr>
            <a:r>
              <a:rPr lang="en-IN" sz="1000" b="1" dirty="0">
                <a:latin typeface="Arial" pitchFamily="34" charset="0"/>
                <a:ea typeface="Calibri"/>
                <a:cs typeface="Arial" pitchFamily="34" charset="0"/>
              </a:rPr>
              <a:t>Demonstration Steps</a:t>
            </a:r>
            <a:endParaRPr lang="en-IN" sz="1000" dirty="0">
              <a:latin typeface="Arial" pitchFamily="34" charset="0"/>
              <a:ea typeface="Calibri"/>
              <a:cs typeface="Arial" pitchFamily="34" charset="0"/>
            </a:endParaRPr>
          </a:p>
          <a:p>
            <a:r>
              <a:rPr lang="en-US" sz="1000" b="1" dirty="0">
                <a:latin typeface="Arial" pitchFamily="34" charset="0"/>
                <a:cs typeface="Arial" pitchFamily="34" charset="0"/>
              </a:rPr>
              <a:t>Create a classification property</a:t>
            </a:r>
            <a:endParaRPr lang="en-IN" sz="1000" b="1"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On </a:t>
            </a:r>
            <a:r>
              <a:rPr lang="en-US" sz="1000" b="1" dirty="0">
                <a:latin typeface="Arial" pitchFamily="34" charset="0"/>
                <a:cs typeface="Arial" pitchFamily="34" charset="0"/>
              </a:rPr>
              <a:t>LON-SVR1</a:t>
            </a:r>
            <a:r>
              <a:rPr lang="en-US" sz="1000" dirty="0">
                <a:latin typeface="Arial" pitchFamily="34" charset="0"/>
                <a:cs typeface="Arial" pitchFamily="34" charset="0"/>
              </a:rPr>
              <a:t>, in the </a:t>
            </a:r>
            <a:r>
              <a:rPr lang="en-US" sz="1000" b="1" dirty="0">
                <a:latin typeface="Arial" pitchFamily="34" charset="0"/>
                <a:cs typeface="Arial" pitchFamily="34" charset="0"/>
              </a:rPr>
              <a:t>Server Manager</a:t>
            </a:r>
            <a:r>
              <a:rPr lang="en-US" sz="1000" dirty="0">
                <a:latin typeface="Arial" pitchFamily="34" charset="0"/>
                <a:cs typeface="Arial" pitchFamily="34" charset="0"/>
              </a:rPr>
              <a:t> window, click </a:t>
            </a:r>
            <a:r>
              <a:rPr lang="en-US" sz="1000" b="1" dirty="0">
                <a:latin typeface="Arial" pitchFamily="34" charset="0"/>
                <a:cs typeface="Arial" pitchFamily="34" charset="0"/>
              </a:rPr>
              <a:t>Tools</a:t>
            </a:r>
            <a:r>
              <a:rPr lang="en-US" sz="1000" dirty="0">
                <a:latin typeface="Arial" pitchFamily="34" charset="0"/>
                <a:cs typeface="Arial" pitchFamily="34" charset="0"/>
              </a:rPr>
              <a:t>, and then click </a:t>
            </a:r>
            <a:r>
              <a:rPr lang="en-US" sz="1000" b="1" dirty="0">
                <a:latin typeface="Arial" pitchFamily="34" charset="0"/>
                <a:cs typeface="Arial" pitchFamily="34" charset="0"/>
              </a:rPr>
              <a:t>File Server Resource Manager</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File Server Resource Manager</a:t>
            </a:r>
            <a:r>
              <a:rPr lang="en-US" sz="1000" dirty="0">
                <a:latin typeface="Arial" pitchFamily="34" charset="0"/>
                <a:cs typeface="Arial" pitchFamily="34" charset="0"/>
              </a:rPr>
              <a:t> window, expand the </a:t>
            </a:r>
            <a:r>
              <a:rPr lang="en-US" sz="1000" b="1" dirty="0">
                <a:latin typeface="Arial" pitchFamily="34" charset="0"/>
                <a:cs typeface="Arial" pitchFamily="34" charset="0"/>
              </a:rPr>
              <a:t>Classification Management</a:t>
            </a:r>
            <a:r>
              <a:rPr lang="en-US" sz="1000" dirty="0">
                <a:latin typeface="Arial" pitchFamily="34" charset="0"/>
                <a:cs typeface="Arial" pitchFamily="34" charset="0"/>
              </a:rPr>
              <a:t> node, and then click </a:t>
            </a:r>
            <a:r>
              <a:rPr lang="en-US" sz="1000" b="1" dirty="0">
                <a:latin typeface="Arial" pitchFamily="34" charset="0"/>
                <a:cs typeface="Arial" pitchFamily="34" charset="0"/>
              </a:rPr>
              <a:t>Classification Properties</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Right-click </a:t>
            </a:r>
            <a:r>
              <a:rPr lang="en-US" sz="1000" b="1" dirty="0">
                <a:latin typeface="Arial" pitchFamily="34" charset="0"/>
                <a:cs typeface="Arial" pitchFamily="34" charset="0"/>
              </a:rPr>
              <a:t>Classification Properties</a:t>
            </a:r>
            <a:r>
              <a:rPr lang="en-US" sz="1000" dirty="0">
                <a:latin typeface="Arial" pitchFamily="34" charset="0"/>
                <a:cs typeface="Arial" pitchFamily="34" charset="0"/>
              </a:rPr>
              <a:t>, and then click </a:t>
            </a:r>
            <a:r>
              <a:rPr lang="en-US" sz="1000" b="1" dirty="0">
                <a:latin typeface="Arial" pitchFamily="34" charset="0"/>
                <a:cs typeface="Arial" pitchFamily="34" charset="0"/>
              </a:rPr>
              <a:t>Create Local Property</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Create Local Classification Property</a:t>
            </a:r>
            <a:r>
              <a:rPr lang="en-US" sz="1000" dirty="0">
                <a:latin typeface="Arial" pitchFamily="34" charset="0"/>
                <a:cs typeface="Arial" pitchFamily="34" charset="0"/>
              </a:rPr>
              <a:t> dialog box, in the </a:t>
            </a:r>
            <a:r>
              <a:rPr lang="en-US" sz="1000" b="1" dirty="0">
                <a:latin typeface="Arial" pitchFamily="34" charset="0"/>
                <a:cs typeface="Arial" pitchFamily="34" charset="0"/>
              </a:rPr>
              <a:t>Name</a:t>
            </a:r>
            <a:r>
              <a:rPr lang="en-US" sz="1000" dirty="0">
                <a:latin typeface="Arial" pitchFamily="34" charset="0"/>
                <a:cs typeface="Arial" pitchFamily="34" charset="0"/>
              </a:rPr>
              <a:t> text box, type </a:t>
            </a:r>
            <a:r>
              <a:rPr lang="en-US" sz="1000" b="1" dirty="0">
                <a:latin typeface="Arial" pitchFamily="34" charset="0"/>
                <a:cs typeface="Arial" pitchFamily="34" charset="0"/>
              </a:rPr>
              <a:t>Confidential</a:t>
            </a:r>
            <a:r>
              <a:rPr lang="en-US" sz="1000" dirty="0">
                <a:latin typeface="Arial" pitchFamily="34" charset="0"/>
                <a:cs typeface="Arial" pitchFamily="34" charset="0"/>
              </a:rPr>
              <a:t>. In the </a:t>
            </a:r>
            <a:r>
              <a:rPr lang="en-US" sz="1000" b="1" dirty="0">
                <a:latin typeface="Arial" pitchFamily="34" charset="0"/>
                <a:cs typeface="Arial" pitchFamily="34" charset="0"/>
              </a:rPr>
              <a:t>Description</a:t>
            </a:r>
            <a:r>
              <a:rPr lang="en-US" sz="1000" dirty="0">
                <a:latin typeface="Arial" pitchFamily="34" charset="0"/>
                <a:cs typeface="Arial" pitchFamily="34" charset="0"/>
              </a:rPr>
              <a:t> text box, type </a:t>
            </a:r>
            <a:r>
              <a:rPr lang="en-US" sz="1000" b="1" dirty="0">
                <a:latin typeface="Arial" pitchFamily="34" charset="0"/>
                <a:cs typeface="Arial" pitchFamily="34" charset="0"/>
              </a:rPr>
              <a:t>Assigns a confidentiality value of Yes or No</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Under </a:t>
            </a:r>
            <a:r>
              <a:rPr lang="en-US" sz="1000" b="1" dirty="0">
                <a:latin typeface="Arial" pitchFamily="34" charset="0"/>
                <a:cs typeface="Arial" pitchFamily="34" charset="0"/>
              </a:rPr>
              <a:t>Property type</a:t>
            </a:r>
            <a:r>
              <a:rPr lang="en-US" sz="1000" dirty="0">
                <a:latin typeface="Arial" pitchFamily="34" charset="0"/>
                <a:cs typeface="Arial" pitchFamily="34" charset="0"/>
              </a:rPr>
              <a:t>, click the drop-down list box, and then click </a:t>
            </a:r>
            <a:r>
              <a:rPr lang="en-US" sz="1000" b="1" dirty="0">
                <a:latin typeface="Arial" pitchFamily="34" charset="0"/>
                <a:cs typeface="Arial" pitchFamily="34" charset="0"/>
              </a:rPr>
              <a:t>Yes/No</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Create Local Classification Property</a:t>
            </a:r>
            <a:r>
              <a:rPr lang="en-US" sz="1000" dirty="0">
                <a:latin typeface="Arial" pitchFamily="34" charset="0"/>
                <a:cs typeface="Arial" pitchFamily="34" charset="0"/>
              </a:rPr>
              <a:t> dialog box, click </a:t>
            </a:r>
            <a:r>
              <a:rPr lang="en-US" sz="1000" b="1" dirty="0">
                <a:latin typeface="Arial" pitchFamily="34" charset="0"/>
                <a:cs typeface="Arial" pitchFamily="34" charset="0"/>
              </a:rPr>
              <a:t>OK</a:t>
            </a:r>
            <a:r>
              <a:rPr lang="en-US" sz="1000" dirty="0">
                <a:latin typeface="Arial" pitchFamily="34" charset="0"/>
                <a:cs typeface="Arial" pitchFamily="34" charset="0"/>
              </a:rPr>
              <a:t>.</a:t>
            </a:r>
            <a:endParaRPr lang="en-IN"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908805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latin typeface="Arial" pitchFamily="34" charset="0"/>
                <a:cs typeface="Arial" pitchFamily="34" charset="0"/>
              </a:rPr>
              <a:t>Create a classification rule</a:t>
            </a:r>
            <a:endParaRPr lang="en-IN" sz="1000" b="1"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File Server Resource Manager</a:t>
            </a:r>
            <a:r>
              <a:rPr lang="en-US" sz="1000" dirty="0">
                <a:latin typeface="Arial" pitchFamily="34" charset="0"/>
                <a:cs typeface="Arial" pitchFamily="34" charset="0"/>
              </a:rPr>
              <a:t> window, click the </a:t>
            </a:r>
            <a:r>
              <a:rPr lang="en-US" sz="1000" b="1" dirty="0">
                <a:latin typeface="Arial" pitchFamily="34" charset="0"/>
                <a:cs typeface="Arial" pitchFamily="34" charset="0"/>
              </a:rPr>
              <a:t>Classification Rules</a:t>
            </a:r>
            <a:r>
              <a:rPr lang="en-US" sz="1000" dirty="0">
                <a:latin typeface="Arial" pitchFamily="34" charset="0"/>
                <a:cs typeface="Arial" pitchFamily="34" charset="0"/>
              </a:rPr>
              <a:t> node.</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Right-click the </a:t>
            </a:r>
            <a:r>
              <a:rPr lang="en-US" sz="1000" b="1" dirty="0">
                <a:latin typeface="Arial" pitchFamily="34" charset="0"/>
                <a:cs typeface="Arial" pitchFamily="34" charset="0"/>
              </a:rPr>
              <a:t>Classification Rules</a:t>
            </a:r>
            <a:r>
              <a:rPr lang="en-US" sz="1000" dirty="0">
                <a:latin typeface="Arial" pitchFamily="34" charset="0"/>
                <a:cs typeface="Arial" pitchFamily="34" charset="0"/>
              </a:rPr>
              <a:t> node, and then click </a:t>
            </a:r>
            <a:r>
              <a:rPr lang="en-US" sz="1000" b="1" dirty="0">
                <a:latin typeface="Arial" pitchFamily="34" charset="0"/>
                <a:cs typeface="Arial" pitchFamily="34" charset="0"/>
              </a:rPr>
              <a:t>Create Classification Rule</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Rule name</a:t>
            </a:r>
            <a:r>
              <a:rPr lang="en-US" sz="1000" dirty="0">
                <a:latin typeface="Arial" pitchFamily="34" charset="0"/>
                <a:cs typeface="Arial" pitchFamily="34" charset="0"/>
              </a:rPr>
              <a:t> text box, type </a:t>
            </a:r>
            <a:r>
              <a:rPr lang="en-US" sz="1000" b="1" dirty="0">
                <a:latin typeface="Arial" pitchFamily="34" charset="0"/>
                <a:cs typeface="Arial" pitchFamily="34" charset="0"/>
              </a:rPr>
              <a:t>Confidential Payroll Documents</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Description</a:t>
            </a:r>
            <a:r>
              <a:rPr lang="en-US" sz="1000" dirty="0">
                <a:latin typeface="Arial" pitchFamily="34" charset="0"/>
                <a:cs typeface="Arial" pitchFamily="34" charset="0"/>
              </a:rPr>
              <a:t> text box, type </a:t>
            </a:r>
            <a:r>
              <a:rPr lang="en-US" sz="1000" b="1" dirty="0">
                <a:latin typeface="Arial" pitchFamily="34" charset="0"/>
                <a:cs typeface="Arial" pitchFamily="34" charset="0"/>
              </a:rPr>
              <a:t>Classify documents containing the word payroll as confidential</a:t>
            </a:r>
            <a:r>
              <a:rPr lang="en-US" sz="1000" dirty="0">
                <a:latin typeface="Arial" pitchFamily="34" charset="0"/>
                <a:cs typeface="Arial" pitchFamily="34" charset="0"/>
              </a:rPr>
              <a:t>, and then click the </a:t>
            </a:r>
            <a:r>
              <a:rPr lang="en-US" sz="1000" b="1" dirty="0">
                <a:latin typeface="Arial" pitchFamily="34" charset="0"/>
                <a:cs typeface="Arial" pitchFamily="34" charset="0"/>
              </a:rPr>
              <a:t>Scope</a:t>
            </a:r>
            <a:r>
              <a:rPr lang="en-US" sz="1000" dirty="0">
                <a:latin typeface="Arial" pitchFamily="34" charset="0"/>
                <a:cs typeface="Arial" pitchFamily="34" charset="0"/>
              </a:rPr>
              <a:t> tab.</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Scope</a:t>
            </a:r>
            <a:r>
              <a:rPr lang="en-US" sz="1000" dirty="0">
                <a:latin typeface="Arial" pitchFamily="34" charset="0"/>
                <a:cs typeface="Arial" pitchFamily="34" charset="0"/>
              </a:rPr>
              <a:t> section, click </a:t>
            </a:r>
            <a:r>
              <a:rPr lang="en-US" sz="1000" b="1" dirty="0">
                <a:latin typeface="Arial" pitchFamily="34" charset="0"/>
                <a:cs typeface="Arial" pitchFamily="34" charset="0"/>
              </a:rPr>
              <a:t>Add</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Browse for Folder</a:t>
            </a:r>
            <a:r>
              <a:rPr lang="en-US" sz="1000" dirty="0">
                <a:latin typeface="Arial" pitchFamily="34" charset="0"/>
                <a:cs typeface="Arial" pitchFamily="34" charset="0"/>
              </a:rPr>
              <a:t> dialog box, expand </a:t>
            </a:r>
            <a:r>
              <a:rPr lang="en-US" sz="1000" b="1" dirty="0">
                <a:latin typeface="Arial" pitchFamily="34" charset="0"/>
                <a:cs typeface="Arial" pitchFamily="34" charset="0"/>
              </a:rPr>
              <a:t>This PC</a:t>
            </a:r>
            <a:r>
              <a:rPr lang="en-US" sz="1000" dirty="0">
                <a:latin typeface="Arial" pitchFamily="34" charset="0"/>
                <a:cs typeface="Arial" pitchFamily="34" charset="0"/>
              </a:rPr>
              <a:t>, expand </a:t>
            </a:r>
            <a:r>
              <a:rPr lang="en-US" sz="1000" b="1" dirty="0">
                <a:latin typeface="Arial" pitchFamily="34" charset="0"/>
                <a:cs typeface="Arial" pitchFamily="34" charset="0"/>
              </a:rPr>
              <a:t>Allfiles (D:)</a:t>
            </a:r>
            <a:r>
              <a:rPr lang="en-US" sz="1000" dirty="0">
                <a:latin typeface="Arial" pitchFamily="34" charset="0"/>
                <a:cs typeface="Arial" pitchFamily="34" charset="0"/>
              </a:rPr>
              <a:t>, expand </a:t>
            </a:r>
            <a:r>
              <a:rPr lang="en-US" sz="1000" b="1" dirty="0">
                <a:latin typeface="Arial" pitchFamily="34" charset="0"/>
                <a:cs typeface="Arial" pitchFamily="34" charset="0"/>
              </a:rPr>
              <a:t>Labfiles</a:t>
            </a:r>
            <a:r>
              <a:rPr lang="en-US" sz="1000" dirty="0">
                <a:latin typeface="Arial" pitchFamily="34" charset="0"/>
                <a:cs typeface="Arial" pitchFamily="34" charset="0"/>
              </a:rPr>
              <a:t>, click </a:t>
            </a:r>
            <a:r>
              <a:rPr lang="en-US" sz="1000" b="1" dirty="0">
                <a:latin typeface="Arial" pitchFamily="34" charset="0"/>
                <a:cs typeface="Arial" pitchFamily="34" charset="0"/>
              </a:rPr>
              <a:t>Mod02</a:t>
            </a:r>
            <a:r>
              <a:rPr lang="en-US" sz="1000" dirty="0">
                <a:latin typeface="Arial" pitchFamily="34" charset="0"/>
                <a:cs typeface="Arial" pitchFamily="34" charset="0"/>
              </a:rPr>
              <a:t>, and then click </a:t>
            </a:r>
            <a:r>
              <a:rPr lang="en-US" sz="1000" b="1" dirty="0">
                <a:latin typeface="Arial" pitchFamily="34" charset="0"/>
                <a:cs typeface="Arial" pitchFamily="34" charset="0"/>
              </a:rPr>
              <a:t>OK</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Create Classification Rule</a:t>
            </a:r>
            <a:r>
              <a:rPr lang="en-US" sz="1000" dirty="0">
                <a:latin typeface="Arial" pitchFamily="34" charset="0"/>
                <a:cs typeface="Arial" pitchFamily="34" charset="0"/>
              </a:rPr>
              <a:t> dialog box, click the </a:t>
            </a:r>
            <a:r>
              <a:rPr lang="en-US" sz="1000" b="1" dirty="0">
                <a:latin typeface="Arial" pitchFamily="34" charset="0"/>
                <a:cs typeface="Arial" pitchFamily="34" charset="0"/>
              </a:rPr>
              <a:t>Classification</a:t>
            </a:r>
            <a:r>
              <a:rPr lang="en-US" sz="1000" dirty="0">
                <a:latin typeface="Arial" pitchFamily="34" charset="0"/>
                <a:cs typeface="Arial" pitchFamily="34" charset="0"/>
              </a:rPr>
              <a:t> tab.</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Classification method</a:t>
            </a:r>
            <a:r>
              <a:rPr lang="en-US" sz="1000" dirty="0">
                <a:latin typeface="Arial" pitchFamily="34" charset="0"/>
                <a:cs typeface="Arial" pitchFamily="34" charset="0"/>
              </a:rPr>
              <a:t> section, click the drop-down list box, and then click </a:t>
            </a:r>
            <a:r>
              <a:rPr lang="en-US" sz="1000" b="1" dirty="0">
                <a:latin typeface="Arial" pitchFamily="34" charset="0"/>
                <a:cs typeface="Arial" pitchFamily="34" charset="0"/>
              </a:rPr>
              <a:t>Content Classifier</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Property</a:t>
            </a:r>
            <a:r>
              <a:rPr lang="en-US" sz="1000" dirty="0">
                <a:latin typeface="Arial" pitchFamily="34" charset="0"/>
                <a:cs typeface="Arial" pitchFamily="34" charset="0"/>
              </a:rPr>
              <a:t> section, click </a:t>
            </a:r>
            <a:r>
              <a:rPr lang="en-US" sz="1000" b="1" dirty="0">
                <a:latin typeface="Arial" pitchFamily="34" charset="0"/>
                <a:cs typeface="Arial" pitchFamily="34" charset="0"/>
              </a:rPr>
              <a:t>Confidential</a:t>
            </a:r>
            <a:r>
              <a:rPr lang="en-US" sz="1000" dirty="0">
                <a:latin typeface="Arial" pitchFamily="34" charset="0"/>
                <a:cs typeface="Arial" pitchFamily="34" charset="0"/>
              </a:rPr>
              <a:t> as the property name, click </a:t>
            </a:r>
            <a:r>
              <a:rPr lang="en-US" sz="1000" b="1" dirty="0">
                <a:latin typeface="Arial" pitchFamily="34" charset="0"/>
                <a:cs typeface="Arial" pitchFamily="34" charset="0"/>
              </a:rPr>
              <a:t>Yes</a:t>
            </a:r>
            <a:r>
              <a:rPr lang="en-US" sz="1000" dirty="0">
                <a:latin typeface="Arial" pitchFamily="34" charset="0"/>
                <a:cs typeface="Arial" pitchFamily="34" charset="0"/>
              </a:rPr>
              <a:t> as the property value, and then click </a:t>
            </a:r>
            <a:r>
              <a:rPr lang="en-US" sz="1000" b="1" dirty="0">
                <a:latin typeface="Arial" pitchFamily="34" charset="0"/>
                <a:cs typeface="Arial" pitchFamily="34" charset="0"/>
              </a:rPr>
              <a:t>Configure</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On the </a:t>
            </a:r>
            <a:r>
              <a:rPr lang="en-US" sz="1000" b="1" dirty="0">
                <a:latin typeface="Arial" pitchFamily="34" charset="0"/>
                <a:cs typeface="Arial" pitchFamily="34" charset="0"/>
              </a:rPr>
              <a:t>Parameters</a:t>
            </a:r>
            <a:r>
              <a:rPr lang="en-US" sz="1000" dirty="0">
                <a:latin typeface="Arial" pitchFamily="34" charset="0"/>
                <a:cs typeface="Arial" pitchFamily="34" charset="0"/>
              </a:rPr>
              <a:t> tab, below the </a:t>
            </a:r>
            <a:r>
              <a:rPr lang="en-US" sz="1000" b="1" dirty="0">
                <a:latin typeface="Arial" pitchFamily="34" charset="0"/>
                <a:cs typeface="Arial" pitchFamily="34" charset="0"/>
              </a:rPr>
              <a:t>Expression Type</a:t>
            </a:r>
            <a:r>
              <a:rPr lang="en-US" sz="1000" dirty="0">
                <a:latin typeface="Arial" pitchFamily="34" charset="0"/>
                <a:cs typeface="Arial" pitchFamily="34" charset="0"/>
              </a:rPr>
              <a:t> column, click the drop-down list box, and then click </a:t>
            </a:r>
            <a:r>
              <a:rPr lang="en-US" sz="1000" b="1" dirty="0">
                <a:latin typeface="Arial" pitchFamily="34" charset="0"/>
                <a:cs typeface="Arial" pitchFamily="34" charset="0"/>
              </a:rPr>
              <a:t>String</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Click the </a:t>
            </a:r>
            <a:r>
              <a:rPr lang="en-US" sz="1000" b="1" dirty="0">
                <a:latin typeface="Arial" pitchFamily="34" charset="0"/>
                <a:cs typeface="Arial" pitchFamily="34" charset="0"/>
              </a:rPr>
              <a:t>Expression</a:t>
            </a:r>
            <a:r>
              <a:rPr lang="en-US" sz="1000" dirty="0">
                <a:latin typeface="Arial" pitchFamily="34" charset="0"/>
                <a:cs typeface="Arial" pitchFamily="34" charset="0"/>
              </a:rPr>
              <a:t> column, type </a:t>
            </a:r>
            <a:r>
              <a:rPr lang="en-US" sz="1000" b="1" dirty="0">
                <a:latin typeface="Arial" pitchFamily="34" charset="0"/>
                <a:cs typeface="Arial" pitchFamily="34" charset="0"/>
              </a:rPr>
              <a:t>payroll</a:t>
            </a:r>
            <a:r>
              <a:rPr lang="en-US" sz="1000" dirty="0">
                <a:latin typeface="Arial" pitchFamily="34" charset="0"/>
                <a:cs typeface="Arial" pitchFamily="34" charset="0"/>
              </a:rPr>
              <a:t>, and then click </a:t>
            </a:r>
            <a:r>
              <a:rPr lang="en-US" sz="1000" b="1" dirty="0">
                <a:latin typeface="Arial" pitchFamily="34" charset="0"/>
                <a:cs typeface="Arial" pitchFamily="34" charset="0"/>
              </a:rPr>
              <a:t>OK</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Create Classification Rule</a:t>
            </a:r>
            <a:r>
              <a:rPr lang="en-US" sz="1000" dirty="0">
                <a:latin typeface="Arial" pitchFamily="34" charset="0"/>
                <a:cs typeface="Arial" pitchFamily="34" charset="0"/>
              </a:rPr>
              <a:t> dialog box, click </a:t>
            </a:r>
            <a:r>
              <a:rPr lang="en-US" sz="1000" b="1" dirty="0">
                <a:latin typeface="Arial" pitchFamily="34" charset="0"/>
                <a:cs typeface="Arial" pitchFamily="34" charset="0"/>
              </a:rPr>
              <a:t>OK</a:t>
            </a:r>
            <a:r>
              <a:rPr lang="en-US" sz="1000" dirty="0">
                <a:latin typeface="Arial" pitchFamily="34" charset="0"/>
                <a:cs typeface="Arial" pitchFamily="34" charset="0"/>
              </a:rPr>
              <a:t>.</a:t>
            </a:r>
            <a:endParaRPr lang="en-IN" sz="1000" dirty="0">
              <a:latin typeface="Arial" pitchFamily="34" charset="0"/>
              <a:cs typeface="Arial" pitchFamily="34" charset="0"/>
            </a:endParaRPr>
          </a:p>
          <a:p>
            <a:endParaRPr lang="en-US" sz="1000" b="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90880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b="1" dirty="0">
                <a:latin typeface="Arial" pitchFamily="34" charset="0"/>
                <a:cs typeface="Arial" pitchFamily="34" charset="0"/>
              </a:rPr>
              <a:t>Modify the classification schedule</a:t>
            </a:r>
            <a:endParaRPr lang="en-IN" sz="1000" b="1"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Right-click the </a:t>
            </a:r>
            <a:r>
              <a:rPr lang="en-US" sz="1000" b="1" dirty="0">
                <a:latin typeface="Arial" pitchFamily="34" charset="0"/>
                <a:cs typeface="Arial" pitchFamily="34" charset="0"/>
              </a:rPr>
              <a:t>Classification Rules</a:t>
            </a:r>
            <a:r>
              <a:rPr lang="en-US" sz="1000" dirty="0">
                <a:latin typeface="Arial" pitchFamily="34" charset="0"/>
                <a:cs typeface="Arial" pitchFamily="34" charset="0"/>
              </a:rPr>
              <a:t> node, and then click </a:t>
            </a:r>
            <a:r>
              <a:rPr lang="en-US" sz="1000" b="1" dirty="0">
                <a:latin typeface="Arial" pitchFamily="34" charset="0"/>
                <a:cs typeface="Arial" pitchFamily="34" charset="0"/>
              </a:rPr>
              <a:t>Configure Classification Schedule</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File Server Resource Manager Options</a:t>
            </a:r>
            <a:r>
              <a:rPr lang="en-US" sz="1000" dirty="0">
                <a:latin typeface="Arial" pitchFamily="34" charset="0"/>
                <a:cs typeface="Arial" pitchFamily="34" charset="0"/>
              </a:rPr>
              <a:t> window, ensure that the </a:t>
            </a:r>
            <a:r>
              <a:rPr lang="en-US" sz="1000" b="1" dirty="0">
                <a:latin typeface="Arial" pitchFamily="34" charset="0"/>
                <a:cs typeface="Arial" pitchFamily="34" charset="0"/>
              </a:rPr>
              <a:t>Automatic Classification</a:t>
            </a:r>
            <a:r>
              <a:rPr lang="en-US" sz="1000" dirty="0">
                <a:latin typeface="Arial" pitchFamily="34" charset="0"/>
                <a:cs typeface="Arial" pitchFamily="34" charset="0"/>
              </a:rPr>
              <a:t> tab is selected.</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Schedule</a:t>
            </a:r>
            <a:r>
              <a:rPr lang="en-US" sz="1000" dirty="0">
                <a:latin typeface="Arial" pitchFamily="34" charset="0"/>
                <a:cs typeface="Arial" pitchFamily="34" charset="0"/>
              </a:rPr>
              <a:t> section, select the </a:t>
            </a:r>
            <a:r>
              <a:rPr lang="en-US" sz="1000" b="1" dirty="0">
                <a:latin typeface="Arial" pitchFamily="34" charset="0"/>
                <a:cs typeface="Arial" pitchFamily="34" charset="0"/>
              </a:rPr>
              <a:t>Enable fixed schedule</a:t>
            </a:r>
            <a:r>
              <a:rPr lang="en-US" sz="1000" dirty="0">
                <a:latin typeface="Arial" pitchFamily="34" charset="0"/>
                <a:cs typeface="Arial" pitchFamily="34" charset="0"/>
              </a:rPr>
              <a:t> check box.</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Run at</a:t>
            </a:r>
            <a:r>
              <a:rPr lang="en-US" sz="1000" dirty="0">
                <a:latin typeface="Arial" pitchFamily="34" charset="0"/>
                <a:cs typeface="Arial" pitchFamily="34" charset="0"/>
              </a:rPr>
              <a:t> text box, type </a:t>
            </a:r>
            <a:r>
              <a:rPr lang="en-US" sz="1000" b="1" dirty="0">
                <a:latin typeface="Arial" pitchFamily="34" charset="0"/>
                <a:cs typeface="Arial" pitchFamily="34" charset="0"/>
              </a:rPr>
              <a:t>8:30 AM</a:t>
            </a:r>
            <a:r>
              <a:rPr lang="en-US" sz="1000" dirty="0">
                <a:latin typeface="Arial" pitchFamily="34" charset="0"/>
                <a:cs typeface="Arial" pitchFamily="34" charset="0"/>
              </a:rPr>
              <a:t>, select </a:t>
            </a:r>
            <a:r>
              <a:rPr lang="en-US" sz="1000" b="1" dirty="0">
                <a:latin typeface="Arial" pitchFamily="34" charset="0"/>
                <a:cs typeface="Arial" pitchFamily="34" charset="0"/>
              </a:rPr>
              <a:t>Sunday</a:t>
            </a:r>
            <a:r>
              <a:rPr lang="en-US" sz="1000" dirty="0">
                <a:latin typeface="Arial" pitchFamily="34" charset="0"/>
                <a:cs typeface="Arial" pitchFamily="34" charset="0"/>
              </a:rPr>
              <a:t>, and then click </a:t>
            </a:r>
            <a:r>
              <a:rPr lang="en-US" sz="1000" b="1" dirty="0">
                <a:latin typeface="Arial" pitchFamily="34" charset="0"/>
                <a:cs typeface="Arial" pitchFamily="34" charset="0"/>
              </a:rPr>
              <a:t>OK</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Right-click the </a:t>
            </a:r>
            <a:r>
              <a:rPr lang="en-US" sz="1000" b="1" dirty="0">
                <a:latin typeface="Arial" pitchFamily="34" charset="0"/>
                <a:cs typeface="Arial" pitchFamily="34" charset="0"/>
              </a:rPr>
              <a:t>Classification Rules</a:t>
            </a:r>
            <a:r>
              <a:rPr lang="en-US" sz="1000" dirty="0">
                <a:latin typeface="Arial" pitchFamily="34" charset="0"/>
                <a:cs typeface="Arial" pitchFamily="34" charset="0"/>
              </a:rPr>
              <a:t> node, and then click </a:t>
            </a:r>
            <a:r>
              <a:rPr lang="en-US" sz="1000" b="1" dirty="0">
                <a:latin typeface="Arial" pitchFamily="34" charset="0"/>
                <a:cs typeface="Arial" pitchFamily="34" charset="0"/>
              </a:rPr>
              <a:t>Run Classification With All Rules Now</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In the </a:t>
            </a:r>
            <a:r>
              <a:rPr lang="en-US" sz="1000" b="1" dirty="0">
                <a:latin typeface="Arial" pitchFamily="34" charset="0"/>
                <a:cs typeface="Arial" pitchFamily="34" charset="0"/>
              </a:rPr>
              <a:t>Run Classification</a:t>
            </a:r>
            <a:r>
              <a:rPr lang="en-US" sz="1000" dirty="0">
                <a:latin typeface="Arial" pitchFamily="34" charset="0"/>
                <a:cs typeface="Arial" pitchFamily="34" charset="0"/>
              </a:rPr>
              <a:t> window, select the </a:t>
            </a:r>
            <a:r>
              <a:rPr lang="en-US" sz="1000" b="1" dirty="0">
                <a:latin typeface="Arial" pitchFamily="34" charset="0"/>
                <a:cs typeface="Arial" pitchFamily="34" charset="0"/>
              </a:rPr>
              <a:t>Wait for classification to complete</a:t>
            </a:r>
            <a:r>
              <a:rPr lang="en-US" sz="1000" dirty="0">
                <a:latin typeface="Arial" pitchFamily="34" charset="0"/>
                <a:cs typeface="Arial" pitchFamily="34" charset="0"/>
              </a:rPr>
              <a:t> option, and then click </a:t>
            </a:r>
            <a:r>
              <a:rPr lang="en-US" sz="1000" b="1" dirty="0">
                <a:latin typeface="Arial" pitchFamily="34" charset="0"/>
                <a:cs typeface="Arial" pitchFamily="34" charset="0"/>
              </a:rPr>
              <a:t>OK</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If an </a:t>
            </a:r>
            <a:r>
              <a:rPr lang="en-US" sz="1000" b="1" dirty="0">
                <a:latin typeface="Arial" pitchFamily="34" charset="0"/>
                <a:cs typeface="Arial" pitchFamily="34" charset="0"/>
              </a:rPr>
              <a:t>Internet Explorer 11</a:t>
            </a:r>
            <a:r>
              <a:rPr lang="en-US" sz="1000" dirty="0">
                <a:latin typeface="Arial" pitchFamily="34" charset="0"/>
                <a:cs typeface="Arial" pitchFamily="34" charset="0"/>
              </a:rPr>
              <a:t> dialog box opens, click </a:t>
            </a:r>
            <a:r>
              <a:rPr lang="en-US" sz="1000" b="1" dirty="0">
                <a:latin typeface="Arial" pitchFamily="34" charset="0"/>
                <a:cs typeface="Arial" pitchFamily="34" charset="0"/>
              </a:rPr>
              <a:t>Close</a:t>
            </a:r>
            <a:r>
              <a:rPr lang="en-US" sz="1000" dirty="0">
                <a:latin typeface="Arial" pitchFamily="34" charset="0"/>
                <a:cs typeface="Arial" pitchFamily="34" charset="0"/>
              </a:rPr>
              <a:t>.</a:t>
            </a:r>
            <a:endParaRPr lang="en-IN" sz="1000" dirty="0">
              <a:latin typeface="Arial" pitchFamily="34" charset="0"/>
              <a:cs typeface="Arial" pitchFamily="34" charset="0"/>
            </a:endParaRPr>
          </a:p>
          <a:p>
            <a:pPr marL="228600" lvl="0" indent="-228600">
              <a:spcBef>
                <a:spcPts val="600"/>
              </a:spcBef>
              <a:spcAft>
                <a:spcPts val="600"/>
              </a:spcAft>
              <a:buFont typeface="+mj-lt"/>
              <a:buAutoNum type="arabicPeriod"/>
            </a:pPr>
            <a:r>
              <a:rPr lang="en-US" sz="1000" dirty="0">
                <a:latin typeface="Arial" pitchFamily="34" charset="0"/>
                <a:cs typeface="Arial" pitchFamily="34" charset="0"/>
              </a:rPr>
              <a:t>View the report, and ensure that </a:t>
            </a:r>
            <a:r>
              <a:rPr lang="en-US" sz="1000" b="1" dirty="0">
                <a:latin typeface="Arial" pitchFamily="34" charset="0"/>
                <a:cs typeface="Arial" pitchFamily="34" charset="0"/>
              </a:rPr>
              <a:t>Document1.txt</a:t>
            </a:r>
            <a:r>
              <a:rPr lang="en-US" sz="1000" dirty="0">
                <a:latin typeface="Arial" pitchFamily="34" charset="0"/>
                <a:cs typeface="Arial" pitchFamily="34" charset="0"/>
              </a:rPr>
              <a:t> and </a:t>
            </a:r>
            <a:r>
              <a:rPr lang="en-US" sz="1000" b="1" dirty="0">
                <a:latin typeface="Arial" pitchFamily="34" charset="0"/>
                <a:cs typeface="Arial" pitchFamily="34" charset="0"/>
              </a:rPr>
              <a:t>Document2.txt</a:t>
            </a:r>
            <a:r>
              <a:rPr lang="en-US" sz="1000" dirty="0">
                <a:latin typeface="Arial" pitchFamily="34" charset="0"/>
                <a:cs typeface="Arial" pitchFamily="34" charset="0"/>
              </a:rPr>
              <a:t> are listed at the bottom of the report.</a:t>
            </a:r>
            <a:endParaRPr lang="en-IN" sz="1000" dirty="0">
              <a:latin typeface="Arial" pitchFamily="34" charset="0"/>
              <a:cs typeface="Arial" pitchFamily="34" charset="0"/>
            </a:endParaRPr>
          </a:p>
          <a:p>
            <a:pPr marL="228600" indent="-228600">
              <a:spcBef>
                <a:spcPts val="600"/>
              </a:spcBef>
              <a:spcAft>
                <a:spcPts val="600"/>
              </a:spcAft>
              <a:buFont typeface="+mj-lt"/>
              <a:buAutoNum type="arabicPeriod"/>
            </a:pPr>
            <a:r>
              <a:rPr lang="en-US" sz="1000" dirty="0">
                <a:latin typeface="Arial" pitchFamily="34" charset="0"/>
                <a:cs typeface="Arial" pitchFamily="34" charset="0"/>
              </a:rPr>
              <a:t>Close all open windows, except </a:t>
            </a:r>
            <a:r>
              <a:rPr lang="en-US" sz="1000" b="1" dirty="0">
                <a:latin typeface="Arial" pitchFamily="34" charset="0"/>
                <a:cs typeface="Arial" pitchFamily="34" charset="0"/>
              </a:rPr>
              <a:t>Server Manager</a:t>
            </a:r>
            <a:r>
              <a:rPr lang="en-US" sz="1000" dirty="0">
                <a:latin typeface="Arial" pitchFamily="34" charset="0"/>
                <a:cs typeface="Arial" pitchFamily="34" charset="0"/>
              </a:rPr>
              <a:t> on </a:t>
            </a:r>
            <a:r>
              <a:rPr lang="en-US" sz="1000" b="1" dirty="0">
                <a:latin typeface="Arial" pitchFamily="34" charset="0"/>
                <a:cs typeface="Arial" pitchFamily="34" charset="0"/>
              </a:rPr>
              <a:t>LON-SVR1</a:t>
            </a:r>
            <a:r>
              <a:rPr lang="en-US" sz="1000" dirty="0">
                <a:latin typeface="Arial" pitchFamily="34" charset="0"/>
                <a:cs typeface="Arial" pitchFamily="34" charset="0"/>
              </a:rPr>
              <a:t>.</a:t>
            </a:r>
            <a:endParaRPr lang="en-IN"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90880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Provide an overview of the lesson.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Can you enable Data Deduplication on ReFS formatted drives?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Yes.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Yes, Data Deduplication is supported on NTFS and ReFS.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Can you enable Data Deduplication on volumes where virtual machines are running, and apply it to those virtual machines?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Yes.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Yes, you will achieve the same level of optimization with running virtual machines, as with virtual machines that are not running. You will experience no degradation in performance.</a:t>
            </a:r>
          </a:p>
        </p:txBody>
      </p:sp>
      <p:sp>
        <p:nvSpPr>
          <p:cNvPr id="4" name="Slide Number Placeholder 3"/>
          <p:cNvSpPr>
            <a:spLocks noGrp="1"/>
          </p:cNvSpPr>
          <p:nvPr>
            <p:ph type="sldNum" sz="quarter" idx="10"/>
          </p:nvPr>
        </p:nvSpPr>
        <p:spPr/>
        <p:txBody>
          <a:bodyPr/>
          <a:lstStyle/>
          <a:p>
            <a:fld id="{A6D7C007-FA16-4EDB-B09E-A1E1846AC815}"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108621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features of Data Deduplication are present in Windows Server 2016? (Select all that apply.)</a:t>
            </a:r>
          </a:p>
          <a:p>
            <a:pPr>
              <a:lnSpc>
                <a:spcPct val="115000"/>
              </a:lnSpc>
              <a:spcAft>
                <a:spcPts val="1000"/>
              </a:spcAft>
            </a:pPr>
            <a:r>
              <a:rPr lang="en-IN" sz="1000" dirty="0">
                <a:latin typeface="Arial"/>
                <a:ea typeface="Calibri"/>
                <a:cs typeface="Times New Roman"/>
              </a:rPr>
              <a:t>(   ) Option 1: Deduplication of volumes up to 64 TB</a:t>
            </a:r>
          </a:p>
          <a:p>
            <a:pPr>
              <a:lnSpc>
                <a:spcPct val="115000"/>
              </a:lnSpc>
              <a:spcAft>
                <a:spcPts val="1000"/>
              </a:spcAft>
            </a:pPr>
            <a:r>
              <a:rPr lang="en-IN" sz="1000" dirty="0">
                <a:latin typeface="Arial"/>
                <a:ea typeface="Calibri"/>
                <a:cs typeface="Times New Roman"/>
              </a:rPr>
              <a:t>(   ) Option 2: Deduplication of volumes larger than 64 TB</a:t>
            </a:r>
          </a:p>
          <a:p>
            <a:pPr>
              <a:lnSpc>
                <a:spcPct val="115000"/>
              </a:lnSpc>
              <a:spcAft>
                <a:spcPts val="1000"/>
              </a:spcAft>
            </a:pPr>
            <a:r>
              <a:rPr lang="en-IN" sz="1000" dirty="0">
                <a:latin typeface="Arial"/>
                <a:ea typeface="Calibri"/>
                <a:cs typeface="Times New Roman"/>
              </a:rPr>
              <a:t>(   ) Option 3: Support for virtualized backup storage</a:t>
            </a:r>
          </a:p>
          <a:p>
            <a:pPr>
              <a:lnSpc>
                <a:spcPct val="115000"/>
              </a:lnSpc>
              <a:spcAft>
                <a:spcPts val="1000"/>
              </a:spcAft>
            </a:pPr>
            <a:r>
              <a:rPr lang="en-IN" sz="1000" dirty="0">
                <a:latin typeface="Arial"/>
                <a:ea typeface="Calibri"/>
                <a:cs typeface="Times New Roman"/>
              </a:rPr>
              <a:t>(   ) Option 4: Support for storage on Hyper-V virtual machines</a:t>
            </a:r>
          </a:p>
          <a:p>
            <a:pPr>
              <a:lnSpc>
                <a:spcPct val="115000"/>
              </a:lnSpc>
              <a:spcAft>
                <a:spcPts val="1000"/>
              </a:spcAft>
            </a:pPr>
            <a:r>
              <a:rPr lang="en-IN" sz="1000" dirty="0">
                <a:latin typeface="Arial"/>
                <a:ea typeface="Calibri"/>
                <a:cs typeface="Times New Roman"/>
              </a:rPr>
              <a:t>(   ) Option 5: Support for Nano Server</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Deduplication of volumes up to 64 TB</a:t>
            </a:r>
          </a:p>
          <a:p>
            <a:pPr>
              <a:lnSpc>
                <a:spcPct val="115000"/>
              </a:lnSpc>
              <a:spcAft>
                <a:spcPts val="1000"/>
              </a:spcAft>
            </a:pPr>
            <a:r>
              <a:rPr lang="en-IN" sz="1000" dirty="0">
                <a:latin typeface="Arial"/>
                <a:ea typeface="Calibri"/>
                <a:cs typeface="Times New Roman"/>
              </a:rPr>
              <a:t>(   ) Option 2: Deduplication of volumes larger than 64 TB</a:t>
            </a:r>
          </a:p>
          <a:p>
            <a:pPr>
              <a:lnSpc>
                <a:spcPct val="115000"/>
              </a:lnSpc>
              <a:spcAft>
                <a:spcPts val="1000"/>
              </a:spcAft>
            </a:pPr>
            <a:r>
              <a:rPr lang="en-IN" sz="1000" dirty="0">
                <a:latin typeface="Arial"/>
                <a:ea typeface="Calibri"/>
                <a:cs typeface="Times New Roman"/>
              </a:rPr>
              <a:t>( √) Option 3: Support for virtualized backup storage</a:t>
            </a:r>
          </a:p>
          <a:p>
            <a:pPr>
              <a:lnSpc>
                <a:spcPct val="115000"/>
              </a:lnSpc>
              <a:spcAft>
                <a:spcPts val="1000"/>
              </a:spcAft>
            </a:pPr>
            <a:r>
              <a:rPr lang="en-IN" sz="1000" dirty="0">
                <a:latin typeface="Arial"/>
                <a:ea typeface="Calibri"/>
                <a:cs typeface="Times New Roman"/>
              </a:rPr>
              <a:t>(   ) Option 4: Support for storage on Hyper-V virtual machines</a:t>
            </a:r>
          </a:p>
          <a:p>
            <a:pPr>
              <a:lnSpc>
                <a:spcPct val="115000"/>
              </a:lnSpc>
              <a:spcAft>
                <a:spcPts val="1000"/>
              </a:spcAft>
            </a:pPr>
            <a:r>
              <a:rPr lang="en-IN" sz="1000" dirty="0">
                <a:latin typeface="Arial"/>
                <a:ea typeface="Calibri"/>
                <a:cs typeface="Times New Roman"/>
              </a:rPr>
              <a:t>( √) Option 5: Support for Nano Server</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Standard Hyper-V virtual machines do not support Data Deduplication. Only virtual machines that you use for VDI deployments will support it. Also, because of a limit in Volume Shadow Copy Service (VSS), volumes that you use for Data Deduplication cannot exceed 64 terabytes (TB).</a:t>
            </a:r>
          </a:p>
        </p:txBody>
      </p:sp>
      <p:sp>
        <p:nvSpPr>
          <p:cNvPr id="4" name="Slide Number Placeholder 3"/>
          <p:cNvSpPr>
            <a:spLocks noGrp="1"/>
          </p:cNvSpPr>
          <p:nvPr>
            <p:ph type="sldNum" sz="quarter" idx="10"/>
          </p:nvPr>
        </p:nvSpPr>
        <p:spPr/>
        <p:txBody>
          <a:bodyPr/>
          <a:lstStyle/>
          <a:p>
            <a:fld id="{A6D7C007-FA16-4EDB-B09E-A1E1846AC815}"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4108621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one additional slide. </a:t>
            </a:r>
          </a:p>
          <a:p>
            <a:pPr>
              <a:lnSpc>
                <a:spcPct val="115000"/>
              </a:lnSpc>
              <a:spcAft>
                <a:spcPts val="1000"/>
              </a:spcAft>
            </a:pPr>
            <a:r>
              <a:rPr lang="en-IN" sz="1000" dirty="0">
                <a:latin typeface="Arial"/>
                <a:ea typeface="Calibri"/>
                <a:cs typeface="Times New Roman"/>
              </a:rPr>
              <a:t>Describe the basic functionality of Data Deduplication. Describe the deduplication process before discussing areas where administrators should use Data Deduplication.</a:t>
            </a:r>
          </a:p>
        </p:txBody>
      </p:sp>
      <p:sp>
        <p:nvSpPr>
          <p:cNvPr id="4" name="Slide Number Placeholder 3"/>
          <p:cNvSpPr>
            <a:spLocks noGrp="1"/>
          </p:cNvSpPr>
          <p:nvPr>
            <p:ph type="sldNum" sz="quarter" idx="10"/>
          </p:nvPr>
        </p:nvSpPr>
        <p:spPr/>
        <p:txBody>
          <a:bodyPr/>
          <a:lstStyle/>
          <a:p>
            <a:fld id="{A6D7C007-FA16-4EDB-B09E-A1E1846AC815}"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47431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7C007-FA16-4EDB-B09E-A1E1846AC815}"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851764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7C007-FA16-4EDB-B09E-A1E1846AC815}"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104313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two additional slides. </a:t>
            </a:r>
          </a:p>
          <a:p>
            <a:pPr>
              <a:lnSpc>
                <a:spcPct val="115000"/>
              </a:lnSpc>
              <a:spcAft>
                <a:spcPts val="1000"/>
              </a:spcAft>
            </a:pPr>
            <a:r>
              <a:rPr lang="en-IN" sz="1000" dirty="0">
                <a:latin typeface="Arial"/>
                <a:ea typeface="Calibri"/>
                <a:cs typeface="Times New Roman"/>
              </a:rPr>
              <a:t>Describe the architecture of the Data Deduplication role service.</a:t>
            </a:r>
          </a:p>
        </p:txBody>
      </p:sp>
      <p:sp>
        <p:nvSpPr>
          <p:cNvPr id="4" name="Slide Number Placeholder 3"/>
          <p:cNvSpPr>
            <a:spLocks noGrp="1"/>
          </p:cNvSpPr>
          <p:nvPr>
            <p:ph type="sldNum" sz="quarter" idx="10"/>
          </p:nvPr>
        </p:nvSpPr>
        <p:spPr/>
        <p:txBody>
          <a:bodyPr/>
          <a:lstStyle/>
          <a:p>
            <a:fld id="{A6D7C007-FA16-4EDB-B09E-A1E1846AC815}"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611037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savings that you gain through Data Deduplication.</a:t>
            </a:r>
          </a:p>
        </p:txBody>
      </p:sp>
      <p:sp>
        <p:nvSpPr>
          <p:cNvPr id="4" name="Slide Number Placeholder 3"/>
          <p:cNvSpPr>
            <a:spLocks noGrp="1"/>
          </p:cNvSpPr>
          <p:nvPr>
            <p:ph type="sldNum" sz="quarter" idx="10"/>
          </p:nvPr>
        </p:nvSpPr>
        <p:spPr/>
        <p:txBody>
          <a:bodyPr/>
          <a:lstStyle/>
          <a:p>
            <a:fld id="{A6D7C007-FA16-4EDB-B09E-A1E1846AC815}"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913231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different components of the Data Deduplication infrastructure.</a:t>
            </a:r>
          </a:p>
        </p:txBody>
      </p:sp>
      <p:sp>
        <p:nvSpPr>
          <p:cNvPr id="4" name="Slide Number Placeholder 3"/>
          <p:cNvSpPr>
            <a:spLocks noGrp="1"/>
          </p:cNvSpPr>
          <p:nvPr>
            <p:ph type="sldNum" sz="quarter" idx="10"/>
          </p:nvPr>
        </p:nvSpPr>
        <p:spPr/>
        <p:txBody>
          <a:bodyPr/>
          <a:lstStyle/>
          <a:p>
            <a:fld id="{A6D7C007-FA16-4EDB-B09E-A1E1846AC815}"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777522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one additional slide.</a:t>
            </a:r>
          </a:p>
          <a:p>
            <a:pPr>
              <a:lnSpc>
                <a:spcPct val="115000"/>
              </a:lnSpc>
              <a:spcAft>
                <a:spcPts val="1000"/>
              </a:spcAft>
            </a:pPr>
            <a:r>
              <a:rPr lang="en-IN" sz="1000" dirty="0">
                <a:solidFill>
                  <a:srgbClr val="000000"/>
                </a:solidFill>
                <a:latin typeface="Arial"/>
                <a:ea typeface="Calibri"/>
                <a:cs typeface="Times New Roman"/>
              </a:rPr>
              <a:t>Explain what students must consider while planning Data Deduplication.</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534062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steps involved in configuring Data Deduplication.</a:t>
            </a:r>
          </a:p>
        </p:txBody>
      </p:sp>
      <p:sp>
        <p:nvSpPr>
          <p:cNvPr id="4" name="Slide Number Placeholder 3"/>
          <p:cNvSpPr>
            <a:spLocks noGrp="1"/>
          </p:cNvSpPr>
          <p:nvPr>
            <p:ph type="sldNum" sz="quarter" idx="10"/>
          </p:nvPr>
        </p:nvSpPr>
        <p:spPr/>
        <p:txBody>
          <a:bodyPr/>
          <a:lstStyle/>
          <a:p>
            <a:fld id="{A6D7C007-FA16-4EDB-B09E-A1E1846AC815}"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370432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need to use the available virtual machine environment. The virtual machines should be running from the last demonstration. If they are not running, before you begin the demonstration, you must complete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start </a:t>
            </a:r>
            <a:r>
              <a:rPr lang="en-US" sz="1000" b="1" dirty="0">
                <a:effectLst/>
                <a:latin typeface="Arial"/>
                <a:ea typeface="Times New Roman"/>
                <a:cs typeface="Times New Roman"/>
              </a:rPr>
              <a:t>Hyper-V Manager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Hyper-V Manager, click </a:t>
            </a:r>
            <a:r>
              <a:rPr lang="en-US" sz="1000" b="1" dirty="0">
                <a:effectLst/>
                <a:latin typeface="Arial"/>
                <a:ea typeface="Times New Roman"/>
                <a:cs typeface="Times New Roman"/>
              </a:rPr>
              <a:t>20743C-LON-DC1</a:t>
            </a:r>
            <a:r>
              <a:rPr lang="en-US" sz="1000" dirty="0">
                <a:effectLst/>
                <a:latin typeface="Arial"/>
                <a:ea typeface="Times New Roman"/>
                <a:cs typeface="Times New Roman"/>
              </a:rPr>
              <a:t>, and then 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Start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Connect</a:t>
            </a:r>
            <a:r>
              <a:rPr lang="en-US" sz="1000" dirty="0">
                <a:effectLst/>
                <a:latin typeface="Arial"/>
                <a:ea typeface="Times New Roman"/>
                <a:cs typeface="Times New Roman"/>
              </a:rPr>
              <a:t>. Wait until the virtual machine starts.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by using the following credentials: </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User name: </a:t>
            </a:r>
            <a:r>
              <a:rPr lang="en-US" sz="1000" b="1" dirty="0">
                <a:effectLst/>
                <a:latin typeface="Arial"/>
                <a:ea typeface="Times New Roman"/>
                <a:cs typeface="Times New Roman"/>
              </a:rPr>
              <a:t>Administrator</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Password: </a:t>
            </a:r>
            <a:r>
              <a:rPr lang="en-US" sz="1000" b="1" dirty="0">
                <a:effectLst/>
                <a:latin typeface="Arial"/>
                <a:ea typeface="Times New Roman"/>
                <a:cs typeface="Times New Roman"/>
              </a:rPr>
              <a:t>Pa55w.rd</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Domain: </a:t>
            </a:r>
            <a:r>
              <a:rPr lang="en-US" sz="1000" b="1" dirty="0">
                <a:effectLst/>
                <a:latin typeface="Arial"/>
                <a:ea typeface="Times New Roman"/>
                <a:cs typeface="Times New Roman"/>
              </a:rPr>
              <a:t>Adatum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Repeat steps 2 to 4 for </a:t>
            </a:r>
            <a:r>
              <a:rPr lang="en-US" sz="1000" b="1" dirty="0">
                <a:effectLst/>
                <a:latin typeface="Arial"/>
                <a:ea typeface="Times New Roman"/>
                <a:cs typeface="Times New Roman"/>
              </a:rPr>
              <a:t>20743C-LON-SVR1</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Install the Data Deduplication role service</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a:t>
            </a:r>
            <a:r>
              <a:rPr lang="en-US" sz="1000" b="1" dirty="0">
                <a:effectLst/>
                <a:latin typeface="Arial"/>
                <a:ea typeface="Times New Roman"/>
                <a:cs typeface="Times New Roman"/>
              </a:rPr>
              <a:t>LON-SVR1</a:t>
            </a:r>
            <a:r>
              <a:rPr lang="en-US" sz="1000" dirty="0">
                <a:solidFill>
                  <a:srgbClr val="000000"/>
                </a:solidFill>
                <a:effectLst/>
                <a:latin typeface="Arial"/>
                <a:ea typeface="Times New Roman"/>
                <a:cs typeface="Times New Roman"/>
              </a:rPr>
              <a:t>, in </a:t>
            </a:r>
            <a:r>
              <a:rPr lang="en-US" sz="1000" dirty="0">
                <a:effectLst/>
                <a:latin typeface="Arial"/>
                <a:ea typeface="Times New Roman"/>
                <a:cs typeface="Times New Roman"/>
              </a:rPr>
              <a:t>Server Manager</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Add roles and features</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Add Roles and Features Wizard</a:t>
            </a:r>
            <a:r>
              <a:rPr lang="en-US" sz="1000" dirty="0">
                <a:solidFill>
                  <a:srgbClr val="000000"/>
                </a:solidFill>
                <a:effectLst/>
                <a:latin typeface="Arial"/>
                <a:ea typeface="Times New Roman"/>
                <a:cs typeface="Times New Roman"/>
              </a:rPr>
              <a:t>, on the </a:t>
            </a:r>
            <a:r>
              <a:rPr lang="en-US" sz="1000" b="1" dirty="0">
                <a:effectLst/>
                <a:latin typeface="Arial"/>
                <a:ea typeface="Times New Roman"/>
                <a:cs typeface="Times New Roman"/>
              </a:rPr>
              <a:t>Before you begin</a:t>
            </a:r>
            <a:r>
              <a:rPr lang="en-US" sz="1000" dirty="0">
                <a:solidFill>
                  <a:srgbClr val="000000"/>
                </a:solidFill>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Select installation type</a:t>
            </a:r>
            <a:r>
              <a:rPr lang="en-US" sz="1000" dirty="0">
                <a:solidFill>
                  <a:srgbClr val="000000"/>
                </a:solidFill>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Select destination server</a:t>
            </a:r>
            <a:r>
              <a:rPr lang="en-US" sz="1000" dirty="0">
                <a:solidFill>
                  <a:srgbClr val="000000"/>
                </a:solidFill>
                <a:effectLst/>
                <a:latin typeface="Arial"/>
                <a:ea typeface="Times New Roman"/>
                <a:cs typeface="Times New Roman"/>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Select server roles</a:t>
            </a:r>
            <a:r>
              <a:rPr lang="en-US" sz="1000" dirty="0">
                <a:solidFill>
                  <a:srgbClr val="000000"/>
                </a:solidFill>
                <a:effectLst/>
                <a:latin typeface="Arial"/>
                <a:ea typeface="Times New Roman"/>
                <a:cs typeface="Times New Roman"/>
              </a:rPr>
              <a:t> page, in the </a:t>
            </a:r>
            <a:r>
              <a:rPr lang="en-US" sz="1000" b="1" dirty="0">
                <a:effectLst/>
                <a:latin typeface="Arial"/>
                <a:ea typeface="Times New Roman"/>
                <a:cs typeface="Times New Roman"/>
              </a:rPr>
              <a:t>Roles</a:t>
            </a:r>
            <a:r>
              <a:rPr lang="en-US" sz="1000" dirty="0">
                <a:solidFill>
                  <a:srgbClr val="000000"/>
                </a:solidFill>
                <a:effectLst/>
                <a:latin typeface="Arial"/>
                <a:ea typeface="Times New Roman"/>
                <a:cs typeface="Times New Roman"/>
              </a:rPr>
              <a:t> list, expand </a:t>
            </a:r>
            <a:r>
              <a:rPr lang="en-US" sz="1000" b="1" dirty="0">
                <a:effectLst/>
                <a:latin typeface="Arial"/>
                <a:ea typeface="Times New Roman"/>
                <a:cs typeface="Times New Roman"/>
              </a:rPr>
              <a:t>File and Storage Services (3 of 12 installed)</a:t>
            </a:r>
            <a:r>
              <a:rPr lang="en-US" sz="1000" dirty="0">
                <a:solidFill>
                  <a:srgbClr val="000000"/>
                </a:solidFill>
                <a:effectLst/>
                <a:latin typeface="Arial"/>
                <a:ea typeface="Times New Roman"/>
                <a:cs typeface="Times New Roman"/>
              </a:rPr>
              <a:t>.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2837943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Expand </a:t>
            </a:r>
            <a:r>
              <a:rPr lang="en-US" sz="1000" b="1" dirty="0">
                <a:solidFill>
                  <a:prstClr val="black"/>
                </a:solidFill>
                <a:latin typeface="Arial"/>
                <a:ea typeface="Times New Roman"/>
                <a:cs typeface="Times New Roman"/>
              </a:rPr>
              <a:t>File and iSCSI Services (2 of 11 installed)</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Select the </a:t>
            </a:r>
            <a:r>
              <a:rPr lang="en-US" sz="1000" b="1" dirty="0">
                <a:solidFill>
                  <a:prstClr val="black"/>
                </a:solidFill>
                <a:latin typeface="Arial"/>
                <a:ea typeface="Times New Roman"/>
                <a:cs typeface="Times New Roman"/>
              </a:rPr>
              <a:t>Data Deduplication</a:t>
            </a:r>
            <a:r>
              <a:rPr lang="en-US" sz="1000" dirty="0">
                <a:solidFill>
                  <a:srgbClr val="000000"/>
                </a:solidFill>
                <a:latin typeface="Arial"/>
                <a:ea typeface="Times New Roman"/>
                <a:cs typeface="Times New Roman"/>
              </a:rPr>
              <a:t> check box, and then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Select features</a:t>
            </a:r>
            <a:r>
              <a:rPr lang="en-US" sz="1000" dirty="0">
                <a:solidFill>
                  <a:srgbClr val="000000"/>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Confirm installation selections</a:t>
            </a:r>
            <a:r>
              <a:rPr lang="en-US" sz="1000" dirty="0">
                <a:solidFill>
                  <a:srgbClr val="000000"/>
                </a:solidFill>
                <a:latin typeface="Arial"/>
                <a:ea typeface="Times New Roman"/>
                <a:cs typeface="Times New Roman"/>
              </a:rPr>
              <a:t> page, click </a:t>
            </a:r>
            <a:r>
              <a:rPr lang="en-US" sz="1000" b="1" dirty="0">
                <a:solidFill>
                  <a:prstClr val="black"/>
                </a:solidFill>
                <a:latin typeface="Arial"/>
                <a:ea typeface="Times New Roman"/>
                <a:cs typeface="Times New Roman"/>
              </a:rPr>
              <a:t>Install</a:t>
            </a:r>
            <a:r>
              <a:rPr lang="en-US" sz="1000" dirty="0">
                <a:solidFill>
                  <a:srgbClr val="000000"/>
                </a:solidFill>
                <a:latin typeface="Arial"/>
                <a:ea typeface="Times New Roman"/>
                <a:cs typeface="Times New Roman"/>
              </a:rPr>
              <a:t>.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srgbClr val="000000"/>
                </a:solidFill>
                <a:latin typeface="Arial"/>
                <a:ea typeface="Times New Roman"/>
                <a:cs typeface="Times New Roman"/>
              </a:rPr>
              <a:t>When the installation is complete, on the </a:t>
            </a:r>
            <a:r>
              <a:rPr lang="en-US" sz="1000" b="1" dirty="0">
                <a:solidFill>
                  <a:prstClr val="black"/>
                </a:solidFill>
                <a:latin typeface="Arial"/>
                <a:ea typeface="Times New Roman"/>
                <a:cs typeface="Times New Roman"/>
              </a:rPr>
              <a:t>Installation progress</a:t>
            </a:r>
            <a:r>
              <a:rPr lang="en-US" sz="1000" dirty="0">
                <a:solidFill>
                  <a:srgbClr val="000000"/>
                </a:solidFill>
                <a:latin typeface="Arial"/>
                <a:ea typeface="Times New Roman"/>
                <a:cs typeface="Times New Roman"/>
              </a:rPr>
              <a:t> page, click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Enable Data Deduplication</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a:t>
            </a:r>
            <a:r>
              <a:rPr lang="en-US" sz="1000" dirty="0">
                <a:solidFill>
                  <a:prstClr val="black"/>
                </a:solidFill>
                <a:latin typeface="Arial"/>
                <a:ea typeface="Times New Roman"/>
                <a:cs typeface="Times New Roman"/>
              </a:rPr>
              <a:t>Server Manager</a:t>
            </a:r>
            <a:r>
              <a:rPr lang="en-US" sz="1000" dirty="0">
                <a:solidFill>
                  <a:srgbClr val="000000"/>
                </a:solidFill>
                <a:latin typeface="Arial"/>
                <a:ea typeface="Times New Roman"/>
                <a:cs typeface="Times New Roman"/>
              </a:rPr>
              <a:t>, in the navigation pane, click </a:t>
            </a:r>
            <a:r>
              <a:rPr lang="en-US" sz="1000" b="1" dirty="0">
                <a:solidFill>
                  <a:prstClr val="black"/>
                </a:solidFill>
                <a:latin typeface="Arial"/>
                <a:ea typeface="Times New Roman"/>
                <a:cs typeface="Times New Roman"/>
              </a:rPr>
              <a:t>File and Storage Services</a:t>
            </a:r>
            <a:r>
              <a:rPr lang="en-US" sz="1000" dirty="0">
                <a:solidFill>
                  <a:srgbClr val="000000"/>
                </a:solidFill>
                <a:latin typeface="Arial"/>
                <a:ea typeface="Times New Roman"/>
                <a:cs typeface="Times New Roman"/>
              </a:rPr>
              <a:t>, and then</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Disks</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Disks</a:t>
            </a:r>
            <a:r>
              <a:rPr lang="en-US" sz="1000" dirty="0">
                <a:solidFill>
                  <a:srgbClr val="000000"/>
                </a:solidFill>
                <a:latin typeface="Arial"/>
                <a:ea typeface="Times New Roman"/>
                <a:cs typeface="Times New Roman"/>
              </a:rPr>
              <a:t> pane, click </a:t>
            </a:r>
            <a:r>
              <a:rPr lang="en-US" sz="1000" b="1" dirty="0">
                <a:solidFill>
                  <a:prstClr val="black"/>
                </a:solidFill>
                <a:latin typeface="Arial"/>
                <a:ea typeface="Times New Roman"/>
                <a:cs typeface="Times New Roman"/>
              </a:rPr>
              <a:t>1</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Under </a:t>
            </a:r>
            <a:r>
              <a:rPr lang="en-US" sz="1000" b="1" dirty="0">
                <a:solidFill>
                  <a:prstClr val="black"/>
                </a:solidFill>
                <a:latin typeface="Arial"/>
                <a:ea typeface="Times New Roman"/>
                <a:cs typeface="Times New Roman"/>
              </a:rPr>
              <a:t>VOLUMES</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D</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Right-click </a:t>
            </a:r>
            <a:r>
              <a:rPr lang="en-US" sz="1000" b="1" dirty="0">
                <a:solidFill>
                  <a:prstClr val="black"/>
                </a:solidFill>
                <a:latin typeface="Arial"/>
                <a:ea typeface="Times New Roman"/>
                <a:cs typeface="Times New Roman"/>
              </a:rPr>
              <a:t>D</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Configure Data Deduplication</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Allfiles (D:\) Deduplication Settings</a:t>
            </a:r>
            <a:r>
              <a:rPr lang="en-US" sz="1000" dirty="0">
                <a:solidFill>
                  <a:srgbClr val="000000"/>
                </a:solidFill>
                <a:latin typeface="Arial"/>
                <a:ea typeface="Times New Roman"/>
                <a:cs typeface="Times New Roman"/>
              </a:rPr>
              <a:t> dialog box, in the </a:t>
            </a:r>
            <a:r>
              <a:rPr lang="en-US" sz="1000" b="1" dirty="0">
                <a:solidFill>
                  <a:prstClr val="black"/>
                </a:solidFill>
                <a:latin typeface="Arial"/>
                <a:ea typeface="Times New Roman"/>
                <a:cs typeface="Times New Roman"/>
              </a:rPr>
              <a:t>Data deduplication</a:t>
            </a:r>
            <a:r>
              <a:rPr lang="en-US" sz="1000" dirty="0">
                <a:solidFill>
                  <a:srgbClr val="000000"/>
                </a:solidFill>
                <a:latin typeface="Arial"/>
                <a:ea typeface="Times New Roman"/>
                <a:cs typeface="Times New Roman"/>
              </a:rPr>
              <a:t> list, click </a:t>
            </a:r>
            <a:r>
              <a:rPr lang="en-US" sz="1000" b="1" dirty="0">
                <a:solidFill>
                  <a:prstClr val="black"/>
                </a:solidFill>
                <a:latin typeface="Arial"/>
                <a:ea typeface="Times New Roman"/>
                <a:cs typeface="Times New Roman"/>
              </a:rPr>
              <a:t>General purpose file server</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Deduplicate files older than (in days)</a:t>
            </a:r>
            <a:r>
              <a:rPr lang="en-US" sz="1000" dirty="0">
                <a:solidFill>
                  <a:srgbClr val="000000"/>
                </a:solidFill>
                <a:latin typeface="Arial"/>
                <a:ea typeface="Times New Roman"/>
                <a:cs typeface="Times New Roman"/>
              </a:rPr>
              <a:t> text box, type </a:t>
            </a:r>
            <a:r>
              <a:rPr lang="en-US" sz="1000" b="1" dirty="0">
                <a:solidFill>
                  <a:prstClr val="black"/>
                </a:solidFill>
                <a:latin typeface="Arial"/>
                <a:ea typeface="Times New Roman"/>
                <a:cs typeface="Times New Roman"/>
              </a:rPr>
              <a:t>5</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Set Deduplication Schedule</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LON-SVR1 Deduplication Schedule</a:t>
            </a:r>
            <a:r>
              <a:rPr lang="en-US" sz="1000" dirty="0">
                <a:solidFill>
                  <a:srgbClr val="000000"/>
                </a:solidFill>
                <a:latin typeface="Arial"/>
                <a:ea typeface="Times New Roman"/>
                <a:cs typeface="Times New Roman"/>
              </a:rPr>
              <a:t> dialog box, select the </a:t>
            </a:r>
            <a:r>
              <a:rPr lang="en-US" sz="1000" b="1" dirty="0">
                <a:solidFill>
                  <a:prstClr val="black"/>
                </a:solidFill>
                <a:latin typeface="Arial"/>
                <a:ea typeface="Times New Roman"/>
                <a:cs typeface="Times New Roman"/>
              </a:rPr>
              <a:t>Enable throughput optimization</a:t>
            </a:r>
            <a:r>
              <a:rPr lang="en-US" sz="1000" dirty="0">
                <a:solidFill>
                  <a:srgbClr val="000000"/>
                </a:solidFill>
                <a:latin typeface="Arial"/>
                <a:ea typeface="Times New Roman"/>
                <a:cs typeface="Times New Roman"/>
              </a:rPr>
              <a:t> check box, and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Allfiles (D:\) Deduplication Settings</a:t>
            </a:r>
            <a:r>
              <a:rPr lang="en-US" sz="1000" dirty="0">
                <a:solidFill>
                  <a:srgbClr val="000000"/>
                </a:solidFill>
                <a:latin typeface="Arial"/>
                <a:ea typeface="Times New Roman"/>
                <a:cs typeface="Times New Roman"/>
              </a:rPr>
              <a:t> dialog box,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Check the status of Data Deduplication</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Start</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Windows PowerShell</a:t>
            </a:r>
            <a:r>
              <a:rPr lang="en-US" sz="1000" dirty="0">
                <a:solidFill>
                  <a:srgbClr val="000000"/>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At the Windows PowerShell command prompt, 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DedupStatus</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27</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924118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Get-DedupStatus | fl</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DedupVolume</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Get-DedupVolume |fl</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Type the following command, and then press Enter: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Start-DedupJob D: -Type Optimization –Memory 50</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Repeat steps 2 and 4. If you repeat these steps, you will notice the available space increasing. Notice also that the number of optimized files increases. </a:t>
            </a:r>
            <a:endParaRPr lang="en-IN" sz="1000" dirty="0">
              <a:solidFill>
                <a:prstClr val="black"/>
              </a:solidFill>
              <a:latin typeface="Arial"/>
              <a:ea typeface="Times New Roman"/>
              <a:cs typeface="Times New Roman"/>
            </a:endParaRPr>
          </a:p>
          <a:p>
            <a:pPr lvl="1">
              <a:lnSpc>
                <a:spcPct val="115000"/>
              </a:lnSpc>
              <a:spcAft>
                <a:spcPts val="995"/>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It might take a few minutes for you to see the available space increasing. </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Close all open windows.</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t>28</a:t>
            </a:fld>
            <a:endParaRPr lang="en-IN"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03385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one additional slide. Describe each of the common scenarios for using Data Deduplication.</a:t>
            </a:r>
          </a:p>
        </p:txBody>
      </p:sp>
      <p:sp>
        <p:nvSpPr>
          <p:cNvPr id="4" name="Slide Number Placeholder 3"/>
          <p:cNvSpPr>
            <a:spLocks noGrp="1"/>
          </p:cNvSpPr>
          <p:nvPr>
            <p:ph type="sldNum" sz="quarter" idx="10"/>
          </p:nvPr>
        </p:nvSpPr>
        <p:spPr/>
        <p:txBody>
          <a:bodyPr/>
          <a:lstStyle/>
          <a:p>
            <a:fld id="{A6D7C007-FA16-4EDB-B09E-A1E1846AC815}" type="slidenum">
              <a:rPr lang="en-IN" smtClean="0"/>
              <a:t>29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54842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can use Windows PowerShell scripts to change the file-classification properties.</a:t>
            </a: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In addition to folder classifier and string classifier, you can also use the Windows PowerShell classifier to change the file-classification properties.</a:t>
            </a:r>
          </a:p>
        </p:txBody>
      </p:sp>
      <p:sp>
        <p:nvSpPr>
          <p:cNvPr id="4" name="Slide Number Placeholder 3"/>
          <p:cNvSpPr>
            <a:spLocks noGrp="1"/>
          </p:cNvSpPr>
          <p:nvPr>
            <p:ph type="sldNum" sz="quarter" idx="10"/>
          </p:nvPr>
        </p:nvSpPr>
        <p:spPr/>
        <p:txBody>
          <a:bodyPr/>
          <a:lstStyle/>
          <a:p>
            <a:fld id="{A6D7C007-FA16-4EDB-B09E-A1E1846AC815}"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942982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sz="1000" dirty="0">
              <a:latin typeface="Arial"/>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30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518961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Consider demonstrating these cmdlets to your students.</a:t>
            </a:r>
          </a:p>
        </p:txBody>
      </p:sp>
      <p:sp>
        <p:nvSpPr>
          <p:cNvPr id="4" name="Slide Number Placeholder 3"/>
          <p:cNvSpPr>
            <a:spLocks noGrp="1"/>
          </p:cNvSpPr>
          <p:nvPr>
            <p:ph type="sldNum" sz="quarter" idx="10"/>
          </p:nvPr>
        </p:nvSpPr>
        <p:spPr/>
        <p:txBody>
          <a:bodyPr/>
          <a:lstStyle/>
          <a:p>
            <a:fld id="{A6D7C007-FA16-4EDB-B09E-A1E1846AC815}" type="slidenum">
              <a:rPr lang="en-IN" smtClean="0"/>
              <a:t>31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4285907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7C007-FA16-4EDB-B09E-A1E1846AC815}" type="slidenum">
              <a:rPr lang="en-IN" smtClean="0"/>
              <a:t>32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61482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considerations for using backup and restore programs for volumes that are being deduplicated.</a:t>
            </a:r>
          </a:p>
        </p:txBody>
      </p:sp>
      <p:sp>
        <p:nvSpPr>
          <p:cNvPr id="4" name="Slide Number Placeholder 3"/>
          <p:cNvSpPr>
            <a:spLocks noGrp="1"/>
          </p:cNvSpPr>
          <p:nvPr>
            <p:ph type="sldNum" sz="quarter" idx="10"/>
          </p:nvPr>
        </p:nvSpPr>
        <p:spPr/>
        <p:txBody>
          <a:bodyPr/>
          <a:lstStyle/>
          <a:p>
            <a:fld id="{A6D7C007-FA16-4EDB-B09E-A1E1846AC815}" type="slidenum">
              <a:rPr lang="en-IN" smtClean="0"/>
              <a:t>33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544561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When you introduce this lesson, ask the students about their experience with iSCSI. If they do not have much experience with it, explain the concepts in detail. If they are experienced with using iSCSI, do not spend too much time on this lesson.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are the required components of an iSCSI solution? (Select all that apply.)</a:t>
            </a:r>
          </a:p>
          <a:p>
            <a:pPr>
              <a:lnSpc>
                <a:spcPct val="115000"/>
              </a:lnSpc>
              <a:spcAft>
                <a:spcPts val="1000"/>
              </a:spcAft>
            </a:pPr>
            <a:r>
              <a:rPr lang="en-IN" sz="1000" dirty="0">
                <a:latin typeface="Arial"/>
                <a:ea typeface="Calibri"/>
                <a:cs typeface="Times New Roman"/>
              </a:rPr>
              <a:t>(   ) Option 1: IP network</a:t>
            </a:r>
          </a:p>
          <a:p>
            <a:pPr>
              <a:lnSpc>
                <a:spcPct val="115000"/>
              </a:lnSpc>
              <a:spcAft>
                <a:spcPts val="1000"/>
              </a:spcAft>
            </a:pPr>
            <a:r>
              <a:rPr lang="en-IN" sz="1000" dirty="0">
                <a:latin typeface="Arial"/>
                <a:ea typeface="Calibri"/>
                <a:cs typeface="Times New Roman"/>
              </a:rPr>
              <a:t>(   ) Option 2: iSCSI targets</a:t>
            </a:r>
          </a:p>
          <a:p>
            <a:pPr>
              <a:lnSpc>
                <a:spcPct val="115000"/>
              </a:lnSpc>
              <a:spcAft>
                <a:spcPts val="1000"/>
              </a:spcAft>
            </a:pPr>
            <a:r>
              <a:rPr lang="en-IN" sz="1000" dirty="0">
                <a:latin typeface="Arial"/>
                <a:ea typeface="Calibri"/>
                <a:cs typeface="Times New Roman"/>
              </a:rPr>
              <a:t>(   ) Option 3: iSCSI initiators</a:t>
            </a:r>
          </a:p>
          <a:p>
            <a:pPr>
              <a:lnSpc>
                <a:spcPct val="115000"/>
              </a:lnSpc>
              <a:spcAft>
                <a:spcPts val="1000"/>
              </a:spcAft>
            </a:pPr>
            <a:r>
              <a:rPr lang="en-IN" sz="1000" dirty="0">
                <a:latin typeface="Arial"/>
                <a:ea typeface="Calibri"/>
                <a:cs typeface="Times New Roman"/>
              </a:rPr>
              <a:t>(   ) Option 4: iSCSI qualified name</a:t>
            </a:r>
          </a:p>
          <a:p>
            <a:pPr>
              <a:lnSpc>
                <a:spcPct val="115000"/>
              </a:lnSpc>
              <a:spcAft>
                <a:spcPts val="1000"/>
              </a:spcAft>
            </a:pPr>
            <a:r>
              <a:rPr lang="en-IN" sz="1000" dirty="0">
                <a:latin typeface="Arial"/>
                <a:ea typeface="Calibri"/>
                <a:cs typeface="Times New Roman"/>
              </a:rPr>
              <a:t>(   ) Option 5: Domain Name System (DNS)</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IP network</a:t>
            </a:r>
          </a:p>
          <a:p>
            <a:pPr>
              <a:lnSpc>
                <a:spcPct val="115000"/>
              </a:lnSpc>
              <a:spcAft>
                <a:spcPts val="1000"/>
              </a:spcAft>
            </a:pPr>
            <a:r>
              <a:rPr lang="en-IN" sz="1000" dirty="0">
                <a:latin typeface="Arial"/>
                <a:ea typeface="Calibri"/>
                <a:cs typeface="Times New Roman"/>
              </a:rPr>
              <a:t>( √) Option 2: iSCSI targets</a:t>
            </a:r>
          </a:p>
          <a:p>
            <a:pPr>
              <a:lnSpc>
                <a:spcPct val="115000"/>
              </a:lnSpc>
              <a:spcAft>
                <a:spcPts val="1000"/>
              </a:spcAft>
            </a:pPr>
            <a:r>
              <a:rPr lang="en-IN" sz="1000" dirty="0">
                <a:latin typeface="Arial"/>
                <a:ea typeface="Calibri"/>
                <a:cs typeface="Times New Roman"/>
              </a:rPr>
              <a:t>( √) Option 3: iSCSI initiators</a:t>
            </a:r>
          </a:p>
          <a:p>
            <a:pPr>
              <a:lnSpc>
                <a:spcPct val="115000"/>
              </a:lnSpc>
              <a:spcAft>
                <a:spcPts val="1000"/>
              </a:spcAft>
            </a:pPr>
            <a:r>
              <a:rPr lang="en-IN" sz="1000" dirty="0">
                <a:latin typeface="Arial"/>
                <a:ea typeface="Calibri"/>
                <a:cs typeface="Times New Roman"/>
              </a:rPr>
              <a:t>( √) Option 4: iSCSI qualified name</a:t>
            </a:r>
          </a:p>
          <a:p>
            <a:pPr>
              <a:lnSpc>
                <a:spcPct val="115000"/>
              </a:lnSpc>
              <a:spcAft>
                <a:spcPts val="1000"/>
              </a:spcAft>
            </a:pPr>
            <a:r>
              <a:rPr lang="en-IN" sz="1000" dirty="0">
                <a:latin typeface="Arial"/>
                <a:ea typeface="Calibri"/>
                <a:cs typeface="Times New Roman"/>
              </a:rPr>
              <a:t>(   ) Option 5: Domain Name System (DNS)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If you access the iSCSI target through IP addresses, DNS is not a required part of an iSCSI solution. iSCSI has its own name service called internet Storage Name Service (iSNS). DNS is required only if you want to use fully qualified domain names (FQDN) to access your iSCSI storage.</a:t>
            </a: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34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57934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can use </a:t>
            </a:r>
            <a:r>
              <a:rPr lang="en-IN" sz="1000" b="1" dirty="0">
                <a:latin typeface="Arial"/>
                <a:ea typeface="Calibri"/>
                <a:cs typeface="Times New Roman"/>
              </a:rPr>
              <a:t>Server Manager</a:t>
            </a:r>
            <a:r>
              <a:rPr lang="en-IN" sz="1000" dirty="0">
                <a:latin typeface="Arial"/>
                <a:ea typeface="Calibri"/>
                <a:cs typeface="Times New Roman"/>
              </a:rPr>
              <a:t> to configure both the iSCSI Target Server and the iSCSI initiator.</a:t>
            </a:r>
          </a:p>
          <a:p>
            <a:pPr>
              <a:lnSpc>
                <a:spcPct val="115000"/>
              </a:lnSpc>
              <a:spcAft>
                <a:spcPts val="1000"/>
              </a:spcAft>
            </a:pPr>
            <a:r>
              <a:rPr lang="en-IN" sz="1000" dirty="0">
                <a:latin typeface="Arial"/>
                <a:ea typeface="Calibri"/>
                <a:cs typeface="Times New Roman"/>
              </a:rPr>
              <a:t>(   ) False</a:t>
            </a:r>
          </a:p>
          <a:p>
            <a:pPr>
              <a:lnSpc>
                <a:spcPct val="115000"/>
              </a:lnSpc>
              <a:spcAft>
                <a:spcPts val="1000"/>
              </a:spcAft>
            </a:pPr>
            <a:r>
              <a:rPr lang="en-IN" sz="1000" dirty="0">
                <a:latin typeface="Arial"/>
                <a:ea typeface="Calibri"/>
                <a:cs typeface="Times New Roman"/>
              </a:rPr>
              <a:t>(   ) True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lvl="0">
              <a:lnSpc>
                <a:spcPct val="115000"/>
              </a:lnSpc>
              <a:spcAft>
                <a:spcPts val="1000"/>
              </a:spcAft>
            </a:pPr>
            <a:r>
              <a:rPr lang="en-IN" sz="1000" dirty="0">
                <a:solidFill>
                  <a:prstClr val="black"/>
                </a:solidFill>
                <a:latin typeface="Arial"/>
                <a:ea typeface="Calibri"/>
                <a:cs typeface="Times New Roman"/>
              </a:rPr>
              <a:t>( √) False</a:t>
            </a:r>
          </a:p>
          <a:p>
            <a:pPr lvl="0">
              <a:lnSpc>
                <a:spcPct val="115000"/>
              </a:lnSpc>
              <a:spcAft>
                <a:spcPts val="1000"/>
              </a:spcAft>
            </a:pPr>
            <a:r>
              <a:rPr lang="en-IN" sz="1000" dirty="0">
                <a:solidFill>
                  <a:prstClr val="black"/>
                </a:solidFill>
                <a:latin typeface="Arial"/>
                <a:ea typeface="Calibri"/>
                <a:cs typeface="Times New Roman"/>
              </a:rPr>
              <a:t>(   ) True</a:t>
            </a:r>
          </a:p>
          <a:p>
            <a:pPr lvl="0">
              <a:lnSpc>
                <a:spcPct val="115000"/>
              </a:lnSpc>
              <a:spcAft>
                <a:spcPts val="1000"/>
              </a:spcAft>
            </a:pPr>
            <a:r>
              <a:rPr lang="en-US" sz="1000" b="1" dirty="0">
                <a:solidFill>
                  <a:prstClr val="black"/>
                </a:solidFill>
                <a:latin typeface="Arial"/>
                <a:cs typeface="Times New Roman"/>
              </a:rPr>
              <a:t>Feedback</a:t>
            </a:r>
          </a:p>
          <a:p>
            <a:pPr>
              <a:lnSpc>
                <a:spcPct val="115000"/>
              </a:lnSpc>
              <a:spcAft>
                <a:spcPts val="1000"/>
              </a:spcAft>
            </a:pPr>
            <a:r>
              <a:rPr lang="en-US" sz="1000" dirty="0">
                <a:latin typeface="Arial" pitchFamily="34" charset="0"/>
                <a:cs typeface="Arial" pitchFamily="34" charset="0"/>
              </a:rPr>
              <a:t>You can configure the iSCSI Target Server by using </a:t>
            </a:r>
            <a:r>
              <a:rPr lang="en-US" sz="1000" b="1" dirty="0">
                <a:latin typeface="Arial" pitchFamily="34" charset="0"/>
                <a:cs typeface="Arial" pitchFamily="34" charset="0"/>
              </a:rPr>
              <a:t>Server Manager</a:t>
            </a:r>
            <a:r>
              <a:rPr lang="en-US" sz="1000" dirty="0">
                <a:latin typeface="Arial" pitchFamily="34" charset="0"/>
                <a:cs typeface="Arial" pitchFamily="34" charset="0"/>
              </a:rPr>
              <a:t> and Windows PowerShell. However, you cannot configure the iSCSI initiator by using </a:t>
            </a:r>
            <a:r>
              <a:rPr lang="en-US" sz="1000" b="1" dirty="0">
                <a:latin typeface="Arial" pitchFamily="34" charset="0"/>
                <a:cs typeface="Arial" pitchFamily="34" charset="0"/>
              </a:rPr>
              <a:t>Server Manager</a:t>
            </a:r>
            <a:r>
              <a:rPr lang="en-US" sz="1000" dirty="0">
                <a:latin typeface="Arial" pitchFamily="34" charset="0"/>
                <a:cs typeface="Arial" pitchFamily="34" charset="0"/>
              </a:rPr>
              <a:t>; you can configure the iSCSI initiator only through its own interface, or through Windows PowerShell.</a:t>
            </a:r>
            <a:endParaRPr lang="en-IN" sz="1000" dirty="0">
              <a:latin typeface="Arial" pitchFamily="34" charset="0"/>
              <a:cs typeface="Arial" pitchFamily="34" charset="0"/>
            </a:endParaRPr>
          </a:p>
          <a:p>
            <a:pPr lvl="0">
              <a:lnSpc>
                <a:spcPct val="115000"/>
              </a:lnSpc>
              <a:spcAft>
                <a:spcPts val="1000"/>
              </a:spcAft>
            </a:pP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t>35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926197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Highlight that iSCSI storage area networks (SANs) typically are easier to implement than Fibre Channel SANs. Because iSCSI uses the standard IP network and network devices, you do not need special skills to deploy the network infrastructure. If your storage device has many disks, and multiple servers connect to the SAN, you should still plan the deployment carefully.</a:t>
            </a:r>
          </a:p>
          <a:p>
            <a:pPr>
              <a:lnSpc>
                <a:spcPct val="115000"/>
              </a:lnSpc>
              <a:spcAft>
                <a:spcPts val="1000"/>
              </a:spcAft>
            </a:pPr>
            <a:r>
              <a:rPr lang="en-IN" sz="1000" dirty="0">
                <a:latin typeface="Arial"/>
                <a:ea typeface="Calibri"/>
                <a:cs typeface="Times New Roman"/>
              </a:rPr>
              <a:t>Use the diagram to explain how an iSCSI initiator connects to an iSCSI target.</a:t>
            </a:r>
          </a:p>
        </p:txBody>
      </p:sp>
      <p:sp>
        <p:nvSpPr>
          <p:cNvPr id="4" name="Slide Number Placeholder 3"/>
          <p:cNvSpPr>
            <a:spLocks noGrp="1"/>
          </p:cNvSpPr>
          <p:nvPr>
            <p:ph type="sldNum" sz="quarter" idx="10"/>
          </p:nvPr>
        </p:nvSpPr>
        <p:spPr/>
        <p:txBody>
          <a:bodyPr/>
          <a:lstStyle/>
          <a:p>
            <a:fld id="{A6D7C007-FA16-4EDB-B09E-A1E1846AC815}"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573326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one additional slide. </a:t>
            </a:r>
          </a:p>
          <a:p>
            <a:pPr>
              <a:lnSpc>
                <a:spcPct val="115000"/>
              </a:lnSpc>
              <a:spcAft>
                <a:spcPts val="1000"/>
              </a:spcAft>
            </a:pPr>
            <a:r>
              <a:rPr lang="en-IN" sz="1000" dirty="0">
                <a:latin typeface="Arial"/>
                <a:ea typeface="Calibri"/>
                <a:cs typeface="Times New Roman"/>
              </a:rPr>
              <a:t>Provide an overview of the iSCSI Target Server and the features that are available in Windows </a:t>
            </a:r>
            <a:br>
              <a:rPr lang="en-IN" sz="1000" dirty="0">
                <a:latin typeface="Arial"/>
                <a:ea typeface="Calibri"/>
                <a:cs typeface="Times New Roman"/>
              </a:rPr>
            </a:br>
            <a:r>
              <a:rPr lang="en-IN" sz="1000" dirty="0">
                <a:latin typeface="Arial"/>
                <a:ea typeface="Calibri"/>
                <a:cs typeface="Times New Roman"/>
              </a:rPr>
              <a:t>Server 2016.</a:t>
            </a:r>
          </a:p>
          <a:p>
            <a:pPr>
              <a:lnSpc>
                <a:spcPct val="115000"/>
              </a:lnSpc>
              <a:spcAft>
                <a:spcPts val="1000"/>
              </a:spcAft>
            </a:pPr>
            <a:r>
              <a:rPr lang="en-IN" sz="1000" dirty="0">
                <a:latin typeface="Arial"/>
                <a:ea typeface="Calibri"/>
                <a:cs typeface="Times New Roman"/>
              </a:rPr>
              <a:t>Ensure that you understand the requirements of network boot by using iSCSI.</a:t>
            </a:r>
          </a:p>
        </p:txBody>
      </p:sp>
      <p:sp>
        <p:nvSpPr>
          <p:cNvPr id="4" name="Slide Number Placeholder 3"/>
          <p:cNvSpPr>
            <a:spLocks noGrp="1"/>
          </p:cNvSpPr>
          <p:nvPr>
            <p:ph type="sldNum" sz="quarter" idx="10"/>
          </p:nvPr>
        </p:nvSpPr>
        <p:spPr/>
        <p:txBody>
          <a:bodyPr/>
          <a:lstStyle/>
          <a:p>
            <a:fld id="{A6D7C007-FA16-4EDB-B09E-A1E1846AC815}"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518789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need to create zones with iSNS. You can use Domain Name System (DNS) as a comparison. Explain the two high-availability technologies of iSCSI, and when to use Data Center Bridging.</a:t>
            </a:r>
          </a:p>
        </p:txBody>
      </p:sp>
      <p:sp>
        <p:nvSpPr>
          <p:cNvPr id="4" name="Slide Number Placeholder 3"/>
          <p:cNvSpPr>
            <a:spLocks noGrp="1"/>
          </p:cNvSpPr>
          <p:nvPr>
            <p:ph type="sldNum" sz="quarter" idx="10"/>
          </p:nvPr>
        </p:nvSpPr>
        <p:spPr/>
        <p:txBody>
          <a:bodyPr/>
          <a:lstStyle/>
          <a:p>
            <a:fld id="{A6D7C007-FA16-4EDB-B09E-A1E1846AC815}"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580538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Show the table and walk through the different options for managing iSCSI virtual disks.</a:t>
            </a:r>
          </a:p>
        </p:txBody>
      </p:sp>
      <p:sp>
        <p:nvSpPr>
          <p:cNvPr id="4" name="Slide Number Placeholder 3"/>
          <p:cNvSpPr>
            <a:spLocks noGrp="1"/>
          </p:cNvSpPr>
          <p:nvPr>
            <p:ph type="sldNum" sz="quarter" idx="10"/>
          </p:nvPr>
        </p:nvSpPr>
        <p:spPr/>
        <p:txBody>
          <a:bodyPr/>
          <a:lstStyle/>
          <a:p>
            <a:fld id="{A6D7C007-FA16-4EDB-B09E-A1E1846AC815}"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17920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one additional slide. Explain to the students that later sections of this module will discuss most of the new features more in depth. Do not spend too much time on this topic, which has two slides. This is the first slide.</a:t>
            </a:r>
          </a:p>
        </p:txBody>
      </p:sp>
      <p:sp>
        <p:nvSpPr>
          <p:cNvPr id="4" name="Slide Number Placeholder 3"/>
          <p:cNvSpPr>
            <a:spLocks noGrp="1"/>
          </p:cNvSpPr>
          <p:nvPr>
            <p:ph type="sldNum" sz="quarter" idx="10"/>
          </p:nvPr>
        </p:nvSpPr>
        <p:spPr/>
        <p:txBody>
          <a:bodyPr/>
          <a:lstStyle/>
          <a:p>
            <a:fld id="{A6D7C007-FA16-4EDB-B09E-A1E1846AC815}"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0474524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need to use the available virtual machine environment. The required virtual machines should be running from the previous demonstration. If they are not, before you begin the demonstration, you must complete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start </a:t>
            </a:r>
            <a:r>
              <a:rPr lang="en-US" sz="1000" b="1" dirty="0">
                <a:effectLst/>
                <a:latin typeface="Arial"/>
                <a:ea typeface="Times New Roman"/>
                <a:cs typeface="Times New Roman"/>
              </a:rPr>
              <a:t>Hyper-V Manager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Hyper-V Manager, click </a:t>
            </a:r>
            <a:r>
              <a:rPr lang="en-US" sz="1000" b="1" dirty="0">
                <a:effectLst/>
                <a:latin typeface="Arial"/>
                <a:ea typeface="Times New Roman"/>
                <a:cs typeface="Times New Roman"/>
              </a:rPr>
              <a:t>20743C-LON-DC1</a:t>
            </a:r>
            <a:r>
              <a:rPr lang="en-US" sz="1000" dirty="0">
                <a:effectLst/>
                <a:latin typeface="Arial"/>
                <a:ea typeface="Times New Roman"/>
                <a:cs typeface="Times New Roman"/>
              </a:rPr>
              <a:t>, and then 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Start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Connect</a:t>
            </a:r>
            <a:r>
              <a:rPr lang="en-US" sz="1000" dirty="0">
                <a:effectLst/>
                <a:latin typeface="Arial"/>
                <a:ea typeface="Times New Roman"/>
                <a:cs typeface="Times New Roman"/>
              </a:rPr>
              <a:t>. Wait until the virtual machine starts.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by using the following credentials: </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User name: </a:t>
            </a:r>
            <a:r>
              <a:rPr lang="en-US" sz="1000" b="1" dirty="0">
                <a:effectLst/>
                <a:latin typeface="Arial"/>
                <a:ea typeface="Times New Roman"/>
                <a:cs typeface="Times New Roman"/>
              </a:rPr>
              <a:t>Administrator</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Password: </a:t>
            </a:r>
            <a:r>
              <a:rPr lang="en-US" sz="1000" b="1" dirty="0">
                <a:effectLst/>
                <a:latin typeface="Arial"/>
                <a:ea typeface="Times New Roman"/>
                <a:cs typeface="Times New Roman"/>
              </a:rPr>
              <a:t>Pa55w.rd</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Domain: </a:t>
            </a:r>
            <a:r>
              <a:rPr lang="en-US" sz="1000" b="1" dirty="0">
                <a:effectLst/>
                <a:latin typeface="Arial"/>
                <a:ea typeface="Times New Roman"/>
                <a:cs typeface="Times New Roman"/>
              </a:rPr>
              <a:t>Adatum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Repeat steps 2 to 4 for </a:t>
            </a:r>
            <a:r>
              <a:rPr lang="en-US" sz="1000" b="1" dirty="0">
                <a:effectLst/>
                <a:latin typeface="Arial"/>
                <a:ea typeface="Times New Roman"/>
                <a:cs typeface="Times New Roman"/>
              </a:rPr>
              <a:t>20743C-LON-SVR1</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Add an iSCSI Target Server role service</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LON-DC1</a:t>
            </a:r>
            <a:r>
              <a:rPr lang="en-US" sz="1000" dirty="0">
                <a:effectLst/>
                <a:latin typeface="Arial"/>
                <a:ea typeface="Times New Roman"/>
                <a:cs typeface="Times New Roman"/>
              </a:rPr>
              <a:t>, on the taskbar, click the </a:t>
            </a:r>
            <a:r>
              <a:rPr lang="en-US" sz="1000" b="1" dirty="0">
                <a:effectLst/>
                <a:latin typeface="Arial"/>
                <a:ea typeface="Times New Roman"/>
                <a:cs typeface="Times New Roman"/>
              </a:rPr>
              <a:t>Windows</a:t>
            </a:r>
            <a:r>
              <a:rPr lang="en-US" sz="1000" dirty="0">
                <a:effectLst/>
                <a:latin typeface="Arial"/>
                <a:ea typeface="Times New Roman"/>
                <a:cs typeface="Times New Roman"/>
              </a:rPr>
              <a:t> button, and then click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Administrator: Windows PowerShell</a:t>
            </a:r>
            <a:r>
              <a:rPr lang="en-US" sz="1000" dirty="0">
                <a:effectLst/>
                <a:latin typeface="Arial"/>
                <a:ea typeface="Times New Roman"/>
                <a:cs typeface="Times New Roman"/>
              </a:rPr>
              <a:t> window,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Install-Windowsfeature FS-iSCSITarget-Server –IncludeManagementTools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the </a:t>
            </a:r>
            <a:r>
              <a:rPr lang="en-US" sz="1000" b="1" dirty="0">
                <a:effectLst/>
                <a:latin typeface="Arial"/>
                <a:ea typeface="Times New Roman"/>
                <a:cs typeface="Times New Roman"/>
              </a:rPr>
              <a:t>Windows PowerShell </a:t>
            </a:r>
            <a:r>
              <a:rPr lang="en-US" sz="1000" dirty="0">
                <a:effectLst/>
                <a:latin typeface="Arial"/>
                <a:ea typeface="Times New Roman"/>
                <a:cs typeface="Times New Roman"/>
              </a:rPr>
              <a:t>window.</a:t>
            </a:r>
            <a:endParaRPr lang="en-IN" sz="1000" dirty="0">
              <a:effectLst/>
              <a:latin typeface="Arial"/>
              <a:ea typeface="Times New Roman"/>
              <a:cs typeface="Times New Roman"/>
            </a:endParaRPr>
          </a:p>
          <a:p>
            <a:pPr marR="0" lvl="0">
              <a:lnSpc>
                <a:spcPct val="115000"/>
              </a:lnSpc>
              <a:spcBef>
                <a:spcPts val="0"/>
              </a:spcBef>
              <a:spcAft>
                <a:spcPts val="995"/>
              </a:spcAft>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3745057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Create two iSCSI virtual disks and an iSCSI target on LON-DC1</a:t>
            </a:r>
            <a:endParaRPr lang="en-IN" sz="1000" b="1" dirty="0">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On </a:t>
            </a:r>
            <a:r>
              <a:rPr lang="en-US" sz="1000" b="1" dirty="0">
                <a:latin typeface="Arial"/>
                <a:ea typeface="Times New Roman"/>
                <a:cs typeface="Times New Roman"/>
              </a:rPr>
              <a:t>LON-DC1</a:t>
            </a:r>
            <a:r>
              <a:rPr lang="en-US" sz="1000" dirty="0">
                <a:latin typeface="Arial"/>
                <a:ea typeface="Times New Roman"/>
                <a:cs typeface="Times New Roman"/>
              </a:rPr>
              <a:t>, in Server Manager, click the refresh button.</a:t>
            </a:r>
            <a:endParaRPr lang="en-IN" sz="1000" dirty="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navigation pane, click </a:t>
            </a:r>
            <a:r>
              <a:rPr lang="en-US" sz="1000" b="1" dirty="0">
                <a:solidFill>
                  <a:prstClr val="black"/>
                </a:solidFill>
                <a:latin typeface="Arial"/>
                <a:ea typeface="Times New Roman"/>
                <a:cs typeface="Times New Roman"/>
              </a:rPr>
              <a:t>File and Storage Services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File and Storage Services</a:t>
            </a:r>
            <a:r>
              <a:rPr lang="en-US" sz="1000" dirty="0">
                <a:solidFill>
                  <a:prstClr val="black"/>
                </a:solidFill>
                <a:latin typeface="Arial"/>
                <a:ea typeface="Times New Roman"/>
                <a:cs typeface="Times New Roman"/>
              </a:rPr>
              <a:t> pane, click </a:t>
            </a:r>
            <a:r>
              <a:rPr lang="en-US" sz="1000" b="1" dirty="0">
                <a:solidFill>
                  <a:prstClr val="black"/>
                </a:solidFill>
                <a:latin typeface="Arial"/>
                <a:ea typeface="Times New Roman"/>
                <a:cs typeface="Times New Roman"/>
              </a:rPr>
              <a:t>iSCSI</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iSCSI VIRTUAL DISKS</a:t>
            </a:r>
            <a:r>
              <a:rPr lang="en-US" sz="1000" dirty="0">
                <a:solidFill>
                  <a:prstClr val="black"/>
                </a:solidFill>
                <a:latin typeface="Arial"/>
                <a:ea typeface="Times New Roman"/>
                <a:cs typeface="Times New Roman"/>
              </a:rPr>
              <a:t> pane, click </a:t>
            </a:r>
            <a:r>
              <a:rPr lang="en-US" sz="1000" b="1" dirty="0">
                <a:solidFill>
                  <a:prstClr val="black"/>
                </a:solidFill>
                <a:latin typeface="Arial"/>
                <a:ea typeface="Times New Roman"/>
                <a:cs typeface="Times New Roman"/>
              </a:rPr>
              <a:t>TASKS</a:t>
            </a:r>
            <a:r>
              <a:rPr lang="en-US" sz="1000" dirty="0">
                <a:solidFill>
                  <a:prstClr val="black"/>
                </a:solidFill>
                <a:latin typeface="Arial"/>
                <a:ea typeface="Times New Roman"/>
                <a:cs typeface="Times New Roman"/>
              </a:rPr>
              <a:t>, and then in the </a:t>
            </a:r>
            <a:r>
              <a:rPr lang="en-US" sz="1000" b="1" dirty="0">
                <a:solidFill>
                  <a:prstClr val="black"/>
                </a:solidFill>
                <a:latin typeface="Arial"/>
                <a:ea typeface="Times New Roman"/>
                <a:cs typeface="Times New Roman"/>
              </a:rPr>
              <a:t>TASKS </a:t>
            </a:r>
            <a:r>
              <a:rPr lang="en-US" sz="1000" dirty="0">
                <a:solidFill>
                  <a:prstClr val="black"/>
                </a:solidFill>
                <a:latin typeface="Arial"/>
                <a:ea typeface="Times New Roman"/>
                <a:cs typeface="Times New Roman"/>
              </a:rPr>
              <a:t>drop-down list box, click </a:t>
            </a:r>
            <a:r>
              <a:rPr lang="en-US" sz="1000" b="1" dirty="0">
                <a:solidFill>
                  <a:prstClr val="black"/>
                </a:solidFill>
                <a:latin typeface="Arial"/>
                <a:ea typeface="Times New Roman"/>
                <a:cs typeface="Times New Roman"/>
              </a:rPr>
              <a:t>New iSCSI Virtual Disk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New iSCSI Virtual Disk Wizard</a:t>
            </a:r>
            <a:r>
              <a:rPr lang="en-US" sz="1000" dirty="0">
                <a:solidFill>
                  <a:prstClr val="black"/>
                </a:solidFill>
                <a:latin typeface="Arial"/>
                <a:ea typeface="Times New Roman"/>
                <a:cs typeface="Times New Roman"/>
              </a:rPr>
              <a:t>, on the </a:t>
            </a:r>
            <a:r>
              <a:rPr lang="en-US" sz="1000" b="1" dirty="0">
                <a:solidFill>
                  <a:prstClr val="black"/>
                </a:solidFill>
                <a:latin typeface="Arial"/>
                <a:ea typeface="Times New Roman"/>
                <a:cs typeface="Times New Roman"/>
              </a:rPr>
              <a:t>Select iSCSI virtual disk location</a:t>
            </a:r>
            <a:r>
              <a:rPr lang="en-US" sz="1000" dirty="0">
                <a:solidFill>
                  <a:prstClr val="black"/>
                </a:solidFill>
                <a:latin typeface="Arial"/>
                <a:ea typeface="Times New Roman"/>
                <a:cs typeface="Times New Roman"/>
              </a:rPr>
              <a:t> page, under </a:t>
            </a:r>
            <a:r>
              <a:rPr lang="en-US" sz="1000" b="1" dirty="0">
                <a:solidFill>
                  <a:prstClr val="black"/>
                </a:solidFill>
                <a:latin typeface="Arial"/>
                <a:ea typeface="Times New Roman"/>
                <a:cs typeface="Times New Roman"/>
              </a:rPr>
              <a:t>Storage location</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C:</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Specify iSCSI virtual disk name</a:t>
            </a:r>
            <a:r>
              <a:rPr lang="en-US" sz="1000" dirty="0">
                <a:solidFill>
                  <a:prstClr val="black"/>
                </a:solidFill>
                <a:latin typeface="Arial"/>
                <a:ea typeface="Times New Roman"/>
                <a:cs typeface="Times New Roman"/>
              </a:rPr>
              <a:t> page,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iSCSIDisk1</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Specify iSCSI virtual disk size</a:t>
            </a:r>
            <a:r>
              <a:rPr lang="en-US" sz="1000" dirty="0">
                <a:solidFill>
                  <a:prstClr val="black"/>
                </a:solidFill>
                <a:latin typeface="Arial"/>
                <a:ea typeface="Times New Roman"/>
                <a:cs typeface="Times New Roman"/>
              </a:rPr>
              <a:t> page, in the </a:t>
            </a:r>
            <a:r>
              <a:rPr lang="en-US" sz="1000" b="1" dirty="0">
                <a:solidFill>
                  <a:prstClr val="black"/>
                </a:solidFill>
                <a:latin typeface="Arial"/>
                <a:ea typeface="Times New Roman"/>
                <a:cs typeface="Times New Roman"/>
              </a:rPr>
              <a:t>Size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5</a:t>
            </a:r>
            <a:r>
              <a:rPr lang="en-US" sz="1000" dirty="0">
                <a:solidFill>
                  <a:prstClr val="black"/>
                </a:solidFill>
                <a:latin typeface="Arial"/>
                <a:ea typeface="Times New Roman"/>
                <a:cs typeface="Times New Roman"/>
              </a:rPr>
              <a:t>.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Ensure that </a:t>
            </a:r>
            <a:r>
              <a:rPr lang="en-US" sz="1000" b="1" dirty="0">
                <a:solidFill>
                  <a:prstClr val="black"/>
                </a:solidFill>
                <a:latin typeface="Arial"/>
                <a:ea typeface="Times New Roman"/>
                <a:cs typeface="Times New Roman"/>
              </a:rPr>
              <a:t>GB</a:t>
            </a:r>
            <a:r>
              <a:rPr lang="en-US" sz="1000" dirty="0">
                <a:solidFill>
                  <a:prstClr val="black"/>
                </a:solidFill>
                <a:latin typeface="Arial"/>
                <a:ea typeface="Times New Roman"/>
                <a:cs typeface="Times New Roman"/>
              </a:rPr>
              <a:t> is selected in the drop-down list box, ensure that </a:t>
            </a:r>
            <a:r>
              <a:rPr lang="en-US" sz="1000" b="1" dirty="0">
                <a:solidFill>
                  <a:prstClr val="black"/>
                </a:solidFill>
                <a:latin typeface="Arial"/>
                <a:ea typeface="Times New Roman"/>
                <a:cs typeface="Times New Roman"/>
              </a:rPr>
              <a:t>Dynamically expanding</a:t>
            </a:r>
            <a:r>
              <a:rPr lang="en-US" sz="1000" dirty="0">
                <a:solidFill>
                  <a:prstClr val="black"/>
                </a:solidFill>
                <a:latin typeface="Arial"/>
                <a:ea typeface="Times New Roman"/>
                <a:cs typeface="Times New Roman"/>
              </a:rPr>
              <a:t> is selected as an option,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Assign iSCSI target</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New iSCSI target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Specify target name</a:t>
            </a:r>
            <a:r>
              <a:rPr lang="en-US" sz="1000" dirty="0">
                <a:solidFill>
                  <a:prstClr val="black"/>
                </a:solidFill>
                <a:latin typeface="Arial"/>
                <a:ea typeface="Times New Roman"/>
                <a:cs typeface="Times New Roman"/>
              </a:rPr>
              <a:t> page,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FileServer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Specify access servers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Select a method to identify the initiator</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Enter a value for the selected type</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Type</a:t>
            </a:r>
            <a:r>
              <a:rPr lang="en-US" sz="1000" dirty="0">
                <a:solidFill>
                  <a:prstClr val="black"/>
                </a:solidFill>
                <a:latin typeface="Arial"/>
                <a:ea typeface="Times New Roman"/>
                <a:cs typeface="Times New Roman"/>
              </a:rPr>
              <a:t> drop-down list box, click </a:t>
            </a:r>
            <a:r>
              <a:rPr lang="en-US" sz="1000" b="1" dirty="0">
                <a:solidFill>
                  <a:prstClr val="black"/>
                </a:solidFill>
                <a:latin typeface="Arial"/>
                <a:ea typeface="Times New Roman"/>
                <a:cs typeface="Times New Roman"/>
              </a:rPr>
              <a:t>IP Address</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Value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172.16.0.11</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Specify access servers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Enable Authentication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Confirm selections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View results</a:t>
            </a:r>
            <a:r>
              <a:rPr lang="en-US" sz="1000" dirty="0">
                <a:solidFill>
                  <a:prstClr val="black"/>
                </a:solidFill>
                <a:latin typeface="Arial"/>
                <a:ea typeface="Times New Roman"/>
                <a:cs typeface="Times New Roman"/>
              </a:rPr>
              <a:t> page, wait until the creation process completes, and then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41</a:t>
            </a:fld>
            <a:endParaRPr lang="en-IN"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6380920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7"/>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iSCSI VIRTUAL DISKS</a:t>
            </a:r>
            <a:r>
              <a:rPr lang="en-US" sz="1000" dirty="0">
                <a:solidFill>
                  <a:prstClr val="black"/>
                </a:solidFill>
                <a:latin typeface="Arial"/>
                <a:ea typeface="Times New Roman"/>
                <a:cs typeface="Times New Roman"/>
              </a:rPr>
              <a:t> pane, click </a:t>
            </a:r>
            <a:r>
              <a:rPr lang="en-US" sz="1000" b="1" dirty="0">
                <a:solidFill>
                  <a:prstClr val="black"/>
                </a:solidFill>
                <a:latin typeface="Arial"/>
                <a:ea typeface="Times New Roman"/>
                <a:cs typeface="Times New Roman"/>
              </a:rPr>
              <a:t>TASKS</a:t>
            </a:r>
            <a:r>
              <a:rPr lang="en-US" sz="1000" dirty="0">
                <a:solidFill>
                  <a:prstClr val="black"/>
                </a:solidFill>
                <a:latin typeface="Arial"/>
                <a:ea typeface="Times New Roman"/>
                <a:cs typeface="Times New Roman"/>
              </a:rPr>
              <a:t>, and then in the </a:t>
            </a:r>
            <a:r>
              <a:rPr lang="en-US" sz="1000" b="1" dirty="0">
                <a:solidFill>
                  <a:prstClr val="black"/>
                </a:solidFill>
                <a:latin typeface="Arial"/>
                <a:ea typeface="Times New Roman"/>
                <a:cs typeface="Times New Roman"/>
              </a:rPr>
              <a:t>TASKS</a:t>
            </a:r>
            <a:r>
              <a:rPr lang="en-US" sz="1000" dirty="0">
                <a:solidFill>
                  <a:prstClr val="black"/>
                </a:solidFill>
                <a:latin typeface="Arial"/>
                <a:ea typeface="Times New Roman"/>
                <a:cs typeface="Times New Roman"/>
              </a:rPr>
              <a:t> drop-down list box, click </a:t>
            </a:r>
            <a:r>
              <a:rPr lang="en-US" sz="1000" b="1" dirty="0">
                <a:solidFill>
                  <a:prstClr val="black"/>
                </a:solidFill>
                <a:latin typeface="Arial"/>
                <a:ea typeface="Times New Roman"/>
                <a:cs typeface="Times New Roman"/>
              </a:rPr>
              <a:t>New iSCSI Virtual Disk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New iSCSI Virtual Disk Wizard</a:t>
            </a:r>
            <a:r>
              <a:rPr lang="en-US" sz="1000" dirty="0">
                <a:solidFill>
                  <a:prstClr val="black"/>
                </a:solidFill>
                <a:latin typeface="Arial"/>
                <a:ea typeface="Times New Roman"/>
                <a:cs typeface="Times New Roman"/>
              </a:rPr>
              <a:t>, on the </a:t>
            </a:r>
            <a:r>
              <a:rPr lang="en-US" sz="1000" b="1" dirty="0">
                <a:solidFill>
                  <a:prstClr val="black"/>
                </a:solidFill>
                <a:latin typeface="Arial"/>
                <a:ea typeface="Times New Roman"/>
                <a:cs typeface="Times New Roman"/>
              </a:rPr>
              <a:t>Select iSCSI virtual disk location</a:t>
            </a:r>
            <a:r>
              <a:rPr lang="en-US" sz="1000" dirty="0">
                <a:solidFill>
                  <a:prstClr val="black"/>
                </a:solidFill>
                <a:latin typeface="Arial"/>
                <a:ea typeface="Times New Roman"/>
                <a:cs typeface="Times New Roman"/>
              </a:rPr>
              <a:t> page, under </a:t>
            </a:r>
            <a:r>
              <a:rPr lang="en-US" sz="1000" b="1" dirty="0">
                <a:solidFill>
                  <a:prstClr val="black"/>
                </a:solidFill>
                <a:latin typeface="Arial"/>
                <a:ea typeface="Times New Roman"/>
                <a:cs typeface="Times New Roman"/>
              </a:rPr>
              <a:t>Storage location</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C:</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Specify iSCSI virtual disk name</a:t>
            </a:r>
            <a:r>
              <a:rPr lang="en-US" sz="1000" dirty="0">
                <a:solidFill>
                  <a:prstClr val="black"/>
                </a:solidFill>
                <a:latin typeface="Arial"/>
                <a:ea typeface="Times New Roman"/>
                <a:cs typeface="Times New Roman"/>
              </a:rPr>
              <a:t> page, in 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iSCSIDisk2</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Specify iSCSI virtual disk size</a:t>
            </a:r>
            <a:r>
              <a:rPr lang="en-US" sz="1000" dirty="0">
                <a:solidFill>
                  <a:prstClr val="black"/>
                </a:solidFill>
                <a:latin typeface="Arial"/>
                <a:ea typeface="Times New Roman"/>
                <a:cs typeface="Times New Roman"/>
              </a:rPr>
              <a:t> page, in the </a:t>
            </a:r>
            <a:r>
              <a:rPr lang="en-US" sz="1000" b="1" dirty="0">
                <a:solidFill>
                  <a:prstClr val="black"/>
                </a:solidFill>
                <a:latin typeface="Arial"/>
                <a:ea typeface="Times New Roman"/>
                <a:cs typeface="Times New Roman"/>
              </a:rPr>
              <a:t>Size</a:t>
            </a:r>
            <a:r>
              <a:rPr lang="en-US" sz="1000" dirty="0">
                <a:solidFill>
                  <a:prstClr val="black"/>
                </a:solidFill>
                <a:latin typeface="Arial"/>
                <a:ea typeface="Times New Roman"/>
                <a:cs typeface="Times New Roman"/>
              </a:rPr>
              <a:t> text box, type </a:t>
            </a:r>
            <a:r>
              <a:rPr lang="en-US" sz="1000" b="1" dirty="0">
                <a:solidFill>
                  <a:prstClr val="black"/>
                </a:solidFill>
                <a:latin typeface="Arial"/>
                <a:ea typeface="Times New Roman"/>
                <a:cs typeface="Times New Roman"/>
              </a:rPr>
              <a:t>5</a:t>
            </a:r>
            <a:r>
              <a:rPr lang="en-US" sz="1000" dirty="0">
                <a:solidFill>
                  <a:prstClr val="black"/>
                </a:solidFill>
                <a:latin typeface="Arial"/>
                <a:ea typeface="Times New Roman"/>
                <a:cs typeface="Times New Roman"/>
              </a:rPr>
              <a:t>. </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Ensure that </a:t>
            </a:r>
            <a:r>
              <a:rPr lang="en-US" sz="1000" b="1" dirty="0">
                <a:solidFill>
                  <a:prstClr val="black"/>
                </a:solidFill>
                <a:latin typeface="Arial"/>
                <a:ea typeface="Times New Roman"/>
                <a:cs typeface="Times New Roman"/>
              </a:rPr>
              <a:t>GB</a:t>
            </a:r>
            <a:r>
              <a:rPr lang="en-US" sz="1000" dirty="0">
                <a:solidFill>
                  <a:prstClr val="black"/>
                </a:solidFill>
                <a:latin typeface="Arial"/>
                <a:ea typeface="Times New Roman"/>
                <a:cs typeface="Times New Roman"/>
              </a:rPr>
              <a:t> is selected in the drop-down list box, ensure that </a:t>
            </a:r>
            <a:r>
              <a:rPr lang="en-US" sz="1000" b="1" dirty="0">
                <a:solidFill>
                  <a:prstClr val="black"/>
                </a:solidFill>
                <a:latin typeface="Arial"/>
                <a:ea typeface="Times New Roman"/>
                <a:cs typeface="Times New Roman"/>
              </a:rPr>
              <a:t>Dynamically expanding</a:t>
            </a:r>
            <a:r>
              <a:rPr lang="en-US" sz="1000" dirty="0">
                <a:solidFill>
                  <a:prstClr val="black"/>
                </a:solidFill>
                <a:latin typeface="Arial"/>
                <a:ea typeface="Times New Roman"/>
                <a:cs typeface="Times New Roman"/>
              </a:rPr>
              <a:t> is selected as an option,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Assign iSCSI target</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fileserver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Confirm selections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View results</a:t>
            </a:r>
            <a:r>
              <a:rPr lang="en-US" sz="1000" dirty="0">
                <a:solidFill>
                  <a:prstClr val="black"/>
                </a:solidFill>
                <a:latin typeface="Arial"/>
                <a:ea typeface="Times New Roman"/>
                <a:cs typeface="Times New Roman"/>
              </a:rPr>
              <a:t> page, wait until the creation process completes, and then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t>42</a:t>
            </a:fld>
            <a:endParaRPr lang="en-IN"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3231266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After you complete the demonstration, revert the virtual machines.</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need to use the available virtual machine environment. The required virtual machines should be running. If they are not, before you begin the demonstration, you must complete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start </a:t>
            </a:r>
            <a:r>
              <a:rPr lang="en-US" sz="1000" b="1" dirty="0">
                <a:effectLst/>
                <a:latin typeface="Arial"/>
                <a:ea typeface="Times New Roman"/>
                <a:cs typeface="Times New Roman"/>
              </a:rPr>
              <a:t>Hyper-V Manager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Hyper-V Manager, click </a:t>
            </a:r>
            <a:r>
              <a:rPr lang="en-US" sz="1000" b="1" dirty="0">
                <a:effectLst/>
                <a:latin typeface="Arial"/>
                <a:ea typeface="Times New Roman"/>
                <a:cs typeface="Times New Roman"/>
              </a:rPr>
              <a:t>20743C-LON-DC1</a:t>
            </a:r>
            <a:r>
              <a:rPr lang="en-US" sz="1000" dirty="0">
                <a:effectLst/>
                <a:latin typeface="Arial"/>
                <a:ea typeface="Times New Roman"/>
                <a:cs typeface="Times New Roman"/>
              </a:rPr>
              <a:t>, and then 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Start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Connect</a:t>
            </a:r>
            <a:r>
              <a:rPr lang="en-US" sz="1000" dirty="0">
                <a:effectLst/>
                <a:latin typeface="Arial"/>
                <a:ea typeface="Times New Roman"/>
                <a:cs typeface="Times New Roman"/>
              </a:rPr>
              <a:t>. Wait until the virtual machine starts.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by using the following credentials: </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User name: </a:t>
            </a:r>
            <a:r>
              <a:rPr lang="en-US" sz="1000" b="1" dirty="0">
                <a:effectLst/>
                <a:latin typeface="Arial"/>
                <a:ea typeface="Times New Roman"/>
                <a:cs typeface="Times New Roman"/>
              </a:rPr>
              <a:t>Administrator</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Password: </a:t>
            </a:r>
            <a:r>
              <a:rPr lang="en-US" sz="1000" b="1" dirty="0">
                <a:effectLst/>
                <a:latin typeface="Arial"/>
                <a:ea typeface="Times New Roman"/>
                <a:cs typeface="Times New Roman"/>
              </a:rPr>
              <a:t>Pa55w.rd</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Domain: </a:t>
            </a:r>
            <a:r>
              <a:rPr lang="en-US" sz="1000" b="1" dirty="0">
                <a:effectLst/>
                <a:latin typeface="Arial"/>
                <a:ea typeface="Times New Roman"/>
                <a:cs typeface="Times New Roman"/>
              </a:rPr>
              <a:t>Adatum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Repeat steps 2 to 4 for </a:t>
            </a:r>
            <a:r>
              <a:rPr lang="en-US" sz="1000" b="1" dirty="0">
                <a:effectLst/>
                <a:latin typeface="Arial"/>
                <a:ea typeface="Times New Roman"/>
                <a:cs typeface="Times New Roman"/>
              </a:rPr>
              <a:t>20743C-LON-SVR1</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Times New Roman"/>
              </a:rPr>
              <a:t>To complete this demonstration, you must have completed the previous demonstration, Configuring the iSCSI Target.</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Connect LON-SVR1 to the iSCSI target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LON-SVR1</a:t>
            </a:r>
            <a:r>
              <a:rPr lang="en-US" sz="1000" dirty="0">
                <a:effectLst/>
                <a:latin typeface="Arial"/>
                <a:ea typeface="Times New Roman"/>
                <a:cs typeface="Times New Roman"/>
              </a:rPr>
              <a:t>, in Server Manager,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iSCSI Initiator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Microsoft iSCSI</a:t>
            </a:r>
            <a:r>
              <a:rPr lang="en-US" sz="1000" dirty="0">
                <a:effectLst/>
                <a:latin typeface="Arial"/>
                <a:ea typeface="Times New Roman"/>
                <a:cs typeface="Times New Roman"/>
              </a:rPr>
              <a:t> message box, click </a:t>
            </a:r>
            <a:r>
              <a:rPr lang="en-US" sz="1000" b="1" dirty="0">
                <a:effectLst/>
                <a:latin typeface="Arial"/>
                <a:ea typeface="Times New Roman"/>
                <a:cs typeface="Times New Roman"/>
              </a:rPr>
              <a:t>Yes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iSCSI Initiator Properties</a:t>
            </a:r>
            <a:r>
              <a:rPr lang="en-US" sz="1000" dirty="0">
                <a:effectLst/>
                <a:latin typeface="Arial"/>
                <a:ea typeface="Times New Roman"/>
                <a:cs typeface="Times New Roman"/>
              </a:rPr>
              <a:t> dialog box, on the </a:t>
            </a:r>
            <a:r>
              <a:rPr lang="en-US" sz="1000" b="1" dirty="0">
                <a:effectLst/>
                <a:latin typeface="Arial"/>
                <a:ea typeface="Times New Roman"/>
                <a:cs typeface="Times New Roman"/>
              </a:rPr>
              <a:t>Targets</a:t>
            </a:r>
            <a:r>
              <a:rPr lang="en-US" sz="1000" dirty="0">
                <a:effectLst/>
                <a:latin typeface="Arial"/>
                <a:ea typeface="Times New Roman"/>
                <a:cs typeface="Times New Roman"/>
              </a:rPr>
              <a:t> tab, in the </a:t>
            </a:r>
            <a:r>
              <a:rPr lang="en-US" sz="1000" b="1" dirty="0">
                <a:effectLst/>
                <a:latin typeface="Arial"/>
                <a:ea typeface="Times New Roman"/>
                <a:cs typeface="Times New Roman"/>
              </a:rPr>
              <a:t>Target</a:t>
            </a:r>
            <a:r>
              <a:rPr lang="en-US" sz="1000" dirty="0">
                <a:effectLst/>
                <a:latin typeface="Arial"/>
                <a:ea typeface="Times New Roman"/>
                <a:cs typeface="Times New Roman"/>
              </a:rPr>
              <a:t> text box, type </a:t>
            </a:r>
            <a:br>
              <a:rPr lang="en-US" sz="1000" dirty="0">
                <a:effectLst/>
                <a:latin typeface="Arial"/>
                <a:ea typeface="Times New Roman"/>
                <a:cs typeface="Times New Roman"/>
              </a:rPr>
            </a:br>
            <a:r>
              <a:rPr lang="en-US" sz="1000" b="1" dirty="0">
                <a:effectLst/>
                <a:latin typeface="Arial"/>
                <a:ea typeface="Times New Roman"/>
                <a:cs typeface="Times New Roman"/>
              </a:rPr>
              <a:t>LON-DC1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Quick Connect</a:t>
            </a:r>
            <a:r>
              <a:rPr lang="en-US" sz="1000" dirty="0">
                <a:effectLst/>
                <a:latin typeface="Arial"/>
                <a:ea typeface="Times New Roman"/>
                <a:cs typeface="Times New Roman"/>
              </a:rPr>
              <a: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294727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4"/>
            </a:pPr>
            <a:r>
              <a:rPr lang="en-US" sz="1000" dirty="0">
                <a:latin typeface="Arial"/>
                <a:ea typeface="Times New Roman"/>
                <a:cs typeface="Times New Roman"/>
              </a:rPr>
              <a:t>In the </a:t>
            </a:r>
            <a:r>
              <a:rPr lang="en-US" sz="1000" b="1" dirty="0">
                <a:latin typeface="Arial"/>
                <a:ea typeface="Times New Roman"/>
                <a:cs typeface="Times New Roman"/>
              </a:rPr>
              <a:t>Quick Connect</a:t>
            </a:r>
            <a:r>
              <a:rPr lang="en-US" sz="1000" dirty="0">
                <a:latin typeface="Arial"/>
                <a:ea typeface="Times New Roman"/>
                <a:cs typeface="Times New Roman"/>
              </a:rPr>
              <a:t> window, in the </a:t>
            </a:r>
            <a:r>
              <a:rPr lang="en-US" sz="1000" b="1" dirty="0">
                <a:latin typeface="Arial"/>
                <a:ea typeface="Times New Roman"/>
                <a:cs typeface="Times New Roman"/>
              </a:rPr>
              <a:t>Discovered targets</a:t>
            </a:r>
            <a:r>
              <a:rPr lang="en-US" sz="1000" dirty="0">
                <a:latin typeface="Arial"/>
                <a:ea typeface="Times New Roman"/>
                <a:cs typeface="Times New Roman"/>
              </a:rPr>
              <a:t> section, click </a:t>
            </a:r>
            <a:br>
              <a:rPr lang="en-US" sz="1000" dirty="0">
                <a:latin typeface="Arial"/>
                <a:ea typeface="Times New Roman"/>
                <a:cs typeface="Times New Roman"/>
              </a:rPr>
            </a:br>
            <a:r>
              <a:rPr lang="en-US" sz="1000" b="1" dirty="0">
                <a:latin typeface="Arial"/>
                <a:ea typeface="Times New Roman"/>
                <a:cs typeface="Times New Roman"/>
              </a:rPr>
              <a:t>iqn.1991-</a:t>
            </a:r>
            <a:r>
              <a:rPr lang="en-US" sz="1000" b="1" dirty="0">
                <a:solidFill>
                  <a:prstClr val="black"/>
                </a:solidFill>
                <a:latin typeface="Arial"/>
                <a:ea typeface="Times New Roman"/>
                <a:cs typeface="Times New Roman"/>
              </a:rPr>
              <a:t>05.com.microsoft:lon-dc1-fileserver-target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Done</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iSCSI Initiator Properties</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Verify the presence of the iSCSI disks</a:t>
            </a:r>
            <a:endParaRPr lang="en-IN"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Server Manager, in the tree pane, click </a:t>
            </a:r>
            <a:r>
              <a:rPr lang="en-US" sz="1000" b="1" dirty="0">
                <a:solidFill>
                  <a:prstClr val="black"/>
                </a:solidFill>
                <a:latin typeface="Arial"/>
                <a:ea typeface="Times New Roman"/>
                <a:cs typeface="Times New Roman"/>
              </a:rPr>
              <a:t>File and Storage Services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Disks</a:t>
            </a:r>
            <a:r>
              <a:rPr lang="en-US" sz="1000" dirty="0">
                <a:solidFill>
                  <a:prstClr val="black"/>
                </a:solidFill>
                <a:latin typeface="Arial"/>
                <a:ea typeface="Times New Roman"/>
                <a:cs typeface="Times New Roman"/>
              </a:rPr>
              <a: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Server Manager, in the content pane, point out the two new 5-GB disks that are offline. Point out that the bus type is iSCSI. (If you are in the </a:t>
            </a:r>
            <a:r>
              <a:rPr lang="en-US" sz="1000" b="1" dirty="0">
                <a:solidFill>
                  <a:prstClr val="black"/>
                </a:solidFill>
                <a:latin typeface="Arial"/>
                <a:ea typeface="Times New Roman"/>
                <a:cs typeface="Times New Roman"/>
              </a:rPr>
              <a:t>File and Storage Services</a:t>
            </a:r>
            <a:r>
              <a:rPr lang="en-US" sz="1000" dirty="0">
                <a:solidFill>
                  <a:prstClr val="black"/>
                </a:solidFill>
                <a:latin typeface="Arial"/>
                <a:ea typeface="Times New Roman"/>
                <a:cs typeface="Times New Roman"/>
              </a:rPr>
              <a:t> section of </a:t>
            </a:r>
            <a:r>
              <a:rPr lang="en-US" sz="1000" b="1" dirty="0">
                <a:solidFill>
                  <a:prstClr val="black"/>
                </a:solidFill>
                <a:latin typeface="Arial"/>
                <a:ea typeface="Times New Roman"/>
                <a:cs typeface="Times New Roman"/>
              </a:rPr>
              <a:t>Server Manager</a:t>
            </a:r>
            <a:r>
              <a:rPr lang="en-US" sz="1000" dirty="0">
                <a:solidFill>
                  <a:prstClr val="black"/>
                </a:solidFill>
                <a:latin typeface="Arial"/>
                <a:ea typeface="Times New Roman"/>
                <a:cs typeface="Times New Roman"/>
              </a:rPr>
              <a:t>, you might need to click the refresh button to see the two new disks.)</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t>44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785016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6D7C007-FA16-4EDB-B09E-A1E1846AC815}" type="slidenum">
              <a:rPr lang="en-IN" smtClean="0"/>
              <a:t>45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649406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Exercise 1: Implementing FSRM</a:t>
            </a:r>
          </a:p>
          <a:p>
            <a:pPr>
              <a:lnSpc>
                <a:spcPct val="115000"/>
              </a:lnSpc>
              <a:spcAft>
                <a:spcPts val="1000"/>
              </a:spcAft>
            </a:pPr>
            <a:r>
              <a:rPr lang="en-IN" sz="1000" dirty="0">
                <a:latin typeface="Arial"/>
                <a:ea typeface="Calibri"/>
                <a:cs typeface="Times New Roman"/>
              </a:rPr>
              <a:t>To control disk-space consumption by users, you are implementing FSRM quotas. You must limit each user’s home folder to 500 MB. You also need to configure an email that will be sent to users to alert them when their home folders exceed 75 percent of their storage quota. An event also is written to the event log so that administrators can track it. </a:t>
            </a:r>
          </a:p>
          <a:p>
            <a:pPr>
              <a:lnSpc>
                <a:spcPct val="115000"/>
              </a:lnSpc>
              <a:spcAft>
                <a:spcPts val="1000"/>
              </a:spcAft>
            </a:pPr>
            <a:r>
              <a:rPr lang="en-IN" sz="1000" dirty="0">
                <a:latin typeface="Arial"/>
                <a:ea typeface="Calibri"/>
                <a:cs typeface="Times New Roman"/>
              </a:rPr>
              <a:t>Additionally, managers are concerned that employees are storing large media files in home folders, which violates corporate policy. You need to implement file screening to prevent users from storing media files such as video, audio, and graphics files in their home folders.</a:t>
            </a:r>
          </a:p>
          <a:p>
            <a:pPr>
              <a:lnSpc>
                <a:spcPct val="115000"/>
              </a:lnSpc>
              <a:spcAft>
                <a:spcPts val="1000"/>
              </a:spcAft>
            </a:pPr>
            <a:r>
              <a:rPr lang="en-IN" sz="1000" b="1" dirty="0">
                <a:latin typeface="Arial"/>
                <a:ea typeface="Calibri"/>
                <a:cs typeface="Times New Roman"/>
              </a:rPr>
              <a:t>Exercise 2: Implementing Data Deduplication</a:t>
            </a:r>
          </a:p>
          <a:p>
            <a:pPr>
              <a:lnSpc>
                <a:spcPct val="115000"/>
              </a:lnSpc>
              <a:spcAft>
                <a:spcPts val="1000"/>
              </a:spcAft>
            </a:pPr>
            <a:r>
              <a:rPr lang="en-IN" sz="1000" dirty="0">
                <a:latin typeface="Arial"/>
                <a:ea typeface="Calibri"/>
                <a:cs typeface="Times New Roman"/>
              </a:rPr>
              <a:t>You decide to install the Data Deduplication role service by using Server Manager. You determine that drive E is heavily used and you suspect it contains duplicate files in some folders. You decide to enable and configure the Data Deduplication role to reduce the consumed space on this volume.</a:t>
            </a:r>
          </a:p>
          <a:p>
            <a:pPr>
              <a:lnSpc>
                <a:spcPct val="115000"/>
              </a:lnSpc>
              <a:spcAft>
                <a:spcPts val="1000"/>
              </a:spcAft>
            </a:pPr>
            <a:r>
              <a:rPr lang="en-IN" sz="1000" b="1" dirty="0">
                <a:latin typeface="Arial"/>
                <a:ea typeface="Calibri"/>
                <a:cs typeface="Times New Roman"/>
              </a:rPr>
              <a:t>Exercise 3: Configuring iSCSI storage</a:t>
            </a:r>
          </a:p>
          <a:p>
            <a:pPr>
              <a:lnSpc>
                <a:spcPct val="115000"/>
              </a:lnSpc>
              <a:spcAft>
                <a:spcPts val="1000"/>
              </a:spcAft>
            </a:pPr>
            <a:r>
              <a:rPr lang="en-IN" sz="1000" dirty="0">
                <a:latin typeface="Arial"/>
                <a:ea typeface="Calibri"/>
                <a:cs typeface="Times New Roman"/>
              </a:rPr>
              <a:t>Executives at Adatum are exploring the option of using iSCSI to decrease the cost and complexity of configuring centralized storage. Therefore, you must install and configure the iSCSI targets, and configure the iSCSI initiators to provide access to the targets.</a:t>
            </a:r>
          </a:p>
        </p:txBody>
      </p:sp>
      <p:sp>
        <p:nvSpPr>
          <p:cNvPr id="4" name="Slide Number Placeholder 3"/>
          <p:cNvSpPr>
            <a:spLocks noGrp="1"/>
          </p:cNvSpPr>
          <p:nvPr>
            <p:ph type="sldNum" sz="quarter" idx="10"/>
          </p:nvPr>
        </p:nvSpPr>
        <p:spPr/>
        <p:txBody>
          <a:bodyPr/>
          <a:lstStyle/>
          <a:p>
            <a:fld id="{A6D7C007-FA16-4EDB-B09E-A1E1846AC815}" type="slidenum">
              <a:rPr lang="en-IN" smtClean="0"/>
              <a:t>46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014006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t>47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8927601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Why would you implement MPIO with iSCSI? What problem does this solve?</a:t>
            </a:r>
          </a:p>
          <a:p>
            <a:pPr>
              <a:lnSpc>
                <a:spcPct val="115000"/>
              </a:lnSpc>
              <a:spcAft>
                <a:spcPts val="1000"/>
              </a:spcAft>
            </a:pPr>
            <a:r>
              <a:rPr lang="en-IN" sz="1000" b="1" dirty="0">
                <a:latin typeface="Arial"/>
                <a:ea typeface="Calibri"/>
                <a:cs typeface="Times New Roman"/>
              </a:rPr>
              <a:t>Answer</a:t>
            </a:r>
          </a:p>
          <a:p>
            <a:pPr>
              <a:lnSpc>
                <a:spcPct val="115000"/>
              </a:lnSpc>
              <a:spcAft>
                <a:spcPts val="1000"/>
              </a:spcAft>
            </a:pPr>
            <a:r>
              <a:rPr lang="en-IN" sz="1000" dirty="0">
                <a:latin typeface="Arial"/>
                <a:ea typeface="Calibri"/>
                <a:cs typeface="Times New Roman"/>
              </a:rPr>
              <a:t>You must have a Multipath I/O (MPIO) to create a second network route to the iSCSI target. This is useful when you lose a connection to the iSCSI target because of a loss in a network adapter. When you configure an MPIO, you ensure that if a network adapter fails another network adapter can take over.</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is the purpose of the iSCSI initiator component?</a:t>
            </a:r>
          </a:p>
          <a:p>
            <a:pPr>
              <a:lnSpc>
                <a:spcPct val="115000"/>
              </a:lnSpc>
              <a:spcAft>
                <a:spcPts val="1000"/>
              </a:spcAft>
            </a:pPr>
            <a:r>
              <a:rPr lang="en-IN" sz="1000" b="1" dirty="0">
                <a:latin typeface="Arial"/>
                <a:ea typeface="Calibri"/>
                <a:cs typeface="Times New Roman"/>
              </a:rPr>
              <a:t>Answer</a:t>
            </a:r>
          </a:p>
          <a:p>
            <a:pPr>
              <a:lnSpc>
                <a:spcPct val="115000"/>
              </a:lnSpc>
              <a:spcAft>
                <a:spcPts val="1000"/>
              </a:spcAft>
            </a:pPr>
            <a:r>
              <a:rPr lang="en-IN" sz="1000" dirty="0">
                <a:latin typeface="Arial"/>
                <a:ea typeface="Calibri"/>
                <a:cs typeface="Times New Roman"/>
              </a:rPr>
              <a:t>The iSCSI initiator component is the client component that allows iSCSI to connect to an iSCSI target. Windows Vista, Windows Server 2008, and newer Windows client and Windows Server operating systems have this component preinstalled as a service. You only have to start them to use them.</a:t>
            </a: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48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1662859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resiliency types can you configure in the Storage Spaces feature? (Select all that apply.)</a:t>
            </a:r>
          </a:p>
          <a:p>
            <a:pPr>
              <a:lnSpc>
                <a:spcPct val="115000"/>
              </a:lnSpc>
              <a:spcAft>
                <a:spcPts val="1000"/>
              </a:spcAft>
            </a:pPr>
            <a:r>
              <a:rPr lang="en-IN" sz="1000" dirty="0">
                <a:latin typeface="Arial"/>
                <a:ea typeface="Calibri"/>
                <a:cs typeface="Times New Roman"/>
              </a:rPr>
              <a:t>(   ) Option 1: Simple</a:t>
            </a:r>
          </a:p>
          <a:p>
            <a:pPr>
              <a:lnSpc>
                <a:spcPct val="115000"/>
              </a:lnSpc>
              <a:spcAft>
                <a:spcPts val="1000"/>
              </a:spcAft>
            </a:pPr>
            <a:r>
              <a:rPr lang="en-IN" sz="1000" dirty="0">
                <a:latin typeface="Arial"/>
                <a:ea typeface="Calibri"/>
                <a:cs typeface="Times New Roman"/>
              </a:rPr>
              <a:t>(   ) Option 2: Advanced</a:t>
            </a:r>
          </a:p>
          <a:p>
            <a:pPr>
              <a:lnSpc>
                <a:spcPct val="115000"/>
              </a:lnSpc>
              <a:spcAft>
                <a:spcPts val="1000"/>
              </a:spcAft>
            </a:pPr>
            <a:r>
              <a:rPr lang="en-IN" sz="1000" dirty="0">
                <a:latin typeface="Arial"/>
                <a:ea typeface="Calibri"/>
                <a:cs typeface="Times New Roman"/>
              </a:rPr>
              <a:t>(   ) Option 3: Two-way mirror</a:t>
            </a:r>
          </a:p>
          <a:p>
            <a:pPr>
              <a:lnSpc>
                <a:spcPct val="115000"/>
              </a:lnSpc>
              <a:spcAft>
                <a:spcPts val="1000"/>
              </a:spcAft>
            </a:pPr>
            <a:r>
              <a:rPr lang="en-IN" sz="1000" dirty="0">
                <a:latin typeface="Arial"/>
                <a:ea typeface="Calibri"/>
                <a:cs typeface="Times New Roman"/>
              </a:rPr>
              <a:t>(   ) Option 4: Three-way mirror</a:t>
            </a:r>
          </a:p>
          <a:p>
            <a:pPr>
              <a:lnSpc>
                <a:spcPct val="115000"/>
              </a:lnSpc>
              <a:spcAft>
                <a:spcPts val="1000"/>
              </a:spcAft>
            </a:pPr>
            <a:r>
              <a:rPr lang="en-IN" sz="1000" dirty="0">
                <a:latin typeface="Arial"/>
                <a:ea typeface="Calibri"/>
                <a:cs typeface="Times New Roman"/>
              </a:rPr>
              <a:t>(   ) Option 5: Parity</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Simple</a:t>
            </a:r>
          </a:p>
          <a:p>
            <a:pPr>
              <a:lnSpc>
                <a:spcPct val="115000"/>
              </a:lnSpc>
              <a:spcAft>
                <a:spcPts val="1000"/>
              </a:spcAft>
            </a:pPr>
            <a:r>
              <a:rPr lang="en-IN" sz="1000" dirty="0">
                <a:latin typeface="Arial"/>
                <a:ea typeface="Calibri"/>
                <a:cs typeface="Times New Roman"/>
              </a:rPr>
              <a:t>(   ) Option 2: Advanced</a:t>
            </a:r>
          </a:p>
          <a:p>
            <a:pPr>
              <a:lnSpc>
                <a:spcPct val="115000"/>
              </a:lnSpc>
              <a:spcAft>
                <a:spcPts val="1000"/>
              </a:spcAft>
            </a:pPr>
            <a:r>
              <a:rPr lang="en-IN" sz="1000" dirty="0">
                <a:latin typeface="Arial"/>
                <a:ea typeface="Calibri"/>
                <a:cs typeface="Times New Roman"/>
              </a:rPr>
              <a:t>( √) Option 3: Two-way mirror</a:t>
            </a:r>
          </a:p>
          <a:p>
            <a:pPr>
              <a:lnSpc>
                <a:spcPct val="115000"/>
              </a:lnSpc>
              <a:spcAft>
                <a:spcPts val="1000"/>
              </a:spcAft>
            </a:pPr>
            <a:r>
              <a:rPr lang="en-IN" sz="1000" dirty="0">
                <a:latin typeface="Arial"/>
                <a:ea typeface="Calibri"/>
                <a:cs typeface="Times New Roman"/>
              </a:rPr>
              <a:t>( √) Option 4: Three-way mirror</a:t>
            </a:r>
          </a:p>
          <a:p>
            <a:pPr>
              <a:lnSpc>
                <a:spcPct val="115000"/>
              </a:lnSpc>
              <a:spcAft>
                <a:spcPts val="1000"/>
              </a:spcAft>
            </a:pPr>
            <a:r>
              <a:rPr lang="en-IN" sz="1000" dirty="0">
                <a:latin typeface="Arial"/>
                <a:ea typeface="Calibri"/>
                <a:cs typeface="Times New Roman"/>
              </a:rPr>
              <a:t>( √) Option 5: Parity</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There is no advanced resiliency type in the Storage Spaces feature.</a:t>
            </a:r>
          </a:p>
        </p:txBody>
      </p:sp>
      <p:sp>
        <p:nvSpPr>
          <p:cNvPr id="4" name="Slide Number Placeholder 3"/>
          <p:cNvSpPr>
            <a:spLocks noGrp="1"/>
          </p:cNvSpPr>
          <p:nvPr>
            <p:ph type="sldNum" sz="quarter" idx="10"/>
          </p:nvPr>
        </p:nvSpPr>
        <p:spPr/>
        <p:txBody>
          <a:bodyPr/>
          <a:lstStyle/>
          <a:p>
            <a:fld id="{A6D7C007-FA16-4EDB-B09E-A1E1846AC815}" type="slidenum">
              <a:rPr lang="en-IN" smtClean="0"/>
              <a:t>49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01614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sz="1000" dirty="0">
              <a:latin typeface="Arial"/>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397836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Emphasize that with the Storage Spaces feature, you get a storage area network (SAN)-like functionality. The next topic details the Storage Spaces Direct feature.</a:t>
            </a:r>
          </a:p>
        </p:txBody>
      </p:sp>
      <p:sp>
        <p:nvSpPr>
          <p:cNvPr id="4" name="Slide Number Placeholder 3"/>
          <p:cNvSpPr>
            <a:spLocks noGrp="1"/>
          </p:cNvSpPr>
          <p:nvPr>
            <p:ph type="sldNum" sz="quarter" idx="10"/>
          </p:nvPr>
        </p:nvSpPr>
        <p:spPr/>
        <p:txBody>
          <a:bodyPr/>
          <a:lstStyle/>
          <a:p>
            <a:fld id="{A6D7C007-FA16-4EDB-B09E-A1E1846AC815}" type="slidenum">
              <a:rPr lang="en-IN" smtClean="0"/>
              <a:t>50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7170787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This topic has two additional slides.</a:t>
            </a:r>
          </a:p>
          <a:p>
            <a:pPr>
              <a:lnSpc>
                <a:spcPct val="115000"/>
              </a:lnSpc>
              <a:spcAft>
                <a:spcPts val="1000"/>
              </a:spcAft>
            </a:pPr>
            <a:r>
              <a:rPr lang="en-IN" sz="1000" dirty="0">
                <a:latin typeface="Arial"/>
                <a:ea typeface="Calibri"/>
                <a:cs typeface="Times New Roman"/>
              </a:rPr>
              <a:t>Storage Spaces Direct is a new Windows Server 2016 feature, so you should plan on explaining this in depth to students. Walk through the script that students use in the lab exercise </a:t>
            </a:r>
            <a:r>
              <a:rPr lang="en-IN" sz="1000" i="1" dirty="0">
                <a:latin typeface="Arial"/>
                <a:ea typeface="Calibri"/>
                <a:cs typeface="Times New Roman"/>
              </a:rPr>
              <a:t>Implementing the Storage Spaces Direct feature</a:t>
            </a:r>
            <a:r>
              <a:rPr lang="en-IN" sz="1000" dirty="0">
                <a:latin typeface="Arial"/>
                <a:ea typeface="Calibri"/>
                <a:cs typeface="Times New Roman"/>
              </a:rPr>
              <a:t>, and then explain the different steps to students.</a:t>
            </a:r>
          </a:p>
        </p:txBody>
      </p:sp>
      <p:sp>
        <p:nvSpPr>
          <p:cNvPr id="4" name="Slide Number Placeholder 3"/>
          <p:cNvSpPr>
            <a:spLocks noGrp="1"/>
          </p:cNvSpPr>
          <p:nvPr>
            <p:ph type="sldNum" sz="quarter" idx="10"/>
          </p:nvPr>
        </p:nvSpPr>
        <p:spPr/>
        <p:txBody>
          <a:bodyPr/>
          <a:lstStyle/>
          <a:p>
            <a:fld id="{A6D7C007-FA16-4EDB-B09E-A1E1846AC815}" type="slidenum">
              <a:rPr lang="en-IN" smtClean="0"/>
              <a:t>51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4194603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Ensure that the students understand the difference between this solution (two clusters) and the next solution (one cluster). Explain to the students that this scenario scales better because you choose when to upgrade the compute side and/or the storage side of the solution.</a:t>
            </a:r>
          </a:p>
        </p:txBody>
      </p:sp>
      <p:sp>
        <p:nvSpPr>
          <p:cNvPr id="4" name="Slide Number Placeholder 3"/>
          <p:cNvSpPr>
            <a:spLocks noGrp="1"/>
          </p:cNvSpPr>
          <p:nvPr>
            <p:ph type="sldNum" sz="quarter" idx="10"/>
          </p:nvPr>
        </p:nvSpPr>
        <p:spPr/>
        <p:txBody>
          <a:bodyPr/>
          <a:lstStyle/>
          <a:p>
            <a:fld id="{A6D7C007-FA16-4EDB-B09E-A1E1846AC815}" type="slidenum">
              <a:rPr lang="en-IN" smtClean="0"/>
              <a:t>52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7965844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to the students that this is a solution with both storage and Hyper-V on the same servers. </a:t>
            </a:r>
          </a:p>
        </p:txBody>
      </p:sp>
      <p:sp>
        <p:nvSpPr>
          <p:cNvPr id="4" name="Slide Number Placeholder 3"/>
          <p:cNvSpPr>
            <a:spLocks noGrp="1"/>
          </p:cNvSpPr>
          <p:nvPr>
            <p:ph type="sldNum" sz="quarter" idx="10"/>
          </p:nvPr>
        </p:nvSpPr>
        <p:spPr/>
        <p:txBody>
          <a:bodyPr/>
          <a:lstStyle/>
          <a:p>
            <a:fld id="{A6D7C007-FA16-4EDB-B09E-A1E1846AC815}" type="slidenum">
              <a:rPr lang="en-IN" smtClean="0"/>
              <a:t>53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989509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If the students have experience with the Storage Spaces feature, you can spend less time on this topic.</a:t>
            </a:r>
          </a:p>
        </p:txBody>
      </p:sp>
      <p:sp>
        <p:nvSpPr>
          <p:cNvPr id="4" name="Slide Number Placeholder 3"/>
          <p:cNvSpPr>
            <a:spLocks noGrp="1"/>
          </p:cNvSpPr>
          <p:nvPr>
            <p:ph type="sldNum" sz="quarter" idx="10"/>
          </p:nvPr>
        </p:nvSpPr>
        <p:spPr/>
        <p:txBody>
          <a:bodyPr/>
          <a:lstStyle/>
          <a:p>
            <a:fld id="{A6D7C007-FA16-4EDB-B09E-A1E1846AC815}" type="slidenum">
              <a:rPr lang="en-IN" smtClean="0"/>
              <a:t>54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9232771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Clustered storage spaces are outside the scope of this course. However, you can direct students to the additional reading link in the handbook so they can research them and learn more about how to configure them.</a:t>
            </a:r>
          </a:p>
        </p:txBody>
      </p:sp>
      <p:sp>
        <p:nvSpPr>
          <p:cNvPr id="4" name="Slide Number Placeholder 3"/>
          <p:cNvSpPr>
            <a:spLocks noGrp="1"/>
          </p:cNvSpPr>
          <p:nvPr>
            <p:ph type="sldNum" sz="quarter" idx="10"/>
          </p:nvPr>
        </p:nvSpPr>
        <p:spPr/>
        <p:txBody>
          <a:bodyPr/>
          <a:lstStyle/>
          <a:p>
            <a:fld id="{A6D7C007-FA16-4EDB-B09E-A1E1846AC815}" type="slidenum">
              <a:rPr lang="en-IN" smtClean="0"/>
              <a:t>55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0993539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If you want to demonstrate storage tiering to the students, you can simulate storage tiers by using the following Windows PowerShell cmdlets: </a:t>
            </a:r>
          </a:p>
          <a:p>
            <a:pPr>
              <a:lnSpc>
                <a:spcPct val="115000"/>
              </a:lnSpc>
              <a:spcAft>
                <a:spcPts val="1000"/>
              </a:spcAft>
            </a:pPr>
            <a:r>
              <a:rPr lang="en-IN" sz="1000" b="1" dirty="0">
                <a:latin typeface="Arial"/>
                <a:ea typeface="Calibri"/>
                <a:cs typeface="Times New Roman"/>
              </a:rPr>
              <a:t>Get-StoragePool Pool1 | Get-PhysicalDisk | ? Size -lt 20GB | Set-PhysicalDisk –MediaType SSD</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Get-StoragePool Pool1 | Get-PhysicalDisk | ? Size -gt 20GB | Set-PhysicalDisk –MediaType HDD</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56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42797409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can demonstrate the Windows PowerShell cmdlet to create the Storage Spaces Events event log.</a:t>
            </a:r>
          </a:p>
        </p:txBody>
      </p:sp>
      <p:sp>
        <p:nvSpPr>
          <p:cNvPr id="4" name="Slide Number Placeholder 3"/>
          <p:cNvSpPr>
            <a:spLocks noGrp="1"/>
          </p:cNvSpPr>
          <p:nvPr>
            <p:ph type="sldNum" sz="quarter" idx="10"/>
          </p:nvPr>
        </p:nvSpPr>
        <p:spPr/>
        <p:txBody>
          <a:bodyPr/>
          <a:lstStyle/>
          <a:p>
            <a:fld id="{A6D7C007-FA16-4EDB-B09E-A1E1846AC815}" type="slidenum">
              <a:rPr lang="en-IN" smtClean="0"/>
              <a:t>57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4151636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Exercise 1: Configuring redundant storage spaces</a:t>
            </a:r>
          </a:p>
          <a:p>
            <a:pPr>
              <a:lnSpc>
                <a:spcPct val="115000"/>
              </a:lnSpc>
              <a:spcAft>
                <a:spcPts val="1000"/>
              </a:spcAft>
            </a:pPr>
            <a:r>
              <a:rPr lang="en-IN" sz="1000" dirty="0">
                <a:latin typeface="Arial"/>
                <a:ea typeface="Calibri"/>
                <a:cs typeface="Times New Roman"/>
              </a:rPr>
              <a:t>To meet some of the requirements for high availability, you decided to evaluate redundancy options in the Storage Spaces feature. Additionally, you want to test the provisioning of new disks to the storage pool.</a:t>
            </a:r>
          </a:p>
          <a:p>
            <a:pPr>
              <a:lnSpc>
                <a:spcPct val="115000"/>
              </a:lnSpc>
              <a:spcAft>
                <a:spcPts val="1000"/>
              </a:spcAft>
            </a:pPr>
            <a:r>
              <a:rPr lang="en-IN" sz="1000" b="1" dirty="0">
                <a:latin typeface="Arial"/>
                <a:ea typeface="Calibri"/>
                <a:cs typeface="Times New Roman"/>
              </a:rPr>
              <a:t>Exercise 2: Implementing the Storage Spaces Direct feature</a:t>
            </a:r>
          </a:p>
          <a:p>
            <a:pPr>
              <a:lnSpc>
                <a:spcPct val="115000"/>
              </a:lnSpc>
              <a:spcAft>
                <a:spcPts val="1000"/>
              </a:spcAft>
            </a:pPr>
            <a:r>
              <a:rPr lang="en-IN" sz="1000" dirty="0">
                <a:latin typeface="Arial"/>
                <a:ea typeface="Calibri"/>
                <a:cs typeface="Times New Roman"/>
              </a:rPr>
              <a:t>You want to test if using local storage as highly available storage is a viable solution for your organization. Previously, your organization only has used SANs for storing virtual machines. The new features in Windows Server 2016 make it possible to use only local storage, so you want to implement Storage Spaces Direct as a test implementation.</a:t>
            </a:r>
          </a:p>
          <a:p>
            <a:pPr>
              <a:lnSpc>
                <a:spcPct val="115000"/>
              </a:lnSpc>
              <a:spcAft>
                <a:spcPts val="1000"/>
              </a:spcAft>
            </a:pPr>
            <a:r>
              <a:rPr lang="en-IN" sz="1000" dirty="0">
                <a:latin typeface="Arial"/>
                <a:ea typeface="Calibri"/>
                <a:cs typeface="Times New Roman"/>
              </a:rPr>
              <a:t>You will use a Windows PowerShell script in the exercise to create the Storage Spaces Direct cluster and configure Storage Spaces Direct. The script will perform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Install the Remote Server Administration Tools to enable configuration from one server: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Install-WindowsFeature RSAT –IncludeAllSubFeature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Install the required roles and features on the servers that will be a part of the Storage Spaces Direct cluster: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Install-WindowsFeature –Name File-Services, Failover-Clustering –IncludeManagementTools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Validate if you can use the hardware configuration for Storage Spaces Direct: </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Test-Cluster-Node &lt;computer names for the nodes in the cluster&gt; –Include “Storage Spaces Direct”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Create the cluster, but not add any storage:</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New-Cluster –Name &lt;Cluster name&gt; –Node &lt;computer names for the nodes in the cluster&gt; –NoStorage –StaticAddress &lt;IP address&gt;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Configure the cluster properties to enable the Software Storage Bus and add storage:</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dirty="0">
                <a:effectLst/>
                <a:latin typeface="Arial"/>
                <a:ea typeface="Times New Roman"/>
                <a:cs typeface="Times New Roman"/>
              </a:rPr>
              <a:t>Enable-ClusterStorageSpacesDirect -Cluster S2DCluster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58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20649404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Create the storage pool in the cluster: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New-StoragePool  -StorageSubSystemName &lt;Cluster name&gt; -FriendlyName &lt;Storage Pool name&gt;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Create the volume and add it to the CSVs:</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New-Volume -StoragePoolFriendlyName &lt;Storage Pool name&gt; -FriendlyName &lt;Friendly name&gt; -FileSystem CSVFS_ReFS -Size &lt;Size of volume&gt;</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Create the Scale-Out File Server on the cluster:</a:t>
            </a:r>
            <a:endParaRPr lang="en-IN"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New-StorageFileServer -StorageSubSystemName &lt;Cluster name&gt; -FriendlyName &lt;Name of file server in cluster&gt; -HostName &lt;Virtual host name&gt; -Protocols SMB</a:t>
            </a:r>
            <a:endParaRPr lang="en-IN"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Create a folder on the file server and create a new share:</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md "C:\ClusterStorage\Volume1\&lt;Folder name&gt;"</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New-SmbShare -Name &lt;Share name&gt;-Path "C:\ClusterStorage\Volume1\&lt;Folder name&gt;" -FullAccess &lt;Users with Full Control&gt;</a:t>
            </a:r>
            <a:endParaRPr lang="en-IN" sz="1000" dirty="0">
              <a:solidFill>
                <a:prstClr val="black"/>
              </a:solidFill>
              <a:latin typeface="Arial"/>
              <a:ea typeface="Times New Roman"/>
              <a:cs typeface="Times New Roman"/>
            </a:endParaRPr>
          </a:p>
          <a:p>
            <a:pPr lvl="1">
              <a:lnSpc>
                <a:spcPts val="1000"/>
              </a:lnSpc>
              <a:spcBef>
                <a:spcPts val="600"/>
              </a:spcBef>
              <a:spcAft>
                <a:spcPts val="600"/>
              </a:spcAft>
            </a:pPr>
            <a:r>
              <a:rPr lang="en-US" sz="1000" dirty="0">
                <a:solidFill>
                  <a:prstClr val="black"/>
                </a:solidFill>
                <a:latin typeface="Arial"/>
                <a:ea typeface="Times New Roman"/>
                <a:cs typeface="Times New Roman"/>
              </a:rPr>
              <a:t>Set-SmbPathAcl -ShareName &lt;Share name&gt;</a:t>
            </a:r>
            <a:endParaRPr lang="en-IN"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59</a:t>
            </a:fld>
            <a:endParaRPr lang="en-IN"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80036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Define the concept of Software Defined Storage, and explain that it is not a technology. In Windows Server 2016, several different features provide Software Defined Storage functionality.</a:t>
            </a:r>
          </a:p>
        </p:txBody>
      </p:sp>
      <p:sp>
        <p:nvSpPr>
          <p:cNvPr id="4" name="Slide Number Placeholder 3"/>
          <p:cNvSpPr>
            <a:spLocks noGrp="1"/>
          </p:cNvSpPr>
          <p:nvPr>
            <p:ph type="sldNum" sz="quarter" idx="10"/>
          </p:nvPr>
        </p:nvSpPr>
        <p:spPr/>
        <p:txBody>
          <a:bodyPr/>
          <a:lstStyle/>
          <a:p>
            <a:fld id="{A6D7C007-FA16-4EDB-B09E-A1E1846AC815}"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0026731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t>60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4607023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How many disk failures can you have while remaining functional with a three-way mirrored storage space?</a:t>
            </a:r>
          </a:p>
          <a:p>
            <a:pPr>
              <a:lnSpc>
                <a:spcPct val="115000"/>
              </a:lnSpc>
              <a:spcAft>
                <a:spcPts val="1000"/>
              </a:spcAft>
            </a:pPr>
            <a:r>
              <a:rPr lang="en-IN" sz="1000" b="1" dirty="0">
                <a:latin typeface="Arial"/>
                <a:ea typeface="Calibri"/>
                <a:cs typeface="Times New Roman"/>
              </a:rPr>
              <a:t>Answer</a:t>
            </a:r>
          </a:p>
          <a:p>
            <a:pPr>
              <a:lnSpc>
                <a:spcPct val="115000"/>
              </a:lnSpc>
              <a:spcAft>
                <a:spcPts val="1000"/>
              </a:spcAft>
            </a:pPr>
            <a:r>
              <a:rPr lang="en-IN" sz="1000" dirty="0">
                <a:latin typeface="Arial"/>
                <a:ea typeface="Calibri"/>
                <a:cs typeface="Times New Roman"/>
              </a:rPr>
              <a:t>A three-way mirrored storage space can accommodate two disk failures.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How many servers do you need as a minimum to set up the Storage Spaces Direct feature?</a:t>
            </a:r>
          </a:p>
          <a:p>
            <a:pPr>
              <a:lnSpc>
                <a:spcPct val="115000"/>
              </a:lnSpc>
              <a:spcAft>
                <a:spcPts val="1000"/>
              </a:spcAft>
            </a:pPr>
            <a:r>
              <a:rPr lang="en-IN" sz="1000" b="1" dirty="0">
                <a:latin typeface="Arial"/>
                <a:ea typeface="Calibri"/>
                <a:cs typeface="Times New Roman"/>
              </a:rPr>
              <a:t>Answer</a:t>
            </a:r>
          </a:p>
          <a:p>
            <a:pPr>
              <a:lnSpc>
                <a:spcPct val="115000"/>
              </a:lnSpc>
              <a:spcAft>
                <a:spcPts val="1000"/>
              </a:spcAft>
            </a:pPr>
            <a:r>
              <a:rPr lang="en-IN" sz="1000" dirty="0">
                <a:latin typeface="Arial"/>
                <a:ea typeface="Calibri"/>
                <a:cs typeface="Times New Roman"/>
              </a:rPr>
              <a:t>The Storage Spaces Direct feature requires a minimum of four servers.</a:t>
            </a:r>
          </a:p>
        </p:txBody>
      </p:sp>
      <p:sp>
        <p:nvSpPr>
          <p:cNvPr id="4" name="Slide Number Placeholder 3"/>
          <p:cNvSpPr>
            <a:spLocks noGrp="1"/>
          </p:cNvSpPr>
          <p:nvPr>
            <p:ph type="sldNum" sz="quarter" idx="10"/>
          </p:nvPr>
        </p:nvSpPr>
        <p:spPr/>
        <p:txBody>
          <a:bodyPr/>
          <a:lstStyle/>
          <a:p>
            <a:fld id="{A6D7C007-FA16-4EDB-B09E-A1E1846AC815}" type="slidenum">
              <a:rPr lang="en-IN" smtClean="0"/>
              <a:t>61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3158307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Is the Storage Spaces feature also available in Windows 10?</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Yes, you can use the Storage Spaces feature in both Windows Server 2016 and Windows 10.</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Can you configure Data Deduplication on a boot volume?</a:t>
            </a:r>
          </a:p>
          <a:p>
            <a:pPr>
              <a:lnSpc>
                <a:spcPct val="115000"/>
              </a:lnSpc>
              <a:spcAft>
                <a:spcPts val="1000"/>
              </a:spcAft>
            </a:pPr>
            <a:r>
              <a:rPr lang="en-IN" sz="1000" b="1" dirty="0">
                <a:latin typeface="Arial"/>
                <a:ea typeface="Calibri"/>
                <a:cs typeface="Times New Roman"/>
              </a:rPr>
              <a:t>Answer</a:t>
            </a:r>
          </a:p>
          <a:p>
            <a:pPr>
              <a:lnSpc>
                <a:spcPct val="115000"/>
              </a:lnSpc>
              <a:spcAft>
                <a:spcPts val="1000"/>
              </a:spcAft>
            </a:pPr>
            <a:r>
              <a:rPr lang="en-IN" sz="1000" dirty="0">
                <a:latin typeface="Arial"/>
                <a:ea typeface="Calibri"/>
                <a:cs typeface="Times New Roman"/>
              </a:rPr>
              <a:t>No, you cannot configure Data Deduplication on a boot volume. You can configure Data Deduplication only on volumes that are not system or boot volumes.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Can you use both local and shared storage with the Storage Spaces Direct feature?</a:t>
            </a:r>
          </a:p>
          <a:p>
            <a:pPr>
              <a:lnSpc>
                <a:spcPct val="115000"/>
              </a:lnSpc>
              <a:spcAft>
                <a:spcPts val="1000"/>
              </a:spcAft>
            </a:pPr>
            <a:r>
              <a:rPr lang="en-IN"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N</a:t>
            </a:r>
            <a:r>
              <a:rPr lang="en-IN" sz="1000" dirty="0">
                <a:latin typeface="Arial"/>
                <a:ea typeface="Calibri"/>
                <a:cs typeface="Times New Roman"/>
              </a:rPr>
              <a:t>o. Storage Spaces Direct can use only local storage. A standard storage space can use shared storage.</a:t>
            </a:r>
          </a:p>
        </p:txBody>
      </p:sp>
      <p:sp>
        <p:nvSpPr>
          <p:cNvPr id="4" name="Slide Number Placeholder 3"/>
          <p:cNvSpPr>
            <a:spLocks noGrp="1"/>
          </p:cNvSpPr>
          <p:nvPr>
            <p:ph type="sldNum" sz="quarter" idx="10"/>
          </p:nvPr>
        </p:nvSpPr>
        <p:spPr/>
        <p:txBody>
          <a:bodyPr/>
          <a:lstStyle/>
          <a:p>
            <a:fld id="{A6D7C007-FA16-4EDB-B09E-A1E1846AC815}" type="slidenum">
              <a:rPr lang="en-IN" smtClean="0"/>
              <a:t>62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3132236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Resilient File System (ReFS) is not new in Windows Server 2016. However, for students who are familiar with Windows Server 2008 R2, you might want to introduce ReFS. Emphasize the new Accelerated VHDX Operations feature of Windows Server 2016 and ReFS.</a:t>
            </a:r>
          </a:p>
        </p:txBody>
      </p:sp>
      <p:sp>
        <p:nvSpPr>
          <p:cNvPr id="4" name="Slide Number Placeholder 3"/>
          <p:cNvSpPr>
            <a:spLocks noGrp="1"/>
          </p:cNvSpPr>
          <p:nvPr>
            <p:ph type="sldNum" sz="quarter" idx="10"/>
          </p:nvPr>
        </p:nvSpPr>
        <p:spPr/>
        <p:txBody>
          <a:bodyPr/>
          <a:lstStyle/>
          <a:p>
            <a:fld id="{A6D7C007-FA16-4EDB-B09E-A1E1846AC815}"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164026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that the purpose of </a:t>
            </a:r>
            <a:r>
              <a:rPr lang="en-IN" sz="1000" b="1" dirty="0">
                <a:latin typeface="Arial"/>
                <a:ea typeface="Calibri"/>
                <a:cs typeface="Times New Roman"/>
              </a:rPr>
              <a:t>File Server Resource Manager</a:t>
            </a:r>
            <a:r>
              <a:rPr lang="en-IN" sz="1000" dirty="0">
                <a:latin typeface="Arial"/>
                <a:ea typeface="Calibri"/>
                <a:cs typeface="Times New Roman"/>
              </a:rPr>
              <a:t> (FSRM) is to manage and classify data that is stored on a file server. You then can discuss its features, or just the features that students either are not aware of or familiar with.</a:t>
            </a:r>
          </a:p>
        </p:txBody>
      </p:sp>
      <p:sp>
        <p:nvSpPr>
          <p:cNvPr id="4" name="Slide Number Placeholder 3"/>
          <p:cNvSpPr>
            <a:spLocks noGrp="1"/>
          </p:cNvSpPr>
          <p:nvPr>
            <p:ph type="sldNum" sz="quarter" idx="10"/>
          </p:nvPr>
        </p:nvSpPr>
        <p:spPr/>
        <p:txBody>
          <a:bodyPr/>
          <a:lstStyle/>
          <a:p>
            <a:fld id="{A6D7C007-FA16-4EDB-B09E-A1E1846AC815}"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Tree>
    <p:extLst>
      <p:ext uri="{BB962C8B-B14F-4D97-AF65-F5344CB8AC3E}">
        <p14:creationId xmlns:p14="http://schemas.microsoft.com/office/powerpoint/2010/main" val="207817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Ensure that students understand the commands. Be aware that text wrap in the instructions can make one command appear to be two separate commands. </a:t>
            </a:r>
          </a:p>
          <a:p>
            <a:pPr>
              <a:lnSpc>
                <a:spcPct val="115000"/>
              </a:lnSpc>
              <a:spcAft>
                <a:spcPts val="1000"/>
              </a:spcAft>
            </a:pPr>
            <a:r>
              <a:rPr lang="en-IN" sz="1000" dirty="0">
                <a:latin typeface="Arial"/>
                <a:ea typeface="Calibri"/>
                <a:cs typeface="Times New Roman"/>
              </a:rPr>
              <a:t>Keep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For this demonstration, you need to use the available virtual machine environment. Before you begin the demonstration, you must complete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start </a:t>
            </a:r>
            <a:r>
              <a:rPr lang="en-US" sz="1000" b="1" dirty="0">
                <a:effectLst/>
                <a:latin typeface="Arial"/>
                <a:ea typeface="Times New Roman"/>
                <a:cs typeface="Times New Roman"/>
              </a:rPr>
              <a:t>Hyper-V Manager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Hyper-V Manager, click </a:t>
            </a:r>
            <a:r>
              <a:rPr lang="en-US" sz="1000" b="1" dirty="0">
                <a:effectLst/>
                <a:latin typeface="Arial"/>
                <a:ea typeface="Times New Roman"/>
                <a:cs typeface="Times New Roman"/>
              </a:rPr>
              <a:t>20743C-LON-DC1</a:t>
            </a:r>
            <a:r>
              <a:rPr lang="en-US" sz="1000" dirty="0">
                <a:effectLst/>
                <a:latin typeface="Arial"/>
                <a:ea typeface="Times New Roman"/>
                <a:cs typeface="Times New Roman"/>
              </a:rPr>
              <a:t>, and then 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Start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Actions</a:t>
            </a:r>
            <a:r>
              <a:rPr lang="en-US" sz="1000" dirty="0">
                <a:effectLst/>
                <a:latin typeface="Arial"/>
                <a:ea typeface="Times New Roman"/>
                <a:cs typeface="Times New Roman"/>
              </a:rPr>
              <a:t> pane, click </a:t>
            </a:r>
            <a:r>
              <a:rPr lang="en-US" sz="1000" b="1" dirty="0">
                <a:effectLst/>
                <a:latin typeface="Arial"/>
                <a:ea typeface="Times New Roman"/>
                <a:cs typeface="Times New Roman"/>
              </a:rPr>
              <a:t>Connect</a:t>
            </a:r>
            <a:r>
              <a:rPr lang="en-US" sz="1000" dirty="0">
                <a:effectLst/>
                <a:latin typeface="Arial"/>
                <a:ea typeface="Times New Roman"/>
                <a:cs typeface="Times New Roman"/>
              </a:rPr>
              <a:t>. Wait until the virtual machine starts. </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by using the following credentials: </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User name: </a:t>
            </a:r>
            <a:r>
              <a:rPr lang="en-US" sz="1000" b="1" dirty="0">
                <a:effectLst/>
                <a:latin typeface="Arial"/>
                <a:ea typeface="Times New Roman"/>
                <a:cs typeface="Times New Roman"/>
              </a:rPr>
              <a:t>Administrator</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Password: </a:t>
            </a:r>
            <a:r>
              <a:rPr lang="en-US" sz="1000" b="1" dirty="0">
                <a:effectLst/>
                <a:latin typeface="Arial"/>
                <a:ea typeface="Times New Roman"/>
                <a:cs typeface="Times New Roman"/>
              </a:rPr>
              <a:t>Pa55w.rd</a:t>
            </a:r>
            <a:endParaRPr lang="en-IN"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Domain: </a:t>
            </a:r>
            <a:r>
              <a:rPr lang="en-US" sz="1000" b="1" dirty="0">
                <a:effectLst/>
                <a:latin typeface="Arial"/>
                <a:ea typeface="Times New Roman"/>
                <a:cs typeface="Times New Roman"/>
              </a:rPr>
              <a:t>Adatum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Repeat steps 2 to 4 for </a:t>
            </a:r>
            <a:r>
              <a:rPr lang="en-US" sz="1000" b="1" dirty="0">
                <a:effectLst/>
                <a:latin typeface="Arial"/>
                <a:ea typeface="Times New Roman"/>
                <a:cs typeface="Times New Roman"/>
              </a:rPr>
              <a:t>20743C-LON-SVR1</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quota</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LON-SVR1</a:t>
            </a:r>
            <a:r>
              <a:rPr lang="en-US" sz="1000" dirty="0">
                <a:effectLst/>
                <a:latin typeface="Arial"/>
                <a:ea typeface="Times New Roman"/>
                <a:cs typeface="Times New Roman"/>
              </a:rPr>
              <a:t>,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Server Manager</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Server Manager, click </a:t>
            </a:r>
            <a:r>
              <a:rPr lang="en-US" sz="1000" b="1" dirty="0">
                <a:effectLst/>
                <a:latin typeface="Arial"/>
                <a:ea typeface="Times New Roman"/>
                <a:cs typeface="Times New Roman"/>
              </a:rPr>
              <a:t>Add roles and features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Add Roles and Features Wizard</a:t>
            </a:r>
            <a:r>
              <a:rPr lang="en-US" sz="1000" dirty="0">
                <a:effectLst/>
                <a:latin typeface="Arial"/>
                <a:ea typeface="Times New Roman"/>
                <a:cs typeface="Times New Roman"/>
              </a:rPr>
              <a:t>,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Confirm that </a:t>
            </a:r>
            <a:r>
              <a:rPr lang="en-US" sz="1000" b="1" dirty="0">
                <a:effectLst/>
                <a:latin typeface="Arial"/>
                <a:ea typeface="Times New Roman"/>
                <a:cs typeface="Times New Roman"/>
              </a:rPr>
              <a:t>Role-based or feature-based installation</a:t>
            </a:r>
            <a:r>
              <a:rPr lang="en-US" sz="1000" dirty="0">
                <a:effectLst/>
                <a:latin typeface="Arial"/>
                <a:ea typeface="Times New Roman"/>
                <a:cs typeface="Times New Roman"/>
              </a:rPr>
              <a:t> is selected, 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Confirm that </a:t>
            </a:r>
            <a:r>
              <a:rPr lang="en-US" sz="1000" b="1" dirty="0">
                <a:effectLst/>
                <a:latin typeface="Arial"/>
                <a:ea typeface="Times New Roman"/>
                <a:cs typeface="Times New Roman"/>
              </a:rPr>
              <a:t>LON-SVR1.Adatum.com</a:t>
            </a:r>
            <a:r>
              <a:rPr lang="en-US" sz="1000" dirty="0">
                <a:effectLst/>
                <a:latin typeface="Arial"/>
                <a:ea typeface="Times New Roman"/>
                <a:cs typeface="Times New Roman"/>
              </a:rPr>
              <a:t> is selected, 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20743C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2: Overview of storage in Windows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92454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0998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52.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emf"/><Relationship Id="rId7" Type="http://schemas.openxmlformats.org/officeDocument/2006/relationships/image" Target="../media/image17.emf"/><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21.png"/><Relationship Id="rId4" Type="http://schemas.openxmlformats.org/officeDocument/2006/relationships/image" Target="../media/image2.emf"/><Relationship Id="rId9"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dirty="0"/>
              <a:t>Module 2</a:t>
            </a:r>
          </a:p>
        </p:txBody>
      </p:sp>
      <p:sp>
        <p:nvSpPr>
          <p:cNvPr id="3" name="Subtitle 2"/>
          <p:cNvSpPr>
            <a:spLocks noGrp="1"/>
          </p:cNvSpPr>
          <p:nvPr>
            <p:ph type="subTitle" sz="quarter" idx="1"/>
          </p:nvPr>
        </p:nvSpPr>
        <p:spPr/>
        <p:txBody>
          <a:bodyPr/>
          <a:lstStyle/>
          <a:p>
            <a:r>
              <a:rPr lang="en-IN" dirty="0"/>
              <a:t>Overview of storage in </a:t>
            </a:r>
            <a:br>
              <a:rPr lang="en-IN" dirty="0"/>
            </a:br>
            <a:r>
              <a:rPr lang="en-IN" dirty="0"/>
              <a:t>Windows Server 2016
</a:t>
            </a:r>
          </a:p>
        </p:txBody>
      </p:sp>
    </p:spTree>
    <p:extLst>
      <p:ext uri="{BB962C8B-B14F-4D97-AF65-F5344CB8AC3E}">
        <p14:creationId xmlns:p14="http://schemas.microsoft.com/office/powerpoint/2010/main" val="158647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2999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1438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1544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0e75047-f47e-4e95-9ece-9bcdbed177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classification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Provides an automated mechanism to create and assign classification properties to files</a:t>
            </a:r>
          </a:p>
          <a:p>
            <a:endParaRPr lang="en-US" dirty="0"/>
          </a:p>
        </p:txBody>
      </p:sp>
      <p:sp>
        <p:nvSpPr>
          <p:cNvPr id="5" name="TextBox 4"/>
          <p:cNvSpPr txBox="1"/>
          <p:nvPr/>
        </p:nvSpPr>
        <p:spPr>
          <a:xfrm>
            <a:off x="3851254" y="3871127"/>
            <a:ext cx="1397690" cy="400110"/>
          </a:xfrm>
          <a:prstGeom prst="rect">
            <a:avLst/>
          </a:prstGeom>
          <a:noFill/>
          <a:ln>
            <a:noFill/>
          </a:ln>
          <a:effectLst/>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Payroll.xlsx</a:t>
            </a:r>
          </a:p>
        </p:txBody>
      </p:sp>
      <p:sp>
        <p:nvSpPr>
          <p:cNvPr id="6" name="TextBox 5"/>
          <p:cNvSpPr txBox="1"/>
          <p:nvPr/>
        </p:nvSpPr>
        <p:spPr>
          <a:xfrm>
            <a:off x="1442231" y="3851049"/>
            <a:ext cx="1723549" cy="707886"/>
          </a:xfrm>
          <a:prstGeom prst="rect">
            <a:avLst/>
          </a:prstGeom>
          <a:noFill/>
          <a:ln>
            <a:noFill/>
          </a:ln>
          <a:effectLst/>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Classification </a:t>
            </a:r>
          </a:p>
          <a:p>
            <a:r>
              <a:rPr lang="en-US" sz="2000" b="0" dirty="0">
                <a:latin typeface="Segoe UI" pitchFamily="34" charset="0"/>
                <a:ea typeface="Segoe UI" pitchFamily="34" charset="0"/>
                <a:cs typeface="Segoe UI" pitchFamily="34" charset="0"/>
              </a:rPr>
              <a:t>rule</a:t>
            </a:r>
          </a:p>
        </p:txBody>
      </p:sp>
      <p:sp>
        <p:nvSpPr>
          <p:cNvPr id="7" name="TextBox 6"/>
          <p:cNvSpPr txBox="1"/>
          <p:nvPr/>
        </p:nvSpPr>
        <p:spPr>
          <a:xfrm>
            <a:off x="3833325" y="5881253"/>
            <a:ext cx="1803699" cy="400110"/>
          </a:xfrm>
          <a:prstGeom prst="rect">
            <a:avLst/>
          </a:prstGeom>
          <a:noFill/>
          <a:ln>
            <a:noFill/>
          </a:ln>
          <a:effectLst/>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Is Confidential</a:t>
            </a:r>
          </a:p>
        </p:txBody>
      </p:sp>
      <p:grpSp>
        <p:nvGrpSpPr>
          <p:cNvPr id="8" name="Group 7" descr="This slide has an illustration of a classification rule icon on the left, an automated process icon on the right and arrows pointing from both to a payroll.xlsx report icon in the middle. This depicts that a classification rule runs on a schedule to change classification for payroll.xlsx. Additionally, an IsConfidential icon below indicates that the payroll report is classified as confidential.&#10;" title="File classification"/>
          <p:cNvGrpSpPr/>
          <p:nvPr/>
        </p:nvGrpSpPr>
        <p:grpSpPr>
          <a:xfrm>
            <a:off x="1515368" y="2610306"/>
            <a:ext cx="5908953" cy="3469142"/>
            <a:chOff x="1512283" y="3004744"/>
            <a:chExt cx="5908953" cy="3469142"/>
          </a:xfrm>
        </p:grpSpPr>
        <p:sp>
          <p:nvSpPr>
            <p:cNvPr id="9" name="Line 78"/>
            <p:cNvSpPr>
              <a:spLocks noChangeShapeType="1"/>
            </p:cNvSpPr>
            <p:nvPr/>
          </p:nvSpPr>
          <p:spPr bwMode="auto">
            <a:xfrm rot="5400000" flipV="1">
              <a:off x="3104682" y="2817984"/>
              <a:ext cx="1" cy="167923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0" name="Line 78"/>
            <p:cNvSpPr>
              <a:spLocks noChangeShapeType="1"/>
            </p:cNvSpPr>
            <p:nvPr/>
          </p:nvSpPr>
          <p:spPr bwMode="auto">
            <a:xfrm rot="5400000">
              <a:off x="5840187" y="2607135"/>
              <a:ext cx="1" cy="216625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12283" y="3004744"/>
              <a:ext cx="868705" cy="11509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ally\Desktop\ID Resources\LeX Graphics 7_2013\question 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474" y="3344559"/>
              <a:ext cx="472935" cy="4712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44301" y="3176707"/>
              <a:ext cx="812761" cy="106878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auto">
            <a:xfrm>
              <a:off x="2470633" y="5109882"/>
              <a:ext cx="1138729" cy="1172465"/>
            </a:xfrm>
            <a:prstGeom prst="rect">
              <a:avLst/>
            </a:prstGeom>
            <a:solidFill>
              <a:srgbClr val="00B0F0"/>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15"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83700" y="5405106"/>
              <a:ext cx="812761" cy="10687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183430" y="3065330"/>
              <a:ext cx="1237806" cy="10978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2539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4a4f7f0-d136-4797-84b6-8360427402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file classification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marL="173736" lvl="1">
              <a:buSzPct val="100000"/>
            </a:pPr>
            <a:r>
              <a:rPr lang="en-US" dirty="0"/>
              <a:t>Create a classification property</a:t>
            </a:r>
          </a:p>
          <a:p>
            <a:pPr marL="173736" lvl="1">
              <a:buSzPct val="100000"/>
            </a:pPr>
            <a:r>
              <a:rPr lang="en-US" dirty="0"/>
              <a:t>Create a classification rule</a:t>
            </a:r>
          </a:p>
          <a:p>
            <a:pPr marL="173736" lvl="1">
              <a:buSzPct val="100000"/>
            </a:pPr>
            <a:r>
              <a:rPr lang="en-US" dirty="0"/>
              <a:t>Modify the classification schedule</a:t>
            </a:r>
          </a:p>
          <a:p>
            <a:endParaRPr lang="en-US" dirty="0"/>
          </a:p>
        </p:txBody>
      </p:sp>
    </p:spTree>
    <p:extLst>
      <p:ext uri="{BB962C8B-B14F-4D97-AF65-F5344CB8AC3E}">
        <p14:creationId xmlns:p14="http://schemas.microsoft.com/office/powerpoint/2010/main" val="293496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198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59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fe30a44-7a2e-4f12-a575-75120dfc84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Implementing Data Deduplication</a:t>
            </a:r>
          </a:p>
        </p:txBody>
      </p:sp>
      <p:sp>
        <p:nvSpPr>
          <p:cNvPr id="3" name="Text Placeholder 2"/>
          <p:cNvSpPr>
            <a:spLocks noGrp="1"/>
          </p:cNvSpPr>
          <p:nvPr>
            <p:ph type="body" idx="1"/>
          </p:nvPr>
        </p:nvSpPr>
        <p:spPr/>
        <p:txBody>
          <a:bodyPr/>
          <a:lstStyle/>
          <a:p>
            <a:r>
              <a:rPr lang="en-IN" dirty="0"/>
              <a:t>What is Data Deduplication?
Data Deduplication components
Deploying Data Deduplication
Demonstration: Implementing Data Deduplication
Usage scenarios for Data Deduplication
Monitoring and maintaining Data Deduplication
Troubleshooting adverse effects of Data Deduplication
Backup and restore considerations with Data Deduplication</a:t>
            </a:r>
          </a:p>
        </p:txBody>
      </p:sp>
    </p:spTree>
    <p:extLst>
      <p:ext uri="{BB962C8B-B14F-4D97-AF65-F5344CB8AC3E}">
        <p14:creationId xmlns:p14="http://schemas.microsoft.com/office/powerpoint/2010/main" val="306352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IN"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69926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d3dfbb2-7267-4879-95a3-c95c0d3f7f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Data Deduplication?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spcAft>
                <a:spcPts val="1200"/>
              </a:spcAft>
            </a:pPr>
            <a:r>
              <a:rPr lang="en-US" sz="2600" dirty="0"/>
              <a:t>Data Deduplication:</a:t>
            </a:r>
          </a:p>
          <a:p>
            <a:pPr lvl="1">
              <a:spcBef>
                <a:spcPts val="0"/>
              </a:spcBef>
              <a:spcAft>
                <a:spcPts val="1200"/>
              </a:spcAft>
            </a:pPr>
            <a:r>
              <a:rPr lang="en-US" dirty="0"/>
              <a:t>Identifies and removes duplications within data without compromising the data’s integrity </a:t>
            </a:r>
          </a:p>
          <a:p>
            <a:pPr lvl="1">
              <a:spcBef>
                <a:spcPts val="0"/>
              </a:spcBef>
              <a:spcAft>
                <a:spcPts val="1200"/>
              </a:spcAft>
            </a:pPr>
            <a:r>
              <a:rPr lang="en-US" dirty="0"/>
              <a:t>Stores more data in less space</a:t>
            </a:r>
          </a:p>
          <a:p>
            <a:r>
              <a:rPr lang="en-IN" sz="2600" dirty="0"/>
              <a:t>When you enable Data Deduplication on a volume, a background task runs with low priority that:</a:t>
            </a:r>
            <a:endParaRPr lang="en-US" sz="2600" dirty="0"/>
          </a:p>
          <a:p>
            <a:pPr marL="746125" lvl="1" indent="-457200">
              <a:buFont typeface="+mj-lt"/>
              <a:buAutoNum type="arabicPeriod"/>
            </a:pPr>
            <a:r>
              <a:rPr lang="en-IN" dirty="0"/>
              <a:t>Segments data into small, variable-sized chunks</a:t>
            </a:r>
          </a:p>
          <a:p>
            <a:pPr marL="746125" lvl="1" indent="-457200">
              <a:buFont typeface="+mj-lt"/>
              <a:buAutoNum type="arabicPeriod"/>
            </a:pPr>
            <a:r>
              <a:rPr lang="en-IN" dirty="0"/>
              <a:t>Identifies duplicate chunks</a:t>
            </a:r>
          </a:p>
          <a:p>
            <a:pPr marL="746125" lvl="1" indent="-457200">
              <a:buFont typeface="+mj-lt"/>
              <a:buAutoNum type="arabicPeriod"/>
            </a:pPr>
            <a:r>
              <a:rPr lang="en-IN" dirty="0"/>
              <a:t>Replaces redundant copies with a reference</a:t>
            </a:r>
          </a:p>
          <a:p>
            <a:pPr marL="746125" lvl="1" indent="-457200">
              <a:buFont typeface="+mj-lt"/>
              <a:buAutoNum type="arabicPeriod"/>
            </a:pPr>
            <a:r>
              <a:rPr lang="en-IN" dirty="0"/>
              <a:t>Compresses chunks</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25"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4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Overview of storage in Windows Server 2016
Implementing Data Deduplication
Configuring iSCSI storage
Configuring the Storage Spaces feature in Windows Server 2016</a:t>
            </a:r>
          </a:p>
        </p:txBody>
      </p:sp>
    </p:spTree>
    <p:extLst>
      <p:ext uri="{BB962C8B-B14F-4D97-AF65-F5344CB8AC3E}">
        <p14:creationId xmlns:p14="http://schemas.microsoft.com/office/powerpoint/2010/main" val="22769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fbe569c-6590-409d-b9fc-5d1d6932b5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Data Deduplication?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0906"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946"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descr="This slide illustrates the on-disk transformation of files during data deduplication (sub-file chunking). File 1 and File 2 have chunks A, B, and C in common. File 1 includes chunks M and N. File 2 includes chunks X and Y. After being processed, the files are reparse points with metadata and links that point to where the file data is located in the chunk store. Where all chunks are now located in the chunk store, chunks A, B, and C are only stored once. Chunks A, B, and C are green in color, and the other chunks are blue in color.&#10;&#10;"/>
          <p:cNvGrpSpPr/>
          <p:nvPr/>
        </p:nvGrpSpPr>
        <p:grpSpPr>
          <a:xfrm>
            <a:off x="1206229" y="694059"/>
            <a:ext cx="6937079" cy="6163941"/>
            <a:chOff x="1206229" y="694059"/>
            <a:chExt cx="6937079" cy="6163941"/>
          </a:xfrm>
        </p:grpSpPr>
        <p:sp>
          <p:nvSpPr>
            <p:cNvPr id="8" name="Rectangle 7"/>
            <p:cNvSpPr/>
            <p:nvPr/>
          </p:nvSpPr>
          <p:spPr>
            <a:xfrm>
              <a:off x="1206229" y="840029"/>
              <a:ext cx="6937079" cy="6017971"/>
            </a:xfrm>
            <a:prstGeom prst="rect">
              <a:avLst/>
            </a:prstGeom>
            <a:no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a:off x="2565882" y="1779372"/>
              <a:ext cx="3739978" cy="1276866"/>
            </a:xfrm>
            <a:prstGeom prst="rect">
              <a:avLst/>
            </a:prstGeom>
            <a:solidFill>
              <a:srgbClr val="008AB0"/>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a:off x="1240002" y="4111092"/>
              <a:ext cx="3111018" cy="1055268"/>
            </a:xfrm>
            <a:prstGeom prst="rect">
              <a:avLst/>
            </a:prstGeom>
            <a:solidFill>
              <a:srgbClr val="00BCF2"/>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1240002" y="5405281"/>
              <a:ext cx="3111018" cy="1055268"/>
            </a:xfrm>
            <a:prstGeom prst="rect">
              <a:avLst/>
            </a:prstGeom>
            <a:solidFill>
              <a:srgbClr val="00BCF2"/>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p:nvSpPr>
          <p:spPr>
            <a:xfrm>
              <a:off x="4405313" y="3782220"/>
              <a:ext cx="3683794" cy="3023393"/>
            </a:xfrm>
            <a:prstGeom prst="rect">
              <a:avLst/>
            </a:prstGeom>
            <a:solidFill>
              <a:srgbClr val="00BCF2"/>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3" name="Group 12"/>
            <p:cNvGrpSpPr/>
            <p:nvPr/>
          </p:nvGrpSpPr>
          <p:grpSpPr>
            <a:xfrm>
              <a:off x="2953587" y="2122259"/>
              <a:ext cx="3250142" cy="800100"/>
              <a:chOff x="2953587" y="2122259"/>
              <a:chExt cx="3250142" cy="800100"/>
            </a:xfrm>
          </p:grpSpPr>
          <p:sp>
            <p:nvSpPr>
              <p:cNvPr id="117" name="Rectangle 116"/>
              <p:cNvSpPr/>
              <p:nvPr/>
            </p:nvSpPr>
            <p:spPr>
              <a:xfrm>
                <a:off x="2953587" y="2122259"/>
                <a:ext cx="1062037" cy="800100"/>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4120070" y="2122259"/>
                <a:ext cx="2083659" cy="800100"/>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Rectangle 13"/>
            <p:cNvSpPr/>
            <p:nvPr/>
          </p:nvSpPr>
          <p:spPr>
            <a:xfrm>
              <a:off x="1643899" y="4238676"/>
              <a:ext cx="2547101" cy="800100"/>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1643899" y="5532865"/>
              <a:ext cx="2547101" cy="800100"/>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p:cNvSpPr/>
            <p:nvPr/>
          </p:nvSpPr>
          <p:spPr>
            <a:xfrm>
              <a:off x="4495735" y="4187128"/>
              <a:ext cx="1290703" cy="1146871"/>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p:cNvSpPr/>
            <p:nvPr/>
          </p:nvSpPr>
          <p:spPr>
            <a:xfrm>
              <a:off x="4495735" y="5518576"/>
              <a:ext cx="1290703" cy="1146871"/>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p:cNvSpPr/>
            <p:nvPr/>
          </p:nvSpPr>
          <p:spPr>
            <a:xfrm>
              <a:off x="6020305" y="4911687"/>
              <a:ext cx="1980695" cy="1279563"/>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19" name="Group 18"/>
            <p:cNvGrpSpPr/>
            <p:nvPr/>
          </p:nvGrpSpPr>
          <p:grpSpPr>
            <a:xfrm>
              <a:off x="4232254" y="2545841"/>
              <a:ext cx="1725635" cy="261372"/>
              <a:chOff x="4232254" y="2545841"/>
              <a:chExt cx="1725635" cy="261372"/>
            </a:xfrm>
            <a:solidFill>
              <a:srgbClr val="6DC2E9"/>
            </a:solidFill>
          </p:grpSpPr>
          <p:sp>
            <p:nvSpPr>
              <p:cNvPr id="112" name="Rectangle 111"/>
              <p:cNvSpPr/>
              <p:nvPr/>
            </p:nvSpPr>
            <p:spPr>
              <a:xfrm>
                <a:off x="4232254" y="2545841"/>
                <a:ext cx="296884"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ectangle 112"/>
              <p:cNvSpPr/>
              <p:nvPr/>
            </p:nvSpPr>
            <p:spPr>
              <a:xfrm>
                <a:off x="4532291" y="2545841"/>
                <a:ext cx="487384"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4" name="Rectangle 113"/>
              <p:cNvSpPr/>
              <p:nvPr/>
            </p:nvSpPr>
            <p:spPr>
              <a:xfrm>
                <a:off x="5017229" y="2545841"/>
                <a:ext cx="240571"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5" name="Rectangle 114"/>
              <p:cNvSpPr/>
              <p:nvPr/>
            </p:nvSpPr>
            <p:spPr>
              <a:xfrm>
                <a:off x="5259279" y="2545841"/>
                <a:ext cx="470009" cy="261372"/>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p:cNvSpPr/>
              <p:nvPr/>
            </p:nvSpPr>
            <p:spPr>
              <a:xfrm>
                <a:off x="5729697" y="2545841"/>
                <a:ext cx="228192" cy="261372"/>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20" name="Rectangle 19"/>
            <p:cNvSpPr/>
            <p:nvPr/>
          </p:nvSpPr>
          <p:spPr>
            <a:xfrm>
              <a:off x="3077412" y="2467093"/>
              <a:ext cx="813551" cy="338137"/>
            </a:xfrm>
            <a:prstGeom prst="rect">
              <a:avLst/>
            </a:prstGeom>
            <a:solidFill>
              <a:srgbClr val="D2D2D2"/>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p:cNvGrpSpPr/>
            <p:nvPr/>
          </p:nvGrpSpPr>
          <p:grpSpPr>
            <a:xfrm>
              <a:off x="4622801" y="4607142"/>
              <a:ext cx="1057274" cy="617621"/>
              <a:chOff x="4622801" y="4607142"/>
              <a:chExt cx="1057274" cy="617621"/>
            </a:xfrm>
            <a:solidFill>
              <a:srgbClr val="D2D2D2"/>
            </a:solidFill>
          </p:grpSpPr>
          <p:sp>
            <p:nvSpPr>
              <p:cNvPr id="110" name="Rectangle 109"/>
              <p:cNvSpPr/>
              <p:nvPr/>
            </p:nvSpPr>
            <p:spPr>
              <a:xfrm>
                <a:off x="4622801" y="4607142"/>
                <a:ext cx="105727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4622801" y="4954925"/>
                <a:ext cx="105727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2" name="Group 21"/>
            <p:cNvGrpSpPr/>
            <p:nvPr/>
          </p:nvGrpSpPr>
          <p:grpSpPr>
            <a:xfrm>
              <a:off x="6147834" y="5323691"/>
              <a:ext cx="1725635" cy="750596"/>
              <a:chOff x="6147834" y="5323691"/>
              <a:chExt cx="1725635" cy="750596"/>
            </a:xfrm>
            <a:solidFill>
              <a:srgbClr val="6DC2E9"/>
            </a:solidFill>
          </p:grpSpPr>
          <p:grpSp>
            <p:nvGrpSpPr>
              <p:cNvPr id="101" name="Group 100"/>
              <p:cNvGrpSpPr/>
              <p:nvPr/>
            </p:nvGrpSpPr>
            <p:grpSpPr>
              <a:xfrm>
                <a:off x="6147834" y="5323691"/>
                <a:ext cx="1725635" cy="261372"/>
                <a:chOff x="4232254" y="2545841"/>
                <a:chExt cx="1725635" cy="261372"/>
              </a:xfrm>
              <a:grpFill/>
            </p:grpSpPr>
            <p:sp>
              <p:nvSpPr>
                <p:cNvPr id="105" name="Rectangle 104"/>
                <p:cNvSpPr/>
                <p:nvPr/>
              </p:nvSpPr>
              <p:spPr>
                <a:xfrm>
                  <a:off x="4232254" y="2545841"/>
                  <a:ext cx="296884"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6" name="Rectangle 105"/>
                <p:cNvSpPr/>
                <p:nvPr/>
              </p:nvSpPr>
              <p:spPr>
                <a:xfrm>
                  <a:off x="4532291" y="2545841"/>
                  <a:ext cx="487384"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Rectangle 106"/>
                <p:cNvSpPr/>
                <p:nvPr/>
              </p:nvSpPr>
              <p:spPr>
                <a:xfrm>
                  <a:off x="5017229" y="2545841"/>
                  <a:ext cx="240571"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p:cNvSpPr/>
                <p:nvPr/>
              </p:nvSpPr>
              <p:spPr>
                <a:xfrm>
                  <a:off x="5259279" y="2545841"/>
                  <a:ext cx="470009" cy="261372"/>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Rectangle 108"/>
                <p:cNvSpPr/>
                <p:nvPr/>
              </p:nvSpPr>
              <p:spPr>
                <a:xfrm>
                  <a:off x="5729697" y="2545841"/>
                  <a:ext cx="228192" cy="261372"/>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2" name="Group 101"/>
              <p:cNvGrpSpPr/>
              <p:nvPr/>
            </p:nvGrpSpPr>
            <p:grpSpPr>
              <a:xfrm>
                <a:off x="6147844" y="5804449"/>
                <a:ext cx="694281" cy="269838"/>
                <a:chOff x="6147844" y="5804449"/>
                <a:chExt cx="694281" cy="269838"/>
              </a:xfrm>
              <a:grpFill/>
            </p:grpSpPr>
            <p:sp>
              <p:nvSpPr>
                <p:cNvPr id="103" name="Rectangle 102"/>
                <p:cNvSpPr/>
                <p:nvPr/>
              </p:nvSpPr>
              <p:spPr>
                <a:xfrm>
                  <a:off x="6147844" y="5804449"/>
                  <a:ext cx="468856" cy="269838"/>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4" name="Rectangle 103"/>
                <p:cNvSpPr/>
                <p:nvPr/>
              </p:nvSpPr>
              <p:spPr>
                <a:xfrm>
                  <a:off x="6616700" y="5804449"/>
                  <a:ext cx="225425" cy="269838"/>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3" name="Rectangle 22"/>
            <p:cNvSpPr/>
            <p:nvPr/>
          </p:nvSpPr>
          <p:spPr>
            <a:xfrm>
              <a:off x="3484606" y="864972"/>
              <a:ext cx="3739978" cy="1276866"/>
            </a:xfrm>
            <a:prstGeom prst="rect">
              <a:avLst/>
            </a:prstGeom>
            <a:solidFill>
              <a:srgbClr val="00BCF2"/>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4" name="Group 23"/>
            <p:cNvGrpSpPr/>
            <p:nvPr/>
          </p:nvGrpSpPr>
          <p:grpSpPr>
            <a:xfrm>
              <a:off x="3890963" y="1204011"/>
              <a:ext cx="3219450" cy="800100"/>
              <a:chOff x="3890963" y="1204011"/>
              <a:chExt cx="3219450" cy="800100"/>
            </a:xfrm>
          </p:grpSpPr>
          <p:sp>
            <p:nvSpPr>
              <p:cNvPr id="99" name="Rectangle 98"/>
              <p:cNvSpPr/>
              <p:nvPr/>
            </p:nvSpPr>
            <p:spPr>
              <a:xfrm>
                <a:off x="3890963" y="1204011"/>
                <a:ext cx="1062037" cy="800100"/>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p:cNvSpPr/>
              <p:nvPr/>
            </p:nvSpPr>
            <p:spPr>
              <a:xfrm>
                <a:off x="5026754" y="1204011"/>
                <a:ext cx="2083659" cy="800100"/>
              </a:xfrm>
              <a:prstGeom prst="rect">
                <a:avLst/>
              </a:prstGeom>
              <a:noFill/>
              <a:ln w="28575" cap="flat" cmpd="sng" algn="ctr">
                <a:solidFill>
                  <a:sysClr val="window" lastClr="FFFFFF"/>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25" name="Rectangle 24"/>
            <p:cNvSpPr/>
            <p:nvPr/>
          </p:nvSpPr>
          <p:spPr>
            <a:xfrm>
              <a:off x="4015624" y="1538288"/>
              <a:ext cx="813551" cy="338137"/>
            </a:xfrm>
            <a:prstGeom prst="rect">
              <a:avLst/>
            </a:prstGeom>
            <a:solidFill>
              <a:srgbClr val="D2D2D2"/>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6" name="Group 25"/>
            <p:cNvGrpSpPr/>
            <p:nvPr/>
          </p:nvGrpSpPr>
          <p:grpSpPr>
            <a:xfrm>
              <a:off x="5161899" y="1625442"/>
              <a:ext cx="1725635" cy="261372"/>
              <a:chOff x="4232254" y="2545841"/>
              <a:chExt cx="1725635" cy="261372"/>
            </a:xfrm>
            <a:solidFill>
              <a:srgbClr val="6DC2E9"/>
            </a:solidFill>
          </p:grpSpPr>
          <p:sp>
            <p:nvSpPr>
              <p:cNvPr id="94" name="Rectangle 93"/>
              <p:cNvSpPr/>
              <p:nvPr/>
            </p:nvSpPr>
            <p:spPr>
              <a:xfrm>
                <a:off x="4232254" y="2545841"/>
                <a:ext cx="296884"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4532291" y="2545841"/>
                <a:ext cx="487384"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p:cNvSpPr/>
              <p:nvPr/>
            </p:nvSpPr>
            <p:spPr>
              <a:xfrm>
                <a:off x="5017229" y="2545841"/>
                <a:ext cx="240571" cy="261372"/>
              </a:xfrm>
              <a:prstGeom prst="rect">
                <a:avLst/>
              </a:prstGeom>
              <a:solidFill>
                <a:srgbClr val="BAD80A"/>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5259279" y="2545841"/>
                <a:ext cx="470009" cy="261372"/>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p:cNvSpPr/>
              <p:nvPr/>
            </p:nvSpPr>
            <p:spPr>
              <a:xfrm>
                <a:off x="5729697" y="2545841"/>
                <a:ext cx="228192" cy="261372"/>
              </a:xfrm>
              <a:prstGeom prst="rect">
                <a:avLst/>
              </a:prstGeom>
              <a:solidFill>
                <a:srgbClr val="D2D2D2"/>
              </a:solidFill>
              <a:ln w="12700" cap="flat" cmpd="sng" algn="ctr">
                <a:solidFill>
                  <a:srgbClr val="6DC2E9"/>
                </a:solid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27" name="TextBox 26"/>
            <p:cNvSpPr txBox="1"/>
            <p:nvPr/>
          </p:nvSpPr>
          <p:spPr>
            <a:xfrm rot="16200000">
              <a:off x="3317362" y="1324599"/>
              <a:ext cx="71686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 1</a:t>
              </a:r>
            </a:p>
          </p:txBody>
        </p:sp>
        <p:sp>
          <p:nvSpPr>
            <p:cNvPr id="28" name="TextBox 27"/>
            <p:cNvSpPr txBox="1"/>
            <p:nvPr/>
          </p:nvSpPr>
          <p:spPr>
            <a:xfrm>
              <a:off x="4991100" y="863522"/>
              <a:ext cx="554960"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95000"/>
                      <a:lumOff val="5000"/>
                    </a:prstClr>
                  </a:solidFill>
                  <a:effectLst/>
                  <a:uLnTx/>
                  <a:uFillTx/>
                  <a:latin typeface="Segoe UI" panose="020B0502040204020203" pitchFamily="34" charset="0"/>
                  <a:cs typeface="Segoe UI" panose="020B0502040204020203" pitchFamily="34" charset="0"/>
                </a:rPr>
                <a:t>Data</a:t>
              </a:r>
            </a:p>
          </p:txBody>
        </p:sp>
        <p:sp>
          <p:nvSpPr>
            <p:cNvPr id="29" name="TextBox 28"/>
            <p:cNvSpPr txBox="1"/>
            <p:nvPr/>
          </p:nvSpPr>
          <p:spPr>
            <a:xfrm>
              <a:off x="3828053" y="863522"/>
              <a:ext cx="942887"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Metadata</a:t>
              </a:r>
            </a:p>
          </p:txBody>
        </p:sp>
        <p:sp>
          <p:nvSpPr>
            <p:cNvPr id="30" name="TextBox 29"/>
            <p:cNvSpPr txBox="1"/>
            <p:nvPr/>
          </p:nvSpPr>
          <p:spPr>
            <a:xfrm>
              <a:off x="4005112" y="1493287"/>
              <a:ext cx="87235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Name,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attributes,..</a:t>
              </a:r>
            </a:p>
          </p:txBody>
        </p:sp>
        <p:grpSp>
          <p:nvGrpSpPr>
            <p:cNvPr id="31" name="Group 30"/>
            <p:cNvGrpSpPr/>
            <p:nvPr/>
          </p:nvGrpSpPr>
          <p:grpSpPr>
            <a:xfrm>
              <a:off x="5144086" y="1602288"/>
              <a:ext cx="1800130" cy="307777"/>
              <a:chOff x="5144086" y="1602288"/>
              <a:chExt cx="1800130" cy="307777"/>
            </a:xfrm>
          </p:grpSpPr>
          <p:sp>
            <p:nvSpPr>
              <p:cNvPr id="89" name="TextBox 88"/>
              <p:cNvSpPr txBox="1"/>
              <p:nvPr/>
            </p:nvSpPr>
            <p:spPr>
              <a:xfrm>
                <a:off x="5144086" y="1602288"/>
                <a:ext cx="300082"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a:t>
                </a:r>
              </a:p>
            </p:txBody>
          </p:sp>
          <p:sp>
            <p:nvSpPr>
              <p:cNvPr id="90" name="TextBox 89"/>
              <p:cNvSpPr txBox="1"/>
              <p:nvPr/>
            </p:nvSpPr>
            <p:spPr>
              <a:xfrm>
                <a:off x="5565433" y="1602288"/>
                <a:ext cx="28725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a:t>
                </a:r>
              </a:p>
            </p:txBody>
          </p:sp>
          <p:sp>
            <p:nvSpPr>
              <p:cNvPr id="91" name="TextBox 90"/>
              <p:cNvSpPr txBox="1"/>
              <p:nvPr/>
            </p:nvSpPr>
            <p:spPr>
              <a:xfrm>
                <a:off x="5920409" y="1602288"/>
                <a:ext cx="295274"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t>
                </a:r>
              </a:p>
            </p:txBody>
          </p:sp>
          <p:sp>
            <p:nvSpPr>
              <p:cNvPr id="92" name="TextBox 91"/>
              <p:cNvSpPr txBox="1"/>
              <p:nvPr/>
            </p:nvSpPr>
            <p:spPr>
              <a:xfrm>
                <a:off x="6292076" y="1602288"/>
                <a:ext cx="346570"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a:t>
                </a:r>
              </a:p>
            </p:txBody>
          </p:sp>
          <p:sp>
            <p:nvSpPr>
              <p:cNvPr id="93" name="TextBox 92"/>
              <p:cNvSpPr txBox="1"/>
              <p:nvPr/>
            </p:nvSpPr>
            <p:spPr>
              <a:xfrm>
                <a:off x="6624898" y="1602288"/>
                <a:ext cx="31931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a:t>
                </a:r>
              </a:p>
            </p:txBody>
          </p:sp>
        </p:grpSp>
        <p:grpSp>
          <p:nvGrpSpPr>
            <p:cNvPr id="32" name="Group 31"/>
            <p:cNvGrpSpPr/>
            <p:nvPr/>
          </p:nvGrpSpPr>
          <p:grpSpPr>
            <a:xfrm>
              <a:off x="6235447" y="5797622"/>
              <a:ext cx="628809" cy="312051"/>
              <a:chOff x="6235447" y="5797622"/>
              <a:chExt cx="628809" cy="312051"/>
            </a:xfrm>
          </p:grpSpPr>
          <p:sp>
            <p:nvSpPr>
              <p:cNvPr id="87" name="TextBox 86"/>
              <p:cNvSpPr txBox="1"/>
              <p:nvPr/>
            </p:nvSpPr>
            <p:spPr>
              <a:xfrm>
                <a:off x="6235447" y="5801896"/>
                <a:ext cx="290464"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X</a:t>
                </a:r>
              </a:p>
            </p:txBody>
          </p:sp>
          <p:sp>
            <p:nvSpPr>
              <p:cNvPr id="88" name="TextBox 87"/>
              <p:cNvSpPr txBox="1"/>
              <p:nvPr/>
            </p:nvSpPr>
            <p:spPr>
              <a:xfrm>
                <a:off x="6580204" y="5797622"/>
                <a:ext cx="284052"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Y</a:t>
                </a:r>
              </a:p>
            </p:txBody>
          </p:sp>
        </p:grpSp>
        <p:sp>
          <p:nvSpPr>
            <p:cNvPr id="33" name="TextBox 32"/>
            <p:cNvSpPr txBox="1"/>
            <p:nvPr/>
          </p:nvSpPr>
          <p:spPr>
            <a:xfrm>
              <a:off x="1639425" y="4263547"/>
              <a:ext cx="942887"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Metadata</a:t>
              </a: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34" name="TextBox 33"/>
            <p:cNvSpPr txBox="1"/>
            <p:nvPr/>
          </p:nvSpPr>
          <p:spPr>
            <a:xfrm>
              <a:off x="1613645" y="5518576"/>
              <a:ext cx="942887"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Metadata</a:t>
              </a:r>
            </a:p>
          </p:txBody>
        </p:sp>
        <p:sp>
          <p:nvSpPr>
            <p:cNvPr id="35" name="TextBox 34"/>
            <p:cNvSpPr txBox="1"/>
            <p:nvPr/>
          </p:nvSpPr>
          <p:spPr>
            <a:xfrm>
              <a:off x="4742421" y="4629889"/>
              <a:ext cx="750526"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Metadata</a:t>
              </a:r>
            </a:p>
          </p:txBody>
        </p:sp>
        <p:sp>
          <p:nvSpPr>
            <p:cNvPr id="36" name="TextBox 35"/>
            <p:cNvSpPr txBox="1"/>
            <p:nvPr/>
          </p:nvSpPr>
          <p:spPr>
            <a:xfrm>
              <a:off x="4496592" y="4189977"/>
              <a:ext cx="1261884"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Chunk stream A</a:t>
              </a:r>
            </a:p>
          </p:txBody>
        </p:sp>
        <p:sp>
          <p:nvSpPr>
            <p:cNvPr id="37" name="TextBox 36"/>
            <p:cNvSpPr txBox="1"/>
            <p:nvPr/>
          </p:nvSpPr>
          <p:spPr>
            <a:xfrm>
              <a:off x="4475379" y="5558546"/>
              <a:ext cx="1250663"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Chunk stream B</a:t>
              </a:r>
            </a:p>
          </p:txBody>
        </p:sp>
        <p:sp>
          <p:nvSpPr>
            <p:cNvPr id="38" name="TextBox 37"/>
            <p:cNvSpPr txBox="1"/>
            <p:nvPr/>
          </p:nvSpPr>
          <p:spPr>
            <a:xfrm>
              <a:off x="3077118" y="2430242"/>
              <a:ext cx="872355"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Name,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attributes,..</a:t>
              </a:r>
            </a:p>
          </p:txBody>
        </p:sp>
        <p:grpSp>
          <p:nvGrpSpPr>
            <p:cNvPr id="39" name="Group 38"/>
            <p:cNvGrpSpPr/>
            <p:nvPr/>
          </p:nvGrpSpPr>
          <p:grpSpPr>
            <a:xfrm>
              <a:off x="4211492" y="2515376"/>
              <a:ext cx="1764864" cy="307777"/>
              <a:chOff x="5144086" y="1602288"/>
              <a:chExt cx="1764864" cy="307777"/>
            </a:xfrm>
          </p:grpSpPr>
          <p:sp>
            <p:nvSpPr>
              <p:cNvPr id="82" name="TextBox 81"/>
              <p:cNvSpPr txBox="1"/>
              <p:nvPr/>
            </p:nvSpPr>
            <p:spPr>
              <a:xfrm>
                <a:off x="5144086" y="1602288"/>
                <a:ext cx="300082"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a:t>
                </a:r>
              </a:p>
            </p:txBody>
          </p:sp>
          <p:sp>
            <p:nvSpPr>
              <p:cNvPr id="83" name="TextBox 82"/>
              <p:cNvSpPr txBox="1"/>
              <p:nvPr/>
            </p:nvSpPr>
            <p:spPr>
              <a:xfrm>
                <a:off x="5565433" y="1602288"/>
                <a:ext cx="28725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a:t>
                </a:r>
              </a:p>
            </p:txBody>
          </p:sp>
          <p:sp>
            <p:nvSpPr>
              <p:cNvPr id="84" name="TextBox 83"/>
              <p:cNvSpPr txBox="1"/>
              <p:nvPr/>
            </p:nvSpPr>
            <p:spPr>
              <a:xfrm>
                <a:off x="5920409" y="1602288"/>
                <a:ext cx="295274"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t>
                </a:r>
              </a:p>
            </p:txBody>
          </p:sp>
          <p:sp>
            <p:nvSpPr>
              <p:cNvPr id="85" name="TextBox 84"/>
              <p:cNvSpPr txBox="1"/>
              <p:nvPr/>
            </p:nvSpPr>
            <p:spPr>
              <a:xfrm>
                <a:off x="6292076" y="1602288"/>
                <a:ext cx="290464"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X</a:t>
                </a:r>
              </a:p>
            </p:txBody>
          </p:sp>
          <p:sp>
            <p:nvSpPr>
              <p:cNvPr id="86" name="TextBox 85"/>
              <p:cNvSpPr txBox="1"/>
              <p:nvPr/>
            </p:nvSpPr>
            <p:spPr>
              <a:xfrm>
                <a:off x="6624898" y="1602288"/>
                <a:ext cx="284052"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Y</a:t>
                </a:r>
              </a:p>
            </p:txBody>
          </p:sp>
        </p:grpSp>
        <p:grpSp>
          <p:nvGrpSpPr>
            <p:cNvPr id="40" name="Group 39"/>
            <p:cNvGrpSpPr/>
            <p:nvPr/>
          </p:nvGrpSpPr>
          <p:grpSpPr>
            <a:xfrm>
              <a:off x="6137558" y="5300489"/>
              <a:ext cx="1800130" cy="307777"/>
              <a:chOff x="5144086" y="1602288"/>
              <a:chExt cx="1800130" cy="307777"/>
            </a:xfrm>
          </p:grpSpPr>
          <p:sp>
            <p:nvSpPr>
              <p:cNvPr id="77" name="TextBox 76"/>
              <p:cNvSpPr txBox="1"/>
              <p:nvPr/>
            </p:nvSpPr>
            <p:spPr>
              <a:xfrm>
                <a:off x="5144086" y="1602288"/>
                <a:ext cx="300082"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a:t>
                </a:r>
              </a:p>
            </p:txBody>
          </p:sp>
          <p:sp>
            <p:nvSpPr>
              <p:cNvPr id="78" name="TextBox 77"/>
              <p:cNvSpPr txBox="1"/>
              <p:nvPr/>
            </p:nvSpPr>
            <p:spPr>
              <a:xfrm>
                <a:off x="5565433" y="1602288"/>
                <a:ext cx="28725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a:t>
                </a:r>
              </a:p>
            </p:txBody>
          </p:sp>
          <p:sp>
            <p:nvSpPr>
              <p:cNvPr id="79" name="TextBox 78"/>
              <p:cNvSpPr txBox="1"/>
              <p:nvPr/>
            </p:nvSpPr>
            <p:spPr>
              <a:xfrm>
                <a:off x="5920409" y="1602288"/>
                <a:ext cx="295274"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t>
                </a:r>
              </a:p>
            </p:txBody>
          </p:sp>
          <p:sp>
            <p:nvSpPr>
              <p:cNvPr id="80" name="TextBox 79"/>
              <p:cNvSpPr txBox="1"/>
              <p:nvPr/>
            </p:nvSpPr>
            <p:spPr>
              <a:xfrm>
                <a:off x="6292076" y="1602288"/>
                <a:ext cx="346570"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a:t>
                </a:r>
              </a:p>
            </p:txBody>
          </p:sp>
          <p:sp>
            <p:nvSpPr>
              <p:cNvPr id="81" name="TextBox 80"/>
              <p:cNvSpPr txBox="1"/>
              <p:nvPr/>
            </p:nvSpPr>
            <p:spPr>
              <a:xfrm>
                <a:off x="6624898" y="1602288"/>
                <a:ext cx="31931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a:t>
                </a:r>
              </a:p>
            </p:txBody>
          </p:sp>
        </p:grpSp>
        <p:sp>
          <p:nvSpPr>
            <p:cNvPr id="41" name="TextBox 40"/>
            <p:cNvSpPr txBox="1"/>
            <p:nvPr/>
          </p:nvSpPr>
          <p:spPr>
            <a:xfrm>
              <a:off x="4546535" y="4954925"/>
              <a:ext cx="1217000"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Chunk IDs, Offsets</a:t>
              </a:r>
            </a:p>
          </p:txBody>
        </p:sp>
        <p:sp>
          <p:nvSpPr>
            <p:cNvPr id="42" name="TextBox 41"/>
            <p:cNvSpPr txBox="1"/>
            <p:nvPr/>
          </p:nvSpPr>
          <p:spPr>
            <a:xfrm rot="16200000">
              <a:off x="2375380" y="2233140"/>
              <a:ext cx="71686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 2</a:t>
              </a:r>
            </a:p>
          </p:txBody>
        </p:sp>
        <p:sp>
          <p:nvSpPr>
            <p:cNvPr id="43" name="TextBox 42"/>
            <p:cNvSpPr txBox="1"/>
            <p:nvPr/>
          </p:nvSpPr>
          <p:spPr>
            <a:xfrm rot="16200000">
              <a:off x="1077407" y="4454060"/>
              <a:ext cx="71686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 1</a:t>
              </a:r>
            </a:p>
          </p:txBody>
        </p:sp>
        <p:cxnSp>
          <p:nvCxnSpPr>
            <p:cNvPr id="44" name="Straight Arrow Connector 43"/>
            <p:cNvCxnSpPr/>
            <p:nvPr/>
          </p:nvCxnSpPr>
          <p:spPr>
            <a:xfrm>
              <a:off x="4052888" y="4771895"/>
              <a:ext cx="422491" cy="0"/>
            </a:xfrm>
            <a:prstGeom prst="straightConnector1">
              <a:avLst/>
            </a:prstGeom>
            <a:noFill/>
            <a:ln w="28575" cap="flat" cmpd="sng" algn="ctr">
              <a:solidFill>
                <a:srgbClr val="FF0000"/>
              </a:solidFill>
              <a:prstDash val="solid"/>
              <a:miter lim="800000"/>
              <a:tailEnd type="triangle"/>
            </a:ln>
            <a:effectLst/>
          </p:spPr>
        </p:cxnSp>
        <p:sp>
          <p:nvSpPr>
            <p:cNvPr id="45" name="TextBox 44"/>
            <p:cNvSpPr txBox="1"/>
            <p:nvPr/>
          </p:nvSpPr>
          <p:spPr>
            <a:xfrm rot="16200000">
              <a:off x="1051005" y="5748249"/>
              <a:ext cx="71686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 2</a:t>
              </a:r>
            </a:p>
          </p:txBody>
        </p:sp>
        <p:grpSp>
          <p:nvGrpSpPr>
            <p:cNvPr id="46" name="Group 45"/>
            <p:cNvGrpSpPr/>
            <p:nvPr/>
          </p:nvGrpSpPr>
          <p:grpSpPr>
            <a:xfrm>
              <a:off x="1767121" y="4638726"/>
              <a:ext cx="2324285" cy="272962"/>
              <a:chOff x="1767121" y="4638726"/>
              <a:chExt cx="2324285" cy="272962"/>
            </a:xfrm>
            <a:solidFill>
              <a:srgbClr val="D2D2D2"/>
            </a:solidFill>
          </p:grpSpPr>
          <p:sp>
            <p:nvSpPr>
              <p:cNvPr id="74" name="Rectangle 73"/>
              <p:cNvSpPr/>
              <p:nvPr/>
            </p:nvSpPr>
            <p:spPr>
              <a:xfrm>
                <a:off x="1767121" y="4641850"/>
                <a:ext cx="82685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5" name="Rectangle 74"/>
              <p:cNvSpPr/>
              <p:nvPr/>
            </p:nvSpPr>
            <p:spPr>
              <a:xfrm>
                <a:off x="3264552" y="4638726"/>
                <a:ext cx="82685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p:cNvSpPr/>
              <p:nvPr/>
            </p:nvSpPr>
            <p:spPr>
              <a:xfrm>
                <a:off x="2680392" y="4638726"/>
                <a:ext cx="491433"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7" name="Group 46"/>
            <p:cNvGrpSpPr/>
            <p:nvPr/>
          </p:nvGrpSpPr>
          <p:grpSpPr>
            <a:xfrm>
              <a:off x="1713884" y="4638003"/>
              <a:ext cx="2422594" cy="250069"/>
              <a:chOff x="1709121" y="4644937"/>
              <a:chExt cx="2422594" cy="250069"/>
            </a:xfrm>
          </p:grpSpPr>
          <p:sp>
            <p:nvSpPr>
              <p:cNvPr id="71" name="TextBox 70"/>
              <p:cNvSpPr txBox="1"/>
              <p:nvPr/>
            </p:nvSpPr>
            <p:spPr>
              <a:xfrm>
                <a:off x="1709121" y="4644937"/>
                <a:ext cx="949299"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Standard info</a:t>
                </a:r>
              </a:p>
            </p:txBody>
          </p:sp>
          <p:sp>
            <p:nvSpPr>
              <p:cNvPr id="72" name="TextBox 71"/>
              <p:cNvSpPr txBox="1"/>
              <p:nvPr/>
            </p:nvSpPr>
            <p:spPr>
              <a:xfrm>
                <a:off x="2648887" y="4648785"/>
                <a:ext cx="561372"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Sparse</a:t>
                </a:r>
              </a:p>
            </p:txBody>
          </p:sp>
          <p:sp>
            <p:nvSpPr>
              <p:cNvPr id="73" name="TextBox 72"/>
              <p:cNvSpPr txBox="1"/>
              <p:nvPr/>
            </p:nvSpPr>
            <p:spPr>
              <a:xfrm>
                <a:off x="3209668" y="4644937"/>
                <a:ext cx="922047"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Reparse data</a:t>
                </a:r>
              </a:p>
            </p:txBody>
          </p:sp>
        </p:grpSp>
        <p:cxnSp>
          <p:nvCxnSpPr>
            <p:cNvPr id="48" name="Straight Arrow Connector 47"/>
            <p:cNvCxnSpPr>
              <a:endCxn id="63" idx="1"/>
            </p:cNvCxnSpPr>
            <p:nvPr/>
          </p:nvCxnSpPr>
          <p:spPr>
            <a:xfrm>
              <a:off x="4052888" y="6066487"/>
              <a:ext cx="569913" cy="0"/>
            </a:xfrm>
            <a:prstGeom prst="straightConnector1">
              <a:avLst/>
            </a:prstGeom>
            <a:noFill/>
            <a:ln w="28575" cap="flat" cmpd="sng" algn="ctr">
              <a:solidFill>
                <a:srgbClr val="FF0000"/>
              </a:solidFill>
              <a:prstDash val="solid"/>
              <a:miter lim="800000"/>
              <a:tailEnd type="triangle"/>
            </a:ln>
            <a:effectLst/>
          </p:spPr>
        </p:cxnSp>
        <p:grpSp>
          <p:nvGrpSpPr>
            <p:cNvPr id="49" name="Group 48"/>
            <p:cNvGrpSpPr/>
            <p:nvPr/>
          </p:nvGrpSpPr>
          <p:grpSpPr>
            <a:xfrm>
              <a:off x="1767121" y="5932915"/>
              <a:ext cx="2324285" cy="278297"/>
              <a:chOff x="1767121" y="5932915"/>
              <a:chExt cx="2324285" cy="278297"/>
            </a:xfrm>
            <a:solidFill>
              <a:srgbClr val="D2D2D2"/>
            </a:solidFill>
          </p:grpSpPr>
          <p:sp>
            <p:nvSpPr>
              <p:cNvPr id="68" name="Rectangle 67"/>
              <p:cNvSpPr/>
              <p:nvPr/>
            </p:nvSpPr>
            <p:spPr>
              <a:xfrm>
                <a:off x="1767121" y="5941374"/>
                <a:ext cx="82685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9" name="Rectangle 68"/>
              <p:cNvSpPr/>
              <p:nvPr/>
            </p:nvSpPr>
            <p:spPr>
              <a:xfrm>
                <a:off x="3264552" y="5938250"/>
                <a:ext cx="82685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0" name="Rectangle 69"/>
              <p:cNvSpPr/>
              <p:nvPr/>
            </p:nvSpPr>
            <p:spPr>
              <a:xfrm>
                <a:off x="2673525" y="5932915"/>
                <a:ext cx="491433"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0" name="Group 49"/>
            <p:cNvGrpSpPr/>
            <p:nvPr/>
          </p:nvGrpSpPr>
          <p:grpSpPr>
            <a:xfrm>
              <a:off x="1710283" y="5947605"/>
              <a:ext cx="2422594" cy="250069"/>
              <a:chOff x="1710553" y="5085293"/>
              <a:chExt cx="2422594" cy="250069"/>
            </a:xfrm>
          </p:grpSpPr>
          <p:sp>
            <p:nvSpPr>
              <p:cNvPr id="65" name="TextBox 64"/>
              <p:cNvSpPr txBox="1"/>
              <p:nvPr/>
            </p:nvSpPr>
            <p:spPr>
              <a:xfrm>
                <a:off x="1710553" y="5085293"/>
                <a:ext cx="949299"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Standard info</a:t>
                </a:r>
              </a:p>
            </p:txBody>
          </p:sp>
          <p:sp>
            <p:nvSpPr>
              <p:cNvPr id="66" name="TextBox 65"/>
              <p:cNvSpPr txBox="1"/>
              <p:nvPr/>
            </p:nvSpPr>
            <p:spPr>
              <a:xfrm>
                <a:off x="2650319" y="5089141"/>
                <a:ext cx="561372"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Sparse</a:t>
                </a:r>
              </a:p>
            </p:txBody>
          </p:sp>
          <p:sp>
            <p:nvSpPr>
              <p:cNvPr id="67" name="TextBox 66"/>
              <p:cNvSpPr txBox="1"/>
              <p:nvPr/>
            </p:nvSpPr>
            <p:spPr>
              <a:xfrm>
                <a:off x="3211100" y="5085293"/>
                <a:ext cx="922047"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Reparse data</a:t>
                </a:r>
              </a:p>
            </p:txBody>
          </p:sp>
        </p:grpSp>
        <p:cxnSp>
          <p:nvCxnSpPr>
            <p:cNvPr id="51" name="Elbow Connector 50"/>
            <p:cNvCxnSpPr/>
            <p:nvPr/>
          </p:nvCxnSpPr>
          <p:spPr>
            <a:xfrm>
              <a:off x="5672041" y="4743088"/>
              <a:ext cx="567135" cy="551855"/>
            </a:xfrm>
            <a:prstGeom prst="bentConnector3">
              <a:avLst>
                <a:gd name="adj1" fmla="val 99825"/>
              </a:avLst>
            </a:prstGeom>
            <a:noFill/>
            <a:ln w="28575" cap="flat" cmpd="sng" algn="ctr">
              <a:solidFill>
                <a:srgbClr val="FF0000"/>
              </a:solidFill>
              <a:prstDash val="solid"/>
              <a:miter lim="800000"/>
              <a:tailEnd type="triangle"/>
            </a:ln>
            <a:effectLst/>
          </p:spPr>
        </p:cxnSp>
        <p:cxnSp>
          <p:nvCxnSpPr>
            <p:cNvPr id="52" name="Elbow Connector 51"/>
            <p:cNvCxnSpPr/>
            <p:nvPr/>
          </p:nvCxnSpPr>
          <p:spPr>
            <a:xfrm rot="5400000" flipH="1" flipV="1">
              <a:off x="5546058" y="5840246"/>
              <a:ext cx="982925" cy="211191"/>
            </a:xfrm>
            <a:prstGeom prst="bentConnector3">
              <a:avLst>
                <a:gd name="adj1" fmla="val 99664"/>
              </a:avLst>
            </a:prstGeom>
            <a:noFill/>
            <a:ln w="28575" cap="flat" cmpd="sng" algn="ctr">
              <a:solidFill>
                <a:srgbClr val="FF0000"/>
              </a:solidFill>
              <a:prstDash val="solid"/>
              <a:miter lim="800000"/>
              <a:tailEnd type="triangle"/>
            </a:ln>
            <a:effectLst/>
          </p:spPr>
        </p:cxnSp>
        <p:cxnSp>
          <p:nvCxnSpPr>
            <p:cNvPr id="53" name="Straight Connector 52"/>
            <p:cNvCxnSpPr/>
            <p:nvPr/>
          </p:nvCxnSpPr>
          <p:spPr>
            <a:xfrm flipH="1">
              <a:off x="5647730" y="6433477"/>
              <a:ext cx="299144" cy="0"/>
            </a:xfrm>
            <a:prstGeom prst="line">
              <a:avLst/>
            </a:prstGeom>
            <a:noFill/>
            <a:ln w="28575" cap="flat" cmpd="sng" algn="ctr">
              <a:solidFill>
                <a:srgbClr val="FF0000"/>
              </a:solidFill>
              <a:prstDash val="solid"/>
              <a:miter lim="800000"/>
            </a:ln>
            <a:effectLst/>
          </p:spPr>
        </p:cxnSp>
        <p:grpSp>
          <p:nvGrpSpPr>
            <p:cNvPr id="54" name="Group 53"/>
            <p:cNvGrpSpPr/>
            <p:nvPr/>
          </p:nvGrpSpPr>
          <p:grpSpPr>
            <a:xfrm>
              <a:off x="4622801" y="5931568"/>
              <a:ext cx="1057274" cy="617621"/>
              <a:chOff x="4622801" y="5931568"/>
              <a:chExt cx="1057274" cy="617621"/>
            </a:xfrm>
            <a:solidFill>
              <a:srgbClr val="D2D2D2"/>
            </a:solidFill>
          </p:grpSpPr>
          <p:sp>
            <p:nvSpPr>
              <p:cNvPr id="63" name="Rectangle 62"/>
              <p:cNvSpPr/>
              <p:nvPr/>
            </p:nvSpPr>
            <p:spPr>
              <a:xfrm>
                <a:off x="4622801" y="5931568"/>
                <a:ext cx="105727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4" name="Rectangle 63"/>
              <p:cNvSpPr/>
              <p:nvPr/>
            </p:nvSpPr>
            <p:spPr>
              <a:xfrm>
                <a:off x="4622801" y="6279351"/>
                <a:ext cx="1057274" cy="269838"/>
              </a:xfrm>
              <a:prstGeom prst="rect">
                <a:avLst/>
              </a:prstGeom>
              <a:grp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55" name="TextBox 54"/>
            <p:cNvSpPr txBox="1"/>
            <p:nvPr/>
          </p:nvSpPr>
          <p:spPr>
            <a:xfrm>
              <a:off x="4782013" y="5943758"/>
              <a:ext cx="750526"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Metadata</a:t>
              </a:r>
            </a:p>
          </p:txBody>
        </p:sp>
        <p:sp>
          <p:nvSpPr>
            <p:cNvPr id="56" name="TextBox 55"/>
            <p:cNvSpPr txBox="1"/>
            <p:nvPr/>
          </p:nvSpPr>
          <p:spPr>
            <a:xfrm>
              <a:off x="4551638" y="6294956"/>
              <a:ext cx="1217000" cy="24622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Chunk IDs, Offsets</a:t>
              </a:r>
            </a:p>
          </p:txBody>
        </p:sp>
        <p:cxnSp>
          <p:nvCxnSpPr>
            <p:cNvPr id="57" name="Straight Arrow Connector 56"/>
            <p:cNvCxnSpPr/>
            <p:nvPr/>
          </p:nvCxnSpPr>
          <p:spPr>
            <a:xfrm>
              <a:off x="5920409" y="5947645"/>
              <a:ext cx="227425" cy="0"/>
            </a:xfrm>
            <a:prstGeom prst="straightConnector1">
              <a:avLst/>
            </a:prstGeom>
            <a:noFill/>
            <a:ln w="28575" cap="flat" cmpd="sng" algn="ctr">
              <a:solidFill>
                <a:srgbClr val="FF0000"/>
              </a:solidFill>
              <a:prstDash val="solid"/>
              <a:miter lim="800000"/>
              <a:tailEnd type="triangle"/>
            </a:ln>
            <a:effectLst/>
          </p:spPr>
        </p:cxnSp>
        <p:sp>
          <p:nvSpPr>
            <p:cNvPr id="58" name="Down Arrow 57"/>
            <p:cNvSpPr/>
            <p:nvPr/>
          </p:nvSpPr>
          <p:spPr>
            <a:xfrm>
              <a:off x="4987815" y="3149788"/>
              <a:ext cx="659915" cy="574563"/>
            </a:xfrm>
            <a:prstGeom prst="downArrow">
              <a:avLst/>
            </a:prstGeom>
            <a:solidFill>
              <a:srgbClr val="FF0000"/>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9" name="TextBox 58"/>
            <p:cNvSpPr txBox="1"/>
            <p:nvPr/>
          </p:nvSpPr>
          <p:spPr>
            <a:xfrm>
              <a:off x="5809255" y="3849880"/>
              <a:ext cx="998991"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Chunk store</a:t>
              </a:r>
            </a:p>
          </p:txBody>
        </p:sp>
        <p:sp>
          <p:nvSpPr>
            <p:cNvPr id="60" name="TextBox 59"/>
            <p:cNvSpPr txBox="1"/>
            <p:nvPr/>
          </p:nvSpPr>
          <p:spPr>
            <a:xfrm>
              <a:off x="2926108" y="2102396"/>
              <a:ext cx="942887"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Metadata</a:t>
              </a: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61" name="TextBox 60"/>
            <p:cNvSpPr txBox="1"/>
            <p:nvPr/>
          </p:nvSpPr>
          <p:spPr>
            <a:xfrm>
              <a:off x="4122580" y="2102396"/>
              <a:ext cx="554960"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95000"/>
                      <a:lumOff val="5000"/>
                    </a:prstClr>
                  </a:solidFill>
                  <a:effectLst/>
                  <a:uLnTx/>
                  <a:uFillTx/>
                  <a:latin typeface="Segoe UI" panose="020B0502040204020203" pitchFamily="34" charset="0"/>
                  <a:cs typeface="Segoe UI" panose="020B0502040204020203" pitchFamily="34" charset="0"/>
                </a:rPr>
                <a:t>Data</a:t>
              </a:r>
            </a:p>
          </p:txBody>
        </p:sp>
        <p:sp>
          <p:nvSpPr>
            <p:cNvPr id="62" name="Multiply 61"/>
            <p:cNvSpPr/>
            <p:nvPr/>
          </p:nvSpPr>
          <p:spPr>
            <a:xfrm>
              <a:off x="4076445" y="694059"/>
              <a:ext cx="2317100" cy="2317100"/>
            </a:xfrm>
            <a:prstGeom prst="mathMultiply">
              <a:avLst>
                <a:gd name="adj1" fmla="val 10463"/>
              </a:avLst>
            </a:prstGeom>
            <a:solidFill>
              <a:srgbClr val="FF0000"/>
            </a:solidFill>
            <a:ln w="12700" cap="flat" cmpd="sng" algn="ctr">
              <a:noFill/>
              <a:prstDash val="solid"/>
              <a:miter lim="800000"/>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6101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50e037-35a7-4d6e-b507-6c4d05d2a1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Deduplication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Data Deduplication role service consists of several components including:</a:t>
            </a:r>
          </a:p>
          <a:p>
            <a:r>
              <a:rPr lang="en-GB" dirty="0"/>
              <a:t>A filter driver, which monitors local or remote I/O</a:t>
            </a:r>
          </a:p>
          <a:p>
            <a:r>
              <a:rPr lang="en-GB" dirty="0"/>
              <a:t>The Deduplication service, which controls the four available job types: </a:t>
            </a:r>
          </a:p>
          <a:p>
            <a:pPr lvl="1"/>
            <a:r>
              <a:rPr lang="en-GB" sz="2600" dirty="0"/>
              <a:t>Optimization</a:t>
            </a:r>
          </a:p>
          <a:p>
            <a:pPr lvl="1"/>
            <a:r>
              <a:rPr lang="en-GB" sz="2600" dirty="0"/>
              <a:t>Garbage collection</a:t>
            </a:r>
          </a:p>
          <a:p>
            <a:pPr lvl="1"/>
            <a:r>
              <a:rPr lang="en-GB" sz="2600" dirty="0"/>
              <a:t>Scrubbing</a:t>
            </a:r>
          </a:p>
          <a:p>
            <a:pPr lvl="1"/>
            <a:r>
              <a:rPr lang="en-GB" sz="2600" dirty="0"/>
              <a:t>Unoptimization</a:t>
            </a:r>
          </a:p>
          <a:p>
            <a:endParaRPr lang="en-US" dirty="0"/>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5"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73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8341c5d-2e6b-4b04-a975-3b6130c0ee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Deduplication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grpSp>
        <p:nvGrpSpPr>
          <p:cNvPr id="5" name="Group 4" descr="This slide illustrates the potential disk space savings when Data Deduplication is applied. The bottom of the graphic shows 10 terabytes (TB) of data that is not deduplicated. The top of the graphic shows the same data after Data Deduplication, illustrating that the data now uses only 2 TB of disk space. The optimized data now includes optimized file stubs and the chunk store. The comparison illustrates a savings of 8 TB of data."/>
          <p:cNvGrpSpPr/>
          <p:nvPr/>
        </p:nvGrpSpPr>
        <p:grpSpPr>
          <a:xfrm>
            <a:off x="76200" y="1066800"/>
            <a:ext cx="9144000" cy="4572000"/>
            <a:chOff x="76200" y="1066800"/>
            <a:chExt cx="9144000" cy="4572000"/>
          </a:xfrm>
        </p:grpSpPr>
        <p:sp>
          <p:nvSpPr>
            <p:cNvPr id="6" name="Rectangle 5"/>
            <p:cNvSpPr/>
            <p:nvPr/>
          </p:nvSpPr>
          <p:spPr>
            <a:xfrm>
              <a:off x="2362200" y="2660073"/>
              <a:ext cx="1551709" cy="609600"/>
            </a:xfrm>
            <a:prstGeom prst="rect">
              <a:avLst/>
            </a:prstGeom>
            <a:solidFill>
              <a:srgbClr val="9BBB59">
                <a:lumMod val="75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ysClr val="window" lastClr="FFFFFF"/>
                </a:solidFill>
                <a:effectLst/>
                <a:uLnTx/>
                <a:uFillTx/>
                <a:latin typeface="Segoe UI" pitchFamily="34" charset="0"/>
                <a:ea typeface="+mn-ea"/>
                <a:cs typeface="Segoe UI" pitchFamily="34" charset="0"/>
              </a:endParaRPr>
            </a:p>
          </p:txBody>
        </p:sp>
        <p:sp>
          <p:nvSpPr>
            <p:cNvPr id="7" name="Rectangle 6"/>
            <p:cNvSpPr/>
            <p:nvPr/>
          </p:nvSpPr>
          <p:spPr>
            <a:xfrm>
              <a:off x="2362200" y="5029200"/>
              <a:ext cx="6149152" cy="609600"/>
            </a:xfrm>
            <a:prstGeom prst="rect">
              <a:avLst/>
            </a:prstGeom>
            <a:solidFill>
              <a:srgbClr val="9BBB59">
                <a:lumMod val="75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ysClr val="window" lastClr="FFFFFF"/>
                </a:solidFill>
                <a:effectLst/>
                <a:uLnTx/>
                <a:uFillTx/>
                <a:latin typeface="Segoe UI" pitchFamily="34" charset="0"/>
                <a:ea typeface="+mn-ea"/>
                <a:cs typeface="Segoe UI" pitchFamily="34" charset="0"/>
              </a:endParaRPr>
            </a:p>
          </p:txBody>
        </p:sp>
        <p:cxnSp>
          <p:nvCxnSpPr>
            <p:cNvPr id="8" name="Straight Connector 7"/>
            <p:cNvCxnSpPr/>
            <p:nvPr/>
          </p:nvCxnSpPr>
          <p:spPr>
            <a:xfrm>
              <a:off x="3886200" y="3200400"/>
              <a:ext cx="0" cy="1828800"/>
            </a:xfrm>
            <a:prstGeom prst="line">
              <a:avLst/>
            </a:prstGeom>
            <a:noFill/>
            <a:ln w="28575" cap="flat" cmpd="sng" algn="ctr">
              <a:solidFill>
                <a:srgbClr val="FF0000"/>
              </a:solidFill>
              <a:prstDash val="sysDash"/>
            </a:ln>
            <a:effectLst/>
          </p:spPr>
        </p:cxnSp>
        <p:sp>
          <p:nvSpPr>
            <p:cNvPr id="9" name="TextBox 27"/>
            <p:cNvSpPr txBox="1"/>
            <p:nvPr/>
          </p:nvSpPr>
          <p:spPr>
            <a:xfrm>
              <a:off x="1371600" y="1066800"/>
              <a:ext cx="6368988" cy="523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A view of optimized data (80% savings)</a:t>
              </a:r>
              <a:endParaRPr kumimoji="0" lang="en-IN" sz="2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10" name="Rectangle 9"/>
            <p:cNvSpPr/>
            <p:nvPr/>
          </p:nvSpPr>
          <p:spPr>
            <a:xfrm>
              <a:off x="2590800" y="2663952"/>
              <a:ext cx="152400" cy="612648"/>
            </a:xfrm>
            <a:prstGeom prst="rect">
              <a:avLst/>
            </a:prstGeom>
            <a:solidFill>
              <a:srgbClr val="4F81BD"/>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ysClr val="window" lastClr="FFFFFF"/>
                </a:solidFill>
                <a:effectLst/>
                <a:uLnTx/>
                <a:uFillTx/>
                <a:latin typeface="Segoe UI" pitchFamily="34" charset="0"/>
                <a:ea typeface="+mn-ea"/>
                <a:cs typeface="Segoe UI" pitchFamily="34" charset="0"/>
              </a:endParaRPr>
            </a:p>
          </p:txBody>
        </p:sp>
        <p:cxnSp>
          <p:nvCxnSpPr>
            <p:cNvPr id="11" name="Straight Connector 10"/>
            <p:cNvCxnSpPr/>
            <p:nvPr/>
          </p:nvCxnSpPr>
          <p:spPr>
            <a:xfrm>
              <a:off x="2362200" y="3200400"/>
              <a:ext cx="0" cy="1828800"/>
            </a:xfrm>
            <a:prstGeom prst="line">
              <a:avLst/>
            </a:prstGeom>
            <a:noFill/>
            <a:ln w="28575" cap="flat" cmpd="sng" algn="ctr">
              <a:solidFill>
                <a:srgbClr val="FF0000"/>
              </a:solidFill>
              <a:prstDash val="sysDash"/>
            </a:ln>
            <a:effectLst/>
          </p:spPr>
        </p:cxnSp>
        <p:sp>
          <p:nvSpPr>
            <p:cNvPr id="12" name="Rectangle 11"/>
            <p:cNvSpPr/>
            <p:nvPr/>
          </p:nvSpPr>
          <p:spPr>
            <a:xfrm>
              <a:off x="2743200" y="2667000"/>
              <a:ext cx="1143000" cy="602673"/>
            </a:xfrm>
            <a:prstGeom prst="rect">
              <a:avLst/>
            </a:prstGeom>
            <a:solidFill>
              <a:srgbClr val="F79646">
                <a:lumMod val="75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ysClr val="window" lastClr="FFFFFF"/>
                </a:solidFill>
                <a:effectLst/>
                <a:uLnTx/>
                <a:uFillTx/>
                <a:latin typeface="Segoe UI" pitchFamily="34" charset="0"/>
                <a:ea typeface="+mn-ea"/>
                <a:cs typeface="Segoe UI" pitchFamily="34" charset="0"/>
              </a:endParaRPr>
            </a:p>
          </p:txBody>
        </p:sp>
        <p:sp>
          <p:nvSpPr>
            <p:cNvPr id="13" name="TextBox 31"/>
            <p:cNvSpPr txBox="1"/>
            <p:nvPr/>
          </p:nvSpPr>
          <p:spPr>
            <a:xfrm>
              <a:off x="228600" y="2814935"/>
              <a:ext cx="214430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After deduplication</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14" name="TextBox 32"/>
            <p:cNvSpPr txBox="1"/>
            <p:nvPr/>
          </p:nvSpPr>
          <p:spPr>
            <a:xfrm>
              <a:off x="76200" y="5164723"/>
              <a:ext cx="229921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Before deduplication</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15" name="TextBox 33"/>
            <p:cNvSpPr txBox="1"/>
            <p:nvPr/>
          </p:nvSpPr>
          <p:spPr>
            <a:xfrm>
              <a:off x="2917551" y="2691825"/>
              <a:ext cx="816249"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Chunk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store</a:t>
              </a:r>
              <a:endParaRPr kumimoji="0" lang="en-IN" sz="16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16" name="TextBox 34"/>
            <p:cNvSpPr txBox="1"/>
            <p:nvPr/>
          </p:nvSpPr>
          <p:spPr>
            <a:xfrm>
              <a:off x="277816" y="3930134"/>
              <a:ext cx="1798890"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Non-optimized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files</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cxnSp>
          <p:nvCxnSpPr>
            <p:cNvPr id="17" name="Straight Arrow Connector 16"/>
            <p:cNvCxnSpPr/>
            <p:nvPr/>
          </p:nvCxnSpPr>
          <p:spPr>
            <a:xfrm flipV="1">
              <a:off x="1094802" y="3269674"/>
              <a:ext cx="1180549" cy="757258"/>
            </a:xfrm>
            <a:prstGeom prst="straightConnector1">
              <a:avLst/>
            </a:prstGeom>
            <a:noFill/>
            <a:ln w="19050" cap="flat" cmpd="sng" algn="ctr">
              <a:solidFill>
                <a:srgbClr val="4F81BD">
                  <a:shade val="95000"/>
                  <a:satMod val="105000"/>
                </a:srgbClr>
              </a:solidFill>
              <a:prstDash val="solid"/>
              <a:tailEnd type="arrow"/>
            </a:ln>
            <a:effectLst/>
          </p:spPr>
        </p:cxnSp>
        <p:cxnSp>
          <p:nvCxnSpPr>
            <p:cNvPr id="18" name="Straight Arrow Connector 17"/>
            <p:cNvCxnSpPr/>
            <p:nvPr/>
          </p:nvCxnSpPr>
          <p:spPr>
            <a:xfrm>
              <a:off x="1094802" y="4253299"/>
              <a:ext cx="1180549" cy="911424"/>
            </a:xfrm>
            <a:prstGeom prst="straightConnector1">
              <a:avLst/>
            </a:prstGeom>
            <a:noFill/>
            <a:ln w="19050" cap="flat" cmpd="sng" algn="ctr">
              <a:solidFill>
                <a:srgbClr val="4F81BD">
                  <a:shade val="95000"/>
                  <a:satMod val="105000"/>
                </a:srgbClr>
              </a:solidFill>
              <a:prstDash val="solid"/>
              <a:tailEnd type="arrow"/>
            </a:ln>
            <a:effectLst/>
          </p:spPr>
        </p:cxnSp>
        <p:sp>
          <p:nvSpPr>
            <p:cNvPr id="19" name="TextBox 37"/>
            <p:cNvSpPr txBox="1"/>
            <p:nvPr/>
          </p:nvSpPr>
          <p:spPr>
            <a:xfrm>
              <a:off x="3927764" y="2771149"/>
              <a:ext cx="194155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2 TB physical size</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0" name="TextBox 38"/>
            <p:cNvSpPr txBox="1"/>
            <p:nvPr/>
          </p:nvSpPr>
          <p:spPr>
            <a:xfrm>
              <a:off x="8469674" y="5149334"/>
              <a:ext cx="75052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10 TB</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1" name="Left Brace 20"/>
            <p:cNvSpPr/>
            <p:nvPr/>
          </p:nvSpPr>
          <p:spPr>
            <a:xfrm rot="5400000">
              <a:off x="5643829" y="2175383"/>
              <a:ext cx="1096188" cy="4611446"/>
            </a:xfrm>
            <a:prstGeom prst="leftBrace">
              <a:avLst>
                <a:gd name="adj1" fmla="val 8333"/>
                <a:gd name="adj2" fmla="val 48241"/>
              </a:avLst>
            </a:prstGeom>
            <a:noFill/>
            <a:ln w="19050" cap="flat" cmpd="sng" algn="ctr">
              <a:solidFill>
                <a:srgbClr val="4F81BD">
                  <a:shade val="95000"/>
                  <a:satMod val="105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Text" lastClr="000000"/>
                </a:solidFill>
                <a:effectLst/>
                <a:uLnTx/>
                <a:uFillTx/>
                <a:latin typeface="Segoe UI" pitchFamily="34" charset="0"/>
                <a:ea typeface="+mn-ea"/>
                <a:cs typeface="Segoe UI" pitchFamily="34" charset="0"/>
              </a:endParaRPr>
            </a:p>
          </p:txBody>
        </p:sp>
        <p:sp>
          <p:nvSpPr>
            <p:cNvPr id="22" name="TextBox 40"/>
            <p:cNvSpPr txBox="1"/>
            <p:nvPr/>
          </p:nvSpPr>
          <p:spPr>
            <a:xfrm>
              <a:off x="5378005" y="3657600"/>
              <a:ext cx="174278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Savings =  8 TB</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3" name="TextBox 41"/>
            <p:cNvSpPr txBox="1"/>
            <p:nvPr/>
          </p:nvSpPr>
          <p:spPr>
            <a:xfrm>
              <a:off x="2667000" y="3668524"/>
              <a:ext cx="1058303" cy="523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Optimized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file stubs</a:t>
              </a:r>
              <a:endParaRPr kumimoji="0" lang="en-IN" sz="14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cxnSp>
          <p:nvCxnSpPr>
            <p:cNvPr id="24" name="Straight Arrow Connector 23"/>
            <p:cNvCxnSpPr/>
            <p:nvPr/>
          </p:nvCxnSpPr>
          <p:spPr>
            <a:xfrm flipH="1" flipV="1">
              <a:off x="2667000" y="3276600"/>
              <a:ext cx="250551" cy="391924"/>
            </a:xfrm>
            <a:prstGeom prst="straightConnector1">
              <a:avLst/>
            </a:prstGeom>
            <a:noFill/>
            <a:ln w="19050" cap="flat" cmpd="sng" algn="ctr">
              <a:solidFill>
                <a:srgbClr val="4F81BD">
                  <a:shade val="95000"/>
                  <a:satMod val="105000"/>
                </a:srgbClr>
              </a:solidFill>
              <a:prstDash val="solid"/>
              <a:tailEnd type="arrow"/>
            </a:ln>
            <a:effectLst/>
          </p:spPr>
        </p:cxnSp>
      </p:grpSp>
      <p:pic>
        <p:nvPicPr>
          <p:cNvPr id="2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5"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051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ce57c57-ac66-4702-82f4-a9a8fa1c22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Deduplication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5" y="64865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2525" y="64865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descr="This slide illustrates the Data Deduplication components. The graphic has a disk formatted with the NTFS file system, which contains the file metadata, regular storage, and the chunk store. The graphic also shows the deduplication management components, Server Manager, Windows PowerShell, and Windows Management Instrumentation (WMI); The deduplication jobs including collect garbage, scrub data, and optimize; and the deduplication job access component. The graphic also shows the file I/O process using the deduplication filter driver to deduplicate data. When a file is read or written by the operating system, all data is passed through the deduplication filter driver. An arrow between the File I/O box and the deduplication filter driver represents this relationship. An arrow from the deduplication filter driver to the file metadata represents the location information of the file; that is, whether the file is stored in the regular storage or the chunk store."/>
          <p:cNvGrpSpPr/>
          <p:nvPr/>
        </p:nvGrpSpPr>
        <p:grpSpPr>
          <a:xfrm>
            <a:off x="1166721" y="880756"/>
            <a:ext cx="6910475" cy="5847018"/>
            <a:chOff x="1166721" y="503472"/>
            <a:chExt cx="7078010" cy="5988768"/>
          </a:xfrm>
        </p:grpSpPr>
        <p:grpSp>
          <p:nvGrpSpPr>
            <p:cNvPr id="8" name="Group 7"/>
            <p:cNvGrpSpPr>
              <a:grpSpLocks noChangeAspect="1"/>
            </p:cNvGrpSpPr>
            <p:nvPr/>
          </p:nvGrpSpPr>
          <p:grpSpPr>
            <a:xfrm>
              <a:off x="1166721" y="4200226"/>
              <a:ext cx="7054546" cy="2292014"/>
              <a:chOff x="2904848" y="2885814"/>
              <a:chExt cx="1681162" cy="959376"/>
            </a:xfrm>
          </p:grpSpPr>
          <p:sp>
            <p:nvSpPr>
              <p:cNvPr id="62" name="Flowchart: Magnetic Disk 6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63" name="Oval 6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p:cNvGrpSpPr/>
            <p:nvPr/>
          </p:nvGrpSpPr>
          <p:grpSpPr>
            <a:xfrm>
              <a:off x="2270960" y="1297940"/>
              <a:ext cx="1196340" cy="1158240"/>
              <a:chOff x="-121720" y="1455420"/>
              <a:chExt cx="1196340" cy="1158240"/>
            </a:xfrm>
          </p:grpSpPr>
          <p:grpSp>
            <p:nvGrpSpPr>
              <p:cNvPr id="58" name="Group 57"/>
              <p:cNvGrpSpPr/>
              <p:nvPr/>
            </p:nvGrpSpPr>
            <p:grpSpPr>
              <a:xfrm>
                <a:off x="-121720" y="1455420"/>
                <a:ext cx="1196340" cy="1158240"/>
                <a:chOff x="495500" y="1828800"/>
                <a:chExt cx="1196340" cy="1158240"/>
              </a:xfrm>
            </p:grpSpPr>
            <p:sp>
              <p:nvSpPr>
                <p:cNvPr id="60" name="Snip Single Corner Rectangle 59"/>
                <p:cNvSpPr/>
                <p:nvPr/>
              </p:nvSpPr>
              <p:spPr>
                <a:xfrm rot="10800000" flipH="1">
                  <a:off x="495500" y="1828800"/>
                  <a:ext cx="1196340" cy="1158240"/>
                </a:xfrm>
                <a:prstGeom prst="snip1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61" name="Isosceles Triangle 60"/>
                <p:cNvSpPr/>
                <p:nvPr/>
              </p:nvSpPr>
              <p:spPr>
                <a:xfrm rot="18898135">
                  <a:off x="1412087" y="2745550"/>
                  <a:ext cx="247589" cy="169189"/>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sp>
            <p:nvSpPr>
              <p:cNvPr id="59" name="TextBox 58"/>
              <p:cNvSpPr txBox="1"/>
              <p:nvPr/>
            </p:nvSpPr>
            <p:spPr>
              <a:xfrm>
                <a:off x="220611" y="1711375"/>
                <a:ext cx="542144" cy="66200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File</a:t>
                </a:r>
              </a:p>
              <a:p>
                <a:r>
                  <a:rPr lang="en-US" b="0" dirty="0">
                    <a:latin typeface="Segoe UI" panose="020B0502040204020203" pitchFamily="34" charset="0"/>
                    <a:cs typeface="Segoe UI" panose="020B0502040204020203" pitchFamily="34" charset="0"/>
                  </a:rPr>
                  <a:t>I/0</a:t>
                </a:r>
              </a:p>
            </p:txBody>
          </p:sp>
        </p:grpSp>
        <p:grpSp>
          <p:nvGrpSpPr>
            <p:cNvPr id="10" name="Group 9"/>
            <p:cNvGrpSpPr/>
            <p:nvPr/>
          </p:nvGrpSpPr>
          <p:grpSpPr>
            <a:xfrm>
              <a:off x="1478033" y="5046642"/>
              <a:ext cx="1790404" cy="1090327"/>
              <a:chOff x="1478033" y="5046642"/>
              <a:chExt cx="1790404" cy="1090327"/>
            </a:xfrm>
          </p:grpSpPr>
          <p:sp>
            <p:nvSpPr>
              <p:cNvPr id="51" name="Rectangle 50"/>
              <p:cNvSpPr/>
              <p:nvPr/>
            </p:nvSpPr>
            <p:spPr>
              <a:xfrm>
                <a:off x="1478033" y="5046642"/>
                <a:ext cx="1404085" cy="662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52" name="Rectangle 51"/>
              <p:cNvSpPr/>
              <p:nvPr/>
            </p:nvSpPr>
            <p:spPr>
              <a:xfrm>
                <a:off x="1687851" y="5252501"/>
                <a:ext cx="1404085" cy="662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nvGrpSpPr>
              <p:cNvPr id="53" name="Group 52"/>
              <p:cNvGrpSpPr/>
              <p:nvPr/>
            </p:nvGrpSpPr>
            <p:grpSpPr>
              <a:xfrm>
                <a:off x="1770661" y="5474969"/>
                <a:ext cx="1497776" cy="662000"/>
                <a:chOff x="-661389" y="5474969"/>
                <a:chExt cx="1497776" cy="662000"/>
              </a:xfrm>
            </p:grpSpPr>
            <p:grpSp>
              <p:nvGrpSpPr>
                <p:cNvPr id="54" name="Group 53"/>
                <p:cNvGrpSpPr/>
                <p:nvPr/>
              </p:nvGrpSpPr>
              <p:grpSpPr>
                <a:xfrm>
                  <a:off x="-558069" y="5474969"/>
                  <a:ext cx="1371600" cy="655320"/>
                  <a:chOff x="-558069" y="5474969"/>
                  <a:chExt cx="1371600" cy="655320"/>
                </a:xfrm>
              </p:grpSpPr>
              <p:sp>
                <p:nvSpPr>
                  <p:cNvPr id="56" name="Snip Single Corner Rectangle 55"/>
                  <p:cNvSpPr/>
                  <p:nvPr/>
                </p:nvSpPr>
                <p:spPr>
                  <a:xfrm flipV="1">
                    <a:off x="-558069" y="5474969"/>
                    <a:ext cx="1371600" cy="65532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57" name="Isosceles Triangle 56"/>
                  <p:cNvSpPr/>
                  <p:nvPr/>
                </p:nvSpPr>
                <p:spPr>
                  <a:xfrm rot="18887658">
                    <a:off x="654924" y="5982319"/>
                    <a:ext cx="140494" cy="109538"/>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sp>
              <p:nvSpPr>
                <p:cNvPr id="55" name="TextBox 54"/>
                <p:cNvSpPr txBox="1"/>
                <p:nvPr/>
              </p:nvSpPr>
              <p:spPr>
                <a:xfrm>
                  <a:off x="-661389" y="5474969"/>
                  <a:ext cx="1497776" cy="66200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b="0" dirty="0">
                      <a:latin typeface="Segoe UI" panose="020B0502040204020203" pitchFamily="34" charset="0"/>
                      <a:cs typeface="Segoe UI" panose="020B0502040204020203" pitchFamily="34" charset="0"/>
                    </a:rPr>
                    <a:t>File</a:t>
                  </a:r>
                </a:p>
                <a:p>
                  <a:pPr algn="ctr"/>
                  <a:r>
                    <a:rPr lang="en-US" b="0" dirty="0">
                      <a:latin typeface="Segoe UI" panose="020B0502040204020203" pitchFamily="34" charset="0"/>
                      <a:cs typeface="Segoe UI" panose="020B0502040204020203" pitchFamily="34" charset="0"/>
                    </a:rPr>
                    <a:t>metadata</a:t>
                  </a:r>
                </a:p>
              </p:txBody>
            </p:sp>
          </p:grpSp>
        </p:grpSp>
        <p:grpSp>
          <p:nvGrpSpPr>
            <p:cNvPr id="11" name="Group 10"/>
            <p:cNvGrpSpPr/>
            <p:nvPr/>
          </p:nvGrpSpPr>
          <p:grpSpPr>
            <a:xfrm>
              <a:off x="5694901" y="5029768"/>
              <a:ext cx="2222500" cy="537329"/>
              <a:chOff x="-1414353" y="3002884"/>
              <a:chExt cx="2222500" cy="537329"/>
            </a:xfrm>
          </p:grpSpPr>
          <p:grpSp>
            <p:nvGrpSpPr>
              <p:cNvPr id="47" name="Group 46"/>
              <p:cNvGrpSpPr/>
              <p:nvPr/>
            </p:nvGrpSpPr>
            <p:grpSpPr>
              <a:xfrm>
                <a:off x="-1414353" y="3002884"/>
                <a:ext cx="2222500" cy="537329"/>
                <a:chOff x="-614532" y="2538619"/>
                <a:chExt cx="2222500" cy="537329"/>
              </a:xfrm>
            </p:grpSpPr>
            <p:sp>
              <p:nvSpPr>
                <p:cNvPr id="49" name="Snip Single Corner Rectangle 48"/>
                <p:cNvSpPr/>
                <p:nvPr/>
              </p:nvSpPr>
              <p:spPr>
                <a:xfrm flipV="1">
                  <a:off x="-614532" y="2538619"/>
                  <a:ext cx="2222500" cy="53732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50" name="Isosceles Triangle 49"/>
                <p:cNvSpPr/>
                <p:nvPr/>
              </p:nvSpPr>
              <p:spPr>
                <a:xfrm rot="18805885">
                  <a:off x="1467903" y="2943277"/>
                  <a:ext cx="126959" cy="102605"/>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sp>
            <p:nvSpPr>
              <p:cNvPr id="48" name="TextBox 47"/>
              <p:cNvSpPr txBox="1"/>
              <p:nvPr/>
            </p:nvSpPr>
            <p:spPr>
              <a:xfrm>
                <a:off x="-1132753" y="3086882"/>
                <a:ext cx="1824244" cy="37828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Regular storage</a:t>
                </a:r>
              </a:p>
            </p:txBody>
          </p:sp>
        </p:grpSp>
        <p:grpSp>
          <p:nvGrpSpPr>
            <p:cNvPr id="12" name="Group 11"/>
            <p:cNvGrpSpPr/>
            <p:nvPr/>
          </p:nvGrpSpPr>
          <p:grpSpPr>
            <a:xfrm>
              <a:off x="5694901" y="5692708"/>
              <a:ext cx="2222500" cy="537329"/>
              <a:chOff x="-1414353" y="3665824"/>
              <a:chExt cx="2222500" cy="537329"/>
            </a:xfrm>
          </p:grpSpPr>
          <p:grpSp>
            <p:nvGrpSpPr>
              <p:cNvPr id="43" name="Group 42"/>
              <p:cNvGrpSpPr/>
              <p:nvPr/>
            </p:nvGrpSpPr>
            <p:grpSpPr>
              <a:xfrm>
                <a:off x="-1414353" y="3665824"/>
                <a:ext cx="2222500" cy="537329"/>
                <a:chOff x="-614532" y="2538619"/>
                <a:chExt cx="2222500" cy="537329"/>
              </a:xfrm>
            </p:grpSpPr>
            <p:sp>
              <p:nvSpPr>
                <p:cNvPr id="45" name="Snip Single Corner Rectangle 44"/>
                <p:cNvSpPr/>
                <p:nvPr/>
              </p:nvSpPr>
              <p:spPr>
                <a:xfrm flipV="1">
                  <a:off x="-614532" y="2538619"/>
                  <a:ext cx="2222500" cy="537329"/>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46" name="Isosceles Triangle 45"/>
                <p:cNvSpPr/>
                <p:nvPr/>
              </p:nvSpPr>
              <p:spPr>
                <a:xfrm rot="18805885">
                  <a:off x="1467903" y="2943277"/>
                  <a:ext cx="126959" cy="102605"/>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sp>
            <p:nvSpPr>
              <p:cNvPr id="44" name="TextBox 43"/>
              <p:cNvSpPr txBox="1"/>
              <p:nvPr/>
            </p:nvSpPr>
            <p:spPr>
              <a:xfrm>
                <a:off x="-965881" y="3749822"/>
                <a:ext cx="1435320" cy="37828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Chunk store</a:t>
                </a:r>
              </a:p>
            </p:txBody>
          </p:sp>
        </p:grpSp>
        <p:sp>
          <p:nvSpPr>
            <p:cNvPr id="13" name="TextBox 12"/>
            <p:cNvSpPr txBox="1"/>
            <p:nvPr/>
          </p:nvSpPr>
          <p:spPr>
            <a:xfrm>
              <a:off x="3361634" y="5862394"/>
              <a:ext cx="2081623" cy="4098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cs typeface="Segoe UI" panose="020B0502040204020203" pitchFamily="34" charset="0"/>
                </a:rPr>
                <a:t>NTFS file system</a:t>
              </a:r>
            </a:p>
          </p:txBody>
        </p:sp>
        <p:sp>
          <p:nvSpPr>
            <p:cNvPr id="14" name="Round Same Side Corner Rectangle 13"/>
            <p:cNvSpPr/>
            <p:nvPr/>
          </p:nvSpPr>
          <p:spPr>
            <a:xfrm>
              <a:off x="4957927" y="622647"/>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15" name="TextBox 14"/>
            <p:cNvSpPr txBox="1"/>
            <p:nvPr/>
          </p:nvSpPr>
          <p:spPr>
            <a:xfrm>
              <a:off x="4986991" y="593066"/>
              <a:ext cx="914847" cy="53590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0" dirty="0">
                  <a:latin typeface="Segoe UI" panose="020B0502040204020203" pitchFamily="34" charset="0"/>
                  <a:cs typeface="Segoe UI" panose="020B0502040204020203" pitchFamily="34" charset="0"/>
                </a:rPr>
                <a:t>Server</a:t>
              </a:r>
            </a:p>
            <a:p>
              <a:pPr algn="ctr"/>
              <a:r>
                <a:rPr lang="en-US" sz="1400" b="0" dirty="0">
                  <a:latin typeface="Segoe UI" panose="020B0502040204020203" pitchFamily="34" charset="0"/>
                  <a:cs typeface="Segoe UI" panose="020B0502040204020203" pitchFamily="34" charset="0"/>
                </a:rPr>
                <a:t>Manager</a:t>
              </a:r>
            </a:p>
          </p:txBody>
        </p:sp>
        <p:sp>
          <p:nvSpPr>
            <p:cNvPr id="16" name="Round Same Side Corner Rectangle 15"/>
            <p:cNvSpPr/>
            <p:nvPr/>
          </p:nvSpPr>
          <p:spPr>
            <a:xfrm>
              <a:off x="6017351" y="622647"/>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17" name="TextBox 16"/>
            <p:cNvSpPr txBox="1"/>
            <p:nvPr/>
          </p:nvSpPr>
          <p:spPr>
            <a:xfrm>
              <a:off x="6160295" y="593066"/>
              <a:ext cx="687088" cy="53590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0" dirty="0">
                  <a:latin typeface="Segoe UI" panose="020B0502040204020203" pitchFamily="34" charset="0"/>
                  <a:cs typeface="Segoe UI" panose="020B0502040204020203" pitchFamily="34" charset="0"/>
                </a:rPr>
                <a:t>Power</a:t>
              </a:r>
            </a:p>
            <a:p>
              <a:pPr algn="ctr"/>
              <a:r>
                <a:rPr lang="en-US" sz="1400" b="0" dirty="0">
                  <a:latin typeface="Segoe UI" panose="020B0502040204020203" pitchFamily="34" charset="0"/>
                  <a:cs typeface="Segoe UI" panose="020B0502040204020203" pitchFamily="34" charset="0"/>
                </a:rPr>
                <a:t>Shell</a:t>
              </a:r>
            </a:p>
          </p:txBody>
        </p:sp>
        <p:sp>
          <p:nvSpPr>
            <p:cNvPr id="18" name="Round Same Side Corner Rectangle 17"/>
            <p:cNvSpPr/>
            <p:nvPr/>
          </p:nvSpPr>
          <p:spPr>
            <a:xfrm>
              <a:off x="7076775" y="622647"/>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19" name="TextBox 18"/>
            <p:cNvSpPr txBox="1"/>
            <p:nvPr/>
          </p:nvSpPr>
          <p:spPr>
            <a:xfrm>
              <a:off x="7274950" y="700788"/>
              <a:ext cx="576624" cy="31523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0" dirty="0">
                  <a:latin typeface="Segoe UI" panose="020B0502040204020203" pitchFamily="34" charset="0"/>
                  <a:cs typeface="Segoe UI" panose="020B0502040204020203" pitchFamily="34" charset="0"/>
                </a:rPr>
                <a:t>WMI</a:t>
              </a:r>
            </a:p>
          </p:txBody>
        </p:sp>
        <p:sp>
          <p:nvSpPr>
            <p:cNvPr id="20" name="TextBox 19"/>
            <p:cNvSpPr txBox="1"/>
            <p:nvPr/>
          </p:nvSpPr>
          <p:spPr>
            <a:xfrm>
              <a:off x="5652241" y="1116286"/>
              <a:ext cx="1735781" cy="4098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cs typeface="Segoe UI" panose="020B0502040204020203" pitchFamily="34" charset="0"/>
                </a:rPr>
                <a:t>Management</a:t>
              </a:r>
            </a:p>
          </p:txBody>
        </p:sp>
        <p:sp>
          <p:nvSpPr>
            <p:cNvPr id="21" name="Rectangle 20"/>
            <p:cNvSpPr/>
            <p:nvPr/>
          </p:nvSpPr>
          <p:spPr>
            <a:xfrm>
              <a:off x="4810897" y="503472"/>
              <a:ext cx="3410370" cy="10267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nvGrpSpPr>
            <p:cNvPr id="22" name="Group 21"/>
            <p:cNvGrpSpPr/>
            <p:nvPr/>
          </p:nvGrpSpPr>
          <p:grpSpPr>
            <a:xfrm>
              <a:off x="4826301" y="1644266"/>
              <a:ext cx="3394966" cy="472857"/>
              <a:chOff x="4826301" y="2063366"/>
              <a:chExt cx="3394966" cy="472857"/>
            </a:xfrm>
          </p:grpSpPr>
          <p:sp>
            <p:nvSpPr>
              <p:cNvPr id="41" name="TextBox 40"/>
              <p:cNvSpPr txBox="1"/>
              <p:nvPr/>
            </p:nvSpPr>
            <p:spPr>
              <a:xfrm>
                <a:off x="4866505" y="2063366"/>
                <a:ext cx="3180097" cy="47285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anose="020B0502040204020203" pitchFamily="34" charset="0"/>
                    <a:cs typeface="Segoe UI" panose="020B0502040204020203" pitchFamily="34" charset="0"/>
                  </a:rPr>
                  <a:t>Deduplication service</a:t>
                </a:r>
              </a:p>
            </p:txBody>
          </p:sp>
          <p:sp>
            <p:nvSpPr>
              <p:cNvPr id="42" name="Rectangle 41"/>
              <p:cNvSpPr/>
              <p:nvPr/>
            </p:nvSpPr>
            <p:spPr>
              <a:xfrm>
                <a:off x="4826301" y="2073399"/>
                <a:ext cx="3394966" cy="4415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sp>
          <p:nvSpPr>
            <p:cNvPr id="23" name="Round Same Side Corner Rectangle 22"/>
            <p:cNvSpPr/>
            <p:nvPr/>
          </p:nvSpPr>
          <p:spPr>
            <a:xfrm>
              <a:off x="4957927" y="2358859"/>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24" name="TextBox 23"/>
            <p:cNvSpPr txBox="1"/>
            <p:nvPr/>
          </p:nvSpPr>
          <p:spPr>
            <a:xfrm>
              <a:off x="5014476" y="2329278"/>
              <a:ext cx="859878" cy="53590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0" dirty="0">
                  <a:latin typeface="Segoe UI" panose="020B0502040204020203" pitchFamily="34" charset="0"/>
                  <a:cs typeface="Segoe UI" panose="020B0502040204020203" pitchFamily="34" charset="0"/>
                </a:rPr>
                <a:t>Collect</a:t>
              </a:r>
            </a:p>
            <a:p>
              <a:pPr algn="ctr"/>
              <a:r>
                <a:rPr lang="en-US" sz="1400" b="0" dirty="0">
                  <a:latin typeface="Segoe UI" panose="020B0502040204020203" pitchFamily="34" charset="0"/>
                  <a:cs typeface="Segoe UI" panose="020B0502040204020203" pitchFamily="34" charset="0"/>
                </a:rPr>
                <a:t>garbage</a:t>
              </a:r>
            </a:p>
          </p:txBody>
        </p:sp>
        <p:sp>
          <p:nvSpPr>
            <p:cNvPr id="25" name="Round Same Side Corner Rectangle 24"/>
            <p:cNvSpPr/>
            <p:nvPr/>
          </p:nvSpPr>
          <p:spPr>
            <a:xfrm>
              <a:off x="6017351" y="2358859"/>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26" name="TextBox 25"/>
            <p:cNvSpPr txBox="1"/>
            <p:nvPr/>
          </p:nvSpPr>
          <p:spPr>
            <a:xfrm>
              <a:off x="6179407" y="2329278"/>
              <a:ext cx="648866" cy="53590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0" dirty="0">
                  <a:latin typeface="Segoe UI" panose="020B0502040204020203" pitchFamily="34" charset="0"/>
                  <a:cs typeface="Segoe UI" panose="020B0502040204020203" pitchFamily="34" charset="0"/>
                </a:rPr>
                <a:t>Scrub</a:t>
              </a:r>
            </a:p>
            <a:p>
              <a:pPr algn="ctr"/>
              <a:r>
                <a:rPr lang="en-US" sz="1400" b="0" dirty="0">
                  <a:latin typeface="Segoe UI" panose="020B0502040204020203" pitchFamily="34" charset="0"/>
                  <a:cs typeface="Segoe UI" panose="020B0502040204020203" pitchFamily="34" charset="0"/>
                </a:rPr>
                <a:t>data</a:t>
              </a:r>
            </a:p>
          </p:txBody>
        </p:sp>
        <p:sp>
          <p:nvSpPr>
            <p:cNvPr id="27" name="Round Same Side Corner Rectangle 26"/>
            <p:cNvSpPr/>
            <p:nvPr/>
          </p:nvSpPr>
          <p:spPr>
            <a:xfrm>
              <a:off x="7076775" y="2358859"/>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28" name="TextBox 27"/>
            <p:cNvSpPr txBox="1"/>
            <p:nvPr/>
          </p:nvSpPr>
          <p:spPr>
            <a:xfrm>
              <a:off x="7100913" y="2437000"/>
              <a:ext cx="924698" cy="31523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0" dirty="0">
                  <a:latin typeface="Segoe UI" panose="020B0502040204020203" pitchFamily="34" charset="0"/>
                  <a:cs typeface="Segoe UI" panose="020B0502040204020203" pitchFamily="34" charset="0"/>
                </a:rPr>
                <a:t>Optimize</a:t>
              </a:r>
            </a:p>
          </p:txBody>
        </p:sp>
        <p:sp>
          <p:nvSpPr>
            <p:cNvPr id="29" name="TextBox 28"/>
            <p:cNvSpPr txBox="1"/>
            <p:nvPr/>
          </p:nvSpPr>
          <p:spPr>
            <a:xfrm>
              <a:off x="5697275" y="2841833"/>
              <a:ext cx="2364615" cy="4098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cs typeface="Segoe UI" panose="020B0502040204020203" pitchFamily="34" charset="0"/>
                </a:rPr>
                <a:t>Deduplication jobs</a:t>
              </a:r>
            </a:p>
          </p:txBody>
        </p:sp>
        <p:grpSp>
          <p:nvGrpSpPr>
            <p:cNvPr id="30" name="Group 29"/>
            <p:cNvGrpSpPr/>
            <p:nvPr/>
          </p:nvGrpSpPr>
          <p:grpSpPr>
            <a:xfrm>
              <a:off x="4834361" y="3391887"/>
              <a:ext cx="3371908" cy="420172"/>
              <a:chOff x="4834361" y="3772887"/>
              <a:chExt cx="3371908" cy="420172"/>
            </a:xfrm>
          </p:grpSpPr>
          <p:sp>
            <p:nvSpPr>
              <p:cNvPr id="39" name="TextBox 38"/>
              <p:cNvSpPr txBox="1"/>
              <p:nvPr/>
            </p:nvSpPr>
            <p:spPr>
              <a:xfrm>
                <a:off x="5018585" y="3785420"/>
                <a:ext cx="2829263" cy="37828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Deduplication Job Access</a:t>
                </a:r>
              </a:p>
            </p:txBody>
          </p:sp>
          <p:sp>
            <p:nvSpPr>
              <p:cNvPr id="40" name="Rectangle 40"/>
              <p:cNvSpPr/>
              <p:nvPr/>
            </p:nvSpPr>
            <p:spPr>
              <a:xfrm>
                <a:off x="4834361" y="3772887"/>
                <a:ext cx="3371908" cy="420172"/>
              </a:xfrm>
              <a:custGeom>
                <a:avLst/>
                <a:gdLst>
                  <a:gd name="connsiteX0" fmla="*/ 0 w 3091823"/>
                  <a:gd name="connsiteY0" fmla="*/ 0 h 560216"/>
                  <a:gd name="connsiteX1" fmla="*/ 3091823 w 3091823"/>
                  <a:gd name="connsiteY1" fmla="*/ 0 h 560216"/>
                  <a:gd name="connsiteX2" fmla="*/ 3091823 w 3091823"/>
                  <a:gd name="connsiteY2" fmla="*/ 560216 h 560216"/>
                  <a:gd name="connsiteX3" fmla="*/ 0 w 3091823"/>
                  <a:gd name="connsiteY3" fmla="*/ 560216 h 560216"/>
                  <a:gd name="connsiteX4" fmla="*/ 0 w 3091823"/>
                  <a:gd name="connsiteY4" fmla="*/ 0 h 560216"/>
                  <a:gd name="connsiteX0" fmla="*/ 107092 w 3198915"/>
                  <a:gd name="connsiteY0" fmla="*/ 0 h 560216"/>
                  <a:gd name="connsiteX1" fmla="*/ 3198915 w 3198915"/>
                  <a:gd name="connsiteY1" fmla="*/ 0 h 560216"/>
                  <a:gd name="connsiteX2" fmla="*/ 3198915 w 3198915"/>
                  <a:gd name="connsiteY2" fmla="*/ 560216 h 560216"/>
                  <a:gd name="connsiteX3" fmla="*/ 0 w 3198915"/>
                  <a:gd name="connsiteY3" fmla="*/ 395459 h 560216"/>
                  <a:gd name="connsiteX4" fmla="*/ 107092 w 3198915"/>
                  <a:gd name="connsiteY4" fmla="*/ 0 h 560216"/>
                  <a:gd name="connsiteX0" fmla="*/ 107092 w 3347196"/>
                  <a:gd name="connsiteY0" fmla="*/ 0 h 403697"/>
                  <a:gd name="connsiteX1" fmla="*/ 3198915 w 3347196"/>
                  <a:gd name="connsiteY1" fmla="*/ 0 h 403697"/>
                  <a:gd name="connsiteX2" fmla="*/ 3347196 w 3347196"/>
                  <a:gd name="connsiteY2" fmla="*/ 403697 h 403697"/>
                  <a:gd name="connsiteX3" fmla="*/ 0 w 3347196"/>
                  <a:gd name="connsiteY3" fmla="*/ 395459 h 403697"/>
                  <a:gd name="connsiteX4" fmla="*/ 107092 w 3347196"/>
                  <a:gd name="connsiteY4" fmla="*/ 0 h 403697"/>
                  <a:gd name="connsiteX0" fmla="*/ 107092 w 3347196"/>
                  <a:gd name="connsiteY0" fmla="*/ 8238 h 411935"/>
                  <a:gd name="connsiteX1" fmla="*/ 3231866 w 3347196"/>
                  <a:gd name="connsiteY1" fmla="*/ 0 h 411935"/>
                  <a:gd name="connsiteX2" fmla="*/ 3347196 w 3347196"/>
                  <a:gd name="connsiteY2" fmla="*/ 411935 h 411935"/>
                  <a:gd name="connsiteX3" fmla="*/ 0 w 3347196"/>
                  <a:gd name="connsiteY3" fmla="*/ 403697 h 411935"/>
                  <a:gd name="connsiteX4" fmla="*/ 107092 w 3347196"/>
                  <a:gd name="connsiteY4" fmla="*/ 8238 h 411935"/>
                  <a:gd name="connsiteX0" fmla="*/ 123567 w 3363671"/>
                  <a:gd name="connsiteY0" fmla="*/ 8238 h 420172"/>
                  <a:gd name="connsiteX1" fmla="*/ 3248341 w 3363671"/>
                  <a:gd name="connsiteY1" fmla="*/ 0 h 420172"/>
                  <a:gd name="connsiteX2" fmla="*/ 3363671 w 3363671"/>
                  <a:gd name="connsiteY2" fmla="*/ 411935 h 420172"/>
                  <a:gd name="connsiteX3" fmla="*/ 0 w 3363671"/>
                  <a:gd name="connsiteY3" fmla="*/ 420172 h 420172"/>
                  <a:gd name="connsiteX4" fmla="*/ 123567 w 3363671"/>
                  <a:gd name="connsiteY4" fmla="*/ 8238 h 420172"/>
                  <a:gd name="connsiteX0" fmla="*/ 123567 w 3371908"/>
                  <a:gd name="connsiteY0" fmla="*/ 8238 h 420172"/>
                  <a:gd name="connsiteX1" fmla="*/ 3248341 w 3371908"/>
                  <a:gd name="connsiteY1" fmla="*/ 0 h 420172"/>
                  <a:gd name="connsiteX2" fmla="*/ 3371908 w 3371908"/>
                  <a:gd name="connsiteY2" fmla="*/ 411935 h 420172"/>
                  <a:gd name="connsiteX3" fmla="*/ 0 w 3371908"/>
                  <a:gd name="connsiteY3" fmla="*/ 420172 h 420172"/>
                  <a:gd name="connsiteX4" fmla="*/ 123567 w 3371908"/>
                  <a:gd name="connsiteY4" fmla="*/ 8238 h 42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908" h="420172">
                    <a:moveTo>
                      <a:pt x="123567" y="8238"/>
                    </a:moveTo>
                    <a:lnTo>
                      <a:pt x="3248341" y="0"/>
                    </a:lnTo>
                    <a:lnTo>
                      <a:pt x="3371908" y="411935"/>
                    </a:lnTo>
                    <a:lnTo>
                      <a:pt x="0" y="420172"/>
                    </a:lnTo>
                    <a:lnTo>
                      <a:pt x="123567" y="8238"/>
                    </a:lnTo>
                    <a:close/>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grpSp>
        <p:sp>
          <p:nvSpPr>
            <p:cNvPr id="31" name="Rectangle 30"/>
            <p:cNvSpPr/>
            <p:nvPr/>
          </p:nvSpPr>
          <p:spPr>
            <a:xfrm>
              <a:off x="4834361" y="2231015"/>
              <a:ext cx="3410370" cy="10267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cxnSp>
          <p:nvCxnSpPr>
            <p:cNvPr id="32" name="Straight Arrow Connector 31"/>
            <p:cNvCxnSpPr>
              <a:stCxn id="60" idx="3"/>
            </p:cNvCxnSpPr>
            <p:nvPr/>
          </p:nvCxnSpPr>
          <p:spPr>
            <a:xfrm flipH="1">
              <a:off x="2867125" y="2456180"/>
              <a:ext cx="2005" cy="943945"/>
            </a:xfrm>
            <a:prstGeom prst="straightConnector1">
              <a:avLst/>
            </a:prstGeom>
            <a:ln w="57150">
              <a:solidFill>
                <a:srgbClr val="FF8C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786528" y="3819225"/>
              <a:ext cx="1080596" cy="1764746"/>
            </a:xfrm>
            <a:prstGeom prst="straightConnector1">
              <a:avLst/>
            </a:prstGeom>
            <a:ln w="57150">
              <a:solidFill>
                <a:srgbClr val="FF8C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867124" y="3787906"/>
              <a:ext cx="2785117" cy="1464596"/>
            </a:xfrm>
            <a:prstGeom prst="straightConnector1">
              <a:avLst/>
            </a:prstGeom>
            <a:ln w="57150">
              <a:solidFill>
                <a:srgbClr val="FF8C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867124" y="3819225"/>
              <a:ext cx="2785117" cy="1986744"/>
            </a:xfrm>
            <a:prstGeom prst="straightConnector1">
              <a:avLst/>
            </a:prstGeom>
            <a:ln w="76200">
              <a:solidFill>
                <a:srgbClr val="FF8C0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177490" y="3400125"/>
              <a:ext cx="3379270" cy="419100"/>
              <a:chOff x="1177490" y="3781125"/>
              <a:chExt cx="3379270" cy="419100"/>
            </a:xfrm>
          </p:grpSpPr>
          <p:sp>
            <p:nvSpPr>
              <p:cNvPr id="37" name="Rectangle 6"/>
              <p:cNvSpPr/>
              <p:nvPr/>
            </p:nvSpPr>
            <p:spPr>
              <a:xfrm>
                <a:off x="1177490" y="3781125"/>
                <a:ext cx="3379270" cy="419100"/>
              </a:xfrm>
              <a:custGeom>
                <a:avLst/>
                <a:gdLst>
                  <a:gd name="connsiteX0" fmla="*/ 0 w 3135430"/>
                  <a:gd name="connsiteY0" fmla="*/ 0 h 571500"/>
                  <a:gd name="connsiteX1" fmla="*/ 3135430 w 3135430"/>
                  <a:gd name="connsiteY1" fmla="*/ 0 h 571500"/>
                  <a:gd name="connsiteX2" fmla="*/ 3135430 w 3135430"/>
                  <a:gd name="connsiteY2" fmla="*/ 571500 h 571500"/>
                  <a:gd name="connsiteX3" fmla="*/ 0 w 3135430"/>
                  <a:gd name="connsiteY3" fmla="*/ 571500 h 571500"/>
                  <a:gd name="connsiteX4" fmla="*/ 0 w 3135430"/>
                  <a:gd name="connsiteY4" fmla="*/ 0 h 571500"/>
                  <a:gd name="connsiteX0" fmla="*/ 121920 w 3257350"/>
                  <a:gd name="connsiteY0" fmla="*/ 0 h 571500"/>
                  <a:gd name="connsiteX1" fmla="*/ 3257350 w 3257350"/>
                  <a:gd name="connsiteY1" fmla="*/ 0 h 571500"/>
                  <a:gd name="connsiteX2" fmla="*/ 3257350 w 3257350"/>
                  <a:gd name="connsiteY2" fmla="*/ 571500 h 571500"/>
                  <a:gd name="connsiteX3" fmla="*/ 0 w 3257350"/>
                  <a:gd name="connsiteY3" fmla="*/ 411480 h 571500"/>
                  <a:gd name="connsiteX4" fmla="*/ 121920 w 3257350"/>
                  <a:gd name="connsiteY4" fmla="*/ 0 h 571500"/>
                  <a:gd name="connsiteX0" fmla="*/ 121920 w 3379270"/>
                  <a:gd name="connsiteY0" fmla="*/ 0 h 419100"/>
                  <a:gd name="connsiteX1" fmla="*/ 3257350 w 3379270"/>
                  <a:gd name="connsiteY1" fmla="*/ 0 h 419100"/>
                  <a:gd name="connsiteX2" fmla="*/ 3379270 w 3379270"/>
                  <a:gd name="connsiteY2" fmla="*/ 419100 h 419100"/>
                  <a:gd name="connsiteX3" fmla="*/ 0 w 3379270"/>
                  <a:gd name="connsiteY3" fmla="*/ 411480 h 419100"/>
                  <a:gd name="connsiteX4" fmla="*/ 121920 w 3379270"/>
                  <a:gd name="connsiteY4" fmla="*/ 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270" h="419100">
                    <a:moveTo>
                      <a:pt x="121920" y="0"/>
                    </a:moveTo>
                    <a:lnTo>
                      <a:pt x="3257350" y="0"/>
                    </a:lnTo>
                    <a:lnTo>
                      <a:pt x="3379270" y="419100"/>
                    </a:lnTo>
                    <a:lnTo>
                      <a:pt x="0" y="411480"/>
                    </a:lnTo>
                    <a:lnTo>
                      <a:pt x="121920" y="0"/>
                    </a:lnTo>
                    <a:close/>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b="0" dirty="0">
                  <a:latin typeface="Segoe UI" panose="020B0502040204020203" pitchFamily="34" charset="0"/>
                  <a:cs typeface="Segoe UI" panose="020B0502040204020203" pitchFamily="34" charset="0"/>
                </a:endParaRPr>
              </a:p>
            </p:txBody>
          </p:sp>
          <p:sp>
            <p:nvSpPr>
              <p:cNvPr id="38" name="TextBox 37"/>
              <p:cNvSpPr txBox="1"/>
              <p:nvPr/>
            </p:nvSpPr>
            <p:spPr>
              <a:xfrm>
                <a:off x="1235794" y="3790620"/>
                <a:ext cx="2840822" cy="37828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cs typeface="Segoe UI" panose="020B0502040204020203" pitchFamily="34" charset="0"/>
                  </a:rPr>
                  <a:t>Deduplication filter driver</a:t>
                </a:r>
              </a:p>
            </p:txBody>
          </p:sp>
        </p:grpSp>
      </p:grpSp>
    </p:spTree>
    <p:extLst>
      <p:ext uri="{BB962C8B-B14F-4D97-AF65-F5344CB8AC3E}">
        <p14:creationId xmlns:p14="http://schemas.microsoft.com/office/powerpoint/2010/main" val="240496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46e2bbf-1a7f-4593-b764-c64d179dfe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Data Deduplication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Prior to installing and configuring Data Deduplication in your environment, plan your deployment using the following steps:</a:t>
            </a:r>
          </a:p>
          <a:p>
            <a:pPr marL="746125" lvl="1" indent="-457200">
              <a:buFont typeface="+mj-lt"/>
              <a:buAutoNum type="arabicPeriod"/>
            </a:pPr>
            <a:r>
              <a:rPr lang="en-US" sz="2600" dirty="0"/>
              <a:t>Determine target deployments</a:t>
            </a:r>
          </a:p>
          <a:p>
            <a:pPr marL="746125" lvl="1" indent="-457200">
              <a:buFont typeface="+mj-lt"/>
              <a:buAutoNum type="arabicPeriod"/>
            </a:pPr>
            <a:r>
              <a:rPr lang="en-US" sz="2600" dirty="0"/>
              <a:t>Determine which volumes are candidates for deduplication</a:t>
            </a:r>
          </a:p>
          <a:p>
            <a:pPr marL="746125" lvl="1" indent="-457200">
              <a:buFont typeface="+mj-lt"/>
              <a:buAutoNum type="arabicPeriod"/>
            </a:pPr>
            <a:r>
              <a:rPr lang="en-US" sz="2600" dirty="0"/>
              <a:t>Evaluate savings with the Deduplication Evaluation Tool</a:t>
            </a:r>
          </a:p>
          <a:p>
            <a:pPr marL="746125" lvl="1" indent="-457200">
              <a:buFont typeface="+mj-lt"/>
              <a:buAutoNum type="arabicPeriod"/>
            </a:pPr>
            <a:r>
              <a:rPr lang="en-US" sz="2600" dirty="0"/>
              <a:t>Plan the rollout, scalability, and deduplication policies</a:t>
            </a:r>
          </a:p>
          <a:p>
            <a:endParaRPr lang="en-US" sz="26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485" y="640326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375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1949084-60dd-4508-a671-3c2a4fadcb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Data Deduplication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After completing your planning, deploy Data Deduplication to a server in your environment by performing the following steps:</a:t>
            </a:r>
          </a:p>
          <a:p>
            <a:pPr marL="803275" lvl="1" indent="-514350">
              <a:buFont typeface="+mj-lt"/>
              <a:buAutoNum type="arabicPeriod"/>
            </a:pPr>
            <a:r>
              <a:rPr lang="en-US" sz="2800" dirty="0"/>
              <a:t>Install Data Deduplication components on the server</a:t>
            </a:r>
          </a:p>
          <a:p>
            <a:pPr marL="803275" lvl="1" indent="-514350">
              <a:buFont typeface="+mj-lt"/>
              <a:buAutoNum type="arabicPeriod"/>
            </a:pPr>
            <a:r>
              <a:rPr lang="en-US" sz="2800" dirty="0"/>
              <a:t>Enable Data Deduplication</a:t>
            </a:r>
          </a:p>
          <a:p>
            <a:pPr marL="803275" lvl="1" indent="-514350">
              <a:buFont typeface="+mj-lt"/>
              <a:buAutoNum type="arabicPeriod"/>
            </a:pPr>
            <a:r>
              <a:rPr lang="en-US" sz="2800" dirty="0"/>
              <a:t>Configure Data Deduplication jobs</a:t>
            </a:r>
          </a:p>
          <a:p>
            <a:pPr marL="803275" lvl="1" indent="-514350">
              <a:buFont typeface="+mj-lt"/>
              <a:buAutoNum type="arabicPeriod"/>
            </a:pPr>
            <a:r>
              <a:rPr lang="en-US" sz="2800" dirty="0"/>
              <a:t>Configure Data Deduplication schedules</a:t>
            </a:r>
          </a:p>
          <a:p>
            <a:endParaRPr lang="en-US" dirty="0"/>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768"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6808"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454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ff656d2-1468-456b-ba7d-e0672d6e01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Implementing Data Deduplication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In this demonstration, you will see how to:</a:t>
            </a:r>
          </a:p>
          <a:p>
            <a:pPr lvl="1"/>
            <a:r>
              <a:rPr lang="en-GB" sz="2600" dirty="0"/>
              <a:t>Install the Data Deduplication role service</a:t>
            </a:r>
          </a:p>
          <a:p>
            <a:pPr lvl="1"/>
            <a:r>
              <a:rPr lang="en-GB" sz="2600" dirty="0"/>
              <a:t>Enable Data Deduplication</a:t>
            </a:r>
          </a:p>
          <a:p>
            <a:pPr lvl="1"/>
            <a:r>
              <a:rPr lang="en-GB" sz="2600" dirty="0"/>
              <a:t>Check the status of Data Deduplication</a:t>
            </a:r>
          </a:p>
          <a:p>
            <a:endParaRPr lang="en-US" dirty="0"/>
          </a:p>
        </p:txBody>
      </p:sp>
    </p:spTree>
    <p:extLst>
      <p:ext uri="{BB962C8B-B14F-4D97-AF65-F5344CB8AC3E}">
        <p14:creationId xmlns:p14="http://schemas.microsoft.com/office/powerpoint/2010/main" val="1549072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913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8494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1fc430a-4e78-4e01-bbf2-d47ed35da5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Usage scenarios for Data Deduplication</a:t>
            </a:r>
            <a:endParaRPr lang="en-IN" dirty="0"/>
          </a:p>
        </p:txBody>
      </p:sp>
      <p:sp>
        <p:nvSpPr>
          <p:cNvPr id="4" name="Oval 3" descr="Four icons on the slide represent areas to consider for using deduplication: a disk representing virtual hard disk (.VHD) libraries, a file in a file folder representing file shares, a generic application screen representing software deployment shares, and papers to represent user documents."/>
          <p:cNvSpPr/>
          <p:nvPr/>
        </p:nvSpPr>
        <p:spPr bwMode="auto">
          <a:xfrm>
            <a:off x="1064498" y="1913468"/>
            <a:ext cx="6651067" cy="4809066"/>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itchFamily="34" charset="0"/>
              <a:cs typeface="Segoe UI" pitchFamily="34" charset="0"/>
            </a:endParaRPr>
          </a:p>
        </p:txBody>
      </p:sp>
      <p:sp>
        <p:nvSpPr>
          <p:cNvPr id="5" name="Rounded Rectangle 4"/>
          <p:cNvSpPr>
            <a:spLocks noChangeArrowheads="1"/>
          </p:cNvSpPr>
          <p:nvPr/>
        </p:nvSpPr>
        <p:spPr bwMode="auto">
          <a:xfrm>
            <a:off x="1064498" y="2591061"/>
            <a:ext cx="6877852" cy="126887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7013" indent="-227013" eaLnBrk="0" hangingPunct="0">
              <a:lnSpc>
                <a:spcPct val="90000"/>
              </a:lnSpc>
              <a:spcBef>
                <a:spcPct val="40000"/>
              </a:spcBef>
              <a:buClrTx/>
              <a:buSzTx/>
              <a:buFontTx/>
              <a:buNone/>
            </a:pPr>
            <a:r>
              <a:rPr lang="en-US" sz="2200" b="0" i="0" dirty="0">
                <a:latin typeface="Segoe UI" pitchFamily="34" charset="0"/>
                <a:ea typeface="Segoe UI" pitchFamily="34" charset="0"/>
                <a:cs typeface="Segoe UI" pitchFamily="34" charset="0"/>
              </a:rPr>
              <a:t> </a:t>
            </a:r>
          </a:p>
        </p:txBody>
      </p:sp>
      <p:grpSp>
        <p:nvGrpSpPr>
          <p:cNvPr id="6" name="Group 5" descr="file in a file folder representing file shares"/>
          <p:cNvGrpSpPr/>
          <p:nvPr/>
        </p:nvGrpSpPr>
        <p:grpSpPr>
          <a:xfrm>
            <a:off x="2084421" y="2463794"/>
            <a:ext cx="1354666" cy="1232804"/>
            <a:chOff x="2615736" y="2015155"/>
            <a:chExt cx="1354666" cy="1232804"/>
          </a:xfrm>
        </p:grpSpPr>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89082" y="2015155"/>
              <a:ext cx="1055657" cy="831103"/>
            </a:xfrm>
            <a:prstGeom prst="rect">
              <a:avLst/>
            </a:prstGeom>
            <a:noFill/>
            <a:ln>
              <a:noFill/>
            </a:ln>
          </p:spPr>
        </p:pic>
        <p:sp>
          <p:nvSpPr>
            <p:cNvPr id="8" name="TextBox 15"/>
            <p:cNvSpPr txBox="1"/>
            <p:nvPr/>
          </p:nvSpPr>
          <p:spPr>
            <a:xfrm>
              <a:off x="2615736" y="2847849"/>
              <a:ext cx="1354666" cy="400110"/>
            </a:xfrm>
            <a:prstGeom prst="rect">
              <a:avLst/>
            </a:prstGeom>
            <a:no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File shares</a:t>
              </a:r>
              <a:endParaRPr lang="en-IN" sz="2000" b="0" dirty="0">
                <a:latin typeface="Segoe UI" pitchFamily="34" charset="0"/>
                <a:ea typeface="Segoe UI" pitchFamily="34" charset="0"/>
                <a:cs typeface="Segoe UI" pitchFamily="34" charset="0"/>
              </a:endParaRPr>
            </a:p>
          </p:txBody>
        </p:sp>
      </p:grpSp>
      <p:grpSp>
        <p:nvGrpSpPr>
          <p:cNvPr id="9" name="Group 8" descr="generic app screen representing software deployment shares"/>
          <p:cNvGrpSpPr/>
          <p:nvPr/>
        </p:nvGrpSpPr>
        <p:grpSpPr>
          <a:xfrm>
            <a:off x="1792872" y="4263862"/>
            <a:ext cx="2271622" cy="1893998"/>
            <a:chOff x="1747764" y="4358434"/>
            <a:chExt cx="2271622" cy="1893998"/>
          </a:xfrm>
        </p:grpSpPr>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8833" y="4358434"/>
              <a:ext cx="969484" cy="799771"/>
            </a:xfrm>
            <a:prstGeom prst="rect">
              <a:avLst/>
            </a:prstGeom>
            <a:noFill/>
            <a:ln>
              <a:noFill/>
            </a:ln>
          </p:spPr>
        </p:pic>
        <p:sp>
          <p:nvSpPr>
            <p:cNvPr id="11" name="TextBox 13"/>
            <p:cNvSpPr txBox="1"/>
            <p:nvPr/>
          </p:nvSpPr>
          <p:spPr>
            <a:xfrm>
              <a:off x="1747764" y="5236769"/>
              <a:ext cx="2271622" cy="1015663"/>
            </a:xfrm>
            <a:prstGeom prst="rect">
              <a:avLst/>
            </a:prstGeom>
            <a:no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Software deployment</a:t>
              </a:r>
            </a:p>
            <a:p>
              <a:pPr algn="ctr"/>
              <a:r>
                <a:rPr lang="en-US" sz="2000" b="0" dirty="0">
                  <a:latin typeface="Segoe UI" pitchFamily="34" charset="0"/>
                  <a:ea typeface="Segoe UI" pitchFamily="34" charset="0"/>
                  <a:cs typeface="Segoe UI" pitchFamily="34" charset="0"/>
                </a:rPr>
                <a:t> shares</a:t>
              </a:r>
              <a:endParaRPr lang="en-IN" sz="2000" b="0" dirty="0">
                <a:latin typeface="Segoe UI" pitchFamily="34" charset="0"/>
                <a:ea typeface="Segoe UI" pitchFamily="34" charset="0"/>
                <a:cs typeface="Segoe UI" pitchFamily="34" charset="0"/>
              </a:endParaRPr>
            </a:p>
          </p:txBody>
        </p:sp>
      </p:grpSp>
      <p:grpSp>
        <p:nvGrpSpPr>
          <p:cNvPr id="12" name="Group 11" descr="disk representing .vhd libraries"/>
          <p:cNvGrpSpPr/>
          <p:nvPr/>
        </p:nvGrpSpPr>
        <p:grpSpPr>
          <a:xfrm>
            <a:off x="4993620" y="2320516"/>
            <a:ext cx="1667444" cy="1412092"/>
            <a:chOff x="5906640" y="2062515"/>
            <a:chExt cx="1667444" cy="1412092"/>
          </a:xfrm>
        </p:grpSpPr>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33541" y="2062515"/>
              <a:ext cx="699839" cy="1014287"/>
            </a:xfrm>
            <a:prstGeom prst="rect">
              <a:avLst/>
            </a:prstGeom>
            <a:noFill/>
            <a:ln>
              <a:noFill/>
            </a:ln>
          </p:spPr>
        </p:pic>
        <p:sp>
          <p:nvSpPr>
            <p:cNvPr id="14" name="TextBox 11"/>
            <p:cNvSpPr txBox="1"/>
            <p:nvPr/>
          </p:nvSpPr>
          <p:spPr>
            <a:xfrm>
              <a:off x="5906640" y="3074497"/>
              <a:ext cx="1667444" cy="400110"/>
            </a:xfrm>
            <a:prstGeom prst="rect">
              <a:avLst/>
            </a:prstGeom>
            <a:no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VHD libraries</a:t>
              </a:r>
              <a:endParaRPr lang="en-IN" sz="2000" b="0" dirty="0">
                <a:latin typeface="Segoe UI" pitchFamily="34" charset="0"/>
                <a:ea typeface="Segoe UI" pitchFamily="34" charset="0"/>
                <a:cs typeface="Segoe UI" pitchFamily="34" charset="0"/>
              </a:endParaRPr>
            </a:p>
          </p:txBody>
        </p:sp>
      </p:grpSp>
      <p:sp>
        <p:nvSpPr>
          <p:cNvPr id="15" name="Content Placeholder 1"/>
          <p:cNvSpPr txBox="1">
            <a:spLocks/>
          </p:cNvSpPr>
          <p:nvPr/>
        </p:nvSpPr>
        <p:spPr bwMode="auto">
          <a:xfrm>
            <a:off x="540113" y="1322317"/>
            <a:ext cx="7981203" cy="998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400" b="0" kern="0" dirty="0">
                <a:latin typeface="Segoe UI" pitchFamily="34" charset="0"/>
                <a:cs typeface="Segoe UI" pitchFamily="34" charset="0"/>
              </a:rPr>
              <a:t>Consider using Data Deduplication for the following areas:</a:t>
            </a: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20521" y="4286653"/>
            <a:ext cx="768759" cy="1035633"/>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2921" y="4439053"/>
            <a:ext cx="768759" cy="1035633"/>
          </a:xfrm>
          <a:prstGeom prst="rect">
            <a:avLst/>
          </a:prstGeom>
        </p:spPr>
      </p:pic>
      <p:sp>
        <p:nvSpPr>
          <p:cNvPr id="18" name="TextBox 18"/>
          <p:cNvSpPr txBox="1"/>
          <p:nvPr/>
        </p:nvSpPr>
        <p:spPr>
          <a:xfrm>
            <a:off x="4628439" y="5481080"/>
            <a:ext cx="2271622" cy="707886"/>
          </a:xfrm>
          <a:prstGeom prst="rect">
            <a:avLst/>
          </a:prstGeom>
          <a:no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User </a:t>
            </a:r>
          </a:p>
          <a:p>
            <a:pPr algn="ctr"/>
            <a:r>
              <a:rPr lang="en-US" sz="2000" b="0" dirty="0">
                <a:latin typeface="Segoe UI" pitchFamily="34" charset="0"/>
                <a:ea typeface="Segoe UI" pitchFamily="34" charset="0"/>
                <a:cs typeface="Segoe UI" pitchFamily="34" charset="0"/>
              </a:rPr>
              <a:t>documents</a:t>
            </a:r>
            <a:endParaRPr lang="en-IN" sz="2000" b="0" dirty="0">
              <a:latin typeface="Segoe UI" pitchFamily="34" charset="0"/>
              <a:ea typeface="Segoe UI" pitchFamily="34" charset="0"/>
              <a:cs typeface="Segoe UI" pitchFamily="34" charset="0"/>
            </a:endParaRPr>
          </a:p>
        </p:txBody>
      </p:sp>
      <p:pic>
        <p:nvPicPr>
          <p:cNvPr id="19"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6768"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70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Lesson 1: Overview of storage in Windows Server 2016</a:t>
            </a:r>
          </a:p>
        </p:txBody>
      </p:sp>
      <p:sp>
        <p:nvSpPr>
          <p:cNvPr id="3" name="Text Placeholder 2"/>
          <p:cNvSpPr>
            <a:spLocks noGrp="1"/>
          </p:cNvSpPr>
          <p:nvPr>
            <p:ph type="body" idx="1"/>
          </p:nvPr>
        </p:nvSpPr>
        <p:spPr/>
        <p:txBody>
          <a:bodyPr/>
          <a:lstStyle/>
          <a:p>
            <a:r>
              <a:rPr lang="en-IN" dirty="0"/>
              <a:t>New storage features in Windows Server 2016
What is Software Defined Storage?
Overview of ReFS
Overview of FSRM
Demonstration: Using FSRM to manage quotas, file screens, and storage reports
File classification
Demonstration: Configuring file classification</a:t>
            </a:r>
          </a:p>
        </p:txBody>
      </p:sp>
    </p:spTree>
    <p:extLst>
      <p:ext uri="{BB962C8B-B14F-4D97-AF65-F5344CB8AC3E}">
        <p14:creationId xmlns:p14="http://schemas.microsoft.com/office/powerpoint/2010/main" val="1417620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0916ff9-a2f1-4986-b70e-7b84843857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Usage scenarios for Data Deduplication</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768"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6808"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descr="This slide is a bar graph of approximate data deduplication savings for User home folders (30%), general file share (50%), software deployment share (75%), and VHD library (90%)."/>
          <p:cNvGrpSpPr/>
          <p:nvPr/>
        </p:nvGrpSpPr>
        <p:grpSpPr>
          <a:xfrm>
            <a:off x="292579" y="846668"/>
            <a:ext cx="8762147" cy="5638800"/>
            <a:chOff x="444976" y="914400"/>
            <a:chExt cx="8762147" cy="5638800"/>
          </a:xfrm>
        </p:grpSpPr>
        <p:cxnSp>
          <p:nvCxnSpPr>
            <p:cNvPr id="8" name="Straight Connector 7"/>
            <p:cNvCxnSpPr/>
            <p:nvPr/>
          </p:nvCxnSpPr>
          <p:spPr>
            <a:xfrm>
              <a:off x="2514600" y="2209800"/>
              <a:ext cx="0" cy="4343400"/>
            </a:xfrm>
            <a:prstGeom prst="line">
              <a:avLst/>
            </a:prstGeom>
            <a:noFill/>
            <a:ln w="9525" cap="flat" cmpd="sng" algn="ctr">
              <a:solidFill>
                <a:srgbClr val="4F81BD">
                  <a:shade val="95000"/>
                  <a:satMod val="105000"/>
                </a:srgbClr>
              </a:solidFill>
              <a:prstDash val="solid"/>
            </a:ln>
            <a:effectLst/>
          </p:spPr>
        </p:cxnSp>
        <p:cxnSp>
          <p:nvCxnSpPr>
            <p:cNvPr id="9" name="Straight Connector 8"/>
            <p:cNvCxnSpPr/>
            <p:nvPr/>
          </p:nvCxnSpPr>
          <p:spPr>
            <a:xfrm>
              <a:off x="3124200" y="2209800"/>
              <a:ext cx="0" cy="4343400"/>
            </a:xfrm>
            <a:prstGeom prst="line">
              <a:avLst/>
            </a:prstGeom>
            <a:noFill/>
            <a:ln w="9525" cap="flat" cmpd="sng" algn="ctr">
              <a:solidFill>
                <a:srgbClr val="4F81BD">
                  <a:shade val="95000"/>
                  <a:satMod val="105000"/>
                </a:srgbClr>
              </a:solidFill>
              <a:prstDash val="solid"/>
            </a:ln>
            <a:effectLst/>
          </p:spPr>
        </p:cxnSp>
        <p:cxnSp>
          <p:nvCxnSpPr>
            <p:cNvPr id="10" name="Straight Connector 9"/>
            <p:cNvCxnSpPr/>
            <p:nvPr/>
          </p:nvCxnSpPr>
          <p:spPr>
            <a:xfrm>
              <a:off x="3810000" y="2209800"/>
              <a:ext cx="0" cy="4343400"/>
            </a:xfrm>
            <a:prstGeom prst="line">
              <a:avLst/>
            </a:prstGeom>
            <a:noFill/>
            <a:ln w="9525" cap="flat" cmpd="sng" algn="ctr">
              <a:solidFill>
                <a:srgbClr val="4F81BD">
                  <a:shade val="95000"/>
                  <a:satMod val="105000"/>
                </a:srgbClr>
              </a:solidFill>
              <a:prstDash val="solid"/>
            </a:ln>
            <a:effectLst/>
          </p:spPr>
        </p:cxnSp>
        <p:cxnSp>
          <p:nvCxnSpPr>
            <p:cNvPr id="11" name="Straight Connector 10"/>
            <p:cNvCxnSpPr/>
            <p:nvPr/>
          </p:nvCxnSpPr>
          <p:spPr>
            <a:xfrm>
              <a:off x="4495800" y="2209800"/>
              <a:ext cx="0" cy="4343400"/>
            </a:xfrm>
            <a:prstGeom prst="line">
              <a:avLst/>
            </a:prstGeom>
            <a:noFill/>
            <a:ln w="9525" cap="flat" cmpd="sng" algn="ctr">
              <a:solidFill>
                <a:srgbClr val="4F81BD">
                  <a:shade val="95000"/>
                  <a:satMod val="105000"/>
                </a:srgbClr>
              </a:solidFill>
              <a:prstDash val="solid"/>
            </a:ln>
            <a:effectLst/>
          </p:spPr>
        </p:cxnSp>
        <p:cxnSp>
          <p:nvCxnSpPr>
            <p:cNvPr id="12" name="Straight Connector 11"/>
            <p:cNvCxnSpPr/>
            <p:nvPr/>
          </p:nvCxnSpPr>
          <p:spPr>
            <a:xfrm>
              <a:off x="5105400" y="2209800"/>
              <a:ext cx="0" cy="4343400"/>
            </a:xfrm>
            <a:prstGeom prst="line">
              <a:avLst/>
            </a:prstGeom>
            <a:noFill/>
            <a:ln w="9525" cap="flat" cmpd="sng" algn="ctr">
              <a:solidFill>
                <a:srgbClr val="4F81BD">
                  <a:shade val="95000"/>
                  <a:satMod val="105000"/>
                </a:srgbClr>
              </a:solidFill>
              <a:prstDash val="solid"/>
            </a:ln>
            <a:effectLst/>
          </p:spPr>
        </p:cxnSp>
        <p:cxnSp>
          <p:nvCxnSpPr>
            <p:cNvPr id="13" name="Straight Connector 12"/>
            <p:cNvCxnSpPr/>
            <p:nvPr/>
          </p:nvCxnSpPr>
          <p:spPr>
            <a:xfrm>
              <a:off x="5715000" y="2209800"/>
              <a:ext cx="0" cy="4343400"/>
            </a:xfrm>
            <a:prstGeom prst="line">
              <a:avLst/>
            </a:prstGeom>
            <a:noFill/>
            <a:ln w="9525" cap="flat" cmpd="sng" algn="ctr">
              <a:solidFill>
                <a:srgbClr val="4F81BD">
                  <a:shade val="95000"/>
                  <a:satMod val="105000"/>
                </a:srgbClr>
              </a:solidFill>
              <a:prstDash val="solid"/>
            </a:ln>
            <a:effectLst/>
          </p:spPr>
        </p:cxnSp>
        <p:cxnSp>
          <p:nvCxnSpPr>
            <p:cNvPr id="14" name="Straight Connector 13"/>
            <p:cNvCxnSpPr/>
            <p:nvPr/>
          </p:nvCxnSpPr>
          <p:spPr>
            <a:xfrm>
              <a:off x="6324600" y="2209800"/>
              <a:ext cx="0" cy="4343400"/>
            </a:xfrm>
            <a:prstGeom prst="line">
              <a:avLst/>
            </a:prstGeom>
            <a:noFill/>
            <a:ln w="9525" cap="flat" cmpd="sng" algn="ctr">
              <a:solidFill>
                <a:srgbClr val="4F81BD">
                  <a:shade val="95000"/>
                  <a:satMod val="105000"/>
                </a:srgbClr>
              </a:solidFill>
              <a:prstDash val="solid"/>
            </a:ln>
            <a:effectLst/>
          </p:spPr>
        </p:cxnSp>
        <p:cxnSp>
          <p:nvCxnSpPr>
            <p:cNvPr id="15" name="Straight Connector 14"/>
            <p:cNvCxnSpPr/>
            <p:nvPr/>
          </p:nvCxnSpPr>
          <p:spPr>
            <a:xfrm>
              <a:off x="6934200" y="2209800"/>
              <a:ext cx="0" cy="4343400"/>
            </a:xfrm>
            <a:prstGeom prst="line">
              <a:avLst/>
            </a:prstGeom>
            <a:noFill/>
            <a:ln w="9525" cap="flat" cmpd="sng" algn="ctr">
              <a:solidFill>
                <a:srgbClr val="4F81BD">
                  <a:shade val="95000"/>
                  <a:satMod val="105000"/>
                </a:srgbClr>
              </a:solidFill>
              <a:prstDash val="solid"/>
            </a:ln>
            <a:effectLst/>
          </p:spPr>
        </p:cxnSp>
        <p:cxnSp>
          <p:nvCxnSpPr>
            <p:cNvPr id="16" name="Straight Connector 15"/>
            <p:cNvCxnSpPr/>
            <p:nvPr/>
          </p:nvCxnSpPr>
          <p:spPr>
            <a:xfrm>
              <a:off x="7543800" y="2209800"/>
              <a:ext cx="0" cy="4343400"/>
            </a:xfrm>
            <a:prstGeom prst="line">
              <a:avLst/>
            </a:prstGeom>
            <a:noFill/>
            <a:ln w="9525" cap="flat" cmpd="sng" algn="ctr">
              <a:solidFill>
                <a:srgbClr val="4F81BD">
                  <a:shade val="95000"/>
                  <a:satMod val="105000"/>
                </a:srgbClr>
              </a:solidFill>
              <a:prstDash val="solid"/>
            </a:ln>
            <a:effectLst/>
          </p:spPr>
        </p:cxnSp>
        <p:cxnSp>
          <p:nvCxnSpPr>
            <p:cNvPr id="17" name="Straight Connector 16"/>
            <p:cNvCxnSpPr/>
            <p:nvPr/>
          </p:nvCxnSpPr>
          <p:spPr>
            <a:xfrm>
              <a:off x="8153400" y="2209800"/>
              <a:ext cx="0" cy="4343400"/>
            </a:xfrm>
            <a:prstGeom prst="line">
              <a:avLst/>
            </a:prstGeom>
            <a:noFill/>
            <a:ln w="9525" cap="flat" cmpd="sng" algn="ctr">
              <a:solidFill>
                <a:srgbClr val="4F81BD">
                  <a:shade val="95000"/>
                  <a:satMod val="105000"/>
                </a:srgbClr>
              </a:solidFill>
              <a:prstDash val="solid"/>
            </a:ln>
            <a:effectLst/>
          </p:spPr>
        </p:cxnSp>
        <p:cxnSp>
          <p:nvCxnSpPr>
            <p:cNvPr id="18" name="Straight Connector 17"/>
            <p:cNvCxnSpPr/>
            <p:nvPr/>
          </p:nvCxnSpPr>
          <p:spPr>
            <a:xfrm>
              <a:off x="8763000" y="2209800"/>
              <a:ext cx="0" cy="4343400"/>
            </a:xfrm>
            <a:prstGeom prst="line">
              <a:avLst/>
            </a:prstGeom>
            <a:noFill/>
            <a:ln w="9525" cap="flat" cmpd="sng" algn="ctr">
              <a:solidFill>
                <a:srgbClr val="4F81BD">
                  <a:shade val="95000"/>
                  <a:satMod val="105000"/>
                </a:srgbClr>
              </a:solidFill>
              <a:prstDash val="solid"/>
            </a:ln>
            <a:effectLst/>
          </p:spPr>
        </p:cxnSp>
        <p:sp>
          <p:nvSpPr>
            <p:cNvPr id="19" name="TextBox 51"/>
            <p:cNvSpPr txBox="1"/>
            <p:nvPr/>
          </p:nvSpPr>
          <p:spPr>
            <a:xfrm>
              <a:off x="1143000" y="914400"/>
              <a:ext cx="7423892" cy="523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Example deduplication savings on data at rest</a:t>
              </a:r>
              <a:endParaRPr kumimoji="0" lang="en-IN" sz="2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0" name="TextBox 52"/>
            <p:cNvSpPr txBox="1"/>
            <p:nvPr/>
          </p:nvSpPr>
          <p:spPr>
            <a:xfrm>
              <a:off x="502511" y="2477869"/>
              <a:ext cx="20120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User home folder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(MyDocs)</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1" name="TextBox 53"/>
            <p:cNvSpPr txBox="1"/>
            <p:nvPr/>
          </p:nvSpPr>
          <p:spPr>
            <a:xfrm>
              <a:off x="444976" y="3669268"/>
              <a:ext cx="193854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General file share</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2" name="TextBox 54"/>
            <p:cNvSpPr txBox="1"/>
            <p:nvPr/>
          </p:nvSpPr>
          <p:spPr>
            <a:xfrm>
              <a:off x="472685" y="4648200"/>
              <a:ext cx="201228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Software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deployment share</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3" name="TextBox 55"/>
            <p:cNvSpPr txBox="1"/>
            <p:nvPr/>
          </p:nvSpPr>
          <p:spPr>
            <a:xfrm>
              <a:off x="533400" y="5882416"/>
              <a:ext cx="13624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VHD library</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4" name="TextBox 56"/>
            <p:cNvSpPr txBox="1"/>
            <p:nvPr/>
          </p:nvSpPr>
          <p:spPr>
            <a:xfrm>
              <a:off x="2279389" y="1840468"/>
              <a:ext cx="49885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5" name="Rectangle 24"/>
            <p:cNvSpPr/>
            <p:nvPr/>
          </p:nvSpPr>
          <p:spPr>
            <a:xfrm>
              <a:off x="2514600" y="2532965"/>
              <a:ext cx="1981200" cy="515035"/>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6" name="Rectangle 25"/>
            <p:cNvSpPr/>
            <p:nvPr/>
          </p:nvSpPr>
          <p:spPr>
            <a:xfrm>
              <a:off x="2514600" y="3599765"/>
              <a:ext cx="3200400" cy="515035"/>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7" name="Rectangle 26"/>
            <p:cNvSpPr/>
            <p:nvPr/>
          </p:nvSpPr>
          <p:spPr>
            <a:xfrm>
              <a:off x="2514600" y="4742765"/>
              <a:ext cx="4724400" cy="515035"/>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8" name="Rectangle 27"/>
            <p:cNvSpPr/>
            <p:nvPr/>
          </p:nvSpPr>
          <p:spPr>
            <a:xfrm>
              <a:off x="2514600" y="5809565"/>
              <a:ext cx="5638800" cy="515035"/>
            </a:xfrm>
            <a:prstGeom prst="rect">
              <a:avLst/>
            </a:prstGeom>
            <a:solidFill>
              <a:srgbClr val="92D050"/>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61"/>
            <p:cNvSpPr txBox="1"/>
            <p:nvPr/>
          </p:nvSpPr>
          <p:spPr>
            <a:xfrm>
              <a:off x="2874772" y="1828800"/>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10%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0" name="TextBox 62"/>
            <p:cNvSpPr txBox="1"/>
            <p:nvPr/>
          </p:nvSpPr>
          <p:spPr>
            <a:xfrm>
              <a:off x="3567111" y="1828800"/>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20%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1" name="TextBox 63"/>
            <p:cNvSpPr txBox="1"/>
            <p:nvPr/>
          </p:nvSpPr>
          <p:spPr>
            <a:xfrm>
              <a:off x="4232129" y="1828800"/>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30%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2" name="TextBox 64"/>
            <p:cNvSpPr txBox="1"/>
            <p:nvPr/>
          </p:nvSpPr>
          <p:spPr>
            <a:xfrm>
              <a:off x="4854946" y="1828800"/>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40%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3" name="TextBox 65"/>
            <p:cNvSpPr txBox="1"/>
            <p:nvPr/>
          </p:nvSpPr>
          <p:spPr>
            <a:xfrm>
              <a:off x="5478835" y="1840468"/>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50%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4" name="TextBox 66"/>
            <p:cNvSpPr txBox="1"/>
            <p:nvPr/>
          </p:nvSpPr>
          <p:spPr>
            <a:xfrm>
              <a:off x="6102724" y="1820054"/>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60%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5" name="TextBox 67"/>
            <p:cNvSpPr txBox="1"/>
            <p:nvPr/>
          </p:nvSpPr>
          <p:spPr>
            <a:xfrm>
              <a:off x="6726613" y="1840468"/>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70%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6" name="TextBox 68"/>
            <p:cNvSpPr txBox="1"/>
            <p:nvPr/>
          </p:nvSpPr>
          <p:spPr>
            <a:xfrm>
              <a:off x="7302011" y="1806015"/>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80%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7" name="TextBox 69"/>
            <p:cNvSpPr txBox="1"/>
            <p:nvPr/>
          </p:nvSpPr>
          <p:spPr>
            <a:xfrm>
              <a:off x="7943003" y="1829351"/>
              <a:ext cx="6238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90%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38" name="TextBox 70"/>
            <p:cNvSpPr txBox="1"/>
            <p:nvPr/>
          </p:nvSpPr>
          <p:spPr>
            <a:xfrm>
              <a:off x="8458200" y="1828800"/>
              <a:ext cx="74892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100%</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grpSp>
    </p:spTree>
    <p:extLst>
      <p:ext uri="{BB962C8B-B14F-4D97-AF65-F5344CB8AC3E}">
        <p14:creationId xmlns:p14="http://schemas.microsoft.com/office/powerpoint/2010/main" val="1130075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72d9b5a8-b2db-4b27-b999-a3a418cf25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Monitoring and maintaining Data Deduplication</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0">
              <a:buSzPct val="90000"/>
              <a:buNone/>
            </a:pPr>
            <a:r>
              <a:rPr lang="en-GB" sz="2600" dirty="0"/>
              <a:t>By using the </a:t>
            </a:r>
            <a:r>
              <a:rPr lang="en-GB" sz="2600" b="1" dirty="0"/>
              <a:t>Get-DedupStatus </a:t>
            </a:r>
            <a:r>
              <a:rPr lang="en-GB" sz="2600" dirty="0"/>
              <a:t>and</a:t>
            </a:r>
            <a:r>
              <a:rPr lang="en-GB" sz="2600" b="1" dirty="0"/>
              <a:t> Get-DedupVolume </a:t>
            </a:r>
            <a:r>
              <a:rPr lang="en-GB" sz="2600" dirty="0"/>
              <a:t>Windows PowerShell cmdlets, you can:</a:t>
            </a:r>
          </a:p>
          <a:p>
            <a:r>
              <a:rPr lang="en-GB" sz="2600" dirty="0"/>
              <a:t>Query the progress of a deduplication job</a:t>
            </a:r>
          </a:p>
          <a:p>
            <a:r>
              <a:rPr lang="en-GB" sz="2600" dirty="0"/>
              <a:t>View the space savings that have been achieved on a volume</a:t>
            </a:r>
          </a:p>
          <a:p>
            <a:r>
              <a:rPr lang="en-GB" sz="2600" dirty="0"/>
              <a:t>View the current status of the deduplication process </a:t>
            </a:r>
          </a:p>
          <a:p>
            <a:endParaRPr lang="en-US" sz="2600" dirty="0"/>
          </a:p>
          <a:p>
            <a:endParaRPr lang="en-US" sz="2600" dirty="0"/>
          </a:p>
        </p:txBody>
      </p:sp>
    </p:spTree>
    <p:extLst>
      <p:ext uri="{BB962C8B-B14F-4D97-AF65-F5344CB8AC3E}">
        <p14:creationId xmlns:p14="http://schemas.microsoft.com/office/powerpoint/2010/main" val="2309894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222f065b-e555-4a98-acfc-76e02c5edc2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Troubleshooting adverse effects of Data Deduplication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Common causes include:</a:t>
            </a:r>
            <a:endParaRPr lang="en-IN" sz="2400" dirty="0"/>
          </a:p>
          <a:p>
            <a:pPr lvl="1"/>
            <a:r>
              <a:rPr lang="en-US" sz="2200" dirty="0"/>
              <a:t>Copying data with incompatible Robocopy options</a:t>
            </a:r>
            <a:endParaRPr lang="en-IN" sz="2200" dirty="0"/>
          </a:p>
          <a:p>
            <a:pPr lvl="1"/>
            <a:r>
              <a:rPr lang="en-US" sz="2200" dirty="0"/>
              <a:t>Using incompatible backup or restore applications</a:t>
            </a:r>
            <a:endParaRPr lang="en-IN" sz="2200" dirty="0"/>
          </a:p>
          <a:p>
            <a:pPr lvl="1"/>
            <a:r>
              <a:rPr lang="en-US" sz="2200" dirty="0"/>
              <a:t>Using a deduplicated volume on a previous version of Windows Server</a:t>
            </a:r>
            <a:endParaRPr lang="en-IN" sz="2200" dirty="0"/>
          </a:p>
          <a:p>
            <a:pPr lvl="1"/>
            <a:r>
              <a:rPr lang="en-US" sz="2200" dirty="0"/>
              <a:t>Compressing the root of a volume</a:t>
            </a:r>
            <a:endParaRPr lang="en-IN" sz="2200" dirty="0"/>
          </a:p>
          <a:p>
            <a:pPr lvl="1"/>
            <a:r>
              <a:rPr lang="en-US" sz="2200" dirty="0"/>
              <a:t>Hardware issues</a:t>
            </a:r>
            <a:endParaRPr lang="en-IN" sz="2200" dirty="0"/>
          </a:p>
          <a:p>
            <a:pPr lvl="1"/>
            <a:r>
              <a:rPr lang="en-US" sz="2200" dirty="0"/>
              <a:t>General corruption</a:t>
            </a:r>
            <a:endParaRPr lang="en-IN" sz="2200" dirty="0"/>
          </a:p>
          <a:p>
            <a:endParaRPr lang="en-IN" sz="2400" dirty="0"/>
          </a:p>
          <a:p>
            <a:r>
              <a:rPr lang="en-US" sz="2400" dirty="0"/>
              <a:t>Troubleshooting includes:</a:t>
            </a:r>
            <a:endParaRPr lang="en-IN" sz="2400" dirty="0"/>
          </a:p>
          <a:p>
            <a:pPr lvl="1"/>
            <a:r>
              <a:rPr lang="en-US" sz="2200" dirty="0"/>
              <a:t>Checking event logs</a:t>
            </a:r>
            <a:endParaRPr lang="en-IN" sz="2200" dirty="0"/>
          </a:p>
          <a:p>
            <a:pPr lvl="1"/>
            <a:r>
              <a:rPr lang="en-US" sz="2200" dirty="0"/>
              <a:t>Running </a:t>
            </a:r>
            <a:r>
              <a:rPr lang="en-US" sz="2200" b="1" dirty="0"/>
              <a:t>CHKDSK</a:t>
            </a:r>
            <a:r>
              <a:rPr lang="en-US" sz="2200" dirty="0"/>
              <a:t> in Read-Only mode</a:t>
            </a:r>
            <a:endParaRPr lang="en-IN" sz="2200" dirty="0"/>
          </a:p>
          <a:p>
            <a:pPr lvl="1"/>
            <a:r>
              <a:rPr lang="en-US" sz="2200" dirty="0"/>
              <a:t>Running deep scrubbing job</a:t>
            </a:r>
            <a:endParaRPr lang="en-IN" sz="2200" dirty="0"/>
          </a:p>
          <a:p>
            <a:endParaRPr lang="en-US" sz="2400" dirty="0"/>
          </a:p>
        </p:txBody>
      </p:sp>
    </p:spTree>
    <p:extLst>
      <p:ext uri="{BB962C8B-B14F-4D97-AF65-F5344CB8AC3E}">
        <p14:creationId xmlns:p14="http://schemas.microsoft.com/office/powerpoint/2010/main" val="2584776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11d6941-afdd-4bdd-94b6-c1eaac53c3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Backup and restore considerations with Data Deduplication</a:t>
            </a:r>
          </a:p>
        </p:txBody>
      </p:sp>
      <p:sp>
        <p:nvSpPr>
          <p:cNvPr id="4" name="Content Placeholder 2"/>
          <p:cNvSpPr>
            <a:spLocks noGrp="1"/>
          </p:cNvSpPr>
          <p:nvPr/>
        </p:nvSpPr>
        <p:spPr bwMode="auto">
          <a:xfrm>
            <a:off x="567561" y="4752009"/>
            <a:ext cx="8119241" cy="13127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600" dirty="0"/>
              <a:t>One of the benefits of using Data Deduplication is that backup and restore operations typically are faster</a:t>
            </a:r>
            <a:endParaRPr lang="en-US" sz="2600" dirty="0"/>
          </a:p>
        </p:txBody>
      </p:sp>
      <p:grpSp>
        <p:nvGrpSpPr>
          <p:cNvPr id="5" name="Group 4" descr="This slide has a hard drive on the left, and an internal drive on the right. Between them is a folder with a document that has binary code, which represents data. Two arrows point from the folder to the hard drive and the internal drive conveying that the data in the folder is backed up and restored between the drive and the disk."/>
          <p:cNvGrpSpPr/>
          <p:nvPr/>
        </p:nvGrpSpPr>
        <p:grpSpPr>
          <a:xfrm>
            <a:off x="1418835" y="1971182"/>
            <a:ext cx="6429765" cy="2206570"/>
            <a:chOff x="1037149" y="1971182"/>
            <a:chExt cx="6429765" cy="220657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49" y="1971182"/>
              <a:ext cx="759730" cy="2206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9097" y="2360163"/>
              <a:ext cx="897817" cy="1301219"/>
            </a:xfrm>
            <a:prstGeom prst="rect">
              <a:avLst/>
            </a:prstGeom>
          </p:spPr>
        </p:pic>
        <p:sp>
          <p:nvSpPr>
            <p:cNvPr id="8" name="Left-Right Arrow 7"/>
            <p:cNvSpPr/>
            <p:nvPr/>
          </p:nvSpPr>
          <p:spPr bwMode="auto">
            <a:xfrm>
              <a:off x="2101756" y="2757825"/>
              <a:ext cx="4365274" cy="505896"/>
            </a:xfrm>
            <a:prstGeom prst="leftRightArrow">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grpSp>
          <p:nvGrpSpPr>
            <p:cNvPr id="9" name="Group 8"/>
            <p:cNvGrpSpPr/>
            <p:nvPr/>
          </p:nvGrpSpPr>
          <p:grpSpPr>
            <a:xfrm>
              <a:off x="3718520" y="2621107"/>
              <a:ext cx="1131746" cy="997956"/>
              <a:chOff x="2604555" y="2115211"/>
              <a:chExt cx="1131746" cy="997956"/>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555" y="2115211"/>
                <a:ext cx="1131746" cy="88798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12901" y="2613785"/>
                <a:ext cx="503195" cy="499382"/>
              </a:xfrm>
              <a:prstGeom prst="rect">
                <a:avLst/>
              </a:prstGeom>
            </p:spPr>
          </p:pic>
        </p:grpSp>
      </p:grpSp>
    </p:spTree>
    <p:extLst>
      <p:ext uri="{BB962C8B-B14F-4D97-AF65-F5344CB8AC3E}">
        <p14:creationId xmlns:p14="http://schemas.microsoft.com/office/powerpoint/2010/main" val="2897534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cd7233b1-199c-44ff-9e65-0cdefd8d32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Lesson 3: Configuring iSCSI storage</a:t>
            </a:r>
            <a:endParaRPr lang="en-IN" dirty="0"/>
          </a:p>
        </p:txBody>
      </p:sp>
      <p:sp>
        <p:nvSpPr>
          <p:cNvPr id="3" name="Text Placeholder 2"/>
          <p:cNvSpPr>
            <a:spLocks noGrp="1"/>
          </p:cNvSpPr>
          <p:nvPr>
            <p:ph type="body" idx="1"/>
          </p:nvPr>
        </p:nvSpPr>
        <p:spPr/>
        <p:txBody>
          <a:bodyPr/>
          <a:lstStyle/>
          <a:p>
            <a:r>
              <a:rPr lang="en-IN" dirty="0"/>
              <a:t>Overview of iSCSI
Components of iSCSI
Managing iSCSI targets
Demonstration: Configuring the iSCSI target
Demonstration: Configuring iSCSI storage
Implementing high availability for iSCSI</a:t>
            </a:r>
          </a:p>
        </p:txBody>
      </p:sp>
    </p:spTree>
    <p:extLst>
      <p:ext uri="{BB962C8B-B14F-4D97-AF65-F5344CB8AC3E}">
        <p14:creationId xmlns:p14="http://schemas.microsoft.com/office/powerpoint/2010/main" val="1096503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0540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d2a7b39c-3a6f-4ff7-8d8f-8c1d08e185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iSCSI</a:t>
            </a:r>
          </a:p>
        </p:txBody>
      </p:sp>
      <p:sp>
        <p:nvSpPr>
          <p:cNvPr id="4" name="AutoShape 6"/>
          <p:cNvSpPr>
            <a:spLocks noChangeArrowheads="1"/>
          </p:cNvSpPr>
          <p:nvPr/>
        </p:nvSpPr>
        <p:spPr bwMode="auto">
          <a:xfrm>
            <a:off x="52818" y="853128"/>
            <a:ext cx="8583168" cy="611219"/>
          </a:xfrm>
          <a:prstGeom prst="roundRect">
            <a:avLst>
              <a:gd name="adj" fmla="val 12106"/>
            </a:avLst>
          </a:prstGeom>
          <a:noFill/>
          <a:ln w="9525" algn="ctr">
            <a:noFill/>
            <a:round/>
            <a:headEnd/>
            <a:tailEnd/>
          </a:ln>
          <a:effectLst/>
        </p:spPr>
        <p:txBody>
          <a:bodyPr wrap="square" lIns="182880"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defRPr/>
            </a:pPr>
            <a:r>
              <a:rPr lang="en-US" sz="2800" b="0" dirty="0">
                <a:latin typeface="Segoe UI" pitchFamily="34" charset="0"/>
                <a:ea typeface="Segoe UI" pitchFamily="34" charset="0"/>
                <a:cs typeface="Segoe UI" pitchFamily="34" charset="0"/>
              </a:rPr>
              <a:t>iSCSI transmits SCSI commands over IP networks</a:t>
            </a:r>
            <a:endParaRPr lang="en-US" sz="2800" b="0" dirty="0">
              <a:solidFill>
                <a:schemeClr val="tx2"/>
              </a:solidFill>
              <a:latin typeface="Segoe UI" pitchFamily="34" charset="0"/>
              <a:ea typeface="Segoe UI" pitchFamily="34" charset="0"/>
              <a:cs typeface="Segoe UI" pitchFamily="34" charset="0"/>
            </a:endParaRPr>
          </a:p>
        </p:txBody>
      </p:sp>
      <p:graphicFrame>
        <p:nvGraphicFramePr>
          <p:cNvPr id="5" name="Group 25"/>
          <p:cNvGraphicFramePr>
            <a:graphicFrameLocks noGrp="1"/>
          </p:cNvGraphicFramePr>
          <p:nvPr>
            <p:extLst>
              <p:ext uri="{D42A27DB-BD31-4B8C-83A1-F6EECF244321}">
                <p14:modId xmlns:p14="http://schemas.microsoft.com/office/powerpoint/2010/main" val="212278257"/>
              </p:ext>
            </p:extLst>
          </p:nvPr>
        </p:nvGraphicFramePr>
        <p:xfrm>
          <a:off x="207531" y="1689482"/>
          <a:ext cx="5439120" cy="4879661"/>
        </p:xfrm>
        <a:graphic>
          <a:graphicData uri="http://schemas.openxmlformats.org/drawingml/2006/table">
            <a:tbl>
              <a:tblPr firstRow="1" bandRow="1">
                <a:tableStyleId>{21E4AEA4-8DFA-4A89-87EB-49C32662AFE0}</a:tableStyleId>
              </a:tblPr>
              <a:tblGrid>
                <a:gridCol w="1736042">
                  <a:extLst>
                    <a:ext uri="{9D8B030D-6E8A-4147-A177-3AD203B41FA5}">
                      <a16:colId xmlns:a16="http://schemas.microsoft.com/office/drawing/2014/main" val="20000"/>
                    </a:ext>
                  </a:extLst>
                </a:gridCol>
                <a:gridCol w="3703078">
                  <a:extLst>
                    <a:ext uri="{9D8B030D-6E8A-4147-A177-3AD203B41FA5}">
                      <a16:colId xmlns:a16="http://schemas.microsoft.com/office/drawing/2014/main" val="20001"/>
                    </a:ext>
                  </a:extLst>
                </a:gridCol>
              </a:tblGrid>
              <a:tr h="65587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Component</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Description</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extLst>
                  <a:ext uri="{0D108BD9-81ED-4DB2-BD59-A6C34878D82A}">
                    <a16:rowId xmlns:a16="http://schemas.microsoft.com/office/drawing/2014/main" val="10000"/>
                  </a:ext>
                </a:extLst>
              </a:tr>
              <a:tr h="88858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IP network</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Network that </a:t>
                      </a: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provides high performance and redundancy</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extLst>
                  <a:ext uri="{0D108BD9-81ED-4DB2-BD59-A6C34878D82A}">
                    <a16:rowId xmlns:a16="http://schemas.microsoft.com/office/drawing/2014/main" val="10001"/>
                  </a:ext>
                </a:extLst>
              </a:tr>
              <a:tr h="107324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iSCSI targets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Servers that </a:t>
                      </a: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run on the storage device and enable access to the disks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extLst>
                  <a:ext uri="{0D108BD9-81ED-4DB2-BD59-A6C34878D82A}">
                    <a16:rowId xmlns:a16="http://schemas.microsoft.com/office/drawing/2014/main" val="10002"/>
                  </a:ext>
                </a:extLst>
              </a:tr>
              <a:tr h="107324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iSCSI initiators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Software component or host adapter on the server that </a:t>
                      </a: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provides access to iSCSI targets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extLst>
                  <a:ext uri="{0D108BD9-81ED-4DB2-BD59-A6C34878D82A}">
                    <a16:rowId xmlns:a16="http://schemas.microsoft.com/office/drawing/2014/main" val="10003"/>
                  </a:ext>
                </a:extLst>
              </a:tr>
              <a:tr h="107324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iSCSI IQN</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Globally unique identifier that iSCSI uses to address initiators and targets on an iSCSI network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45718" marB="45718" horzOverflow="overflow"/>
                </a:tc>
                <a:extLst>
                  <a:ext uri="{0D108BD9-81ED-4DB2-BD59-A6C34878D82A}">
                    <a16:rowId xmlns:a16="http://schemas.microsoft.com/office/drawing/2014/main" val="10004"/>
                  </a:ext>
                </a:extLst>
              </a:tr>
            </a:tbl>
          </a:graphicData>
        </a:graphic>
      </p:graphicFrame>
      <p:grpSp>
        <p:nvGrpSpPr>
          <p:cNvPr id="6" name="Group 5" descr="This slide has an illustration of an iSCSI client that runs the iSCSI initiator communicating with an iSCSI Target Server to which a storage array is attached. Client and server communicate over an IP network." title="Overview of iSCSI"/>
          <p:cNvGrpSpPr/>
          <p:nvPr/>
        </p:nvGrpSpPr>
        <p:grpSpPr>
          <a:xfrm>
            <a:off x="5512879" y="1547516"/>
            <a:ext cx="3611243" cy="4964244"/>
            <a:chOff x="5444207" y="1489425"/>
            <a:chExt cx="3611243" cy="4964244"/>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81847" y="1489425"/>
              <a:ext cx="569474" cy="1653988"/>
            </a:xfrm>
            <a:prstGeom prst="rect">
              <a:avLst/>
            </a:prstGeom>
            <a:noFill/>
          </p:spPr>
        </p:pic>
        <p:sp>
          <p:nvSpPr>
            <p:cNvPr id="8" name="Rectangle 7"/>
            <p:cNvSpPr/>
            <p:nvPr/>
          </p:nvSpPr>
          <p:spPr>
            <a:xfrm>
              <a:off x="7385746" y="1778839"/>
              <a:ext cx="1669704" cy="132343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iSCSI client that runs the iSCSI initiator</a:t>
              </a:r>
              <a:endParaRPr lang="en-IN" sz="2000" b="0" dirty="0">
                <a:latin typeface="Segoe UI" pitchFamily="34" charset="0"/>
                <a:ea typeface="Segoe UI" pitchFamily="34" charset="0"/>
                <a:cs typeface="Segoe UI" pitchFamily="34" charset="0"/>
              </a:endParaRP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81847" y="4440687"/>
              <a:ext cx="569474" cy="1653988"/>
            </a:xfrm>
            <a:prstGeom prst="rect">
              <a:avLst/>
            </a:prstGeom>
            <a:noFill/>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86848" y="5333513"/>
              <a:ext cx="905063" cy="712902"/>
            </a:xfrm>
            <a:prstGeom prst="rect">
              <a:avLst/>
            </a:prstGeom>
            <a:noFill/>
          </p:spPr>
        </p:pic>
        <p:cxnSp>
          <p:nvCxnSpPr>
            <p:cNvPr id="11" name="Straight Connector 10"/>
            <p:cNvCxnSpPr>
              <a:stCxn id="7" idx="2"/>
              <a:endCxn id="9" idx="0"/>
            </p:cNvCxnSpPr>
            <p:nvPr/>
          </p:nvCxnSpPr>
          <p:spPr bwMode="auto">
            <a:xfrm>
              <a:off x="6966585" y="3143413"/>
              <a:ext cx="0" cy="1297274"/>
            </a:xfrm>
            <a:prstGeom prst="line">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none" w="med" len="med"/>
            </a:ln>
            <a:effectLst/>
          </p:spPr>
        </p:cxnSp>
        <p:sp>
          <p:nvSpPr>
            <p:cNvPr id="12" name="Rectangle 11"/>
            <p:cNvSpPr/>
            <p:nvPr/>
          </p:nvSpPr>
          <p:spPr>
            <a:xfrm rot="16200000">
              <a:off x="5680058" y="3457071"/>
              <a:ext cx="1870539" cy="70788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TCP/IP protocol</a:t>
              </a:r>
              <a:endParaRPr lang="en-IN" sz="2000" b="0" dirty="0">
                <a:latin typeface="Segoe UI" pitchFamily="34" charset="0"/>
                <a:ea typeface="Segoe UI" pitchFamily="34" charset="0"/>
                <a:cs typeface="Segoe UI" pitchFamily="34" charset="0"/>
              </a:endParaRPr>
            </a:p>
          </p:txBody>
        </p:sp>
        <p:sp>
          <p:nvSpPr>
            <p:cNvPr id="13" name="Rectangle 12"/>
            <p:cNvSpPr/>
            <p:nvPr/>
          </p:nvSpPr>
          <p:spPr>
            <a:xfrm>
              <a:off x="5444207" y="6053559"/>
              <a:ext cx="3032453"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a:latin typeface="Segoe UI" pitchFamily="34" charset="0"/>
                  <a:ea typeface="Segoe UI" pitchFamily="34" charset="0"/>
                  <a:cs typeface="Segoe UI" pitchFamily="34" charset="0"/>
                </a:rPr>
                <a:t>iSCSI Target Server</a:t>
              </a:r>
              <a:endParaRPr lang="en-IN" sz="2000" b="0" dirty="0">
                <a:latin typeface="Segoe UI" pitchFamily="34" charset="0"/>
                <a:ea typeface="Segoe UI" pitchFamily="34" charset="0"/>
                <a:cs typeface="Segoe UI" pitchFamily="34" charset="0"/>
              </a:endParaRPr>
            </a:p>
          </p:txBody>
        </p:sp>
        <p:sp>
          <p:nvSpPr>
            <p:cNvPr id="14" name="Rectangle 13"/>
            <p:cNvSpPr/>
            <p:nvPr/>
          </p:nvSpPr>
          <p:spPr>
            <a:xfrm>
              <a:off x="7511979" y="4704932"/>
              <a:ext cx="1409743" cy="70788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Storage</a:t>
              </a:r>
            </a:p>
            <a:p>
              <a:r>
                <a:rPr lang="en-US" sz="2000" b="0" dirty="0">
                  <a:latin typeface="Segoe UI" pitchFamily="34" charset="0"/>
                  <a:ea typeface="Segoe UI" pitchFamily="34" charset="0"/>
                  <a:cs typeface="Segoe UI" pitchFamily="34" charset="0"/>
                </a:rPr>
                <a:t>array</a:t>
              </a:r>
              <a:endParaRPr lang="en-IN" sz="2000" b="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723223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10f8c005-765c-4835-a7d6-c79f69c098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iSCSI</a:t>
            </a:r>
          </a:p>
        </p:txBody>
      </p:sp>
      <p:sp>
        <p:nvSpPr>
          <p:cNvPr id="4" name="Content Placeholder 2"/>
          <p:cNvSpPr>
            <a:spLocks noGrp="1"/>
          </p:cNvSpPr>
          <p:nvPr/>
        </p:nvSpPr>
        <p:spPr bwMode="auto">
          <a:xfrm>
            <a:off x="443271" y="1153860"/>
            <a:ext cx="4180812" cy="34815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t>The iSCSI Target Server:</a:t>
            </a:r>
          </a:p>
          <a:p>
            <a:r>
              <a:rPr lang="en-US" sz="2000" dirty="0"/>
              <a:t>Is available as a role service in Windows Server 2016</a:t>
            </a:r>
          </a:p>
          <a:p>
            <a:r>
              <a:rPr lang="en-US" sz="2000" dirty="0"/>
              <a:t>Provides the following functionality:</a:t>
            </a:r>
          </a:p>
          <a:p>
            <a:pPr lvl="1"/>
            <a:r>
              <a:rPr lang="en-US" sz="2000" dirty="0"/>
              <a:t>Network or diskless boot</a:t>
            </a:r>
          </a:p>
          <a:p>
            <a:pPr lvl="1"/>
            <a:r>
              <a:rPr lang="en-US" sz="2000" dirty="0"/>
              <a:t>Server application storage</a:t>
            </a:r>
          </a:p>
          <a:p>
            <a:pPr lvl="1"/>
            <a:r>
              <a:rPr lang="en-US" sz="2000" dirty="0"/>
              <a:t>Heterogeneous storage</a:t>
            </a:r>
          </a:p>
          <a:p>
            <a:pPr lvl="1"/>
            <a:r>
              <a:rPr lang="en-US" sz="2000" dirty="0"/>
              <a:t>Lab environments</a:t>
            </a:r>
          </a:p>
          <a:p>
            <a:r>
              <a:rPr lang="en-US" sz="2000" dirty="0"/>
              <a:t>Has the following features:</a:t>
            </a:r>
          </a:p>
          <a:p>
            <a:pPr lvl="1"/>
            <a:r>
              <a:rPr lang="en-US" sz="2000" dirty="0"/>
              <a:t>Authentication</a:t>
            </a:r>
          </a:p>
          <a:p>
            <a:pPr lvl="1"/>
            <a:r>
              <a:rPr lang="en-US" sz="2000" dirty="0"/>
              <a:t>Query initiator computer for ID</a:t>
            </a:r>
          </a:p>
          <a:p>
            <a:pPr lvl="1"/>
            <a:r>
              <a:rPr lang="en-US" sz="2000" dirty="0"/>
              <a:t>Virtual hard disks</a:t>
            </a:r>
          </a:p>
          <a:p>
            <a:pPr lvl="1"/>
            <a:r>
              <a:rPr lang="en-US" sz="2000" dirty="0"/>
              <a:t>Scalability</a:t>
            </a:r>
          </a:p>
          <a:p>
            <a:pPr lvl="1"/>
            <a:r>
              <a:rPr lang="en-US" sz="2000" dirty="0"/>
              <a:t>Manageability</a:t>
            </a:r>
          </a:p>
          <a:p>
            <a:pPr marL="0" indent="0">
              <a:buNone/>
            </a:pPr>
            <a:endParaRPr lang="en-US" sz="2000" dirty="0"/>
          </a:p>
        </p:txBody>
      </p:sp>
      <p:sp>
        <p:nvSpPr>
          <p:cNvPr id="5" name="Content Placeholder 2"/>
          <p:cNvSpPr txBox="1">
            <a:spLocks/>
          </p:cNvSpPr>
          <p:nvPr/>
        </p:nvSpPr>
        <p:spPr>
          <a:xfrm>
            <a:off x="4712874" y="1148730"/>
            <a:ext cx="3800475" cy="3263346"/>
          </a:xfrm>
          <a:prstGeom prst="rect">
            <a:avLst/>
          </a:prstGeom>
          <a:ln>
            <a:noFill/>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90000"/>
              </a:lnSpc>
              <a:spcBef>
                <a:spcPct val="70000"/>
              </a:spcBef>
              <a:spcAft>
                <a:spcPts val="1200"/>
              </a:spcAft>
              <a:buClr>
                <a:schemeClr val="hlink"/>
              </a:buClr>
              <a:buFont typeface="Arial" pitchFamily="34" charset="0"/>
              <a:buNone/>
            </a:pPr>
            <a:r>
              <a:rPr lang="en-US" sz="2200" b="0" kern="0" dirty="0">
                <a:latin typeface="Segoe UI" pitchFamily="34" charset="0"/>
                <a:cs typeface="Segoe UI" pitchFamily="34" charset="0"/>
              </a:rPr>
              <a:t>The iSCSI initiator:</a:t>
            </a:r>
          </a:p>
          <a:p>
            <a:pPr marL="174625" lvl="1" indent="-174625">
              <a:lnSpc>
                <a:spcPct val="90000"/>
              </a:lnSpc>
              <a:spcBef>
                <a:spcPts val="600"/>
              </a:spcBef>
              <a:buClr>
                <a:srgbClr val="0070C0"/>
              </a:buClr>
              <a:buSzPct val="90000"/>
              <a:buFont typeface="Arial" pitchFamily="34" charset="0"/>
              <a:buChar char="•"/>
            </a:pPr>
            <a:r>
              <a:rPr lang="en-US" sz="2000" b="0" dirty="0">
                <a:latin typeface="Segoe UI" pitchFamily="34" charset="0"/>
                <a:ea typeface="Segoe UI" pitchFamily="34" charset="0"/>
                <a:cs typeface="Segoe UI" pitchFamily="34" charset="0"/>
              </a:rPr>
              <a:t>Runs as a service in the operating system</a:t>
            </a:r>
          </a:p>
          <a:p>
            <a:pPr marL="174625" lvl="1" indent="-174625">
              <a:lnSpc>
                <a:spcPct val="90000"/>
              </a:lnSpc>
              <a:spcBef>
                <a:spcPts val="600"/>
              </a:spcBef>
              <a:buClr>
                <a:srgbClr val="0070C0"/>
              </a:buClr>
              <a:buSzPct val="90000"/>
              <a:buFont typeface="Arial" pitchFamily="34" charset="0"/>
              <a:buChar char="•"/>
            </a:pPr>
            <a:endParaRPr lang="en-US" sz="2000" b="0" dirty="0">
              <a:latin typeface="Segoe UI" pitchFamily="34" charset="0"/>
              <a:ea typeface="Segoe UI" pitchFamily="34" charset="0"/>
              <a:cs typeface="Segoe UI" pitchFamily="34" charset="0"/>
            </a:endParaRPr>
          </a:p>
          <a:p>
            <a:pPr marL="174625" lvl="1" indent="-174625">
              <a:lnSpc>
                <a:spcPct val="90000"/>
              </a:lnSpc>
              <a:spcBef>
                <a:spcPts val="600"/>
              </a:spcBef>
              <a:buClr>
                <a:srgbClr val="0070C0"/>
              </a:buClr>
              <a:buSzPct val="90000"/>
              <a:buFont typeface="Arial" pitchFamily="34" charset="0"/>
              <a:buChar char="•"/>
            </a:pPr>
            <a:r>
              <a:rPr lang="en-US" sz="2000" b="0" dirty="0">
                <a:latin typeface="Segoe UI" pitchFamily="34" charset="0"/>
                <a:ea typeface="Segoe UI" pitchFamily="34" charset="0"/>
                <a:cs typeface="Segoe UI" pitchFamily="34" charset="0"/>
              </a:rPr>
              <a:t>Is installed by default on Windows Vista and Windows Server 2008 and later operating systems</a:t>
            </a:r>
          </a:p>
          <a:p>
            <a:pPr lvl="1">
              <a:lnSpc>
                <a:spcPct val="90000"/>
              </a:lnSpc>
              <a:spcBef>
                <a:spcPts val="0"/>
              </a:spcBef>
              <a:buClr>
                <a:schemeClr val="hlink"/>
              </a:buClr>
              <a:buFontTx/>
              <a:buChar char="•"/>
            </a:pPr>
            <a:endParaRPr lang="en-US" sz="2000" b="0" kern="0" dirty="0">
              <a:latin typeface="Segoe UI" pitchFamily="34" charset="0"/>
              <a:cs typeface="Segoe UI" pitchFamily="34" charset="0"/>
            </a:endParaRPr>
          </a:p>
          <a:p>
            <a:pPr marL="174625" lvl="1" indent="-174625">
              <a:spcBef>
                <a:spcPts val="600"/>
              </a:spcBef>
              <a:buClr>
                <a:srgbClr val="0070C0"/>
              </a:buClr>
              <a:buSzPct val="90000"/>
              <a:buFont typeface="Arial" pitchFamily="34" charset="0"/>
              <a:buChar char="•"/>
            </a:pPr>
            <a:r>
              <a:rPr lang="en-US" sz="2000" b="0" dirty="0">
                <a:latin typeface="Segoe UI" pitchFamily="34" charset="0"/>
                <a:ea typeface="Segoe UI" pitchFamily="34" charset="0"/>
                <a:cs typeface="Segoe UI" pitchFamily="34" charset="0"/>
              </a:rPr>
              <a:t>Requires only to be started and configured to connect the computer to the iSCSI target</a:t>
            </a:r>
          </a:p>
          <a:p>
            <a:endParaRPr lang="en-US" b="0" kern="0" dirty="0">
              <a:latin typeface="Segoe UI" pitchFamily="34" charset="0"/>
              <a:cs typeface="Segoe UI" pitchFamily="34" charset="0"/>
            </a:endParaRPr>
          </a:p>
        </p:txBody>
      </p:sp>
      <p:sp>
        <p:nvSpPr>
          <p:cNvPr id="6" name="Rectangle 5"/>
          <p:cNvSpPr/>
          <p:nvPr/>
        </p:nvSpPr>
        <p:spPr bwMode="auto">
          <a:xfrm>
            <a:off x="291830" y="1070910"/>
            <a:ext cx="4221804" cy="5709270"/>
          </a:xfrm>
          <a:prstGeom prst="rect">
            <a:avLst/>
          </a:prstGeom>
          <a:noFill/>
          <a:ln w="317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sp>
        <p:nvSpPr>
          <p:cNvPr id="7" name="Rectangle 6"/>
          <p:cNvSpPr/>
          <p:nvPr/>
        </p:nvSpPr>
        <p:spPr bwMode="auto">
          <a:xfrm>
            <a:off x="4712874" y="1070910"/>
            <a:ext cx="4085617" cy="5709270"/>
          </a:xfrm>
          <a:prstGeom prst="rect">
            <a:avLst/>
          </a:prstGeom>
          <a:noFill/>
          <a:ln w="317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Verdana" pitchFamily="34" charset="0"/>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640870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986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9138d89a-9ea0-4c1b-9272-3052600ace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iSCSI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pPr>
            <a:r>
              <a:rPr lang="en-US" dirty="0"/>
              <a:t>iSNS provides discovery and zoning of iSCSI targets and initiators</a:t>
            </a:r>
          </a:p>
          <a:p>
            <a:r>
              <a:rPr lang="en-US" dirty="0"/>
              <a:t>Data Center Bridging provides network convergence by running iSCSI traffic without dedicated cabling</a:t>
            </a:r>
          </a:p>
          <a:p>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950"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990" y="6486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967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500b14e1-f389-4028-a11c-e1c85a7f35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iSCSI targets</a:t>
            </a:r>
          </a:p>
        </p:txBody>
      </p:sp>
      <p:graphicFrame>
        <p:nvGraphicFramePr>
          <p:cNvPr id="4" name="Content Placeholder 3"/>
          <p:cNvGraphicFramePr>
            <a:graphicFrameLocks/>
          </p:cNvGraphicFramePr>
          <p:nvPr>
            <p:extLst>
              <p:ext uri="{D42A27DB-BD31-4B8C-83A1-F6EECF244321}">
                <p14:modId xmlns:p14="http://schemas.microsoft.com/office/powerpoint/2010/main" val="3055545643"/>
              </p:ext>
            </p:extLst>
          </p:nvPr>
        </p:nvGraphicFramePr>
        <p:xfrm>
          <a:off x="458788" y="1390410"/>
          <a:ext cx="7965365" cy="4986600"/>
        </p:xfrm>
        <a:graphic>
          <a:graphicData uri="http://schemas.openxmlformats.org/drawingml/2006/table">
            <a:tbl>
              <a:tblPr firstRow="1" bandRow="1">
                <a:tableStyleId>{21E4AEA4-8DFA-4A89-87EB-49C32662AFE0}</a:tableStyleId>
              </a:tblPr>
              <a:tblGrid>
                <a:gridCol w="2167680">
                  <a:extLst>
                    <a:ext uri="{9D8B030D-6E8A-4147-A177-3AD203B41FA5}">
                      <a16:colId xmlns:a16="http://schemas.microsoft.com/office/drawing/2014/main" val="20000"/>
                    </a:ext>
                  </a:extLst>
                </a:gridCol>
                <a:gridCol w="1264596">
                  <a:extLst>
                    <a:ext uri="{9D8B030D-6E8A-4147-A177-3AD203B41FA5}">
                      <a16:colId xmlns:a16="http://schemas.microsoft.com/office/drawing/2014/main" val="20001"/>
                    </a:ext>
                  </a:extLst>
                </a:gridCol>
                <a:gridCol w="1346943">
                  <a:extLst>
                    <a:ext uri="{9D8B030D-6E8A-4147-A177-3AD203B41FA5}">
                      <a16:colId xmlns:a16="http://schemas.microsoft.com/office/drawing/2014/main" val="20002"/>
                    </a:ext>
                  </a:extLst>
                </a:gridCol>
                <a:gridCol w="1593073">
                  <a:extLst>
                    <a:ext uri="{9D8B030D-6E8A-4147-A177-3AD203B41FA5}">
                      <a16:colId xmlns:a16="http://schemas.microsoft.com/office/drawing/2014/main" val="20003"/>
                    </a:ext>
                  </a:extLst>
                </a:gridCol>
                <a:gridCol w="1593073">
                  <a:extLst>
                    <a:ext uri="{9D8B030D-6E8A-4147-A177-3AD203B41FA5}">
                      <a16:colId xmlns:a16="http://schemas.microsoft.com/office/drawing/2014/main" val="20004"/>
                    </a:ext>
                  </a:extLst>
                </a:gridCol>
              </a:tblGrid>
              <a:tr h="615714">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Type</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Create</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Import</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Expand</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Shrink</a:t>
                      </a:r>
                      <a:endParaRPr lang="en-IN" sz="24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0"/>
                  </a:ext>
                </a:extLst>
              </a:tr>
              <a:tr h="615714">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Fixed VHD</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No</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Offline</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No</a:t>
                      </a:r>
                      <a:endParaRPr lang="en-IN" sz="24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1"/>
                  </a:ext>
                </a:extLst>
              </a:tr>
              <a:tr h="615714">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Fixed VHDX</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2"/>
                  </a:ext>
                </a:extLst>
              </a:tr>
              <a:tr h="615714">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Differencing VHD</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No</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Offline</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No</a:t>
                      </a:r>
                      <a:endParaRPr lang="en-IN" sz="24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3"/>
                  </a:ext>
                </a:extLst>
              </a:tr>
              <a:tr h="615714">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Differencing VHDX</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4"/>
                  </a:ext>
                </a:extLst>
              </a:tr>
              <a:tr h="615714">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Dynamic VHD</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No</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Offline</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No</a:t>
                      </a:r>
                      <a:endParaRPr lang="en-IN" sz="24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5"/>
                  </a:ext>
                </a:extLst>
              </a:tr>
              <a:tr h="615714">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Dynamic VHDX</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tc>
                  <a:txBody>
                    <a:bodyPr/>
                    <a:lstStyle/>
                    <a:p>
                      <a:pPr marL="0" marR="0">
                        <a:lnSpc>
                          <a:spcPct val="115000"/>
                        </a:lnSpc>
                        <a:spcBef>
                          <a:spcPts val="0"/>
                        </a:spcBef>
                        <a:spcAft>
                          <a:spcPts val="0"/>
                        </a:spcAft>
                      </a:pPr>
                      <a:r>
                        <a:rPr lang="en-US" sz="2400" dirty="0">
                          <a:solidFill>
                            <a:schemeClr val="tx1"/>
                          </a:solidFill>
                          <a:effectLst/>
                          <a:latin typeface="Segoe UI" pitchFamily="34" charset="0"/>
                          <a:cs typeface="Segoe UI" pitchFamily="34" charset="0"/>
                        </a:rPr>
                        <a:t>Yes</a:t>
                      </a:r>
                      <a:endParaRPr lang="en-IN" sz="2400" dirty="0">
                        <a:solidFill>
                          <a:schemeClr val="tx1"/>
                        </a:solidFill>
                        <a:effectLst/>
                        <a:latin typeface="Segoe UI" pitchFamily="34" charset="0"/>
                        <a:ea typeface="Times New Roman"/>
                        <a:cs typeface="Segoe UI" pitchFamily="34"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4433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storage features in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Windows Server 2016 provides the following new file and storage services features:</a:t>
            </a:r>
          </a:p>
          <a:p>
            <a:r>
              <a:rPr lang="en-US" dirty="0"/>
              <a:t>Storage Spaces Direct</a:t>
            </a:r>
          </a:p>
          <a:p>
            <a:r>
              <a:rPr lang="en-US" dirty="0"/>
              <a:t>Storage Replica</a:t>
            </a:r>
          </a:p>
          <a:p>
            <a:r>
              <a:rPr lang="en-US" dirty="0"/>
              <a:t>Storage QoS</a:t>
            </a:r>
          </a:p>
          <a:p>
            <a:r>
              <a:rPr lang="en-US" dirty="0"/>
              <a:t>Data Deduplication (improved)</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8832" y="648652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678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f917228b-1e20-4a76-a909-0480285dce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the iSCSI target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Add an iSCSI Target Server role service</a:t>
            </a:r>
            <a:endParaRPr lang="en-IN" dirty="0"/>
          </a:p>
          <a:p>
            <a:pPr lvl="0"/>
            <a:r>
              <a:rPr lang="en-US" dirty="0"/>
              <a:t>Create iSCSI virtual disks and an iSCSI target</a:t>
            </a:r>
          </a:p>
        </p:txBody>
      </p:sp>
    </p:spTree>
    <p:extLst>
      <p:ext uri="{BB962C8B-B14F-4D97-AF65-F5344CB8AC3E}">
        <p14:creationId xmlns:p14="http://schemas.microsoft.com/office/powerpoint/2010/main" val="1099031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0298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80495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fe85f788-576b-4a41-beac-faa8496062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iSCSI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connect LON-SVR1 to an iSCSI target, and verify the presence of the iSCSI drive</a:t>
            </a:r>
            <a:endParaRPr lang="en-IN" dirty="0"/>
          </a:p>
          <a:p>
            <a:endParaRPr lang="en-US" dirty="0"/>
          </a:p>
        </p:txBody>
      </p:sp>
    </p:spTree>
    <p:extLst>
      <p:ext uri="{BB962C8B-B14F-4D97-AF65-F5344CB8AC3E}">
        <p14:creationId xmlns:p14="http://schemas.microsoft.com/office/powerpoint/2010/main" val="2426294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73257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9843f54d-17e7-4161-bcc3-ad9ece3de1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high availability for iSCSI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Two technologies for implementing iSCSI for high availability are:</a:t>
            </a:r>
          </a:p>
          <a:p>
            <a:r>
              <a:rPr lang="en-US" dirty="0"/>
              <a:t>MCS. In the event of a failure, all outstanding iSCSI commands are reassigned to another connection automatically</a:t>
            </a:r>
          </a:p>
          <a:p>
            <a:r>
              <a:rPr lang="en-US" dirty="0"/>
              <a:t>MPIO. If you have multiple network interface cards in your iSCSI initiator and iSCSI Target Server, you can use MPIO to provide failover redundancy in the event of network outages</a:t>
            </a:r>
          </a:p>
          <a:p>
            <a:endParaRPr lang="en-US" dirty="0"/>
          </a:p>
        </p:txBody>
      </p:sp>
    </p:spTree>
    <p:extLst>
      <p:ext uri="{BB962C8B-B14F-4D97-AF65-F5344CB8AC3E}">
        <p14:creationId xmlns:p14="http://schemas.microsoft.com/office/powerpoint/2010/main" val="1430938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cc10f798-0225-4667-8623-026cbf7f83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Implementing and managing storage</a:t>
            </a:r>
          </a:p>
        </p:txBody>
      </p:sp>
      <p:sp>
        <p:nvSpPr>
          <p:cNvPr id="3" name="Text Placeholder 2"/>
          <p:cNvSpPr>
            <a:spLocks noGrp="1"/>
          </p:cNvSpPr>
          <p:nvPr>
            <p:ph type="body" idx="1"/>
          </p:nvPr>
        </p:nvSpPr>
        <p:spPr/>
        <p:txBody>
          <a:bodyPr/>
          <a:lstStyle/>
          <a:p>
            <a:r>
              <a:rPr lang="en-IN" dirty="0"/>
              <a:t>Exercise 1: Implementing FSRM
Exercise 2: Implementing Data Deduplication
Exercise 3: Configuring iSCSI storage</a:t>
            </a:r>
          </a:p>
        </p:txBody>
      </p:sp>
      <p:sp>
        <p:nvSpPr>
          <p:cNvPr id="4" name="TextBox 3"/>
          <p:cNvSpPr txBox="1"/>
          <p:nvPr/>
        </p:nvSpPr>
        <p:spPr>
          <a:xfrm>
            <a:off x="458788" y="3124200"/>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3657600"/>
            <a:ext cx="8677568" cy="2246769"/>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20743C-LON-DC1</a:t>
            </a:r>
            <a:endParaRPr lang="en-IN" sz="2800" dirty="0">
              <a:latin typeface="Segoe UI"/>
            </a:endParaRPr>
          </a:p>
          <a:p>
            <a:r>
              <a:rPr lang="en-IN" sz="2800" b="1" i="0" u="none" strike="noStrike" baseline="0" dirty="0">
                <a:latin typeface="Segoe UI"/>
              </a:rPr>
              <a:t>					20743C-LON-SVR2</a:t>
            </a:r>
            <a:endParaRPr lang="en-IN" sz="2800" dirty="0">
              <a:latin typeface="Segoe UI"/>
            </a:endParaRPr>
          </a:p>
          <a:p>
            <a:r>
              <a:rPr lang="en-IN" sz="2800" b="1" i="0" u="none" strike="noStrike" baseline="0" dirty="0">
                <a:latin typeface="Segoe UI"/>
              </a:rPr>
              <a:t>					20743C-LON-CL1</a:t>
            </a:r>
            <a:endParaRPr lang="en-IN" sz="2800" b="0" i="0" u="none" strike="noStrike" baseline="0" dirty="0">
              <a:latin typeface="Segoe UI"/>
            </a:endParaRPr>
          </a:p>
          <a:p>
            <a:r>
              <a:rPr lang="en-IN" sz="2800" b="0" i="0" u="none" strike="noStrike" baseline="0" dirty="0">
                <a:latin typeface="Segoe UI"/>
              </a:rPr>
              <a:t>User name: 			</a:t>
            </a:r>
            <a:r>
              <a:rPr lang="en-IN" sz="2800" b="1" i="0" u="none" strike="noStrike" baseline="0" dirty="0">
                <a:latin typeface="Segoe UI"/>
              </a:rPr>
              <a:t>Adatum\Administrator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45 minutes</a:t>
            </a:r>
          </a:p>
        </p:txBody>
      </p:sp>
    </p:spTree>
    <p:extLst>
      <p:ext uri="{BB962C8B-B14F-4D97-AF65-F5344CB8AC3E}">
        <p14:creationId xmlns:p14="http://schemas.microsoft.com/office/powerpoint/2010/main" val="748408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Lab Scenario6601251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5"/>
            <a:ext cx="8119156" cy="5581015"/>
          </a:xfrm>
          <a:prstGeom prst="rect">
            <a:avLst/>
          </a:prstGeom>
          <a:noFill/>
        </p:spPr>
        <p:txBody>
          <a:bodyPr vert="horz" wrap="square" rtlCol="0">
            <a:spAutoFit/>
          </a:bodyPr>
          <a:lstStyle/>
          <a:p>
            <a:pPr lvl="0">
              <a:spcAft>
                <a:spcPts val="1000"/>
              </a:spcAft>
            </a:pPr>
            <a:r>
              <a:rPr lang="en-IN" sz="2000" dirty="0">
                <a:effectLst/>
                <a:latin typeface="Segoe UI"/>
                <a:ea typeface="Calibri"/>
                <a:cs typeface="Times New Roman"/>
              </a:rPr>
              <a:t>At Adatum Corporation, the cost of storage has decreased significantly over the last few years. However, the amount of data that business groups are producing continues to increase. Organization leaders are considering alternate ways to optimize the cost of storing data on the network and data access in the new branch offices. They also would like to ensure that the data stored on the shared folders is limited to company data, and that it does not include personal files. They want you to test Data Deduplication to save storage. Additionally, the organization is exploring options for making storage highly available, and </a:t>
            </a:r>
            <a:r>
              <a:rPr lang="en-IN" sz="2000" dirty="0">
                <a:solidFill>
                  <a:srgbClr val="000000"/>
                </a:solidFill>
                <a:latin typeface="Segoe UI"/>
                <a:ea typeface="Calibri"/>
                <a:cs typeface="Times New Roman"/>
              </a:rPr>
              <a:t>researching the requirements that it must meet for high availability.</a:t>
            </a:r>
          </a:p>
          <a:p>
            <a:pPr lvl="0">
              <a:spcAft>
                <a:spcPts val="1000"/>
              </a:spcAft>
            </a:pPr>
            <a:r>
              <a:rPr lang="en-IN" sz="2000" dirty="0">
                <a:solidFill>
                  <a:srgbClr val="000000"/>
                </a:solidFill>
                <a:latin typeface="Segoe UI"/>
                <a:ea typeface="Calibri"/>
                <a:cs typeface="Times New Roman"/>
              </a:rPr>
              <a:t>You are responsible for implementing some of the new file-storage technologies for the organization. You will implement FSRM to help optimize file storage at Adatum. You also will implement Data Deduplication to save storage space.</a:t>
            </a:r>
          </a:p>
          <a:p>
            <a:pPr lvl="0">
              <a:spcAft>
                <a:spcPts val="1000"/>
              </a:spcAft>
            </a:pPr>
            <a:r>
              <a:rPr lang="en-IN" sz="2000" dirty="0">
                <a:solidFill>
                  <a:srgbClr val="000000"/>
                </a:solidFill>
                <a:latin typeface="Segoe UI"/>
                <a:ea typeface="Calibri"/>
                <a:cs typeface="Times New Roman"/>
              </a:rPr>
              <a:t>Finally, you will implement iSCSI storage to provide a simpler solution for deploying storage in the organization.</a:t>
            </a:r>
            <a:endParaRPr lang="en-IN" sz="2000" dirty="0"/>
          </a:p>
        </p:txBody>
      </p:sp>
    </p:spTree>
    <p:extLst>
      <p:ext uri="{BB962C8B-B14F-4D97-AF65-F5344CB8AC3E}">
        <p14:creationId xmlns:p14="http://schemas.microsoft.com/office/powerpoint/2010/main" val="133574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42a21319-7a12-4357-b237-4dcf57511d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Why would you implement MPIO with iSCSI? What problem does this solve?
What is the purpose of the iSCSI initiator component?</a:t>
            </a:r>
          </a:p>
        </p:txBody>
      </p:sp>
    </p:spTree>
    <p:extLst>
      <p:ext uri="{BB962C8B-B14F-4D97-AF65-F5344CB8AC3E}">
        <p14:creationId xmlns:p14="http://schemas.microsoft.com/office/powerpoint/2010/main" val="378610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0cf97dc2-2d7e-4adc-ac13-847fa53bae2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IN" dirty="0"/>
              <a:t>Lesson 4: Configuring the Storage Spaces feature in Windows Server 2016</a:t>
            </a:r>
          </a:p>
        </p:txBody>
      </p:sp>
      <p:sp>
        <p:nvSpPr>
          <p:cNvPr id="3" name="Text Placeholder 2"/>
          <p:cNvSpPr>
            <a:spLocks noGrp="1"/>
          </p:cNvSpPr>
          <p:nvPr>
            <p:ph type="body" idx="1"/>
          </p:nvPr>
        </p:nvSpPr>
        <p:spPr/>
        <p:txBody>
          <a:bodyPr/>
          <a:lstStyle/>
          <a:p>
            <a:r>
              <a:rPr lang="en-IN" dirty="0"/>
              <a:t>What are storage spaces?
The Storage Spaces Direct feature
Provisioning a storage space
Redundancy in storage spaces
Tiering storage
Monitoring Storage Spaces</a:t>
            </a:r>
          </a:p>
        </p:txBody>
      </p:sp>
    </p:spTree>
    <p:extLst>
      <p:ext uri="{BB962C8B-B14F-4D97-AF65-F5344CB8AC3E}">
        <p14:creationId xmlns:p14="http://schemas.microsoft.com/office/powerpoint/2010/main" val="236881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4c73c1c-d790-40c7-bed6-5f35bbeb34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storage features in Windows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Windows Server 2012 provides the following new file and storage services features:</a:t>
            </a:r>
          </a:p>
          <a:p>
            <a:r>
              <a:rPr lang="en-US" dirty="0"/>
              <a:t>Multiterabyte volumes</a:t>
            </a:r>
          </a:p>
          <a:p>
            <a:r>
              <a:rPr lang="en-US" dirty="0"/>
              <a:t>Data Deduplication</a:t>
            </a:r>
          </a:p>
          <a:p>
            <a:r>
              <a:rPr lang="en-US" dirty="0"/>
              <a:t>iSCSI Target Server</a:t>
            </a:r>
          </a:p>
          <a:p>
            <a:r>
              <a:rPr lang="en-US" dirty="0"/>
              <a:t>Storage spaces and storage pools; (tiered storage spaces in Windows Server 2012 R2)</a:t>
            </a:r>
          </a:p>
          <a:p>
            <a:r>
              <a:rPr lang="en-US" dirty="0"/>
              <a:t>Unified remote management of File and Storage Services in Server Manager</a:t>
            </a:r>
          </a:p>
          <a:p>
            <a:r>
              <a:rPr lang="en-US" dirty="0"/>
              <a:t>ReFS</a:t>
            </a:r>
          </a:p>
          <a:p>
            <a:r>
              <a:rPr lang="en-US" dirty="0"/>
              <a:t>ODX</a:t>
            </a:r>
          </a:p>
          <a:p>
            <a:endParaRPr lang="en-US" dirty="0"/>
          </a:p>
          <a:p>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2835" y="646129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4193" y="646129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304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4eaf8970-c84d-406d-b663-8783a61051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storage spaces?</a:t>
            </a:r>
          </a:p>
        </p:txBody>
      </p:sp>
      <p:sp>
        <p:nvSpPr>
          <p:cNvPr id="4" name="Content Placeholder 1"/>
          <p:cNvSpPr txBox="1">
            <a:spLocks/>
          </p:cNvSpPr>
          <p:nvPr/>
        </p:nvSpPr>
        <p:spPr bwMode="auto">
          <a:xfrm>
            <a:off x="43973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kern="0" dirty="0">
                <a:latin typeface="Segoe UI" pitchFamily="34" charset="0"/>
                <a:cs typeface="Segoe UI" pitchFamily="34" charset="0"/>
              </a:rPr>
              <a:t>Use storage spaces to add physical disks of any type and size to a storage pool, and create highly-available virtual disks from it</a:t>
            </a:r>
          </a:p>
          <a:p>
            <a:endParaRPr lang="en-US" sz="2400" b="0" kern="0" dirty="0">
              <a:latin typeface="Segoe UI" pitchFamily="34" charset="0"/>
              <a:cs typeface="Segoe UI" pitchFamily="34" charset="0"/>
            </a:endParaRPr>
          </a:p>
          <a:p>
            <a:pPr>
              <a:spcAft>
                <a:spcPts val="1800"/>
              </a:spcAft>
            </a:pPr>
            <a:r>
              <a:rPr lang="en-US" sz="2400" b="0" kern="0" dirty="0">
                <a:latin typeface="Segoe UI" pitchFamily="34" charset="0"/>
                <a:cs typeface="Segoe UI" pitchFamily="34" charset="0"/>
              </a:rPr>
              <a:t>To create a virtual disk, you need:</a:t>
            </a:r>
          </a:p>
          <a:p>
            <a:pPr marL="174625" indent="-174625">
              <a:spcBef>
                <a:spcPts val="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One or more physical disks</a:t>
            </a:r>
          </a:p>
          <a:p>
            <a:pPr marL="174625" indent="-174625">
              <a:spcBef>
                <a:spcPts val="0"/>
              </a:spcBef>
              <a:buClr>
                <a:srgbClr val="0070C0"/>
              </a:buClr>
              <a:buSzPct val="90000"/>
              <a:buFont typeface="Arial" pitchFamily="34" charset="0"/>
              <a:buChar char="•"/>
            </a:pPr>
            <a:endParaRPr lang="en-US" sz="2400" b="0" dirty="0">
              <a:latin typeface="Segoe UI" pitchFamily="34" charset="0"/>
              <a:ea typeface="Segoe UI" pitchFamily="34" charset="0"/>
              <a:cs typeface="Segoe UI" pitchFamily="34" charset="0"/>
            </a:endParaRPr>
          </a:p>
          <a:p>
            <a:pPr marL="174625" indent="-174625">
              <a:spcBef>
                <a:spcPts val="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A storage pool that includes the disks</a:t>
            </a:r>
          </a:p>
          <a:p>
            <a:pPr marL="174625" indent="-174625">
              <a:spcBef>
                <a:spcPts val="0"/>
              </a:spcBef>
              <a:buClr>
                <a:srgbClr val="0070C0"/>
              </a:buClr>
              <a:buSzPct val="90000"/>
              <a:buFont typeface="Arial" pitchFamily="34" charset="0"/>
              <a:buChar char="•"/>
            </a:pPr>
            <a:endParaRPr lang="en-US" sz="2400" b="0" dirty="0">
              <a:latin typeface="Segoe UI" pitchFamily="34" charset="0"/>
              <a:ea typeface="Segoe UI" pitchFamily="34" charset="0"/>
              <a:cs typeface="Segoe UI" pitchFamily="34" charset="0"/>
            </a:endParaRPr>
          </a:p>
          <a:p>
            <a:pPr marL="174625" indent="-174625">
              <a:spcBef>
                <a:spcPts val="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Virtual disks (or storage spaces) that are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created with disks from the storage pool</a:t>
            </a:r>
          </a:p>
          <a:p>
            <a:pPr marL="174625" indent="-174625">
              <a:spcBef>
                <a:spcPts val="0"/>
              </a:spcBef>
              <a:buClr>
                <a:srgbClr val="0070C0"/>
              </a:buClr>
              <a:buSzPct val="90000"/>
              <a:buFont typeface="Arial" pitchFamily="34" charset="0"/>
              <a:buChar char="•"/>
            </a:pPr>
            <a:endParaRPr lang="en-US" sz="2400" b="0" dirty="0">
              <a:latin typeface="Segoe UI" pitchFamily="34" charset="0"/>
              <a:ea typeface="Segoe UI" pitchFamily="34" charset="0"/>
              <a:cs typeface="Segoe UI" pitchFamily="34" charset="0"/>
            </a:endParaRPr>
          </a:p>
          <a:p>
            <a:pPr marL="174625" indent="-174625">
              <a:spcBef>
                <a:spcPts val="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Disk drives that are based on virtual drives</a:t>
            </a:r>
          </a:p>
          <a:p>
            <a:endParaRPr lang="en-US" sz="2000" b="0" kern="0" dirty="0">
              <a:latin typeface="Segoe UI" pitchFamily="34" charset="0"/>
              <a:cs typeface="Segoe UI" pitchFamily="34" charset="0"/>
            </a:endParaRPr>
          </a:p>
        </p:txBody>
      </p:sp>
      <p:sp>
        <p:nvSpPr>
          <p:cNvPr id="5" name="TextBox 3"/>
          <p:cNvSpPr txBox="1"/>
          <p:nvPr/>
        </p:nvSpPr>
        <p:spPr>
          <a:xfrm>
            <a:off x="6800717" y="5920861"/>
            <a:ext cx="1601721"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Physical disk</a:t>
            </a:r>
            <a:endParaRPr lang="en-IN" sz="2000" b="0" dirty="0">
              <a:latin typeface="Segoe UI" pitchFamily="34" charset="0"/>
              <a:ea typeface="Segoe UI" pitchFamily="34" charset="0"/>
              <a:cs typeface="Segoe UI" pitchFamily="34" charset="0"/>
            </a:endParaRPr>
          </a:p>
        </p:txBody>
      </p:sp>
      <p:sp>
        <p:nvSpPr>
          <p:cNvPr id="6" name="TextBox 4"/>
          <p:cNvSpPr txBox="1"/>
          <p:nvPr/>
        </p:nvSpPr>
        <p:spPr>
          <a:xfrm>
            <a:off x="6844512" y="5062107"/>
            <a:ext cx="1637949"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Storage pool</a:t>
            </a:r>
            <a:endParaRPr lang="en-IN" sz="2000" b="0" dirty="0">
              <a:latin typeface="Segoe UI" pitchFamily="34" charset="0"/>
              <a:ea typeface="Segoe UI" pitchFamily="34" charset="0"/>
              <a:cs typeface="Segoe UI" pitchFamily="34" charset="0"/>
            </a:endParaRPr>
          </a:p>
        </p:txBody>
      </p:sp>
      <p:sp>
        <p:nvSpPr>
          <p:cNvPr id="7" name="TextBox 5"/>
          <p:cNvSpPr txBox="1"/>
          <p:nvPr/>
        </p:nvSpPr>
        <p:spPr>
          <a:xfrm>
            <a:off x="6906932" y="4214490"/>
            <a:ext cx="1448795"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Virtual disk</a:t>
            </a:r>
            <a:endParaRPr lang="en-IN" sz="2000" b="0" dirty="0">
              <a:latin typeface="Segoe UI" pitchFamily="34" charset="0"/>
              <a:ea typeface="Segoe UI" pitchFamily="34" charset="0"/>
              <a:cs typeface="Segoe UI" pitchFamily="34" charset="0"/>
            </a:endParaRPr>
          </a:p>
        </p:txBody>
      </p:sp>
      <p:sp>
        <p:nvSpPr>
          <p:cNvPr id="8" name="TextBox 6"/>
          <p:cNvSpPr txBox="1"/>
          <p:nvPr/>
        </p:nvSpPr>
        <p:spPr>
          <a:xfrm>
            <a:off x="6975669" y="3232883"/>
            <a:ext cx="1294072"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Disk drive</a:t>
            </a:r>
            <a:endParaRPr lang="en-IN" sz="2000" b="0" dirty="0">
              <a:latin typeface="Segoe UI" pitchFamily="34" charset="0"/>
              <a:ea typeface="Segoe UI" pitchFamily="34" charset="0"/>
              <a:cs typeface="Segoe UI" pitchFamily="34" charset="0"/>
            </a:endParaRPr>
          </a:p>
        </p:txBody>
      </p:sp>
      <p:sp>
        <p:nvSpPr>
          <p:cNvPr id="9" name="Rectangle 8"/>
          <p:cNvSpPr/>
          <p:nvPr/>
        </p:nvSpPr>
        <p:spPr bwMode="auto">
          <a:xfrm>
            <a:off x="6683797" y="3086100"/>
            <a:ext cx="1996440" cy="3418590"/>
          </a:xfrm>
          <a:prstGeom prst="rect">
            <a:avLst/>
          </a:prstGeom>
          <a:noFill/>
          <a:ln w="38100"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2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p:txBody>
      </p:sp>
      <p:cxnSp>
        <p:nvCxnSpPr>
          <p:cNvPr id="10" name="Straight Arrow Connector 9"/>
          <p:cNvCxnSpPr/>
          <p:nvPr/>
        </p:nvCxnSpPr>
        <p:spPr bwMode="auto">
          <a:xfrm flipV="1">
            <a:off x="7685838" y="5443167"/>
            <a:ext cx="2" cy="534844"/>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V="1">
            <a:off x="7685838" y="3652043"/>
            <a:ext cx="0" cy="581497"/>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V="1">
            <a:off x="7680336" y="4640847"/>
            <a:ext cx="2" cy="534844"/>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37477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064810dc-534d-431a-a751-5926d03751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Storage Spaces Direct feature</a:t>
            </a:r>
          </a:p>
        </p:txBody>
      </p:sp>
      <p:pic>
        <p:nvPicPr>
          <p:cNvPr id="4" name="Picture 3" descr="This slide has an illustration of different layers in the Storage Spaces Direct stack. The top layer is a folder that illustrates a Scale-Out File Server. The second layer depicts two storage icons to illustrate Clustered Shared Volumes with a Resilient File System (ReFS). The third layer has three virtual disks, and the fourth layer depicts two hard disks that illustrate storage pools. The fifth layer has text that reads Software Storage Bus, and the sixth and final layer includes four servers each, with four local hard disks connected through a Server Message Block (SMB) network." title="The Storage Spaces Direct fe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411" y="1039890"/>
            <a:ext cx="6652559" cy="57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0965" y="637918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6226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2a214a62-97d7-45ea-8083-1e3e2ff1e7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Storage Spaces Direct feature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Disaggregated Storage Spaces Direct scenario</a:t>
            </a:r>
          </a:p>
        </p:txBody>
      </p:sp>
      <p:grpSp>
        <p:nvGrpSpPr>
          <p:cNvPr id="5" name="Group 4" descr="The slide has a conceptual diagram of two separate clusters connected via a storage fabric. One cluster has six physical servers for Hyper-V, which is the compute cluster. The second cluster is for storage and has three physical servers each, with four physical disks configured as a Scale-Out File Server cluster using Storage Spaces Direct."/>
          <p:cNvGrpSpPr/>
          <p:nvPr/>
        </p:nvGrpSpPr>
        <p:grpSpPr>
          <a:xfrm>
            <a:off x="1699145" y="1494254"/>
            <a:ext cx="6477000" cy="5238988"/>
            <a:chOff x="1219200" y="762000"/>
            <a:chExt cx="7086600" cy="5791200"/>
          </a:xfrm>
        </p:grpSpPr>
        <p:sp>
          <p:nvSpPr>
            <p:cNvPr id="6" name="Rectangle 5"/>
            <p:cNvSpPr/>
            <p:nvPr/>
          </p:nvSpPr>
          <p:spPr>
            <a:xfrm>
              <a:off x="1219200" y="762000"/>
              <a:ext cx="7086600" cy="5791200"/>
            </a:xfrm>
            <a:prstGeom prst="rect">
              <a:avLst/>
            </a:prstGeom>
            <a:solidFill>
              <a:srgbClr val="4F81BD">
                <a:lumMod val="60000"/>
                <a:lumOff val="4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7" name="Rectangle 6"/>
            <p:cNvSpPr/>
            <p:nvPr/>
          </p:nvSpPr>
          <p:spPr>
            <a:xfrm>
              <a:off x="1371600" y="944880"/>
              <a:ext cx="6781800" cy="2438400"/>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Rectangle 7"/>
            <p:cNvSpPr/>
            <p:nvPr/>
          </p:nvSpPr>
          <p:spPr>
            <a:xfrm>
              <a:off x="1373548" y="4267200"/>
              <a:ext cx="6781800" cy="2133600"/>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Rectangle 8"/>
            <p:cNvSpPr/>
            <p:nvPr/>
          </p:nvSpPr>
          <p:spPr>
            <a:xfrm>
              <a:off x="1371600" y="3459480"/>
              <a:ext cx="6781800" cy="731520"/>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0748" y="4996221"/>
              <a:ext cx="473505" cy="57824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1175" y="2202180"/>
              <a:ext cx="393413" cy="1142634"/>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8263" y="1402080"/>
              <a:ext cx="899238" cy="637087"/>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9912" y="2202180"/>
              <a:ext cx="393413" cy="1142634"/>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67000" y="1402080"/>
              <a:ext cx="899238" cy="637087"/>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5674" y="2202180"/>
              <a:ext cx="393413" cy="1142634"/>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2762" y="1402080"/>
              <a:ext cx="899238" cy="637087"/>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2474" y="2202180"/>
              <a:ext cx="393413" cy="114263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9562" y="1402080"/>
              <a:ext cx="899238" cy="637087"/>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4112" y="2202179"/>
              <a:ext cx="393413" cy="1142634"/>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1200" y="1402079"/>
              <a:ext cx="899238" cy="637087"/>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0912" y="2202178"/>
              <a:ext cx="393413" cy="1142634"/>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0" y="1402078"/>
              <a:ext cx="899238" cy="637087"/>
            </a:xfrm>
            <a:prstGeom prst="rect">
              <a:avLst/>
            </a:prstGeom>
          </p:spPr>
        </p:pic>
        <p:sp>
          <p:nvSpPr>
            <p:cNvPr id="23" name="TextBox 58"/>
            <p:cNvSpPr txBox="1"/>
            <p:nvPr/>
          </p:nvSpPr>
          <p:spPr>
            <a:xfrm>
              <a:off x="1373548" y="944880"/>
              <a:ext cx="17634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Hyper-V cluster</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4" name="TextBox 59"/>
            <p:cNvSpPr txBox="1"/>
            <p:nvPr/>
          </p:nvSpPr>
          <p:spPr>
            <a:xfrm>
              <a:off x="3381149" y="3640574"/>
              <a:ext cx="210487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SMB storage fabric</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8800" y="4877166"/>
              <a:ext cx="393413" cy="1295034"/>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4984356"/>
              <a:ext cx="473505" cy="578244"/>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1801" y="5574465"/>
              <a:ext cx="473505" cy="578244"/>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4253" y="5562600"/>
              <a:ext cx="473505" cy="578244"/>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5590" y="4958304"/>
              <a:ext cx="473505" cy="578244"/>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3642" y="4839249"/>
              <a:ext cx="393413" cy="1295034"/>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8042" y="4946439"/>
              <a:ext cx="473505" cy="578244"/>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643" y="5536548"/>
              <a:ext cx="473505" cy="578244"/>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9095" y="5524683"/>
              <a:ext cx="473505" cy="578244"/>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0820" y="4908522"/>
              <a:ext cx="473505" cy="578244"/>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8872" y="4789467"/>
              <a:ext cx="393413" cy="1295034"/>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3272" y="4896657"/>
              <a:ext cx="473505" cy="578244"/>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1873" y="5486766"/>
              <a:ext cx="473505" cy="578244"/>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4325" y="5474901"/>
              <a:ext cx="473505" cy="578244"/>
            </a:xfrm>
            <a:prstGeom prst="rect">
              <a:avLst/>
            </a:prstGeom>
          </p:spPr>
        </p:pic>
        <p:cxnSp>
          <p:nvCxnSpPr>
            <p:cNvPr id="39" name="Straight Arrow Connector 38"/>
            <p:cNvCxnSpPr/>
            <p:nvPr/>
          </p:nvCxnSpPr>
          <p:spPr>
            <a:xfrm>
              <a:off x="3200400" y="5536548"/>
              <a:ext cx="914400" cy="0"/>
            </a:xfrm>
            <a:prstGeom prst="straightConnector1">
              <a:avLst/>
            </a:prstGeom>
            <a:noFill/>
            <a:ln w="57150" cap="flat" cmpd="sng" algn="ctr">
              <a:solidFill>
                <a:srgbClr val="4F81BD">
                  <a:shade val="95000"/>
                  <a:satMod val="105000"/>
                </a:srgbClr>
              </a:solidFill>
              <a:prstDash val="solid"/>
              <a:headEnd type="arrow"/>
              <a:tailEnd type="arrow"/>
            </a:ln>
            <a:effectLst/>
          </p:spPr>
        </p:cxnSp>
        <p:cxnSp>
          <p:nvCxnSpPr>
            <p:cNvPr id="40" name="Straight Arrow Connector 39"/>
            <p:cNvCxnSpPr/>
            <p:nvPr/>
          </p:nvCxnSpPr>
          <p:spPr>
            <a:xfrm>
              <a:off x="5586912" y="5545132"/>
              <a:ext cx="914400" cy="0"/>
            </a:xfrm>
            <a:prstGeom prst="straightConnector1">
              <a:avLst/>
            </a:prstGeom>
            <a:noFill/>
            <a:ln w="57150" cap="flat" cmpd="sng" algn="ctr">
              <a:solidFill>
                <a:srgbClr val="4F81BD">
                  <a:shade val="95000"/>
                  <a:satMod val="105000"/>
                </a:srgbClr>
              </a:solidFill>
              <a:prstDash val="solid"/>
              <a:headEnd type="arrow"/>
              <a:tailEnd type="arrow"/>
            </a:ln>
            <a:effectLst/>
          </p:spPr>
        </p:cxnSp>
        <p:sp>
          <p:nvSpPr>
            <p:cNvPr id="41" name="TextBox 76"/>
            <p:cNvSpPr txBox="1"/>
            <p:nvPr/>
          </p:nvSpPr>
          <p:spPr>
            <a:xfrm>
              <a:off x="1373548" y="4267200"/>
              <a:ext cx="506004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Storage Spaces Direct with Scale-Out File Server</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grpSp>
      <p:pic>
        <p:nvPicPr>
          <p:cNvPr id="42"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9085" y="637918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487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e954a07f-091a-4e72-b6e6-55377c6172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Storage Spaces Direct feature</a:t>
            </a:r>
          </a:p>
        </p:txBody>
      </p:sp>
      <p:sp>
        <p:nvSpPr>
          <p:cNvPr id="4" name="Content Placeholder 2"/>
          <p:cNvSpPr>
            <a:spLocks noGrp="1"/>
          </p:cNvSpPr>
          <p:nvPr/>
        </p:nvSpPr>
        <p:spPr bwMode="auto">
          <a:xfrm>
            <a:off x="458788" y="80785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Hyper-converged Storage Spaces Direct scenario</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965" y="637918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1005" y="637918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descr="This slide has a conceptual diagram of a hyper-converged solution using Storage Spaces Direct, with six layers. In the bottom, it shows four connected physical servers each with four physical disks. On top of that is the Software Storage Bus layer. The fourth layer depicts two hard disks that illustrate storage pools. The third layer has three virtual disks. The second layer depicts two storage icons to illustrate Clustered Shared Volumes with a Resilient File System (ReFS). The top layer has five Hyper-V virtual machines. This illustrates a one-cluster solution that manages both computer (that is, Hyper-V) and storage (that is, Storage Spaces Direct)."/>
          <p:cNvGrpSpPr/>
          <p:nvPr/>
        </p:nvGrpSpPr>
        <p:grpSpPr>
          <a:xfrm>
            <a:off x="1402080" y="1263134"/>
            <a:ext cx="6705600" cy="5533906"/>
            <a:chOff x="1219200" y="609600"/>
            <a:chExt cx="7086600" cy="6096000"/>
          </a:xfrm>
        </p:grpSpPr>
        <p:sp>
          <p:nvSpPr>
            <p:cNvPr id="8" name="Rectangle 7"/>
            <p:cNvSpPr/>
            <p:nvPr/>
          </p:nvSpPr>
          <p:spPr>
            <a:xfrm>
              <a:off x="1219200" y="609600"/>
              <a:ext cx="7086600" cy="6096000"/>
            </a:xfrm>
            <a:prstGeom prst="rect">
              <a:avLst/>
            </a:prstGeom>
            <a:solidFill>
              <a:srgbClr val="4F81BD">
                <a:lumMod val="60000"/>
                <a:lumOff val="4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9" name="Rectangle 8"/>
            <p:cNvSpPr/>
            <p:nvPr/>
          </p:nvSpPr>
          <p:spPr>
            <a:xfrm>
              <a:off x="1371600" y="990600"/>
              <a:ext cx="6781800" cy="731520"/>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10" name="Straight Connector 9"/>
            <p:cNvCxnSpPr/>
            <p:nvPr/>
          </p:nvCxnSpPr>
          <p:spPr>
            <a:xfrm>
              <a:off x="1600200" y="6324600"/>
              <a:ext cx="6400800" cy="0"/>
            </a:xfrm>
            <a:prstGeom prst="line">
              <a:avLst/>
            </a:prstGeom>
            <a:noFill/>
            <a:ln w="28575" cap="flat" cmpd="sng" algn="ctr">
              <a:solidFill>
                <a:srgbClr val="4F81BD">
                  <a:lumMod val="75000"/>
                </a:srgbClr>
              </a:solidFill>
              <a:prstDash val="solid"/>
            </a:ln>
            <a:effectLst/>
          </p:spPr>
        </p:cxnSp>
        <p:sp>
          <p:nvSpPr>
            <p:cNvPr id="11" name="Rectangle 10"/>
            <p:cNvSpPr/>
            <p:nvPr/>
          </p:nvSpPr>
          <p:spPr>
            <a:xfrm>
              <a:off x="1371600" y="2630330"/>
              <a:ext cx="6781800" cy="822960"/>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 name="Rectangle 11"/>
            <p:cNvSpPr/>
            <p:nvPr/>
          </p:nvSpPr>
          <p:spPr>
            <a:xfrm>
              <a:off x="1371600" y="3520440"/>
              <a:ext cx="6781800" cy="822960"/>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3" name="Rectangle 12"/>
            <p:cNvSpPr/>
            <p:nvPr/>
          </p:nvSpPr>
          <p:spPr>
            <a:xfrm>
              <a:off x="1371600" y="4404360"/>
              <a:ext cx="6781800" cy="549006"/>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4" name="Rectangle 13"/>
            <p:cNvSpPr/>
            <p:nvPr/>
          </p:nvSpPr>
          <p:spPr>
            <a:xfrm>
              <a:off x="1371600" y="1813559"/>
              <a:ext cx="6781800" cy="731520"/>
            </a:xfrm>
            <a:prstGeom prst="rect">
              <a:avLst/>
            </a:prstGeom>
            <a:solidFill>
              <a:srgbClr val="4F81BD">
                <a:lumMod val="20000"/>
                <a:lumOff val="80000"/>
              </a:srgb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4613" y="1958731"/>
              <a:ext cx="435493" cy="448070"/>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66789" y="2801099"/>
              <a:ext cx="700411" cy="551701"/>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34542" y="3601494"/>
              <a:ext cx="585898" cy="715498"/>
            </a:xfrm>
            <a:prstGeom prst="rect">
              <a:avLst/>
            </a:prstGeom>
          </p:spPr>
        </p:pic>
        <p:sp>
          <p:nvSpPr>
            <p:cNvPr id="18" name="TextBox 73"/>
            <p:cNvSpPr txBox="1"/>
            <p:nvPr/>
          </p:nvSpPr>
          <p:spPr>
            <a:xfrm>
              <a:off x="1221148" y="609600"/>
              <a:ext cx="253992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Hyper-converged stack</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19" name="TextBox 74"/>
            <p:cNvSpPr txBox="1"/>
            <p:nvPr/>
          </p:nvSpPr>
          <p:spPr>
            <a:xfrm>
              <a:off x="1436134" y="1171694"/>
              <a:ext cx="154241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Hyper-V VMs</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0" name="TextBox 75"/>
            <p:cNvSpPr txBox="1"/>
            <p:nvPr/>
          </p:nvSpPr>
          <p:spPr>
            <a:xfrm>
              <a:off x="1371600" y="1998100"/>
              <a:ext cx="236372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CSVs ReFS file system</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1" name="TextBox 76"/>
            <p:cNvSpPr txBox="1"/>
            <p:nvPr/>
          </p:nvSpPr>
          <p:spPr>
            <a:xfrm>
              <a:off x="6172200" y="1998100"/>
              <a:ext cx="199407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C:\Cluster storage</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2" name="TextBox 77"/>
            <p:cNvSpPr txBox="1"/>
            <p:nvPr/>
          </p:nvSpPr>
          <p:spPr>
            <a:xfrm>
              <a:off x="1371600" y="2857144"/>
              <a:ext cx="172733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Storage Spaces</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3" name="TextBox 78"/>
            <p:cNvSpPr txBox="1"/>
            <p:nvPr/>
          </p:nvSpPr>
          <p:spPr>
            <a:xfrm>
              <a:off x="6489179" y="2952456"/>
              <a:ext cx="138557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virtual disks</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4" name="TextBox 79"/>
            <p:cNvSpPr txBox="1"/>
            <p:nvPr/>
          </p:nvSpPr>
          <p:spPr>
            <a:xfrm>
              <a:off x="4343400" y="3620869"/>
              <a:ext cx="1010020"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pools</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5" name="TextBox 80"/>
            <p:cNvSpPr txBox="1"/>
            <p:nvPr/>
          </p:nvSpPr>
          <p:spPr>
            <a:xfrm>
              <a:off x="3627491" y="4494197"/>
              <a:ext cx="234128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Software Storage Bus</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sp>
          <p:nvSpPr>
            <p:cNvPr id="26" name="TextBox 81"/>
            <p:cNvSpPr txBox="1"/>
            <p:nvPr/>
          </p:nvSpPr>
          <p:spPr>
            <a:xfrm>
              <a:off x="4191000" y="6324600"/>
              <a:ext cx="153529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rPr>
                <a:t>SMB network</a:t>
              </a:r>
              <a:endParaRPr kumimoji="0" lang="en-IN" sz="1800" b="0" i="0" u="none" strike="noStrike" kern="0" cap="none" spc="0" normalizeH="0" baseline="0" noProof="0" dirty="0">
                <a:ln>
                  <a:noFill/>
                </a:ln>
                <a:solidFill>
                  <a:sysClr val="windowText" lastClr="000000"/>
                </a:solidFill>
                <a:effectLst/>
                <a:uLnTx/>
                <a:uFillTx/>
                <a:latin typeface="Segoe UI" pitchFamily="34" charset="0"/>
                <a:cs typeface="Segoe UI" pitchFamily="34" charset="0"/>
              </a:endParaRPr>
            </a:p>
          </p:txBody>
        </p:sp>
        <p:cxnSp>
          <p:nvCxnSpPr>
            <p:cNvPr id="27" name="Straight Connector 26"/>
            <p:cNvCxnSpPr/>
            <p:nvPr/>
          </p:nvCxnSpPr>
          <p:spPr>
            <a:xfrm flipH="1">
              <a:off x="2242585" y="6172200"/>
              <a:ext cx="1" cy="152766"/>
            </a:xfrm>
            <a:prstGeom prst="line">
              <a:avLst/>
            </a:prstGeom>
            <a:noFill/>
            <a:ln w="28575" cap="flat" cmpd="sng" algn="ctr">
              <a:solidFill>
                <a:srgbClr val="4F81BD">
                  <a:lumMod val="75000"/>
                </a:srgbClr>
              </a:solidFill>
              <a:prstDash val="solid"/>
            </a:ln>
            <a:effectLst/>
          </p:spPr>
        </p:cxnSp>
        <p:cxnSp>
          <p:nvCxnSpPr>
            <p:cNvPr id="28" name="Straight Connector 27"/>
            <p:cNvCxnSpPr/>
            <p:nvPr/>
          </p:nvCxnSpPr>
          <p:spPr>
            <a:xfrm flipH="1">
              <a:off x="3886199" y="6172200"/>
              <a:ext cx="1" cy="152766"/>
            </a:xfrm>
            <a:prstGeom prst="line">
              <a:avLst/>
            </a:prstGeom>
            <a:noFill/>
            <a:ln w="28575" cap="flat" cmpd="sng" algn="ctr">
              <a:solidFill>
                <a:srgbClr val="4F81BD">
                  <a:lumMod val="75000"/>
                </a:srgbClr>
              </a:solidFill>
              <a:prstDash val="solid"/>
            </a:ln>
            <a:effectLst/>
          </p:spPr>
        </p:cxnSp>
        <p:cxnSp>
          <p:nvCxnSpPr>
            <p:cNvPr id="29" name="Straight Connector 28"/>
            <p:cNvCxnSpPr/>
            <p:nvPr/>
          </p:nvCxnSpPr>
          <p:spPr>
            <a:xfrm flipH="1">
              <a:off x="5562599" y="6172200"/>
              <a:ext cx="1" cy="152766"/>
            </a:xfrm>
            <a:prstGeom prst="line">
              <a:avLst/>
            </a:prstGeom>
            <a:noFill/>
            <a:ln w="28575" cap="flat" cmpd="sng" algn="ctr">
              <a:solidFill>
                <a:srgbClr val="4F81BD">
                  <a:lumMod val="75000"/>
                </a:srgbClr>
              </a:solidFill>
              <a:prstDash val="solid"/>
            </a:ln>
            <a:effectLst/>
          </p:spPr>
        </p:cxnSp>
        <p:cxnSp>
          <p:nvCxnSpPr>
            <p:cNvPr id="30" name="Straight Connector 29"/>
            <p:cNvCxnSpPr/>
            <p:nvPr/>
          </p:nvCxnSpPr>
          <p:spPr>
            <a:xfrm flipH="1">
              <a:off x="7238999" y="6172200"/>
              <a:ext cx="1" cy="152766"/>
            </a:xfrm>
            <a:prstGeom prst="line">
              <a:avLst/>
            </a:prstGeom>
            <a:noFill/>
            <a:ln w="28575" cap="flat" cmpd="sng" algn="ctr">
              <a:solidFill>
                <a:srgbClr val="4F81BD">
                  <a:lumMod val="75000"/>
                </a:srgbClr>
              </a:solidFill>
              <a:prstDash val="solid"/>
            </a:ln>
            <a:effectLst/>
          </p:spPr>
        </p:cxn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1970890"/>
              <a:ext cx="435493" cy="448070"/>
            </a:xfrm>
            <a:prstGeom prst="rect">
              <a:avLst/>
            </a:prstGeom>
          </p:spPr>
        </p:pic>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88376" y="5105766"/>
              <a:ext cx="393413" cy="1142634"/>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10400" y="5105766"/>
              <a:ext cx="393413" cy="1142634"/>
            </a:xfrm>
            <a:prstGeom prst="rect">
              <a:avLst/>
            </a:prstGeom>
          </p:spPr>
        </p:pic>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13919" y="5105766"/>
              <a:ext cx="393413" cy="1142634"/>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45879" y="5105766"/>
              <a:ext cx="393413" cy="1142634"/>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55672" y="3601494"/>
              <a:ext cx="585898" cy="715498"/>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8204" y="2818838"/>
              <a:ext cx="700411" cy="551701"/>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098" y="2801099"/>
              <a:ext cx="700411" cy="551701"/>
            </a:xfrm>
            <a:prstGeom prst="rect">
              <a:avLst/>
            </a:prstGeom>
          </p:spPr>
        </p:pic>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19159" y="1081147"/>
              <a:ext cx="776917" cy="550426"/>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34555" y="1081147"/>
              <a:ext cx="776917" cy="550426"/>
            </a:xfrm>
            <a:prstGeom prst="rect">
              <a:avLst/>
            </a:prstGeom>
          </p:spPr>
        </p:pic>
        <p:pic>
          <p:nvPicPr>
            <p:cNvPr id="41" name="Picture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64745" y="1081147"/>
              <a:ext cx="776917" cy="550426"/>
            </a:xfrm>
            <a:prstGeom prst="rect">
              <a:avLst/>
            </a:prstGeom>
          </p:spPr>
        </p:pic>
        <p:pic>
          <p:nvPicPr>
            <p:cNvPr id="42" name="Picture 4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27279" y="1081147"/>
              <a:ext cx="776917" cy="550426"/>
            </a:xfrm>
            <a:prstGeom prst="rect">
              <a:avLst/>
            </a:prstGeom>
          </p:spPr>
        </p:pic>
        <p:pic>
          <p:nvPicPr>
            <p:cNvPr id="43" name="Picture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62628" y="1081147"/>
              <a:ext cx="776917" cy="550426"/>
            </a:xfrm>
            <a:prstGeom prst="rect">
              <a:avLst/>
            </a:prstGeom>
          </p:spPr>
        </p:pic>
        <p:grpSp>
          <p:nvGrpSpPr>
            <p:cNvPr id="44" name="Group 43"/>
            <p:cNvGrpSpPr/>
            <p:nvPr/>
          </p:nvGrpSpPr>
          <p:grpSpPr>
            <a:xfrm>
              <a:off x="2495193" y="5322135"/>
              <a:ext cx="781407" cy="930504"/>
              <a:chOff x="2495193" y="5322135"/>
              <a:chExt cx="781407" cy="930504"/>
            </a:xfrm>
          </p:grpSpPr>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5193" y="5322135"/>
                <a:ext cx="384102" cy="469065"/>
              </a:xfrm>
              <a:prstGeom prst="rect">
                <a:avLst/>
              </a:prstGeom>
            </p:spPr>
          </p:pic>
          <p:pic>
            <p:nvPicPr>
              <p:cNvPr id="61" name="Picture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6246" y="5771709"/>
                <a:ext cx="384102" cy="469065"/>
              </a:xfrm>
              <a:prstGeom prst="rect">
                <a:avLst/>
              </a:prstGeom>
            </p:spPr>
          </p:pic>
          <p:pic>
            <p:nvPicPr>
              <p:cNvPr id="62" name="Picture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445" y="5322135"/>
                <a:ext cx="384102" cy="469065"/>
              </a:xfrm>
              <a:prstGeom prst="rect">
                <a:avLst/>
              </a:prstGeom>
            </p:spPr>
          </p:pic>
          <p:pic>
            <p:nvPicPr>
              <p:cNvPr id="63" name="Picture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2498" y="5783574"/>
                <a:ext cx="384102" cy="469065"/>
              </a:xfrm>
              <a:prstGeom prst="rect">
                <a:avLst/>
              </a:prstGeom>
            </p:spPr>
          </p:pic>
        </p:grpSp>
        <p:grpSp>
          <p:nvGrpSpPr>
            <p:cNvPr id="45" name="Group 44"/>
            <p:cNvGrpSpPr/>
            <p:nvPr/>
          </p:nvGrpSpPr>
          <p:grpSpPr>
            <a:xfrm>
              <a:off x="4160282" y="5322135"/>
              <a:ext cx="781407" cy="930504"/>
              <a:chOff x="2495193" y="5322135"/>
              <a:chExt cx="781407" cy="930504"/>
            </a:xfrm>
          </p:grpSpPr>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5193" y="5322135"/>
                <a:ext cx="384102" cy="469065"/>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6246" y="5771709"/>
                <a:ext cx="384102" cy="469065"/>
              </a:xfrm>
              <a:prstGeom prst="rect">
                <a:avLst/>
              </a:prstGeom>
            </p:spPr>
          </p:pic>
          <p:pic>
            <p:nvPicPr>
              <p:cNvPr id="58" name="Pictur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445" y="5322135"/>
                <a:ext cx="384102" cy="469065"/>
              </a:xfrm>
              <a:prstGeom prst="rect">
                <a:avLst/>
              </a:prstGeom>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2498" y="5783574"/>
                <a:ext cx="384102" cy="469065"/>
              </a:xfrm>
              <a:prstGeom prst="rect">
                <a:avLst/>
              </a:prstGeom>
            </p:spPr>
          </p:pic>
        </p:grpSp>
        <p:grpSp>
          <p:nvGrpSpPr>
            <p:cNvPr id="46" name="Group 45"/>
            <p:cNvGrpSpPr/>
            <p:nvPr/>
          </p:nvGrpSpPr>
          <p:grpSpPr>
            <a:xfrm>
              <a:off x="5808303" y="5325948"/>
              <a:ext cx="781407" cy="930504"/>
              <a:chOff x="2495193" y="5322135"/>
              <a:chExt cx="781407" cy="930504"/>
            </a:xfrm>
          </p:grpSpPr>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5193" y="5322135"/>
                <a:ext cx="384102" cy="469065"/>
              </a:xfrm>
              <a:prstGeom prst="rect">
                <a:avLst/>
              </a:prstGeom>
            </p:spPr>
          </p:pic>
          <p:pic>
            <p:nvPicPr>
              <p:cNvPr id="53" name="Picture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6246" y="5771709"/>
                <a:ext cx="384102" cy="469065"/>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445" y="5322135"/>
                <a:ext cx="384102" cy="469065"/>
              </a:xfrm>
              <a:prstGeom prst="rect">
                <a:avLst/>
              </a:prstGeom>
            </p:spPr>
          </p:pic>
          <p:pic>
            <p:nvPicPr>
              <p:cNvPr id="55" name="Picture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2498" y="5783574"/>
                <a:ext cx="384102" cy="469065"/>
              </a:xfrm>
              <a:prstGeom prst="rect">
                <a:avLst/>
              </a:prstGeom>
            </p:spPr>
          </p:pic>
        </p:grpSp>
        <p:grpSp>
          <p:nvGrpSpPr>
            <p:cNvPr id="47" name="Group 46"/>
            <p:cNvGrpSpPr/>
            <p:nvPr/>
          </p:nvGrpSpPr>
          <p:grpSpPr>
            <a:xfrm>
              <a:off x="7448193" y="5334000"/>
              <a:ext cx="781407" cy="930504"/>
              <a:chOff x="2495193" y="5322135"/>
              <a:chExt cx="781407" cy="930504"/>
            </a:xfrm>
          </p:grpSpPr>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5193" y="5322135"/>
                <a:ext cx="384102" cy="469065"/>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96246" y="5771709"/>
                <a:ext cx="384102" cy="469065"/>
              </a:xfrm>
              <a:prstGeom prst="rect">
                <a:avLst/>
              </a:prstGeom>
            </p:spPr>
          </p:pic>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1445" y="5322135"/>
                <a:ext cx="384102" cy="469065"/>
              </a:xfrm>
              <a:prstGeom prst="rect">
                <a:avLst/>
              </a:prstGeom>
            </p:spPr>
          </p:pic>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2498" y="5783574"/>
                <a:ext cx="384102" cy="469065"/>
              </a:xfrm>
              <a:prstGeom prst="rect">
                <a:avLst/>
              </a:prstGeom>
            </p:spPr>
          </p:pic>
        </p:grpSp>
      </p:grpSp>
    </p:spTree>
    <p:extLst>
      <p:ext uri="{BB962C8B-B14F-4D97-AF65-F5344CB8AC3E}">
        <p14:creationId xmlns:p14="http://schemas.microsoft.com/office/powerpoint/2010/main" val="393431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135c1dd4-13ca-4e15-936d-1e7e4094f0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Provisioning a storage space</a:t>
            </a:r>
          </a:p>
        </p:txBody>
      </p:sp>
      <p:graphicFrame>
        <p:nvGraphicFramePr>
          <p:cNvPr id="4" name="Content Placeholder 1"/>
          <p:cNvGraphicFramePr>
            <a:graphicFrameLocks/>
          </p:cNvGraphicFramePr>
          <p:nvPr>
            <p:extLst>
              <p:ext uri="{D42A27DB-BD31-4B8C-83A1-F6EECF244321}">
                <p14:modId xmlns:p14="http://schemas.microsoft.com/office/powerpoint/2010/main" val="2803491619"/>
              </p:ext>
            </p:extLst>
          </p:nvPr>
        </p:nvGraphicFramePr>
        <p:xfrm>
          <a:off x="653661" y="1633928"/>
          <a:ext cx="7751762" cy="3359732"/>
        </p:xfrm>
        <a:graphic>
          <a:graphicData uri="http://schemas.openxmlformats.org/drawingml/2006/table">
            <a:tbl>
              <a:tblPr firstRow="1" bandRow="1">
                <a:tableStyleId>{21E4AEA4-8DFA-4A89-87EB-49C32662AFE0}</a:tableStyleId>
              </a:tblPr>
              <a:tblGrid>
                <a:gridCol w="3153842">
                  <a:extLst>
                    <a:ext uri="{9D8B030D-6E8A-4147-A177-3AD203B41FA5}">
                      <a16:colId xmlns:a16="http://schemas.microsoft.com/office/drawing/2014/main" val="20000"/>
                    </a:ext>
                  </a:extLst>
                </a:gridCol>
                <a:gridCol w="4597920">
                  <a:extLst>
                    <a:ext uri="{9D8B030D-6E8A-4147-A177-3AD203B41FA5}">
                      <a16:colId xmlns:a16="http://schemas.microsoft.com/office/drawing/2014/main" val="20001"/>
                    </a:ext>
                  </a:extLst>
                </a:gridCol>
              </a:tblGrid>
              <a:tr h="521626">
                <a:tc>
                  <a:txBody>
                    <a:bodyPr/>
                    <a:lstStyle/>
                    <a:p>
                      <a:r>
                        <a:rPr lang="de-DE" sz="2800" dirty="0">
                          <a:solidFill>
                            <a:schemeClr val="tx1"/>
                          </a:solidFill>
                          <a:latin typeface="Segoe UI" pitchFamily="34" charset="0"/>
                          <a:cs typeface="Segoe UI" pitchFamily="34" charset="0"/>
                        </a:rPr>
                        <a:t>Feature</a:t>
                      </a:r>
                      <a:endParaRPr lang="de-DE" sz="2800" dirty="0">
                        <a:solidFill>
                          <a:schemeClr val="tx1"/>
                        </a:solidFill>
                        <a:latin typeface="Segoe UI" pitchFamily="34" charset="0"/>
                        <a:ea typeface="Segoe UI" pitchFamily="34" charset="0"/>
                        <a:cs typeface="Segoe UI" pitchFamily="34" charset="0"/>
                      </a:endParaRPr>
                    </a:p>
                  </a:txBody>
                  <a:tcPr/>
                </a:tc>
                <a:tc>
                  <a:txBody>
                    <a:bodyPr/>
                    <a:lstStyle/>
                    <a:p>
                      <a:r>
                        <a:rPr lang="de-DE" sz="2800" dirty="0">
                          <a:solidFill>
                            <a:schemeClr val="tx1"/>
                          </a:solidFill>
                          <a:latin typeface="Segoe UI" pitchFamily="34" charset="0"/>
                          <a:cs typeface="Segoe UI" pitchFamily="34" charset="0"/>
                        </a:rPr>
                        <a:t>Options</a:t>
                      </a:r>
                      <a:endParaRPr lang="de-DE" sz="2800" dirty="0">
                        <a:solidFill>
                          <a:schemeClr val="tx1"/>
                        </a:solidFill>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0"/>
                  </a:ext>
                </a:extLst>
              </a:tr>
              <a:tr h="521626">
                <a:tc>
                  <a:txBody>
                    <a:bodyPr/>
                    <a:lstStyle/>
                    <a:p>
                      <a:r>
                        <a:rPr lang="de-DE" sz="2800" dirty="0">
                          <a:latin typeface="Segoe UI" pitchFamily="34" charset="0"/>
                          <a:cs typeface="Segoe UI" pitchFamily="34" charset="0"/>
                        </a:rPr>
                        <a:t>Disk </a:t>
                      </a:r>
                      <a:r>
                        <a:rPr lang="de-DE" sz="2800" dirty="0" err="1">
                          <a:latin typeface="Segoe UI" pitchFamily="34" charset="0"/>
                          <a:cs typeface="Segoe UI" pitchFamily="34" charset="0"/>
                        </a:rPr>
                        <a:t>sector</a:t>
                      </a:r>
                      <a:r>
                        <a:rPr lang="de-DE" sz="2800" dirty="0">
                          <a:latin typeface="Segoe UI" pitchFamily="34" charset="0"/>
                          <a:cs typeface="Segoe UI" pitchFamily="34" charset="0"/>
                        </a:rPr>
                        <a:t> </a:t>
                      </a:r>
                      <a:r>
                        <a:rPr lang="de-DE" sz="2800" dirty="0" err="1">
                          <a:latin typeface="Segoe UI" pitchFamily="34" charset="0"/>
                          <a:cs typeface="Segoe UI" pitchFamily="34" charset="0"/>
                        </a:rPr>
                        <a:t>size</a:t>
                      </a:r>
                      <a:endParaRPr lang="de-DE" sz="2800" b="1" dirty="0">
                        <a:latin typeface="Segoe UI" pitchFamily="34" charset="0"/>
                        <a:ea typeface="Segoe UI" pitchFamily="34" charset="0"/>
                        <a:cs typeface="Segoe UI" pitchFamily="34" charset="0"/>
                      </a:endParaRPr>
                    </a:p>
                  </a:txBody>
                  <a:tcPr/>
                </a:tc>
                <a:tc>
                  <a:txBody>
                    <a:bodyPr/>
                    <a:lstStyle/>
                    <a:p>
                      <a:pPr marL="285750" indent="-285750">
                        <a:lnSpc>
                          <a:spcPct val="100000"/>
                        </a:lnSpc>
                        <a:buClr>
                          <a:srgbClr val="0070C0"/>
                        </a:buClr>
                        <a:buFont typeface="Arial" pitchFamily="34" charset="0"/>
                        <a:buChar char="•"/>
                      </a:pPr>
                      <a:r>
                        <a:rPr lang="de-DE" sz="2800" dirty="0">
                          <a:latin typeface="Segoe UI" pitchFamily="34" charset="0"/>
                          <a:cs typeface="Segoe UI" pitchFamily="34" charset="0"/>
                        </a:rPr>
                        <a:t>512 </a:t>
                      </a:r>
                      <a:r>
                        <a:rPr lang="de-DE" sz="2800" dirty="0" err="1">
                          <a:latin typeface="Segoe UI" pitchFamily="34" charset="0"/>
                          <a:cs typeface="Segoe UI" pitchFamily="34" charset="0"/>
                        </a:rPr>
                        <a:t>or</a:t>
                      </a:r>
                      <a:r>
                        <a:rPr lang="de-DE" sz="2800" baseline="0" dirty="0">
                          <a:latin typeface="Segoe UI" pitchFamily="34" charset="0"/>
                          <a:cs typeface="Segoe UI" pitchFamily="34" charset="0"/>
                        </a:rPr>
                        <a:t> 512e</a:t>
                      </a:r>
                      <a:endParaRPr lang="de-DE" sz="280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1"/>
                  </a:ext>
                </a:extLst>
              </a:tr>
              <a:tr h="1286203">
                <a:tc>
                  <a:txBody>
                    <a:bodyPr/>
                    <a:lstStyle/>
                    <a:p>
                      <a:r>
                        <a:rPr lang="en-US" sz="2800" kern="1200" dirty="0">
                          <a:effectLst/>
                          <a:latin typeface="Segoe UI" pitchFamily="34" charset="0"/>
                          <a:cs typeface="Segoe UI" pitchFamily="34" charset="0"/>
                        </a:rPr>
                        <a:t>Drive allocation</a:t>
                      </a:r>
                      <a:endParaRPr lang="de-DE" sz="2800" b="1" dirty="0">
                        <a:latin typeface="Segoe UI" pitchFamily="34" charset="0"/>
                        <a:ea typeface="Segoe UI" pitchFamily="34" charset="0"/>
                        <a:cs typeface="Segoe UI" pitchFamily="34" charset="0"/>
                      </a:endParaRPr>
                    </a:p>
                  </a:txBody>
                  <a:tcPr/>
                </a:tc>
                <a:tc>
                  <a:txBody>
                    <a:bodyPr/>
                    <a:lstStyle/>
                    <a:p>
                      <a:pPr marL="285750" indent="-285750">
                        <a:lnSpc>
                          <a:spcPct val="100000"/>
                        </a:lnSpc>
                        <a:buClr>
                          <a:srgbClr val="0070C0"/>
                        </a:buClr>
                        <a:buFont typeface="Arial" pitchFamily="34" charset="0"/>
                        <a:buChar char="•"/>
                      </a:pPr>
                      <a:r>
                        <a:rPr lang="de-DE" sz="2800" dirty="0">
                          <a:latin typeface="Segoe UI" pitchFamily="34" charset="0"/>
                          <a:cs typeface="Segoe UI" pitchFamily="34" charset="0"/>
                        </a:rPr>
                        <a:t>Automatic</a:t>
                      </a:r>
                    </a:p>
                    <a:p>
                      <a:pPr marL="285750" indent="-285750">
                        <a:lnSpc>
                          <a:spcPct val="100000"/>
                        </a:lnSpc>
                        <a:buClr>
                          <a:srgbClr val="0070C0"/>
                        </a:buClr>
                        <a:buFont typeface="Arial" pitchFamily="34" charset="0"/>
                        <a:buChar char="•"/>
                      </a:pPr>
                      <a:r>
                        <a:rPr lang="de-DE" sz="2800" dirty="0">
                          <a:latin typeface="Segoe UI" pitchFamily="34" charset="0"/>
                          <a:cs typeface="Segoe UI" pitchFamily="34" charset="0"/>
                        </a:rPr>
                        <a:t>Manual</a:t>
                      </a:r>
                    </a:p>
                    <a:p>
                      <a:pPr marL="285750" indent="-285750">
                        <a:lnSpc>
                          <a:spcPct val="100000"/>
                        </a:lnSpc>
                        <a:buClr>
                          <a:srgbClr val="0070C0"/>
                        </a:buClr>
                        <a:buFont typeface="Arial" pitchFamily="34" charset="0"/>
                        <a:buChar char="•"/>
                      </a:pPr>
                      <a:r>
                        <a:rPr lang="de-DE" sz="2800" dirty="0">
                          <a:latin typeface="Segoe UI" pitchFamily="34" charset="0"/>
                          <a:cs typeface="Segoe UI" pitchFamily="34" charset="0"/>
                        </a:rPr>
                        <a:t>Hot spare</a:t>
                      </a:r>
                      <a:endParaRPr lang="de-DE" sz="280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2"/>
                  </a:ext>
                </a:extLst>
              </a:tr>
              <a:tr h="521626">
                <a:tc>
                  <a:txBody>
                    <a:bodyPr/>
                    <a:lstStyle/>
                    <a:p>
                      <a:r>
                        <a:rPr lang="en-US" sz="2800" kern="1200" dirty="0">
                          <a:effectLst/>
                          <a:latin typeface="Segoe UI" pitchFamily="34" charset="0"/>
                          <a:cs typeface="Segoe UI" pitchFamily="34" charset="0"/>
                        </a:rPr>
                        <a:t>Provisioning schemes</a:t>
                      </a:r>
                      <a:endParaRPr lang="de-DE" sz="2800" b="1" dirty="0">
                        <a:latin typeface="Segoe UI" pitchFamily="34" charset="0"/>
                        <a:ea typeface="Segoe UI" pitchFamily="34" charset="0"/>
                        <a:cs typeface="Segoe UI" pitchFamily="34" charset="0"/>
                      </a:endParaRPr>
                    </a:p>
                  </a:txBody>
                  <a:tcPr/>
                </a:tc>
                <a:tc>
                  <a:txBody>
                    <a:bodyPr/>
                    <a:lstStyle/>
                    <a:p>
                      <a:pPr marL="285750" indent="-285750">
                        <a:lnSpc>
                          <a:spcPct val="100000"/>
                        </a:lnSpc>
                        <a:buClr>
                          <a:srgbClr val="0070C0"/>
                        </a:buClr>
                        <a:buFont typeface="Arial" pitchFamily="34" charset="0"/>
                        <a:buChar char="•"/>
                      </a:pPr>
                      <a:r>
                        <a:rPr lang="de-DE" sz="2800" dirty="0">
                          <a:latin typeface="Segoe UI" pitchFamily="34" charset="0"/>
                          <a:cs typeface="Segoe UI" pitchFamily="34" charset="0"/>
                        </a:rPr>
                        <a:t>Thin provisioning</a:t>
                      </a:r>
                    </a:p>
                    <a:p>
                      <a:pPr marL="285750" indent="-285750">
                        <a:lnSpc>
                          <a:spcPct val="100000"/>
                        </a:lnSpc>
                        <a:buClr>
                          <a:srgbClr val="0070C0"/>
                        </a:buClr>
                        <a:buFont typeface="Arial" pitchFamily="34" charset="0"/>
                        <a:buChar char="•"/>
                      </a:pPr>
                      <a:r>
                        <a:rPr lang="de-DE" sz="2800" dirty="0">
                          <a:latin typeface="Segoe UI" pitchFamily="34" charset="0"/>
                          <a:cs typeface="Segoe UI" pitchFamily="34" charset="0"/>
                        </a:rPr>
                        <a:t>Fixed provisioning</a:t>
                      </a:r>
                      <a:endParaRPr lang="de-DE" sz="2800" dirty="0">
                        <a:latin typeface="Segoe UI" pitchFamily="34" charset="0"/>
                        <a:ea typeface="Segoe UI" pitchFamily="34" charset="0"/>
                        <a:cs typeface="Segoe UI"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059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1a89c582-3e97-455f-88e9-e4097ff9dd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Redundancy in storage spaces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de-DE" dirty="0"/>
              <a:t>Simple</a:t>
            </a:r>
          </a:p>
          <a:p>
            <a:pPr marL="569912" lvl="2" indent="-174625">
              <a:spcBef>
                <a:spcPts val="0"/>
              </a:spcBef>
              <a:buSzPct val="90000"/>
            </a:pPr>
            <a:r>
              <a:rPr lang="de-DE" sz="2800" dirty="0"/>
              <a:t>No resiliency</a:t>
            </a:r>
            <a:endParaRPr lang="da-DK" sz="2800" dirty="0"/>
          </a:p>
          <a:p>
            <a:pPr>
              <a:spcBef>
                <a:spcPts val="0"/>
              </a:spcBef>
            </a:pPr>
            <a:r>
              <a:rPr lang="de-DE" dirty="0"/>
              <a:t>Two-way mirror</a:t>
            </a:r>
          </a:p>
          <a:p>
            <a:pPr marL="569912" lvl="2" indent="-174625">
              <a:spcBef>
                <a:spcPts val="0"/>
              </a:spcBef>
              <a:buSzPct val="90000"/>
            </a:pPr>
            <a:r>
              <a:rPr lang="de-DE" sz="2800" dirty="0"/>
              <a:t>Keeps functioning even with one failed disk</a:t>
            </a:r>
          </a:p>
          <a:p>
            <a:pPr>
              <a:spcBef>
                <a:spcPts val="0"/>
              </a:spcBef>
            </a:pPr>
            <a:r>
              <a:rPr lang="de-DE" dirty="0"/>
              <a:t>Three-way mirror</a:t>
            </a:r>
            <a:endParaRPr lang="da-DK" dirty="0"/>
          </a:p>
          <a:p>
            <a:pPr marL="569912" lvl="2" indent="-174625">
              <a:spcBef>
                <a:spcPts val="0"/>
              </a:spcBef>
              <a:buSzPct val="90000"/>
            </a:pPr>
            <a:r>
              <a:rPr lang="de-DE" sz="2800" dirty="0"/>
              <a:t>Keeps functioning even with two failed disks</a:t>
            </a:r>
          </a:p>
          <a:p>
            <a:pPr>
              <a:spcBef>
                <a:spcPts val="0"/>
              </a:spcBef>
            </a:pPr>
            <a:r>
              <a:rPr lang="de-DE" dirty="0"/>
              <a:t>Parity</a:t>
            </a:r>
          </a:p>
          <a:p>
            <a:pPr marL="569912" lvl="2" indent="-174625">
              <a:spcBef>
                <a:spcPts val="0"/>
              </a:spcBef>
              <a:buSzPct val="90000"/>
            </a:pPr>
            <a:r>
              <a:rPr lang="de-DE" sz="2800" dirty="0"/>
              <a:t>Keeps functioning even with</a:t>
            </a:r>
            <a:r>
              <a:rPr lang="en-US" sz="2800" dirty="0"/>
              <a:t> one failed disk</a:t>
            </a:r>
          </a:p>
          <a:p>
            <a:pPr>
              <a:spcBef>
                <a:spcPts val="0"/>
              </a:spcBef>
            </a:pPr>
            <a:r>
              <a:rPr lang="de-DE" dirty="0"/>
              <a:t>Clustered storage spaces</a:t>
            </a:r>
          </a:p>
          <a:p>
            <a:pPr marL="569912" lvl="2" indent="-174625">
              <a:spcBef>
                <a:spcPts val="0"/>
              </a:spcBef>
              <a:buSzPct val="90000"/>
            </a:pPr>
            <a:r>
              <a:rPr lang="de-DE" sz="2800" dirty="0"/>
              <a:t>Keeps functioning in case of both server and disk failure</a:t>
            </a:r>
            <a:endParaRPr lang="da-DK" sz="2800" dirty="0"/>
          </a:p>
          <a:p>
            <a:pPr>
              <a:spcBef>
                <a:spcPts val="0"/>
              </a:spcBef>
            </a:pPr>
            <a:endParaRPr lang="en-US" dirty="0"/>
          </a:p>
        </p:txBody>
      </p:sp>
    </p:spTree>
    <p:extLst>
      <p:ext uri="{BB962C8B-B14F-4D97-AF65-F5344CB8AC3E}">
        <p14:creationId xmlns:p14="http://schemas.microsoft.com/office/powerpoint/2010/main" val="2286153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f321ab02-cef1-407f-aefc-de2f0be779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Tiering storage</a:t>
            </a:r>
          </a:p>
        </p:txBody>
      </p:sp>
      <p:sp>
        <p:nvSpPr>
          <p:cNvPr id="4" name="Content Placeholder 2"/>
          <p:cNvSpPr>
            <a:spLocks noGrp="1"/>
          </p:cNvSpPr>
          <p:nvPr/>
        </p:nvSpPr>
        <p:spPr bwMode="auto">
          <a:xfrm>
            <a:off x="236842" y="1080850"/>
            <a:ext cx="433187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da-DK" sz="2500" dirty="0"/>
              <a:t>Storage spaces create SSD and HDD tiers</a:t>
            </a:r>
          </a:p>
          <a:p>
            <a:pPr>
              <a:spcBef>
                <a:spcPts val="0"/>
              </a:spcBef>
            </a:pPr>
            <a:r>
              <a:rPr lang="da-DK" sz="2500" dirty="0"/>
              <a:t>Blocks are moved between tiers when optimization occurs</a:t>
            </a:r>
          </a:p>
          <a:p>
            <a:pPr>
              <a:spcBef>
                <a:spcPts val="0"/>
              </a:spcBef>
            </a:pPr>
            <a:r>
              <a:rPr lang="da-DK" sz="2500" dirty="0"/>
              <a:t>You can pin files manually with:</a:t>
            </a:r>
          </a:p>
          <a:p>
            <a:pPr marL="569912" lvl="2" indent="-174625">
              <a:spcBef>
                <a:spcPts val="0"/>
              </a:spcBef>
              <a:buSzPct val="90000"/>
            </a:pPr>
            <a:r>
              <a:rPr lang="da-DK" sz="2200" b="1" dirty="0"/>
              <a:t>Set-FileStorageTier</a:t>
            </a:r>
          </a:p>
          <a:p>
            <a:pPr>
              <a:spcBef>
                <a:spcPts val="0"/>
              </a:spcBef>
            </a:pPr>
            <a:r>
              <a:rPr lang="da-DK" sz="2500" dirty="0"/>
              <a:t>Run the optimization task manually with:</a:t>
            </a:r>
          </a:p>
          <a:p>
            <a:pPr marL="569912" lvl="2" indent="-174625">
              <a:spcBef>
                <a:spcPts val="0"/>
              </a:spcBef>
              <a:buSzPct val="90000"/>
            </a:pPr>
            <a:r>
              <a:rPr lang="en-US" sz="2200" b="1" dirty="0"/>
              <a:t>Get-ScheduledTask -TaskName "Storage Tiers Optimization" | Start-ScheduledTask</a:t>
            </a:r>
          </a:p>
          <a:p>
            <a:endParaRPr lang="en-IN" dirty="0"/>
          </a:p>
        </p:txBody>
      </p:sp>
      <p:pic>
        <p:nvPicPr>
          <p:cNvPr id="5" name="Picture 4" descr="Illustration of two tiers in a storage space: the smaller capacity solid-state drive (SSD) tier with four SSDs, and the larger capacity HDD tier with ten disk drives. Two arrows indicate cold data being moved to the HDD tier and hot data being moved to the SDD tier." title="Tiering sto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872" y="1487487"/>
            <a:ext cx="4754563"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216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57793b3a-26b9-4080-859b-e36f8e8e5c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Monitoring Storage Spaces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Server Manager:</a:t>
            </a:r>
          </a:p>
          <a:p>
            <a:pPr lvl="1"/>
            <a:r>
              <a:rPr lang="en-US" dirty="0"/>
              <a:t>Displays warning signs, which indicate degraded health or performance</a:t>
            </a:r>
          </a:p>
          <a:p>
            <a:r>
              <a:rPr lang="en-US" dirty="0"/>
              <a:t>Windows PowerShell:</a:t>
            </a:r>
          </a:p>
          <a:p>
            <a:pPr lvl="1"/>
            <a:r>
              <a:rPr lang="en-US" dirty="0"/>
              <a:t>Use the </a:t>
            </a:r>
            <a:r>
              <a:rPr lang="en-US" b="1" dirty="0"/>
              <a:t>Get-StoragePool</a:t>
            </a:r>
            <a:r>
              <a:rPr lang="en-US" dirty="0"/>
              <a:t>, </a:t>
            </a:r>
            <a:r>
              <a:rPr lang="en-US" b="1" dirty="0"/>
              <a:t>Get-VirtualDisk</a:t>
            </a:r>
            <a:r>
              <a:rPr lang="en-US" dirty="0"/>
              <a:t>, and </a:t>
            </a:r>
            <a:br>
              <a:rPr lang="en-US" dirty="0"/>
            </a:br>
            <a:r>
              <a:rPr lang="en-US" b="1" dirty="0"/>
              <a:t>Get-PhysicalDisk</a:t>
            </a:r>
            <a:r>
              <a:rPr lang="en-US" dirty="0"/>
              <a:t> cmdlets</a:t>
            </a:r>
          </a:p>
          <a:p>
            <a:pPr lvl="1"/>
            <a:r>
              <a:rPr lang="en-US" dirty="0"/>
              <a:t>Check the </a:t>
            </a:r>
            <a:r>
              <a:rPr lang="en-US" b="1" dirty="0"/>
              <a:t>OperationalStatus</a:t>
            </a:r>
            <a:r>
              <a:rPr lang="en-US" dirty="0"/>
              <a:t> and </a:t>
            </a:r>
            <a:r>
              <a:rPr lang="en-US" b="1" dirty="0"/>
              <a:t>HealthStatus</a:t>
            </a:r>
            <a:r>
              <a:rPr lang="en-US" dirty="0"/>
              <a:t> properties</a:t>
            </a:r>
          </a:p>
          <a:p>
            <a:r>
              <a:rPr lang="en-US" dirty="0"/>
              <a:t>Event Viewer:</a:t>
            </a:r>
          </a:p>
          <a:p>
            <a:pPr lvl="1"/>
            <a:r>
              <a:rPr lang="en-US" dirty="0"/>
              <a:t>System log event IDs 100–104, 200–203, 300–308</a:t>
            </a:r>
          </a:p>
          <a:p>
            <a:pPr lvl="1"/>
            <a:r>
              <a:rPr lang="en-US" dirty="0"/>
              <a:t>Check the Storage Spaces Events event log</a:t>
            </a:r>
          </a:p>
          <a:p>
            <a:r>
              <a:rPr lang="en-US" dirty="0"/>
              <a:t>System Center Operations Manager Management Pack</a:t>
            </a:r>
          </a:p>
        </p:txBody>
      </p:sp>
    </p:spTree>
    <p:extLst>
      <p:ext uri="{BB962C8B-B14F-4D97-AF65-F5344CB8AC3E}">
        <p14:creationId xmlns:p14="http://schemas.microsoft.com/office/powerpoint/2010/main" val="1366373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1f57e3d0-76ab-4c00-bda2-09dd85ac1d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Lab B: Implementing and managing advanced storage solutions</a:t>
            </a:r>
          </a:p>
        </p:txBody>
      </p:sp>
      <p:sp>
        <p:nvSpPr>
          <p:cNvPr id="3" name="Text Placeholder 2"/>
          <p:cNvSpPr>
            <a:spLocks noGrp="1"/>
          </p:cNvSpPr>
          <p:nvPr>
            <p:ph type="body" idx="1"/>
          </p:nvPr>
        </p:nvSpPr>
        <p:spPr/>
        <p:txBody>
          <a:bodyPr/>
          <a:lstStyle/>
          <a:p>
            <a:r>
              <a:rPr lang="en-IN" dirty="0"/>
              <a:t>Exercise 1: Configuring redundant storage spaces
Exercise 2: Implementing the Storage Spaces Direct feature</a:t>
            </a:r>
          </a:p>
        </p:txBody>
      </p:sp>
      <p:sp>
        <p:nvSpPr>
          <p:cNvPr id="4" name="TextBox 3"/>
          <p:cNvSpPr txBox="1"/>
          <p:nvPr/>
        </p:nvSpPr>
        <p:spPr>
          <a:xfrm>
            <a:off x="458788" y="2743200"/>
            <a:ext cx="3146311" cy="523220"/>
          </a:xfrm>
          <a:prstGeom prst="rect">
            <a:avLst/>
          </a:prstGeom>
          <a:noFill/>
        </p:spPr>
        <p:txBody>
          <a:bodyPr vert="horz" wrap="none" rtlCol="0">
            <a:spAutoFit/>
          </a:bodyPr>
          <a:lstStyle/>
          <a:p>
            <a:r>
              <a:rPr lang="en-IN" sz="2800" dirty="0">
                <a:latin typeface="Segoe UI"/>
              </a:rPr>
              <a:t>Logon Information</a:t>
            </a:r>
          </a:p>
        </p:txBody>
      </p:sp>
      <p:sp>
        <p:nvSpPr>
          <p:cNvPr id="5" name="TextBox 4"/>
          <p:cNvSpPr txBox="1"/>
          <p:nvPr/>
        </p:nvSpPr>
        <p:spPr>
          <a:xfrm>
            <a:off x="458788" y="3124200"/>
            <a:ext cx="7754239" cy="2677656"/>
          </a:xfrm>
          <a:prstGeom prst="rect">
            <a:avLst/>
          </a:prstGeom>
          <a:noFill/>
        </p:spPr>
        <p:txBody>
          <a:bodyPr vert="horz" wrap="none" rtlCol="0">
            <a:spAutoFit/>
          </a:bodyPr>
          <a:lstStyle/>
          <a:p>
            <a:r>
              <a:rPr lang="en-IN" sz="2800" b="0" i="0" u="none" strike="noStrike" baseline="0" dirty="0">
                <a:latin typeface="Segoe UI"/>
              </a:rPr>
              <a:t>Virtual machines: 	</a:t>
            </a:r>
            <a:r>
              <a:rPr lang="en-IN" sz="2800" b="1" i="0" u="none" strike="noStrike" baseline="0" dirty="0">
                <a:latin typeface="Segoe UI"/>
              </a:rPr>
              <a:t>20743C-LON-DC1</a:t>
            </a:r>
            <a:endParaRPr lang="en-IN" sz="2800" dirty="0">
              <a:latin typeface="Segoe UI"/>
            </a:endParaRPr>
          </a:p>
          <a:p>
            <a:r>
              <a:rPr lang="en-IN" sz="2800" b="1" i="0" u="none" strike="noStrike" baseline="0" dirty="0">
                <a:latin typeface="Segoe UI"/>
              </a:rPr>
              <a:t>				20743C-LON-SVR1</a:t>
            </a:r>
            <a:endParaRPr lang="en-IN" sz="2800" dirty="0">
              <a:latin typeface="Segoe UI"/>
            </a:endParaRPr>
          </a:p>
          <a:p>
            <a:r>
              <a:rPr lang="en-IN" sz="2800" b="1" i="0" u="none" strike="noStrike" baseline="0" dirty="0">
                <a:latin typeface="Segoe UI"/>
              </a:rPr>
              <a:t>				20743C-LON-SVR2</a:t>
            </a:r>
            <a:endParaRPr lang="en-IN" sz="2800" dirty="0">
              <a:latin typeface="Segoe UI"/>
            </a:endParaRPr>
          </a:p>
          <a:p>
            <a:r>
              <a:rPr lang="en-IN" sz="2800" b="1" i="0" u="none" strike="noStrike" baseline="0" dirty="0">
                <a:latin typeface="Segoe UI"/>
              </a:rPr>
              <a:t>				20743C-LON-SVR3</a:t>
            </a:r>
            <a:endParaRPr lang="en-IN" sz="2800" b="0" i="0" u="none" strike="noStrike" baseline="0" dirty="0">
              <a:latin typeface="Segoe UI"/>
            </a:endParaRPr>
          </a:p>
          <a:p>
            <a:r>
              <a:rPr lang="en-IN" sz="2800" b="0" i="0" u="none" strike="noStrike" baseline="0" dirty="0">
                <a:latin typeface="Segoe UI"/>
              </a:rPr>
              <a:t>User name: 		</a:t>
            </a:r>
            <a:r>
              <a:rPr lang="en-IN" sz="2800" b="1" i="0" u="none" strike="noStrike" baseline="0" dirty="0">
                <a:latin typeface="Segoe UI"/>
              </a:rPr>
              <a:t>Adatum\Administrator</a:t>
            </a:r>
            <a:endParaRPr lang="en-IN" sz="2800" b="0" i="0" u="none" strike="noStrike" baseline="0" dirty="0">
              <a:latin typeface="Segoe UI"/>
            </a:endParaRPr>
          </a:p>
          <a:p>
            <a:r>
              <a:rPr lang="en-IN" sz="2800" b="0" i="0" u="none" strike="noStrike" baseline="0" dirty="0">
                <a:latin typeface="Segoe UI"/>
              </a:rPr>
              <a:t>Password: 			</a:t>
            </a:r>
            <a:r>
              <a:rPr lang="en-IN" sz="2800" b="1" i="0" u="none" strike="noStrike" baseline="0" dirty="0">
                <a:latin typeface="Segoe UI"/>
              </a:rPr>
              <a:t>Pa55w.rd</a:t>
            </a:r>
            <a:endParaRPr lang="en-IN" sz="2800" b="0" i="0" u="none" strike="noStrike" baseline="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a:rPr>
              <a:t>Estimated Time: 90 minutes</a:t>
            </a:r>
          </a:p>
        </p:txBody>
      </p:sp>
    </p:spTree>
    <p:extLst>
      <p:ext uri="{BB962C8B-B14F-4D97-AF65-F5344CB8AC3E}">
        <p14:creationId xmlns:p14="http://schemas.microsoft.com/office/powerpoint/2010/main" val="3771664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903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Software Defined Storage?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Is a concept of managing storage independent of the underlying hardware</a:t>
            </a:r>
          </a:p>
          <a:p>
            <a:r>
              <a:rPr lang="en-US" dirty="0"/>
              <a:t>Can revolutionize storage in the same way as virtualization has revolutionized servers</a:t>
            </a:r>
          </a:p>
          <a:p>
            <a:r>
              <a:rPr lang="en-US" dirty="0"/>
              <a:t>Includes the following features in Windows </a:t>
            </a:r>
            <a:br>
              <a:rPr lang="en-US" dirty="0"/>
            </a:br>
            <a:r>
              <a:rPr lang="en-US" dirty="0"/>
              <a:t>Server 2016:</a:t>
            </a:r>
          </a:p>
          <a:p>
            <a:pPr lvl="1"/>
            <a:r>
              <a:rPr lang="en-US" dirty="0"/>
              <a:t>Storage Spaces</a:t>
            </a:r>
          </a:p>
          <a:p>
            <a:pPr lvl="1"/>
            <a:r>
              <a:rPr lang="en-US" dirty="0"/>
              <a:t>Scale-Out File Servers</a:t>
            </a:r>
          </a:p>
          <a:p>
            <a:pPr lvl="1"/>
            <a:r>
              <a:rPr lang="en-US" dirty="0"/>
              <a:t>Storage Replica</a:t>
            </a:r>
          </a:p>
          <a:p>
            <a:pPr lvl="1"/>
            <a:r>
              <a:rPr lang="en-US" dirty="0"/>
              <a:t>Data Deduplication</a:t>
            </a:r>
          </a:p>
          <a:p>
            <a:pPr lvl="1"/>
            <a:r>
              <a:rPr lang="en-US" dirty="0"/>
              <a:t>Thin provisioning</a:t>
            </a:r>
          </a:p>
          <a:p>
            <a:pPr lvl="1"/>
            <a:r>
              <a:rPr lang="en-US" dirty="0"/>
              <a:t>iSCSI storage</a:t>
            </a:r>
          </a:p>
        </p:txBody>
      </p:sp>
    </p:spTree>
    <p:extLst>
      <p:ext uri="{BB962C8B-B14F-4D97-AF65-F5344CB8AC3E}">
        <p14:creationId xmlns:p14="http://schemas.microsoft.com/office/powerpoint/2010/main" val="20206945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Lab Scenario36324265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3313728"/>
          </a:xfrm>
          <a:prstGeom prst="rect">
            <a:avLst/>
          </a:prstGeom>
          <a:noFill/>
        </p:spPr>
        <p:txBody>
          <a:bodyPr vert="horz" wrap="square" rtlCol="0">
            <a:spAutoFit/>
          </a:bodyPr>
          <a:lstStyle/>
          <a:p>
            <a:pPr>
              <a:spcBef>
                <a:spcPts val="600"/>
              </a:spcBef>
              <a:spcAft>
                <a:spcPts val="1000"/>
              </a:spcAft>
            </a:pPr>
            <a:r>
              <a:rPr lang="en-IN" sz="2800" dirty="0">
                <a:effectLst/>
                <a:latin typeface="Segoe UI"/>
                <a:ea typeface="Calibri"/>
                <a:cs typeface="Times New Roman"/>
              </a:rPr>
              <a:t>At Adatum, you need to implement the Storage Spaces feature on the Windows Server 2016 servers to simplify storage access and provide redundancy at the storage level.</a:t>
            </a:r>
          </a:p>
          <a:p>
            <a:pPr>
              <a:spcBef>
                <a:spcPts val="600"/>
              </a:spcBef>
              <a:spcAft>
                <a:spcPts val="1000"/>
              </a:spcAft>
            </a:pPr>
            <a:r>
              <a:rPr lang="en-IN" sz="2800" dirty="0">
                <a:effectLst/>
                <a:latin typeface="Segoe UI"/>
                <a:ea typeface="Calibri"/>
                <a:cs typeface="Times New Roman"/>
              </a:rPr>
              <a:t>You also want to test the feasibility of using highly available storage. You decide to test Storage Spaces Direct.</a:t>
            </a:r>
          </a:p>
        </p:txBody>
      </p:sp>
    </p:spTree>
    <p:extLst>
      <p:ext uri="{BB962C8B-B14F-4D97-AF65-F5344CB8AC3E}">
        <p14:creationId xmlns:p14="http://schemas.microsoft.com/office/powerpoint/2010/main" val="3297547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3869d2fb-354e-4598-ace2-2770b85e51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How many disk failures can you have while remaining functional with a three-way mirrored storage space?
How many servers do you need as a minimum to set up the Storage Spaces Direct feature?</a:t>
            </a:r>
          </a:p>
        </p:txBody>
      </p:sp>
    </p:spTree>
    <p:extLst>
      <p:ext uri="{BB962C8B-B14F-4D97-AF65-F5344CB8AC3E}">
        <p14:creationId xmlns:p14="http://schemas.microsoft.com/office/powerpoint/2010/main" val="2068215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Review and Takeaways</a:t>
            </a:r>
          </a:p>
        </p:txBody>
      </p:sp>
      <p:sp>
        <p:nvSpPr>
          <p:cNvPr id="3" name="Text Placeholder 2"/>
          <p:cNvSpPr>
            <a:spLocks noGrp="1"/>
          </p:cNvSpPr>
          <p:nvPr>
            <p:ph type="body" idx="1"/>
          </p:nvPr>
        </p:nvSpPr>
        <p:spPr/>
        <p:txBody>
          <a:bodyPr/>
          <a:lstStyle/>
          <a:p>
            <a:r>
              <a:rPr lang="en-IN" dirty="0"/>
              <a:t>Review Questions</a:t>
            </a:r>
          </a:p>
        </p:txBody>
      </p:sp>
    </p:spTree>
    <p:extLst>
      <p:ext uri="{BB962C8B-B14F-4D97-AF65-F5344CB8AC3E}">
        <p14:creationId xmlns:p14="http://schemas.microsoft.com/office/powerpoint/2010/main" val="260729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ReFS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ReFS:</a:t>
            </a:r>
          </a:p>
          <a:p>
            <a:pPr lvl="1"/>
            <a:r>
              <a:rPr lang="en-US" dirty="0"/>
              <a:t>Is a file system introduced in Windows Server 2012</a:t>
            </a:r>
          </a:p>
          <a:p>
            <a:pPr lvl="1"/>
            <a:r>
              <a:rPr lang="en-US" dirty="0"/>
              <a:t>Provides the following benefits:</a:t>
            </a:r>
          </a:p>
          <a:p>
            <a:pPr lvl="2"/>
            <a:r>
              <a:rPr lang="en-US" sz="2200" dirty="0"/>
              <a:t>Metadata integrity with checksums</a:t>
            </a:r>
          </a:p>
          <a:p>
            <a:pPr lvl="2"/>
            <a:r>
              <a:rPr lang="en-US" sz="2200" dirty="0"/>
              <a:t>Integrity streams providing optional user data integrity</a:t>
            </a:r>
          </a:p>
          <a:p>
            <a:pPr lvl="2"/>
            <a:r>
              <a:rPr lang="en-US" sz="2200" dirty="0"/>
              <a:t>Allocation on write transactional model</a:t>
            </a:r>
          </a:p>
          <a:p>
            <a:pPr lvl="2"/>
            <a:r>
              <a:rPr lang="en-US" sz="2200" dirty="0"/>
              <a:t>Large volume, file, and directory sizes</a:t>
            </a:r>
          </a:p>
          <a:p>
            <a:pPr lvl="2"/>
            <a:r>
              <a:rPr lang="en-US" sz="2200" dirty="0"/>
              <a:t>Data striping for performance and redundancy</a:t>
            </a:r>
          </a:p>
          <a:p>
            <a:pPr lvl="2"/>
            <a:r>
              <a:rPr lang="en-US" sz="2200" dirty="0"/>
              <a:t>Disk scrubbing for protection against latent disk errors</a:t>
            </a:r>
          </a:p>
          <a:p>
            <a:pPr lvl="1"/>
            <a:r>
              <a:rPr lang="en-US" dirty="0"/>
              <a:t>Includes a new feature, Accelerated VHDX Operations, that improves performance on Hyper-V storage</a:t>
            </a:r>
          </a:p>
          <a:p>
            <a:pPr lvl="1"/>
            <a:endParaRPr lang="en-US" dirty="0"/>
          </a:p>
        </p:txBody>
      </p:sp>
    </p:spTree>
    <p:extLst>
      <p:ext uri="{BB962C8B-B14F-4D97-AF65-F5344CB8AC3E}">
        <p14:creationId xmlns:p14="http://schemas.microsoft.com/office/powerpoint/2010/main" val="285274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0a85790-ad1c-48dd-a15b-1674e0d860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FSRM</a:t>
            </a:r>
          </a:p>
        </p:txBody>
      </p:sp>
      <p:pic>
        <p:nvPicPr>
          <p:cNvPr id="4" name="Picture 3" descr="Screenshot of the FSRM console. On the left pane, the following nodes are expanded to depict their subnodes: Quota Management, File Screening Management, and Classification Management. The content pane on the right illustrates the contents of the Quota Templates subnode that is under the main Quote Management node." title="Overview of File Server Resource Manager"/>
          <p:cNvPicPr>
            <a:picLocks noChangeAspect="1"/>
          </p:cNvPicPr>
          <p:nvPr/>
        </p:nvPicPr>
        <p:blipFill>
          <a:blip r:embed="rId3"/>
          <a:stretch>
            <a:fillRect/>
          </a:stretch>
        </p:blipFill>
        <p:spPr>
          <a:xfrm>
            <a:off x="292378" y="1793353"/>
            <a:ext cx="8732354" cy="4892334"/>
          </a:xfrm>
          <a:prstGeom prst="rect">
            <a:avLst/>
          </a:prstGeom>
          <a:ln w="3175">
            <a:solidFill>
              <a:srgbClr val="569AD2"/>
            </a:solidFill>
          </a:ln>
        </p:spPr>
      </p:pic>
      <p:sp>
        <p:nvSpPr>
          <p:cNvPr id="5" name="Content Placeholder 2"/>
          <p:cNvSpPr>
            <a:spLocks noGrp="1"/>
          </p:cNvSpPr>
          <p:nvPr/>
        </p:nvSpPr>
        <p:spPr bwMode="auto">
          <a:xfrm>
            <a:off x="458788" y="1001337"/>
            <a:ext cx="854606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Use FSRM to manage and classify data that is stored on file servers</a:t>
            </a:r>
          </a:p>
        </p:txBody>
      </p:sp>
    </p:spTree>
    <p:extLst>
      <p:ext uri="{BB962C8B-B14F-4D97-AF65-F5344CB8AC3E}">
        <p14:creationId xmlns:p14="http://schemas.microsoft.com/office/powerpoint/2010/main" val="237844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65f908f-32fa-4d0f-8607-8e9992fa68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Using FSRM to manage quotas, file screens, and storage reports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a:t>
            </a:r>
          </a:p>
          <a:p>
            <a:pPr lvl="1"/>
            <a:r>
              <a:rPr lang="en-US" dirty="0"/>
              <a:t>Create a quota</a:t>
            </a:r>
          </a:p>
          <a:p>
            <a:pPr lvl="1"/>
            <a:r>
              <a:rPr lang="en-US" dirty="0"/>
              <a:t>Test a quota</a:t>
            </a:r>
          </a:p>
          <a:p>
            <a:pPr lvl="1"/>
            <a:r>
              <a:rPr lang="en-US" dirty="0"/>
              <a:t>Create a file screen</a:t>
            </a:r>
          </a:p>
          <a:p>
            <a:pPr lvl="1"/>
            <a:r>
              <a:rPr lang="en-US" dirty="0"/>
              <a:t>Test a file screen</a:t>
            </a:r>
          </a:p>
          <a:p>
            <a:pPr lvl="1"/>
            <a:r>
              <a:rPr lang="en-US" dirty="0"/>
              <a:t>Generate a storage report</a:t>
            </a:r>
          </a:p>
          <a:p>
            <a:endParaRPr lang="en-US" dirty="0"/>
          </a:p>
        </p:txBody>
      </p:sp>
    </p:spTree>
    <p:extLst>
      <p:ext uri="{BB962C8B-B14F-4D97-AF65-F5344CB8AC3E}">
        <p14:creationId xmlns:p14="http://schemas.microsoft.com/office/powerpoint/2010/main" val="347273871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7900</Words>
  <Application>Microsoft Office PowerPoint</Application>
  <PresentationFormat>On-screen Show (4:3)</PresentationFormat>
  <Paragraphs>1037</Paragraphs>
  <Slides>62</Slides>
  <Notes>62</Notes>
  <HiddenSlides>13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Courier New</vt:lpstr>
      <vt:lpstr>Verdana</vt:lpstr>
      <vt:lpstr>Wingdings</vt:lpstr>
      <vt:lpstr>Times New Roman</vt:lpstr>
      <vt:lpstr>Segoe UI</vt:lpstr>
      <vt:lpstr>Calibri</vt:lpstr>
      <vt:lpstr>Symbol</vt:lpstr>
      <vt:lpstr>NG_MOC_Core_ModuleNew2</vt:lpstr>
      <vt:lpstr>Module 2</vt:lpstr>
      <vt:lpstr>Module Overview</vt:lpstr>
      <vt:lpstr>Lesson 1: Overview of storage in Windows Server 2016</vt:lpstr>
      <vt:lpstr>New storage features in Windows Server 2016</vt:lpstr>
      <vt:lpstr>New storage features in Windows Server 2016</vt:lpstr>
      <vt:lpstr>What is Software Defined Storage?</vt:lpstr>
      <vt:lpstr>Overview of ReFS</vt:lpstr>
      <vt:lpstr>Overview of FSRM</vt:lpstr>
      <vt:lpstr>Demonstration: Using FSRM to manage quotas, file screens, and storage reports</vt:lpstr>
      <vt:lpstr>PowerPoint Presentation</vt:lpstr>
      <vt:lpstr>PowerPoint Presentation</vt:lpstr>
      <vt:lpstr>PowerPoint Presentation</vt:lpstr>
      <vt:lpstr>File classification</vt:lpstr>
      <vt:lpstr>Demonstration: Configuring file classification</vt:lpstr>
      <vt:lpstr>PowerPoint Presentation</vt:lpstr>
      <vt:lpstr>PowerPoint Presentation</vt:lpstr>
      <vt:lpstr>Lesson 2: Implementing Data Deduplication</vt:lpstr>
      <vt:lpstr>PowerPoint Presentation</vt:lpstr>
      <vt:lpstr>What is Data Deduplication?</vt:lpstr>
      <vt:lpstr>What is Data Deduplication?</vt:lpstr>
      <vt:lpstr>Data Deduplication components</vt:lpstr>
      <vt:lpstr>Data Deduplication components</vt:lpstr>
      <vt:lpstr>Data Deduplication components</vt:lpstr>
      <vt:lpstr>Deploying Data Deduplication</vt:lpstr>
      <vt:lpstr>Deploying Data Deduplication</vt:lpstr>
      <vt:lpstr>Demonstration: Implementing Data Deduplication</vt:lpstr>
      <vt:lpstr>PowerPoint Presentation</vt:lpstr>
      <vt:lpstr>PowerPoint Presentation</vt:lpstr>
      <vt:lpstr>Usage scenarios for Data Deduplication</vt:lpstr>
      <vt:lpstr>Usage scenarios for Data Deduplication</vt:lpstr>
      <vt:lpstr>Monitoring and maintaining Data Deduplication</vt:lpstr>
      <vt:lpstr>Troubleshooting adverse effects of Data Deduplication</vt:lpstr>
      <vt:lpstr>Backup and restore considerations with Data Deduplication</vt:lpstr>
      <vt:lpstr>Lesson 3: Configuring iSCSI storage</vt:lpstr>
      <vt:lpstr>PowerPoint Presentation</vt:lpstr>
      <vt:lpstr>Overview of iSCSI</vt:lpstr>
      <vt:lpstr>Components of iSCSI</vt:lpstr>
      <vt:lpstr>Components of iSCSI</vt:lpstr>
      <vt:lpstr>Managing iSCSI targets</vt:lpstr>
      <vt:lpstr>Demonstration: Configuring the iSCSI target</vt:lpstr>
      <vt:lpstr>PowerPoint Presentation</vt:lpstr>
      <vt:lpstr>PowerPoint Presentation</vt:lpstr>
      <vt:lpstr>Demonstration: Configuring iSCSI storage</vt:lpstr>
      <vt:lpstr>PowerPoint Presentation</vt:lpstr>
      <vt:lpstr>Implementing high availability for iSCSI</vt:lpstr>
      <vt:lpstr>Lab A: Implementing and managing storage</vt:lpstr>
      <vt:lpstr>Lab Scenario</vt:lpstr>
      <vt:lpstr>Lab Review</vt:lpstr>
      <vt:lpstr>Lesson 4: Configuring the Storage Spaces feature in Windows Server 2016</vt:lpstr>
      <vt:lpstr>What are storage spaces?</vt:lpstr>
      <vt:lpstr>The Storage Spaces Direct feature</vt:lpstr>
      <vt:lpstr>The Storage Spaces Direct feature</vt:lpstr>
      <vt:lpstr>The Storage Spaces Direct feature</vt:lpstr>
      <vt:lpstr>Provisioning a storage space</vt:lpstr>
      <vt:lpstr>Redundancy in storage spaces</vt:lpstr>
      <vt:lpstr>Tiering storage</vt:lpstr>
      <vt:lpstr>Monitoring Storage Spaces</vt:lpstr>
      <vt:lpstr>Lab B: Implementing and managing advanced storage solutions</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2018-01-02T20:11:13Z</dcterms:created>
  <dcterms:modified xsi:type="dcterms:W3CDTF">2018-01-02T20:11:21Z</dcterms:modified>
</cp:coreProperties>
</file>