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89" r:id="rId11"/>
    <p:sldId id="290" r:id="rId12"/>
    <p:sldId id="291" r:id="rId13"/>
    <p:sldId id="265" r:id="rId14"/>
    <p:sldId id="266" r:id="rId15"/>
    <p:sldId id="267" r:id="rId16"/>
    <p:sldId id="268" r:id="rId17"/>
    <p:sldId id="269" r:id="rId18"/>
    <p:sldId id="270" r:id="rId19"/>
    <p:sldId id="271" r:id="rId20"/>
    <p:sldId id="272" r:id="rId21"/>
    <p:sldId id="273" r:id="rId22"/>
    <p:sldId id="292" r:id="rId23"/>
    <p:sldId id="274" r:id="rId24"/>
    <p:sldId id="275" r:id="rId25"/>
    <p:sldId id="276" r:id="rId26"/>
    <p:sldId id="277" r:id="rId27"/>
    <p:sldId id="278" r:id="rId28"/>
    <p:sldId id="279" r:id="rId29"/>
    <p:sldId id="280" r:id="rId30"/>
    <p:sldId id="281" r:id="rId31"/>
    <p:sldId id="282" r:id="rId32"/>
    <p:sldId id="293" r:id="rId33"/>
    <p:sldId id="283" r:id="rId34"/>
    <p:sldId id="284" r:id="rId35"/>
    <p:sldId id="285" r:id="rId36"/>
    <p:sldId id="286" r:id="rId37"/>
    <p:sldId id="287" r:id="rId38"/>
    <p:sldId id="288" r:id="rId39"/>
    <p:sldId id="294" r:id="rId40"/>
  </p:sldIdLst>
  <p:sldSz cx="9144000" cy="6858000" type="screen4x3"/>
  <p:notesSz cx="6858000" cy="9144000"/>
  <p:embeddedFontLst>
    <p:embeddedFont>
      <p:font typeface="Verdana" panose="020B0604030504040204" pitchFamily="34" charset="0"/>
      <p:regular r:id="rId42"/>
      <p:bold r:id="rId43"/>
      <p:italic r:id="rId44"/>
      <p:boldItalic r:id="rId45"/>
    </p:embeddedFont>
    <p:embeddedFont>
      <p:font typeface="Segoe UI" panose="020B0502040204020203" pitchFamily="34" charset="0"/>
      <p:regular r:id="rId46"/>
      <p:bold r:id="rId47"/>
      <p:italic r:id="rId48"/>
      <p:boldItalic r:id="rId49"/>
    </p:embeddedFont>
    <p:embeddedFont>
      <p:font typeface="Calibri" panose="020F0502020204030204" pitchFamily="34" charset="0"/>
      <p:regular r:id="rId50"/>
      <p:bold r:id="rId51"/>
      <p:italic r:id="rId52"/>
      <p:boldItalic r:id="rId5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4023" autoAdjust="0"/>
    <p:restoredTop sz="94647" autoAdjust="0"/>
  </p:normalViewPr>
  <p:slideViewPr>
    <p:cSldViewPr>
      <p:cViewPr varScale="1">
        <p:scale>
          <a:sx n="110" d="100"/>
          <a:sy n="110" d="100"/>
        </p:scale>
        <p:origin x="2424" y="102"/>
      </p:cViewPr>
      <p:guideLst>
        <p:guide orient="horz" pos="2160"/>
        <p:guide pos="2880"/>
      </p:guideLst>
    </p:cSldViewPr>
  </p:slideViewPr>
  <p:notesTextViewPr>
    <p:cViewPr>
      <p:scale>
        <a:sx n="1" d="1"/>
        <a:sy n="1" d="1"/>
      </p:scale>
      <p:origin x="0" y="0"/>
    </p:cViewPr>
  </p:notesTextViewPr>
  <p:notesViewPr>
    <p:cSldViewPr>
      <p:cViewPr varScale="1">
        <p:scale>
          <a:sx n="84" d="100"/>
          <a:sy n="84" d="100"/>
        </p:scale>
        <p:origin x="3912"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3" Type="http://schemas.openxmlformats.org/officeDocument/2006/relationships/font" Target="fonts/font12.fntdata"/><Relationship Id="rId58"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8.fntdata"/><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3.fntdata"/><Relationship Id="rId52"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font" Target="fonts/font7.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10.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7F1F248-3423-4F48-A2D3-36269224DB14}" type="datetimeFigureOut">
              <a:rPr lang="en-IN" smtClean="0"/>
              <a:t>02-01-2018</a:t>
            </a:fld>
            <a:endParaRPr lang="en-IN"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72A183-A65D-4235-94A5-B76932A15A3E}" type="slidenum">
              <a:rPr lang="en-IN" smtClean="0"/>
              <a:t>‹#›</a:t>
            </a:fld>
            <a:endParaRPr lang="en-IN" dirty="0"/>
          </a:p>
        </p:txBody>
      </p:sp>
    </p:spTree>
    <p:extLst>
      <p:ext uri="{BB962C8B-B14F-4D97-AF65-F5344CB8AC3E}">
        <p14:creationId xmlns:p14="http://schemas.microsoft.com/office/powerpoint/2010/main" val="40189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manage.windowsazure.com/"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aka.ms/rng9ls"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aka.ms/Wivzdv"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dirty="0">
                <a:latin typeface="Arial"/>
                <a:ea typeface="Calibri"/>
                <a:cs typeface="Times New Roman"/>
              </a:rPr>
              <a:t>Presentation: </a:t>
            </a:r>
            <a:r>
              <a:rPr lang="en-IN" sz="1000" b="1" dirty="0">
                <a:latin typeface="Arial"/>
                <a:ea typeface="Calibri"/>
                <a:cs typeface="Times New Roman"/>
              </a:rPr>
              <a:t>90 minutes</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Lab: </a:t>
            </a:r>
            <a:r>
              <a:rPr lang="en-IN" sz="1000" b="1" dirty="0">
                <a:latin typeface="Arial"/>
                <a:ea typeface="Calibri"/>
                <a:cs typeface="Times New Roman"/>
              </a:rPr>
              <a:t>30 minutes</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After completing this module, students will be able to: </a:t>
            </a: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Times New Roman"/>
              </a:rPr>
              <a:t>Deploy Windows Server 2016 </a:t>
            </a:r>
            <a:r>
              <a:rPr lang="en-US" sz="1000" dirty="0">
                <a:effectLst/>
                <a:latin typeface="Arial"/>
                <a:ea typeface="Times New Roman"/>
                <a:cs typeface="Times New Roman"/>
              </a:rPr>
              <a:t>Active Directory </a:t>
            </a:r>
            <a:r>
              <a:rPr lang="en-US" sz="1000" dirty="0">
                <a:solidFill>
                  <a:srgbClr val="000000"/>
                </a:solidFill>
                <a:effectLst/>
                <a:latin typeface="Arial"/>
                <a:ea typeface="Times New Roman"/>
                <a:cs typeface="Times New Roman"/>
              </a:rPr>
              <a:t>domain controllers.</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Times New Roman"/>
              </a:rPr>
              <a:t>Implement service accounts in Active Directory Domain Services (AD DS).</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Times New Roman"/>
              </a:rPr>
              <a:t>Integrate on-premises AD DS with Microsoft Azure Active Directory (Azure AD).</a:t>
            </a:r>
            <a:endParaRPr lang="en-IN" sz="1000" dirty="0">
              <a:effectLst/>
              <a:latin typeface="Arial"/>
              <a:ea typeface="Times New Roman"/>
              <a:cs typeface="Times New Roman"/>
            </a:endParaRPr>
          </a:p>
          <a:p>
            <a:pPr>
              <a:lnSpc>
                <a:spcPts val="1300"/>
              </a:lnSpc>
              <a:spcBef>
                <a:spcPts val="900"/>
              </a:spcBef>
              <a:spcAft>
                <a:spcPts val="300"/>
              </a:spcAft>
            </a:pPr>
            <a:r>
              <a:rPr lang="en-IN" sz="1000" b="1" dirty="0">
                <a:effectLst/>
                <a:latin typeface="Arial"/>
                <a:ea typeface="Times New Roman"/>
                <a:cs typeface="Segoe UI"/>
              </a:rPr>
              <a:t>Required materials</a:t>
            </a:r>
          </a:p>
          <a:p>
            <a:pPr>
              <a:lnSpc>
                <a:spcPct val="115000"/>
              </a:lnSpc>
              <a:spcAft>
                <a:spcPts val="1000"/>
              </a:spcAft>
            </a:pPr>
            <a:r>
              <a:rPr lang="en-IN" sz="1000" dirty="0">
                <a:latin typeface="Arial"/>
                <a:ea typeface="Times New Roman"/>
                <a:cs typeface="Times New Roman"/>
              </a:rPr>
              <a:t>To teach this module, you need the Microsoft PowerPoint file </a:t>
            </a:r>
            <a:r>
              <a:rPr lang="en-IN" sz="1000" b="1" dirty="0">
                <a:latin typeface="Arial"/>
                <a:ea typeface="Times New Roman"/>
                <a:cs typeface="Times New Roman"/>
              </a:rPr>
              <a:t>20743C_03.pptx</a:t>
            </a:r>
            <a:r>
              <a:rPr lang="en-IN" sz="1000" dirty="0">
                <a:latin typeface="Arial"/>
                <a:ea typeface="Times New Roman"/>
                <a:cs typeface="Times New Roman"/>
              </a:rPr>
              <a:t>.</a:t>
            </a:r>
            <a:endParaRPr lang="en-IN" sz="1000" dirty="0">
              <a:latin typeface="Arial"/>
              <a:ea typeface="Calibri"/>
              <a:cs typeface="Times New Roman"/>
            </a:endParaRPr>
          </a:p>
          <a:p>
            <a:pPr>
              <a:lnSpc>
                <a:spcPts val="1300"/>
              </a:lnSpc>
              <a:spcBef>
                <a:spcPts val="900"/>
              </a:spcBef>
              <a:spcAft>
                <a:spcPts val="300"/>
              </a:spcAft>
            </a:pPr>
            <a:r>
              <a:rPr lang="en-IN" sz="1000" b="1" dirty="0">
                <a:effectLst/>
                <a:latin typeface="Arial"/>
                <a:ea typeface="Times New Roman"/>
                <a:cs typeface="Segoe UI"/>
              </a:rPr>
              <a:t>Preparation tasks</a:t>
            </a:r>
          </a:p>
          <a:p>
            <a:pPr>
              <a:lnSpc>
                <a:spcPct val="115000"/>
              </a:lnSpc>
              <a:spcAft>
                <a:spcPts val="1000"/>
              </a:spcAft>
            </a:pPr>
            <a:r>
              <a:rPr lang="en-IN" sz="1000" dirty="0">
                <a:latin typeface="Arial"/>
                <a:ea typeface="Times New Roman"/>
                <a:cs typeface="Times New Roman"/>
              </a:rPr>
              <a:t>To prepare for this module, you should:</a:t>
            </a:r>
            <a:endParaRPr lang="en-IN" sz="1000" dirty="0">
              <a:latin typeface="Arial"/>
              <a:ea typeface="Calibri"/>
              <a:cs typeface="Times New Roman"/>
            </a:endParaRPr>
          </a:p>
          <a:p>
            <a:pPr marL="342900" marR="0" lvl="0" indent="-342900">
              <a:lnSpc>
                <a:spcPct val="115000"/>
              </a:lnSpc>
              <a:spcBef>
                <a:spcPts val="0"/>
              </a:spcBef>
              <a:spcAft>
                <a:spcPts val="995"/>
              </a:spcAft>
              <a:buFont typeface="Symbol"/>
              <a:buChar char=""/>
            </a:pPr>
            <a:r>
              <a:rPr lang="en-IN" sz="1000" dirty="0">
                <a:effectLst/>
                <a:latin typeface="Arial"/>
                <a:ea typeface="Times New Roman"/>
                <a:cs typeface="Times New Roman"/>
              </a:rPr>
              <a:t>Read all of this module’s materials.</a:t>
            </a:r>
          </a:p>
          <a:p>
            <a:pPr marL="342900" marR="0" lvl="0" indent="-342900">
              <a:lnSpc>
                <a:spcPct val="115000"/>
              </a:lnSpc>
              <a:spcBef>
                <a:spcPts val="0"/>
              </a:spcBef>
              <a:spcAft>
                <a:spcPts val="995"/>
              </a:spcAft>
              <a:buFont typeface="Symbol"/>
              <a:buChar char=""/>
            </a:pPr>
            <a:r>
              <a:rPr lang="en-IN" sz="1000" dirty="0">
                <a:effectLst/>
                <a:latin typeface="Arial"/>
                <a:ea typeface="Times New Roman"/>
                <a:cs typeface="Times New Roman"/>
              </a:rPr>
              <a:t>Practice performing the demonstrations and labs.</a:t>
            </a:r>
          </a:p>
          <a:p>
            <a:pPr marL="342900" marR="0" lvl="0" indent="-342900">
              <a:lnSpc>
                <a:spcPct val="115000"/>
              </a:lnSpc>
              <a:spcBef>
                <a:spcPts val="0"/>
              </a:spcBef>
              <a:spcAft>
                <a:spcPts val="995"/>
              </a:spcAft>
              <a:buFont typeface="Symbol"/>
              <a:buChar char=""/>
            </a:pPr>
            <a:r>
              <a:rPr lang="en-IN" sz="1000" dirty="0">
                <a:effectLst/>
                <a:latin typeface="Arial"/>
                <a:ea typeface="Times New Roman"/>
                <a:cs typeface="Times New Roman"/>
              </a:rPr>
              <a:t>Work through the Module Review and Takeaways section to determine how you will use the information to reinforce student learning and promote knowledge transfer to on-the-job performance.</a:t>
            </a:r>
          </a:p>
          <a:p>
            <a:pPr>
              <a:lnSpc>
                <a:spcPct val="115000"/>
              </a:lnSpc>
              <a:spcAft>
                <a:spcPts val="1000"/>
              </a:spcAft>
            </a:pPr>
            <a:r>
              <a:rPr lang="en-IN" sz="1000" dirty="0">
                <a:latin typeface="Arial"/>
                <a:ea typeface="Times New Roman"/>
                <a:cs typeface="Times New Roman"/>
              </a:rPr>
              <a:t>As you prepare for this class, it is imperative that you complete the labs yourself. This gives you an understanding of how the labs work and the concepts that each covers, so that you can provide meaningful hints to students who might have issues. Furthermore, it will help guide your lecture to ensure that you discuss the concepts that the labs cover.</a:t>
            </a:r>
            <a:endParaRPr lang="en-IN"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672A183-A65D-4235-94A5-B76932A15A3E}" type="slidenum">
              <a:rPr lang="en-IN" smtClean="0"/>
              <a:t>1</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3: Implementing Directory Services</a:t>
            </a:r>
          </a:p>
        </p:txBody>
      </p:sp>
    </p:spTree>
    <p:extLst>
      <p:ext uri="{BB962C8B-B14F-4D97-AF65-F5344CB8AC3E}">
        <p14:creationId xmlns:p14="http://schemas.microsoft.com/office/powerpoint/2010/main" val="2393303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ts val="1300"/>
              </a:lnSpc>
              <a:spcBef>
                <a:spcPts val="900"/>
              </a:spcBef>
              <a:spcAft>
                <a:spcPts val="300"/>
              </a:spcAft>
            </a:pPr>
            <a:r>
              <a:rPr lang="en-US" sz="1000" b="1" dirty="0">
                <a:latin typeface="Arial"/>
                <a:ea typeface="Times New Roman"/>
                <a:cs typeface="Segoe UI"/>
              </a:rPr>
              <a:t>Create a new server group</a:t>
            </a:r>
            <a:endParaRPr lang="en-IN" sz="1000" b="1" dirty="0">
              <a:latin typeface="Arial"/>
              <a:ea typeface="Times New Roman"/>
              <a:cs typeface="Segoe UI"/>
            </a:endParaRPr>
          </a:p>
          <a:p>
            <a:pPr marL="342900" marR="0" lvl="0" indent="-342900">
              <a:lnSpc>
                <a:spcPct val="115000"/>
              </a:lnSpc>
              <a:spcBef>
                <a:spcPts val="0"/>
              </a:spcBef>
              <a:spcAft>
                <a:spcPts val="995"/>
              </a:spcAft>
              <a:buFont typeface="+mj-lt"/>
              <a:buAutoNum type="arabicPeriod"/>
            </a:pPr>
            <a:r>
              <a:rPr lang="en-US" sz="1000" dirty="0">
                <a:latin typeface="Arial"/>
                <a:ea typeface="Times New Roman"/>
                <a:cs typeface="Times New Roman"/>
              </a:rPr>
              <a:t>In Server Manager, click </a:t>
            </a:r>
            <a:r>
              <a:rPr lang="en-US" sz="1000" b="1" dirty="0">
                <a:latin typeface="Arial"/>
                <a:ea typeface="Times New Roman"/>
                <a:cs typeface="Times New Roman"/>
              </a:rPr>
              <a:t>Create a server group</a:t>
            </a:r>
            <a:r>
              <a:rPr lang="en-US" sz="1000" dirty="0">
                <a:latin typeface="Arial"/>
                <a:ea typeface="Times New Roman"/>
                <a:cs typeface="Times New Roman"/>
              </a:rPr>
              <a:t>.</a:t>
            </a:r>
            <a:endParaRPr lang="en-IN" sz="1000" dirty="0">
              <a:latin typeface="Arial"/>
              <a:ea typeface="Times New Roman"/>
              <a:cs typeface="Times New Roman"/>
            </a:endParaRPr>
          </a:p>
          <a:p>
            <a:pPr marL="342900" lvl="0" indent="-342900">
              <a:lnSpc>
                <a:spcPct val="115000"/>
              </a:lnSpc>
              <a:spcAft>
                <a:spcPts val="995"/>
              </a:spcAft>
              <a:buFont typeface="+mj-lt"/>
              <a:buAutoNum type="arabicPeriod" startAt="2"/>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Create Server Group</a:t>
            </a:r>
            <a:r>
              <a:rPr lang="en-US" sz="1000" dirty="0">
                <a:solidFill>
                  <a:prstClr val="black"/>
                </a:solidFill>
                <a:latin typeface="Arial"/>
                <a:ea typeface="Times New Roman"/>
                <a:cs typeface="Times New Roman"/>
              </a:rPr>
              <a:t> dialog box, in the </a:t>
            </a:r>
            <a:r>
              <a:rPr lang="en-US" sz="1000" b="1" dirty="0">
                <a:solidFill>
                  <a:prstClr val="black"/>
                </a:solidFill>
                <a:latin typeface="Arial"/>
                <a:ea typeface="Times New Roman"/>
                <a:cs typeface="Times New Roman"/>
              </a:rPr>
              <a:t>Server group name</a:t>
            </a:r>
            <a:r>
              <a:rPr lang="en-US" sz="1000" dirty="0">
                <a:solidFill>
                  <a:prstClr val="black"/>
                </a:solidFill>
                <a:latin typeface="Arial"/>
                <a:ea typeface="Times New Roman"/>
                <a:cs typeface="Times New Roman"/>
              </a:rPr>
              <a:t> text box, type </a:t>
            </a:r>
            <a:r>
              <a:rPr lang="en-US" sz="1000" b="1" dirty="0">
                <a:solidFill>
                  <a:prstClr val="black"/>
                </a:solidFill>
                <a:latin typeface="Arial"/>
                <a:ea typeface="Times New Roman"/>
                <a:cs typeface="Times New Roman"/>
              </a:rPr>
              <a:t>DCs</a:t>
            </a:r>
            <a:r>
              <a:rPr lang="en-US" sz="1000" dirty="0">
                <a:solidFill>
                  <a:prstClr val="black"/>
                </a:solidFill>
                <a:latin typeface="Arial"/>
                <a:ea typeface="Times New Roman"/>
                <a:cs typeface="Times New Roman"/>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
            </a:pPr>
            <a:r>
              <a:rPr lang="en-US" sz="1000" dirty="0">
                <a:solidFill>
                  <a:prstClr val="black"/>
                </a:solidFill>
                <a:latin typeface="Arial"/>
                <a:ea typeface="Times New Roman"/>
                <a:cs typeface="Times New Roman"/>
              </a:rPr>
              <a:t>Select both </a:t>
            </a:r>
            <a:r>
              <a:rPr lang="en-US" sz="1000" b="1" dirty="0">
                <a:solidFill>
                  <a:prstClr val="black"/>
                </a:solidFill>
                <a:latin typeface="Arial"/>
                <a:ea typeface="Times New Roman"/>
                <a:cs typeface="Times New Roman"/>
              </a:rPr>
              <a:t>LON-SVR3</a:t>
            </a:r>
            <a:r>
              <a:rPr lang="en-US" sz="1000" dirty="0">
                <a:solidFill>
                  <a:prstClr val="black"/>
                </a:solidFill>
                <a:latin typeface="Arial"/>
                <a:ea typeface="Times New Roman"/>
                <a:cs typeface="Times New Roman"/>
              </a:rPr>
              <a:t> and </a:t>
            </a:r>
            <a:r>
              <a:rPr lang="en-US" sz="1000" b="1" dirty="0">
                <a:solidFill>
                  <a:prstClr val="black"/>
                </a:solidFill>
                <a:latin typeface="Arial"/>
                <a:ea typeface="Times New Roman"/>
                <a:cs typeface="Times New Roman"/>
              </a:rPr>
              <a:t>LON-DC1</a:t>
            </a:r>
            <a:r>
              <a:rPr lang="en-US" sz="1000" dirty="0">
                <a:solidFill>
                  <a:prstClr val="black"/>
                </a:solidFill>
                <a:latin typeface="Arial"/>
                <a:ea typeface="Times New Roman"/>
                <a:cs typeface="Times New Roman"/>
              </a:rPr>
              <a:t>, click the arrow to move them to the </a:t>
            </a:r>
            <a:r>
              <a:rPr lang="en-US" sz="1000" b="1" dirty="0">
                <a:solidFill>
                  <a:prstClr val="black"/>
                </a:solidFill>
                <a:latin typeface="Arial"/>
                <a:ea typeface="Times New Roman"/>
                <a:cs typeface="Times New Roman"/>
              </a:rPr>
              <a:t>Selected</a:t>
            </a:r>
            <a:r>
              <a:rPr lang="en-US" sz="1000" dirty="0">
                <a:solidFill>
                  <a:prstClr val="black"/>
                </a:solidFill>
                <a:latin typeface="Arial"/>
                <a:ea typeface="Times New Roman"/>
                <a:cs typeface="Times New Roman"/>
              </a:rPr>
              <a:t> pane, and then click </a:t>
            </a:r>
            <a:r>
              <a:rPr lang="en-US" sz="1000" b="1" dirty="0">
                <a:solidFill>
                  <a:prstClr val="black"/>
                </a:solidFill>
                <a:latin typeface="Arial"/>
                <a:ea typeface="Times New Roman"/>
                <a:cs typeface="Times New Roman"/>
              </a:rPr>
              <a:t>OK</a:t>
            </a:r>
            <a:r>
              <a:rPr lang="en-US" sz="1000" dirty="0">
                <a:solidFill>
                  <a:prstClr val="black"/>
                </a:solidFill>
                <a:latin typeface="Arial"/>
                <a:ea typeface="Times New Roman"/>
                <a:cs typeface="Times New Roman"/>
              </a:rPr>
              <a:t>.</a:t>
            </a:r>
            <a:endParaRPr lang="en-IN" sz="1000" dirty="0">
              <a:solidFill>
                <a:prstClr val="black"/>
              </a:solidFill>
              <a:latin typeface="Arial"/>
              <a:ea typeface="Times New Roman"/>
              <a:cs typeface="Times New Roman"/>
            </a:endParaRPr>
          </a:p>
          <a:p>
            <a:pPr lvl="0">
              <a:lnSpc>
                <a:spcPts val="1300"/>
              </a:lnSpc>
              <a:spcBef>
                <a:spcPts val="900"/>
              </a:spcBef>
              <a:spcAft>
                <a:spcPts val="300"/>
              </a:spcAft>
            </a:pPr>
            <a:r>
              <a:rPr lang="en-US" sz="1000" b="1" dirty="0">
                <a:solidFill>
                  <a:prstClr val="black"/>
                </a:solidFill>
                <a:latin typeface="Arial"/>
                <a:ea typeface="Times New Roman"/>
                <a:cs typeface="Segoe UI"/>
              </a:rPr>
              <a:t>Install the RODC role remotely</a:t>
            </a:r>
            <a:endParaRPr lang="en-IN" sz="1000" b="1" dirty="0">
              <a:solidFill>
                <a:prstClr val="black"/>
              </a:solidFill>
              <a:latin typeface="Arial"/>
              <a:ea typeface="Times New Roman"/>
              <a:cs typeface="Segoe UI"/>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In Server Manager, click </a:t>
            </a:r>
            <a:r>
              <a:rPr lang="en-US" sz="1000" b="1" dirty="0">
                <a:solidFill>
                  <a:prstClr val="black"/>
                </a:solidFill>
                <a:latin typeface="Arial"/>
                <a:ea typeface="Times New Roman"/>
                <a:cs typeface="Times New Roman"/>
              </a:rPr>
              <a:t>Add roles and features</a:t>
            </a:r>
            <a:r>
              <a:rPr lang="en-US" sz="1000" dirty="0">
                <a:solidFill>
                  <a:prstClr val="black"/>
                </a:solidFill>
                <a:latin typeface="Arial"/>
                <a:ea typeface="Times New Roman"/>
                <a:cs typeface="Times New Roman"/>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Add Roles and Features Wizard</a:t>
            </a:r>
            <a:r>
              <a:rPr lang="en-US" sz="1000" dirty="0">
                <a:solidFill>
                  <a:prstClr val="black"/>
                </a:solidFill>
                <a:latin typeface="Arial"/>
                <a:ea typeface="Times New Roman"/>
                <a:cs typeface="Times New Roman"/>
              </a:rPr>
              <a:t>, click </a:t>
            </a:r>
            <a:r>
              <a:rPr lang="en-US" sz="1000" b="1" dirty="0">
                <a:solidFill>
                  <a:prstClr val="black"/>
                </a:solidFill>
                <a:latin typeface="Arial"/>
                <a:ea typeface="Times New Roman"/>
                <a:cs typeface="Times New Roman"/>
              </a:rPr>
              <a:t>Next</a:t>
            </a:r>
            <a:r>
              <a:rPr lang="en-US" sz="1000" dirty="0">
                <a:solidFill>
                  <a:prstClr val="black"/>
                </a:solidFill>
                <a:latin typeface="Arial"/>
                <a:ea typeface="Times New Roman"/>
                <a:cs typeface="Times New Roman"/>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On the </a:t>
            </a:r>
            <a:r>
              <a:rPr lang="en-US" sz="1000" b="1" dirty="0">
                <a:solidFill>
                  <a:prstClr val="black"/>
                </a:solidFill>
                <a:latin typeface="Arial"/>
                <a:ea typeface="Times New Roman"/>
                <a:cs typeface="Times New Roman"/>
              </a:rPr>
              <a:t>Select installation type</a:t>
            </a:r>
            <a:r>
              <a:rPr lang="en-US" sz="1000" dirty="0">
                <a:solidFill>
                  <a:prstClr val="black"/>
                </a:solidFill>
                <a:latin typeface="Arial"/>
                <a:ea typeface="Times New Roman"/>
                <a:cs typeface="Times New Roman"/>
              </a:rPr>
              <a:t> page, click </a:t>
            </a:r>
            <a:r>
              <a:rPr lang="en-US" sz="1000" b="1" dirty="0">
                <a:solidFill>
                  <a:prstClr val="black"/>
                </a:solidFill>
                <a:latin typeface="Arial"/>
                <a:ea typeface="Times New Roman"/>
                <a:cs typeface="Times New Roman"/>
              </a:rPr>
              <a:t>Next</a:t>
            </a:r>
            <a:r>
              <a:rPr lang="en-US" sz="1000" dirty="0">
                <a:solidFill>
                  <a:prstClr val="black"/>
                </a:solidFill>
                <a:latin typeface="Arial"/>
                <a:ea typeface="Times New Roman"/>
                <a:cs typeface="Times New Roman"/>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On the </a:t>
            </a:r>
            <a:r>
              <a:rPr lang="en-US" sz="1000" b="1" dirty="0">
                <a:solidFill>
                  <a:prstClr val="black"/>
                </a:solidFill>
                <a:latin typeface="Arial"/>
                <a:ea typeface="Times New Roman"/>
                <a:cs typeface="Times New Roman"/>
              </a:rPr>
              <a:t>Select destination server</a:t>
            </a:r>
            <a:r>
              <a:rPr lang="en-US" sz="1000" dirty="0">
                <a:solidFill>
                  <a:prstClr val="black"/>
                </a:solidFill>
                <a:latin typeface="Arial"/>
                <a:ea typeface="Times New Roman"/>
                <a:cs typeface="Times New Roman"/>
              </a:rPr>
              <a:t> page, select </a:t>
            </a:r>
            <a:r>
              <a:rPr lang="en-US" sz="1000" b="1" dirty="0">
                <a:solidFill>
                  <a:prstClr val="black"/>
                </a:solidFill>
                <a:latin typeface="Arial"/>
                <a:ea typeface="Times New Roman"/>
                <a:cs typeface="Times New Roman"/>
              </a:rPr>
              <a:t>LON-SVR3.Adatum.com</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Next</a:t>
            </a:r>
            <a:r>
              <a:rPr lang="en-US" sz="1000" dirty="0">
                <a:solidFill>
                  <a:prstClr val="black"/>
                </a:solidFill>
                <a:latin typeface="Arial"/>
                <a:ea typeface="Times New Roman"/>
                <a:cs typeface="Times New Roman"/>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On the </a:t>
            </a:r>
            <a:r>
              <a:rPr lang="en-US" sz="1000" b="1" dirty="0">
                <a:solidFill>
                  <a:prstClr val="black"/>
                </a:solidFill>
                <a:latin typeface="Arial"/>
                <a:ea typeface="Times New Roman"/>
                <a:cs typeface="Times New Roman"/>
              </a:rPr>
              <a:t>Select server roles</a:t>
            </a:r>
            <a:r>
              <a:rPr lang="en-US" sz="1000" dirty="0">
                <a:solidFill>
                  <a:prstClr val="black"/>
                </a:solidFill>
                <a:latin typeface="Arial"/>
                <a:ea typeface="Times New Roman"/>
                <a:cs typeface="Times New Roman"/>
              </a:rPr>
              <a:t> page, select the </a:t>
            </a:r>
            <a:r>
              <a:rPr lang="en-US" sz="1000" b="1" dirty="0">
                <a:solidFill>
                  <a:prstClr val="black"/>
                </a:solidFill>
                <a:latin typeface="Arial"/>
                <a:ea typeface="Times New Roman"/>
                <a:cs typeface="Times New Roman"/>
              </a:rPr>
              <a:t>Active Directory Domain Services</a:t>
            </a:r>
            <a:r>
              <a:rPr lang="en-US" sz="1000" dirty="0">
                <a:solidFill>
                  <a:prstClr val="black"/>
                </a:solidFill>
                <a:latin typeface="Arial"/>
                <a:ea typeface="Times New Roman"/>
                <a:cs typeface="Times New Roman"/>
              </a:rPr>
              <a:t> check box.</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Add features that are required for Active Directory Domain Services</a:t>
            </a:r>
            <a:r>
              <a:rPr lang="en-US" sz="1000" dirty="0">
                <a:solidFill>
                  <a:prstClr val="black"/>
                </a:solidFill>
                <a:latin typeface="Arial"/>
                <a:ea typeface="Times New Roman"/>
                <a:cs typeface="Times New Roman"/>
              </a:rPr>
              <a:t> dialog box, click </a:t>
            </a:r>
            <a:r>
              <a:rPr lang="en-US" sz="1000" b="1" dirty="0">
                <a:solidFill>
                  <a:prstClr val="black"/>
                </a:solidFill>
                <a:latin typeface="Arial"/>
                <a:ea typeface="Times New Roman"/>
                <a:cs typeface="Times New Roman"/>
              </a:rPr>
              <a:t>Add Features</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Next</a:t>
            </a:r>
            <a:r>
              <a:rPr lang="en-US" sz="1000" dirty="0">
                <a:solidFill>
                  <a:prstClr val="black"/>
                </a:solidFill>
                <a:latin typeface="Arial"/>
                <a:ea typeface="Times New Roman"/>
                <a:cs typeface="Times New Roman"/>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On the </a:t>
            </a:r>
            <a:r>
              <a:rPr lang="en-US" sz="1000" b="1" dirty="0">
                <a:solidFill>
                  <a:prstClr val="black"/>
                </a:solidFill>
                <a:latin typeface="Arial"/>
                <a:ea typeface="Times New Roman"/>
                <a:cs typeface="Times New Roman"/>
              </a:rPr>
              <a:t>Select features</a:t>
            </a:r>
            <a:r>
              <a:rPr lang="en-US" sz="1000" dirty="0">
                <a:solidFill>
                  <a:prstClr val="black"/>
                </a:solidFill>
                <a:latin typeface="Arial"/>
                <a:ea typeface="Times New Roman"/>
                <a:cs typeface="Times New Roman"/>
              </a:rPr>
              <a:t> page, click </a:t>
            </a:r>
            <a:r>
              <a:rPr lang="en-US" sz="1000" b="1" dirty="0">
                <a:solidFill>
                  <a:prstClr val="black"/>
                </a:solidFill>
                <a:latin typeface="Arial"/>
                <a:ea typeface="Times New Roman"/>
                <a:cs typeface="Times New Roman"/>
              </a:rPr>
              <a:t>Next</a:t>
            </a:r>
            <a:r>
              <a:rPr lang="en-US" sz="1000" dirty="0">
                <a:solidFill>
                  <a:prstClr val="black"/>
                </a:solidFill>
                <a:latin typeface="Arial"/>
                <a:ea typeface="Times New Roman"/>
                <a:cs typeface="Times New Roman"/>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On the </a:t>
            </a:r>
            <a:r>
              <a:rPr lang="en-US" sz="1000" b="1" dirty="0">
                <a:solidFill>
                  <a:prstClr val="black"/>
                </a:solidFill>
                <a:latin typeface="Arial"/>
                <a:ea typeface="Times New Roman"/>
                <a:cs typeface="Times New Roman"/>
              </a:rPr>
              <a:t>Active Directory Domain Services</a:t>
            </a:r>
            <a:r>
              <a:rPr lang="en-US" sz="1000" dirty="0">
                <a:solidFill>
                  <a:prstClr val="black"/>
                </a:solidFill>
                <a:latin typeface="Arial"/>
                <a:ea typeface="Times New Roman"/>
                <a:cs typeface="Times New Roman"/>
              </a:rPr>
              <a:t> page, click </a:t>
            </a:r>
            <a:r>
              <a:rPr lang="en-US" sz="1000" b="1" dirty="0">
                <a:solidFill>
                  <a:prstClr val="black"/>
                </a:solidFill>
                <a:latin typeface="Arial"/>
                <a:ea typeface="Times New Roman"/>
                <a:cs typeface="Times New Roman"/>
              </a:rPr>
              <a:t>Next</a:t>
            </a:r>
            <a:r>
              <a:rPr lang="en-US" sz="1000" dirty="0">
                <a:solidFill>
                  <a:prstClr val="black"/>
                </a:solidFill>
                <a:latin typeface="Arial"/>
                <a:ea typeface="Times New Roman"/>
                <a:cs typeface="Times New Roman"/>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On the </a:t>
            </a:r>
            <a:r>
              <a:rPr lang="en-US" sz="1000" b="1" dirty="0">
                <a:solidFill>
                  <a:prstClr val="black"/>
                </a:solidFill>
                <a:latin typeface="Arial"/>
                <a:ea typeface="Times New Roman"/>
                <a:cs typeface="Times New Roman"/>
              </a:rPr>
              <a:t>Confirm installation selections </a:t>
            </a:r>
            <a:r>
              <a:rPr lang="en-US" sz="1000" dirty="0">
                <a:solidFill>
                  <a:prstClr val="black"/>
                </a:solidFill>
                <a:latin typeface="Arial"/>
                <a:ea typeface="Times New Roman"/>
                <a:cs typeface="Times New Roman"/>
              </a:rPr>
              <a:t>page, select the </a:t>
            </a:r>
            <a:r>
              <a:rPr lang="en-US" sz="1000" b="1" dirty="0">
                <a:solidFill>
                  <a:prstClr val="black"/>
                </a:solidFill>
                <a:latin typeface="Arial"/>
                <a:ea typeface="Times New Roman"/>
                <a:cs typeface="Times New Roman"/>
              </a:rPr>
              <a:t>Restart the destination server automatically if required</a:t>
            </a:r>
            <a:r>
              <a:rPr lang="en-US" sz="1000" dirty="0">
                <a:solidFill>
                  <a:prstClr val="black"/>
                </a:solidFill>
                <a:latin typeface="Arial"/>
                <a:ea typeface="Times New Roman"/>
                <a:cs typeface="Times New Roman"/>
              </a:rPr>
              <a:t> check box, and then click </a:t>
            </a:r>
            <a:r>
              <a:rPr lang="en-US" sz="1000" b="1" dirty="0">
                <a:solidFill>
                  <a:prstClr val="black"/>
                </a:solidFill>
                <a:latin typeface="Arial"/>
                <a:ea typeface="Times New Roman"/>
                <a:cs typeface="Times New Roman"/>
              </a:rPr>
              <a:t>Install</a:t>
            </a:r>
            <a:r>
              <a:rPr lang="en-US" sz="1000" dirty="0">
                <a:solidFill>
                  <a:prstClr val="black"/>
                </a:solidFill>
                <a:latin typeface="Arial"/>
                <a:ea typeface="Times New Roman"/>
                <a:cs typeface="Times New Roman"/>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When installation completes, click </a:t>
            </a:r>
            <a:r>
              <a:rPr lang="en-US" sz="1000" b="1" dirty="0">
                <a:solidFill>
                  <a:prstClr val="black"/>
                </a:solidFill>
                <a:latin typeface="Arial"/>
                <a:ea typeface="Times New Roman"/>
                <a:cs typeface="Times New Roman"/>
              </a:rPr>
              <a:t>Close</a:t>
            </a:r>
            <a:r>
              <a:rPr lang="en-US" sz="1000" dirty="0">
                <a:solidFill>
                  <a:prstClr val="black"/>
                </a:solidFill>
                <a:latin typeface="Arial"/>
                <a:ea typeface="Times New Roman"/>
                <a:cs typeface="Times New Roman"/>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Server Manager</a:t>
            </a:r>
            <a:r>
              <a:rPr lang="en-US" sz="1000" dirty="0">
                <a:solidFill>
                  <a:prstClr val="black"/>
                </a:solidFill>
                <a:latin typeface="Arial"/>
                <a:ea typeface="Times New Roman"/>
                <a:cs typeface="Times New Roman"/>
              </a:rPr>
              <a:t> dashboard, on the menu bar, click the notification icon (the flag icon or yellow triangle).</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Locate the </a:t>
            </a:r>
            <a:r>
              <a:rPr lang="en-US" sz="1000" b="1" dirty="0">
                <a:solidFill>
                  <a:prstClr val="black"/>
                </a:solidFill>
                <a:latin typeface="Arial"/>
                <a:ea typeface="Times New Roman"/>
                <a:cs typeface="Times New Roman"/>
              </a:rPr>
              <a:t>Post-deployment Configuration</a:t>
            </a:r>
            <a:r>
              <a:rPr lang="en-US" sz="1000" dirty="0">
                <a:solidFill>
                  <a:prstClr val="black"/>
                </a:solidFill>
                <a:latin typeface="Arial"/>
                <a:ea typeface="Times New Roman"/>
                <a:cs typeface="Times New Roman"/>
              </a:rPr>
              <a:t> task, and then click </a:t>
            </a:r>
            <a:r>
              <a:rPr lang="en-US" sz="1000" b="1" dirty="0">
                <a:solidFill>
                  <a:prstClr val="black"/>
                </a:solidFill>
                <a:latin typeface="Arial"/>
                <a:ea typeface="Times New Roman"/>
                <a:cs typeface="Times New Roman"/>
              </a:rPr>
              <a:t>Promote this server to a domain controller</a:t>
            </a:r>
            <a:r>
              <a:rPr lang="en-US" sz="1000" dirty="0">
                <a:solidFill>
                  <a:prstClr val="black"/>
                </a:solidFill>
                <a:latin typeface="Arial"/>
                <a:ea typeface="Times New Roman"/>
                <a:cs typeface="Times New Roman"/>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Active Directory Domain Services Configuration Wizard</a:t>
            </a:r>
            <a:r>
              <a:rPr lang="en-US" sz="1000" dirty="0">
                <a:solidFill>
                  <a:prstClr val="black"/>
                </a:solidFill>
                <a:latin typeface="Arial"/>
                <a:ea typeface="Times New Roman"/>
                <a:cs typeface="Times New Roman"/>
              </a:rPr>
              <a:t>, ensure that </a:t>
            </a:r>
            <a:r>
              <a:rPr lang="en-US" sz="1000" b="1" dirty="0">
                <a:solidFill>
                  <a:prstClr val="black"/>
                </a:solidFill>
                <a:latin typeface="Arial"/>
                <a:ea typeface="Times New Roman"/>
                <a:cs typeface="Times New Roman"/>
              </a:rPr>
              <a:t>Add a domain controller to an existing domain</a:t>
            </a:r>
            <a:r>
              <a:rPr lang="en-US" sz="1000" dirty="0">
                <a:solidFill>
                  <a:prstClr val="black"/>
                </a:solidFill>
                <a:latin typeface="Arial"/>
                <a:ea typeface="Times New Roman"/>
                <a:cs typeface="Times New Roman"/>
              </a:rPr>
              <a:t> is selected.</a:t>
            </a:r>
            <a:endParaRPr lang="en-IN" sz="1000" dirty="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D672A183-A65D-4235-94A5-B76932A15A3E}" type="slidenum">
              <a:rPr lang="en-IN" smtClean="0"/>
              <a:t>10</a:t>
            </a:fld>
            <a:endParaRPr lang="en-IN"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IN" sz="1000" dirty="0">
                <a:latin typeface="Arial"/>
              </a:rPr>
              <a:t>(More notes on the next slide)</a:t>
            </a: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20743C</a:t>
            </a:r>
          </a:p>
        </p:txBody>
      </p:sp>
      <p:sp>
        <p:nvSpPr>
          <p:cNvPr id="8" name="Rectangle 7"/>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3: Implementing Directory Services</a:t>
            </a:r>
          </a:p>
        </p:txBody>
      </p:sp>
    </p:spTree>
    <p:extLst>
      <p:ext uri="{BB962C8B-B14F-4D97-AF65-F5344CB8AC3E}">
        <p14:creationId xmlns:p14="http://schemas.microsoft.com/office/powerpoint/2010/main" val="29110830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4"/>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Supply the credentials to perform this operation</a:t>
            </a:r>
            <a:r>
              <a:rPr lang="en-US" sz="1000" dirty="0">
                <a:solidFill>
                  <a:prstClr val="black"/>
                </a:solidFill>
                <a:latin typeface="Arial"/>
                <a:ea typeface="Times New Roman"/>
                <a:cs typeface="Times New Roman"/>
              </a:rPr>
              <a:t> section, click </a:t>
            </a:r>
            <a:r>
              <a:rPr lang="en-US" sz="1000" b="1" dirty="0">
                <a:solidFill>
                  <a:prstClr val="black"/>
                </a:solidFill>
                <a:latin typeface="Arial"/>
                <a:ea typeface="Times New Roman"/>
                <a:cs typeface="Times New Roman"/>
              </a:rPr>
              <a:t>Change</a:t>
            </a:r>
            <a:r>
              <a:rPr lang="en-US" sz="1000" dirty="0">
                <a:solidFill>
                  <a:prstClr val="black"/>
                </a:solidFill>
                <a:latin typeface="Arial"/>
                <a:ea typeface="Times New Roman"/>
                <a:cs typeface="Times New Roman"/>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Windows Security</a:t>
            </a:r>
            <a:r>
              <a:rPr lang="en-US" sz="1000" dirty="0">
                <a:solidFill>
                  <a:prstClr val="black"/>
                </a:solidFill>
                <a:latin typeface="Arial"/>
                <a:ea typeface="Times New Roman"/>
                <a:cs typeface="Times New Roman"/>
              </a:rPr>
              <a:t> dialog box, in the </a:t>
            </a:r>
            <a:r>
              <a:rPr lang="en-US" sz="1000" b="1" dirty="0">
                <a:solidFill>
                  <a:prstClr val="black"/>
                </a:solidFill>
                <a:latin typeface="Arial"/>
                <a:ea typeface="Times New Roman"/>
                <a:cs typeface="Times New Roman"/>
              </a:rPr>
              <a:t>User name</a:t>
            </a:r>
            <a:r>
              <a:rPr lang="en-US" sz="1000" dirty="0">
                <a:solidFill>
                  <a:prstClr val="black"/>
                </a:solidFill>
                <a:latin typeface="Arial"/>
                <a:ea typeface="Times New Roman"/>
                <a:cs typeface="Times New Roman"/>
              </a:rPr>
              <a:t> text box, type </a:t>
            </a:r>
            <a:r>
              <a:rPr lang="en-US" sz="1000" b="1" dirty="0">
                <a:solidFill>
                  <a:prstClr val="black"/>
                </a:solidFill>
                <a:latin typeface="Arial"/>
                <a:ea typeface="Times New Roman"/>
                <a:cs typeface="Times New Roman"/>
              </a:rPr>
              <a:t>Adatum\Administrator</a:t>
            </a:r>
            <a:r>
              <a:rPr lang="en-US" sz="1000" dirty="0">
                <a:solidFill>
                  <a:prstClr val="black"/>
                </a:solidFill>
                <a:latin typeface="Arial"/>
                <a:ea typeface="Times New Roman"/>
                <a:cs typeface="Times New Roman"/>
              </a:rPr>
              <a:t>, and then in the </a:t>
            </a:r>
            <a:r>
              <a:rPr lang="en-US" sz="1000" b="1" dirty="0">
                <a:solidFill>
                  <a:prstClr val="black"/>
                </a:solidFill>
                <a:latin typeface="Arial"/>
                <a:ea typeface="Times New Roman"/>
                <a:cs typeface="Times New Roman"/>
              </a:rPr>
              <a:t>password</a:t>
            </a:r>
            <a:r>
              <a:rPr lang="en-US" sz="1000" dirty="0">
                <a:solidFill>
                  <a:prstClr val="black"/>
                </a:solidFill>
                <a:latin typeface="Arial"/>
                <a:ea typeface="Times New Roman"/>
                <a:cs typeface="Times New Roman"/>
              </a:rPr>
              <a:t> text box, type </a:t>
            </a:r>
            <a:r>
              <a:rPr lang="en-US" sz="1000" b="1" dirty="0">
                <a:solidFill>
                  <a:prstClr val="black"/>
                </a:solidFill>
                <a:latin typeface="Arial"/>
                <a:ea typeface="Times New Roman"/>
                <a:cs typeface="Times New Roman"/>
              </a:rPr>
              <a:t>Pa55w.rd</a:t>
            </a:r>
            <a:r>
              <a:rPr lang="en-US" sz="1000" dirty="0">
                <a:solidFill>
                  <a:prstClr val="black"/>
                </a:solidFill>
                <a:latin typeface="Arial"/>
                <a:ea typeface="Times New Roman"/>
                <a:cs typeface="Times New Roman"/>
              </a:rPr>
              <a:t>. Click </a:t>
            </a:r>
            <a:r>
              <a:rPr lang="en-US" sz="1000" b="1" dirty="0">
                <a:solidFill>
                  <a:prstClr val="black"/>
                </a:solidFill>
                <a:latin typeface="Arial"/>
                <a:ea typeface="Times New Roman"/>
                <a:cs typeface="Times New Roman"/>
              </a:rPr>
              <a:t>OK</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Next</a:t>
            </a:r>
            <a:r>
              <a:rPr lang="en-US" sz="1000" dirty="0">
                <a:solidFill>
                  <a:prstClr val="black"/>
                </a:solidFill>
                <a:latin typeface="Arial"/>
                <a:ea typeface="Times New Roman"/>
                <a:cs typeface="Times New Roman"/>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a:solidFill>
                  <a:prstClr val="black"/>
                </a:solidFill>
                <a:latin typeface="Arial"/>
                <a:ea typeface="Times New Roman"/>
                <a:cs typeface="Times New Roman"/>
              </a:rPr>
              <a:t>On the </a:t>
            </a:r>
            <a:r>
              <a:rPr lang="en-US" sz="1000" b="1" dirty="0">
                <a:solidFill>
                  <a:prstClr val="black"/>
                </a:solidFill>
                <a:latin typeface="Arial"/>
                <a:ea typeface="Times New Roman"/>
                <a:cs typeface="Times New Roman"/>
              </a:rPr>
              <a:t>Domain Controller Options</a:t>
            </a:r>
            <a:r>
              <a:rPr lang="en-US" sz="1000" dirty="0">
                <a:solidFill>
                  <a:prstClr val="black"/>
                </a:solidFill>
                <a:latin typeface="Arial"/>
                <a:ea typeface="Times New Roman"/>
                <a:cs typeface="Times New Roman"/>
              </a:rPr>
              <a:t> page, ensure that the </a:t>
            </a:r>
            <a:r>
              <a:rPr lang="en-US" sz="1000" b="1" dirty="0">
                <a:solidFill>
                  <a:prstClr val="black"/>
                </a:solidFill>
                <a:latin typeface="Arial"/>
                <a:ea typeface="Times New Roman"/>
                <a:cs typeface="Times New Roman"/>
              </a:rPr>
              <a:t>Domain Name System (DNS) Server</a:t>
            </a:r>
            <a:r>
              <a:rPr lang="en-US" sz="1000" dirty="0">
                <a:solidFill>
                  <a:prstClr val="black"/>
                </a:solidFill>
                <a:latin typeface="Arial"/>
                <a:ea typeface="Times New Roman"/>
                <a:cs typeface="Times New Roman"/>
              </a:rPr>
              <a:t> and the </a:t>
            </a:r>
            <a:r>
              <a:rPr lang="en-US" sz="1000" b="1" dirty="0">
                <a:solidFill>
                  <a:prstClr val="black"/>
                </a:solidFill>
                <a:latin typeface="Arial"/>
                <a:ea typeface="Times New Roman"/>
                <a:cs typeface="Times New Roman"/>
              </a:rPr>
              <a:t>Global Catalog (GC)</a:t>
            </a:r>
            <a:r>
              <a:rPr lang="en-US" sz="1000" dirty="0">
                <a:solidFill>
                  <a:prstClr val="black"/>
                </a:solidFill>
                <a:latin typeface="Arial"/>
                <a:ea typeface="Times New Roman"/>
                <a:cs typeface="Times New Roman"/>
              </a:rPr>
              <a:t> check boxes are selected, and then select the </a:t>
            </a:r>
            <a:r>
              <a:rPr lang="en-US" sz="1000" b="1" dirty="0">
                <a:solidFill>
                  <a:prstClr val="black"/>
                </a:solidFill>
                <a:latin typeface="Arial"/>
                <a:ea typeface="Times New Roman"/>
                <a:cs typeface="Times New Roman"/>
              </a:rPr>
              <a:t>Read only domain controller (RODC)</a:t>
            </a:r>
            <a:r>
              <a:rPr lang="en-US" sz="1000" dirty="0">
                <a:solidFill>
                  <a:prstClr val="black"/>
                </a:solidFill>
                <a:latin typeface="Arial"/>
                <a:ea typeface="Times New Roman"/>
                <a:cs typeface="Times New Roman"/>
              </a:rPr>
              <a:t> check box.</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a:solidFill>
                  <a:prstClr val="black"/>
                </a:solidFill>
                <a:latin typeface="Arial"/>
                <a:ea typeface="Times New Roman"/>
                <a:cs typeface="Times New Roman"/>
              </a:rPr>
              <a:t>Type and confirm the </a:t>
            </a:r>
            <a:r>
              <a:rPr lang="en-US" sz="1000" b="1" dirty="0">
                <a:solidFill>
                  <a:prstClr val="black"/>
                </a:solidFill>
                <a:latin typeface="Arial"/>
                <a:ea typeface="Times New Roman"/>
                <a:cs typeface="Times New Roman"/>
              </a:rPr>
              <a:t>Directory Services Restore Mode (DSRM) password</a:t>
            </a:r>
            <a:r>
              <a:rPr lang="en-US" sz="1000" dirty="0">
                <a:solidFill>
                  <a:prstClr val="black"/>
                </a:solidFill>
                <a:latin typeface="Arial"/>
                <a:ea typeface="Times New Roman"/>
                <a:cs typeface="Times New Roman"/>
              </a:rPr>
              <a:t> to be </a:t>
            </a:r>
            <a:r>
              <a:rPr lang="en-US" sz="1000" b="1" dirty="0">
                <a:solidFill>
                  <a:prstClr val="black"/>
                </a:solidFill>
                <a:latin typeface="Arial"/>
                <a:ea typeface="Times New Roman"/>
                <a:cs typeface="Times New Roman"/>
              </a:rPr>
              <a:t>Pa55w.rd</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Next</a:t>
            </a:r>
            <a:r>
              <a:rPr lang="en-US" sz="1000" dirty="0">
                <a:solidFill>
                  <a:prstClr val="black"/>
                </a:solidFill>
                <a:latin typeface="Arial"/>
                <a:ea typeface="Times New Roman"/>
                <a:cs typeface="Times New Roman"/>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a:solidFill>
                  <a:prstClr val="black"/>
                </a:solidFill>
                <a:latin typeface="Arial"/>
                <a:ea typeface="Times New Roman"/>
                <a:cs typeface="Times New Roman"/>
              </a:rPr>
              <a:t>On the </a:t>
            </a:r>
            <a:r>
              <a:rPr lang="en-US" sz="1000" b="1" dirty="0">
                <a:solidFill>
                  <a:prstClr val="black"/>
                </a:solidFill>
                <a:latin typeface="Arial"/>
                <a:ea typeface="Times New Roman"/>
                <a:cs typeface="Times New Roman"/>
              </a:rPr>
              <a:t>RODC Options</a:t>
            </a:r>
            <a:r>
              <a:rPr lang="en-US" sz="1000" dirty="0">
                <a:solidFill>
                  <a:prstClr val="black"/>
                </a:solidFill>
                <a:latin typeface="Arial"/>
                <a:ea typeface="Times New Roman"/>
                <a:cs typeface="Times New Roman"/>
              </a:rPr>
              <a:t> page, click </a:t>
            </a:r>
            <a:r>
              <a:rPr lang="en-US" sz="1000" b="1" dirty="0">
                <a:solidFill>
                  <a:prstClr val="black"/>
                </a:solidFill>
                <a:latin typeface="Arial"/>
                <a:ea typeface="Times New Roman"/>
                <a:cs typeface="Times New Roman"/>
              </a:rPr>
              <a:t>Next</a:t>
            </a:r>
            <a:r>
              <a:rPr lang="en-US" sz="1000" dirty="0">
                <a:solidFill>
                  <a:prstClr val="black"/>
                </a:solidFill>
                <a:latin typeface="Arial"/>
                <a:ea typeface="Times New Roman"/>
                <a:cs typeface="Times New Roman"/>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a:solidFill>
                  <a:prstClr val="black"/>
                </a:solidFill>
                <a:latin typeface="Arial"/>
                <a:ea typeface="Times New Roman"/>
                <a:cs typeface="Times New Roman"/>
              </a:rPr>
              <a:t>On the </a:t>
            </a:r>
            <a:r>
              <a:rPr lang="en-US" sz="1000" b="1" dirty="0">
                <a:solidFill>
                  <a:prstClr val="black"/>
                </a:solidFill>
                <a:latin typeface="Arial"/>
                <a:ea typeface="Times New Roman"/>
                <a:cs typeface="Times New Roman"/>
              </a:rPr>
              <a:t>Additional Options</a:t>
            </a:r>
            <a:r>
              <a:rPr lang="en-US" sz="1000" dirty="0">
                <a:solidFill>
                  <a:prstClr val="black"/>
                </a:solidFill>
                <a:latin typeface="Arial"/>
                <a:ea typeface="Times New Roman"/>
                <a:cs typeface="Times New Roman"/>
              </a:rPr>
              <a:t> page, click </a:t>
            </a:r>
            <a:r>
              <a:rPr lang="en-US" sz="1000" b="1" dirty="0">
                <a:solidFill>
                  <a:prstClr val="black"/>
                </a:solidFill>
                <a:latin typeface="Arial"/>
                <a:ea typeface="Times New Roman"/>
                <a:cs typeface="Times New Roman"/>
              </a:rPr>
              <a:t>Next</a:t>
            </a:r>
            <a:r>
              <a:rPr lang="en-US" sz="1000" dirty="0">
                <a:solidFill>
                  <a:prstClr val="black"/>
                </a:solidFill>
                <a:latin typeface="Arial"/>
                <a:ea typeface="Times New Roman"/>
                <a:cs typeface="Times New Roman"/>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a:solidFill>
                  <a:prstClr val="black"/>
                </a:solidFill>
                <a:latin typeface="Arial"/>
                <a:ea typeface="Times New Roman"/>
                <a:cs typeface="Times New Roman"/>
              </a:rPr>
              <a:t>On the </a:t>
            </a:r>
            <a:r>
              <a:rPr lang="en-US" sz="1000" b="1" dirty="0">
                <a:solidFill>
                  <a:prstClr val="black"/>
                </a:solidFill>
                <a:latin typeface="Arial"/>
                <a:ea typeface="Times New Roman"/>
                <a:cs typeface="Times New Roman"/>
              </a:rPr>
              <a:t>Paths</a:t>
            </a:r>
            <a:r>
              <a:rPr lang="en-US" sz="1000" dirty="0">
                <a:solidFill>
                  <a:prstClr val="black"/>
                </a:solidFill>
                <a:latin typeface="Arial"/>
                <a:ea typeface="Times New Roman"/>
                <a:cs typeface="Times New Roman"/>
              </a:rPr>
              <a:t> page, click </a:t>
            </a:r>
            <a:r>
              <a:rPr lang="en-US" sz="1000" b="1" dirty="0">
                <a:solidFill>
                  <a:prstClr val="black"/>
                </a:solidFill>
                <a:latin typeface="Arial"/>
                <a:ea typeface="Times New Roman"/>
                <a:cs typeface="Times New Roman"/>
              </a:rPr>
              <a:t>Next</a:t>
            </a:r>
            <a:r>
              <a:rPr lang="en-US" sz="1000" dirty="0">
                <a:solidFill>
                  <a:prstClr val="black"/>
                </a:solidFill>
                <a:latin typeface="Arial"/>
                <a:ea typeface="Times New Roman"/>
                <a:cs typeface="Times New Roman"/>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a:solidFill>
                  <a:prstClr val="black"/>
                </a:solidFill>
                <a:latin typeface="Arial"/>
                <a:ea typeface="Times New Roman"/>
                <a:cs typeface="Times New Roman"/>
              </a:rPr>
              <a:t>On the </a:t>
            </a:r>
            <a:r>
              <a:rPr lang="en-US" sz="1000" b="1" dirty="0">
                <a:solidFill>
                  <a:prstClr val="black"/>
                </a:solidFill>
                <a:latin typeface="Arial"/>
                <a:ea typeface="Times New Roman"/>
                <a:cs typeface="Times New Roman"/>
              </a:rPr>
              <a:t>Review Options</a:t>
            </a:r>
            <a:r>
              <a:rPr lang="en-US" sz="1000" dirty="0">
                <a:solidFill>
                  <a:prstClr val="black"/>
                </a:solidFill>
                <a:latin typeface="Arial"/>
                <a:ea typeface="Times New Roman"/>
                <a:cs typeface="Times New Roman"/>
              </a:rPr>
              <a:t> page, click </a:t>
            </a:r>
            <a:r>
              <a:rPr lang="en-US" sz="1000" b="1" dirty="0">
                <a:solidFill>
                  <a:prstClr val="black"/>
                </a:solidFill>
                <a:latin typeface="Arial"/>
                <a:ea typeface="Times New Roman"/>
                <a:cs typeface="Times New Roman"/>
              </a:rPr>
              <a:t>Next</a:t>
            </a:r>
            <a:r>
              <a:rPr lang="en-US" sz="1000" dirty="0">
                <a:solidFill>
                  <a:prstClr val="black"/>
                </a:solidFill>
                <a:latin typeface="Arial"/>
                <a:ea typeface="Times New Roman"/>
                <a:cs typeface="Times New Roman"/>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a:solidFill>
                  <a:prstClr val="black"/>
                </a:solidFill>
                <a:latin typeface="Arial"/>
                <a:ea typeface="Times New Roman"/>
                <a:cs typeface="Times New Roman"/>
              </a:rPr>
              <a:t>On the </a:t>
            </a:r>
            <a:r>
              <a:rPr lang="en-US" sz="1000" b="1" dirty="0">
                <a:solidFill>
                  <a:prstClr val="black"/>
                </a:solidFill>
                <a:latin typeface="Arial"/>
                <a:ea typeface="Times New Roman"/>
                <a:cs typeface="Times New Roman"/>
              </a:rPr>
              <a:t>Prerequisites Check</a:t>
            </a:r>
            <a:r>
              <a:rPr lang="en-US" sz="1000" dirty="0">
                <a:solidFill>
                  <a:prstClr val="black"/>
                </a:solidFill>
                <a:latin typeface="Arial"/>
                <a:ea typeface="Times New Roman"/>
                <a:cs typeface="Times New Roman"/>
              </a:rPr>
              <a:t> page, click </a:t>
            </a:r>
            <a:r>
              <a:rPr lang="en-US" sz="1000" b="1" dirty="0">
                <a:solidFill>
                  <a:prstClr val="black"/>
                </a:solidFill>
                <a:latin typeface="Arial"/>
                <a:ea typeface="Times New Roman"/>
                <a:cs typeface="Times New Roman"/>
              </a:rPr>
              <a:t>Install</a:t>
            </a:r>
            <a:r>
              <a:rPr lang="en-US" sz="1000" dirty="0">
                <a:solidFill>
                  <a:prstClr val="black"/>
                </a:solidFill>
                <a:latin typeface="Arial"/>
                <a:ea typeface="Times New Roman"/>
                <a:cs typeface="Times New Roman"/>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a:solidFill>
                  <a:prstClr val="black"/>
                </a:solidFill>
                <a:latin typeface="Arial"/>
                <a:ea typeface="Times New Roman"/>
                <a:cs typeface="Times New Roman"/>
              </a:rPr>
              <a:t>When the promotion completes, click </a:t>
            </a:r>
            <a:r>
              <a:rPr lang="en-US" sz="1000" b="1" dirty="0">
                <a:solidFill>
                  <a:prstClr val="black"/>
                </a:solidFill>
                <a:latin typeface="Arial"/>
                <a:ea typeface="Times New Roman"/>
                <a:cs typeface="Times New Roman"/>
              </a:rPr>
              <a:t>Close</a:t>
            </a:r>
            <a:r>
              <a:rPr lang="en-US" sz="1000" dirty="0">
                <a:solidFill>
                  <a:prstClr val="black"/>
                </a:solidFill>
                <a:latin typeface="Arial"/>
                <a:ea typeface="Times New Roman"/>
                <a:cs typeface="Times New Roman"/>
              </a:rPr>
              <a:t>. Note that </a:t>
            </a:r>
            <a:r>
              <a:rPr lang="en-US" sz="1000" b="1" dirty="0">
                <a:solidFill>
                  <a:prstClr val="black"/>
                </a:solidFill>
                <a:latin typeface="Arial"/>
                <a:ea typeface="Times New Roman"/>
                <a:cs typeface="Times New Roman"/>
              </a:rPr>
              <a:t>LON-SVR3</a:t>
            </a:r>
            <a:r>
              <a:rPr lang="en-US" sz="1000" dirty="0">
                <a:solidFill>
                  <a:prstClr val="black"/>
                </a:solidFill>
                <a:latin typeface="Arial"/>
                <a:ea typeface="Times New Roman"/>
                <a:cs typeface="Times New Roman"/>
              </a:rPr>
              <a:t> restarts.</a:t>
            </a:r>
            <a:endParaRPr lang="en-IN" sz="1000" dirty="0">
              <a:solidFill>
                <a:prstClr val="black"/>
              </a:solidFill>
              <a:latin typeface="Arial"/>
              <a:ea typeface="Times New Roman"/>
              <a:cs typeface="Times New Roman"/>
            </a:endParaRPr>
          </a:p>
          <a:p>
            <a:pPr lvl="0">
              <a:lnSpc>
                <a:spcPts val="1300"/>
              </a:lnSpc>
              <a:spcBef>
                <a:spcPts val="900"/>
              </a:spcBef>
              <a:spcAft>
                <a:spcPts val="300"/>
              </a:spcAft>
            </a:pPr>
            <a:r>
              <a:rPr lang="en-US" sz="1000" b="1" dirty="0">
                <a:solidFill>
                  <a:prstClr val="black"/>
                </a:solidFill>
                <a:latin typeface="Arial"/>
                <a:ea typeface="Times New Roman"/>
                <a:cs typeface="Segoe UI"/>
              </a:rPr>
              <a:t>Configure the password replication policy</a:t>
            </a:r>
            <a:endParaRPr lang="en-IN" sz="1000" b="1" dirty="0">
              <a:solidFill>
                <a:prstClr val="black"/>
              </a:solidFill>
              <a:latin typeface="Arial"/>
              <a:ea typeface="Times New Roman"/>
              <a:cs typeface="Segoe UI"/>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On </a:t>
            </a:r>
            <a:r>
              <a:rPr lang="en-US" sz="1000" b="1" dirty="0">
                <a:solidFill>
                  <a:prstClr val="black"/>
                </a:solidFill>
                <a:latin typeface="Arial"/>
                <a:ea typeface="Times New Roman"/>
                <a:cs typeface="Times New Roman"/>
              </a:rPr>
              <a:t>LON-DC1</a:t>
            </a:r>
            <a:r>
              <a:rPr lang="en-US" sz="1000" dirty="0">
                <a:solidFill>
                  <a:prstClr val="black"/>
                </a:solidFill>
                <a:latin typeface="Arial"/>
                <a:ea typeface="Times New Roman"/>
                <a:cs typeface="Times New Roman"/>
              </a:rPr>
              <a:t>, in Server Manager, on the </a:t>
            </a:r>
            <a:r>
              <a:rPr lang="en-US" sz="1000" b="1" dirty="0">
                <a:solidFill>
                  <a:prstClr val="black"/>
                </a:solidFill>
                <a:latin typeface="Arial"/>
                <a:ea typeface="Times New Roman"/>
                <a:cs typeface="Times New Roman"/>
              </a:rPr>
              <a:t>Tools</a:t>
            </a:r>
            <a:r>
              <a:rPr lang="en-US" sz="1000" dirty="0">
                <a:solidFill>
                  <a:prstClr val="black"/>
                </a:solidFill>
                <a:latin typeface="Arial"/>
                <a:ea typeface="Times New Roman"/>
                <a:cs typeface="Times New Roman"/>
              </a:rPr>
              <a:t> menu, click </a:t>
            </a:r>
            <a:r>
              <a:rPr lang="en-US" sz="1000" b="1" dirty="0">
                <a:solidFill>
                  <a:prstClr val="black"/>
                </a:solidFill>
                <a:latin typeface="Arial"/>
                <a:ea typeface="Times New Roman"/>
                <a:cs typeface="Times New Roman"/>
              </a:rPr>
              <a:t>Active Directory Users and Computers</a:t>
            </a:r>
            <a:r>
              <a:rPr lang="en-US" sz="1000" dirty="0">
                <a:solidFill>
                  <a:prstClr val="black"/>
                </a:solidFill>
                <a:latin typeface="Arial"/>
                <a:ea typeface="Times New Roman"/>
                <a:cs typeface="Times New Roman"/>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If necessary, expand </a:t>
            </a:r>
            <a:r>
              <a:rPr lang="en-US" sz="1000" b="1" dirty="0">
                <a:solidFill>
                  <a:prstClr val="black"/>
                </a:solidFill>
                <a:latin typeface="Arial"/>
                <a:ea typeface="Times New Roman"/>
                <a:cs typeface="Times New Roman"/>
              </a:rPr>
              <a:t>Adatum.com</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Domain Controllers</a:t>
            </a:r>
            <a:r>
              <a:rPr lang="en-US" sz="1000" dirty="0">
                <a:solidFill>
                  <a:prstClr val="black"/>
                </a:solidFill>
                <a:latin typeface="Arial"/>
                <a:ea typeface="Times New Roman"/>
                <a:cs typeface="Times New Roman"/>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details</a:t>
            </a:r>
            <a:r>
              <a:rPr lang="en-US" sz="1000" dirty="0">
                <a:solidFill>
                  <a:prstClr val="black"/>
                </a:solidFill>
                <a:latin typeface="Arial"/>
                <a:ea typeface="Times New Roman"/>
                <a:cs typeface="Times New Roman"/>
              </a:rPr>
              <a:t> pane, right-click </a:t>
            </a:r>
            <a:r>
              <a:rPr lang="en-US" sz="1000" b="1" dirty="0">
                <a:solidFill>
                  <a:prstClr val="black"/>
                </a:solidFill>
                <a:latin typeface="Arial"/>
                <a:ea typeface="Times New Roman"/>
                <a:cs typeface="Times New Roman"/>
              </a:rPr>
              <a:t>LON-SVR3</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Properties</a:t>
            </a:r>
            <a:r>
              <a:rPr lang="en-US" sz="1000" dirty="0">
                <a:solidFill>
                  <a:prstClr val="black"/>
                </a:solidFill>
                <a:latin typeface="Arial"/>
                <a:ea typeface="Times New Roman"/>
                <a:cs typeface="Times New Roman"/>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LON-SVR3 Properties</a:t>
            </a:r>
            <a:r>
              <a:rPr lang="en-US" sz="1000" dirty="0">
                <a:solidFill>
                  <a:prstClr val="black"/>
                </a:solidFill>
                <a:latin typeface="Arial"/>
                <a:ea typeface="Times New Roman"/>
                <a:cs typeface="Times New Roman"/>
              </a:rPr>
              <a:t> dialog box, click the </a:t>
            </a:r>
            <a:r>
              <a:rPr lang="en-US" sz="1000" b="1" dirty="0">
                <a:solidFill>
                  <a:prstClr val="black"/>
                </a:solidFill>
                <a:latin typeface="Arial"/>
                <a:ea typeface="Times New Roman"/>
                <a:cs typeface="Times New Roman"/>
              </a:rPr>
              <a:t>Password Replication Policy </a:t>
            </a:r>
            <a:r>
              <a:rPr lang="en-US" sz="1000" dirty="0">
                <a:solidFill>
                  <a:prstClr val="black"/>
                </a:solidFill>
                <a:latin typeface="Arial"/>
                <a:ea typeface="Times New Roman"/>
                <a:cs typeface="Times New Roman"/>
              </a:rPr>
              <a:t>tab, and then </a:t>
            </a:r>
            <a:br>
              <a:rPr lang="en-US" sz="1000" dirty="0">
                <a:solidFill>
                  <a:prstClr val="black"/>
                </a:solidFill>
                <a:latin typeface="Arial"/>
                <a:ea typeface="Times New Roman"/>
                <a:cs typeface="Times New Roman"/>
              </a:rPr>
            </a:br>
            <a:r>
              <a:rPr lang="en-US" sz="1000" dirty="0">
                <a:solidFill>
                  <a:prstClr val="black"/>
                </a:solidFill>
                <a:latin typeface="Arial"/>
                <a:ea typeface="Times New Roman"/>
                <a:cs typeface="Times New Roman"/>
              </a:rPr>
              <a:t>click </a:t>
            </a:r>
            <a:r>
              <a:rPr lang="en-US" sz="1000" b="1" dirty="0">
                <a:solidFill>
                  <a:prstClr val="black"/>
                </a:solidFill>
                <a:latin typeface="Arial"/>
                <a:ea typeface="Times New Roman"/>
                <a:cs typeface="Times New Roman"/>
              </a:rPr>
              <a:t>Add</a:t>
            </a:r>
            <a:r>
              <a:rPr lang="en-US" sz="1000" dirty="0">
                <a:solidFill>
                  <a:prstClr val="black"/>
                </a:solidFill>
                <a:latin typeface="Arial"/>
                <a:ea typeface="Times New Roman"/>
                <a:cs typeface="Times New Roman"/>
              </a:rPr>
              <a:t>.</a:t>
            </a:r>
            <a:endParaRPr lang="en-IN" sz="1000" dirty="0">
              <a:solidFill>
                <a:prstClr val="black"/>
              </a:solidFill>
              <a:latin typeface="Arial"/>
              <a:ea typeface="Times New Roman"/>
              <a:cs typeface="Times New Roman"/>
            </a:endParaRPr>
          </a:p>
          <a:p>
            <a:pPr marL="34290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Add Groups, Users and Computers</a:t>
            </a:r>
            <a:r>
              <a:rPr lang="en-US" sz="1000" dirty="0">
                <a:solidFill>
                  <a:prstClr val="black"/>
                </a:solidFill>
                <a:latin typeface="Arial"/>
                <a:ea typeface="Times New Roman"/>
                <a:cs typeface="Times New Roman"/>
              </a:rPr>
              <a:t> dialog box, click </a:t>
            </a:r>
            <a:r>
              <a:rPr lang="en-US" sz="1000" b="1" dirty="0">
                <a:solidFill>
                  <a:prstClr val="black"/>
                </a:solidFill>
                <a:latin typeface="Arial"/>
                <a:ea typeface="Times New Roman"/>
                <a:cs typeface="Times New Roman"/>
              </a:rPr>
              <a:t>Allow passwords for the account to replicate to this RODC</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OK</a:t>
            </a:r>
            <a:r>
              <a:rPr lang="en-US" sz="1000" dirty="0">
                <a:solidFill>
                  <a:prstClr val="black"/>
                </a:solidFill>
                <a:latin typeface="Arial"/>
                <a:ea typeface="Times New Roman"/>
                <a:cs typeface="Times New Roman"/>
              </a:rPr>
              <a:t>.</a:t>
            </a:r>
            <a:r>
              <a:rPr lang="en-US" sz="1000" b="1" dirty="0">
                <a:solidFill>
                  <a:prstClr val="black"/>
                </a:solidFill>
                <a:latin typeface="Arial"/>
                <a:ea typeface="Times New Roman"/>
                <a:cs typeface="Times New Roman"/>
              </a:rPr>
              <a:t> </a:t>
            </a:r>
            <a:endParaRPr lang="en-IN" dirty="0"/>
          </a:p>
        </p:txBody>
      </p:sp>
      <p:sp>
        <p:nvSpPr>
          <p:cNvPr id="4" name="Slide Number Placeholder 3"/>
          <p:cNvSpPr>
            <a:spLocks noGrp="1"/>
          </p:cNvSpPr>
          <p:nvPr>
            <p:ph type="sldNum" sz="quarter" idx="10"/>
          </p:nvPr>
        </p:nvSpPr>
        <p:spPr/>
        <p:txBody>
          <a:bodyPr/>
          <a:lstStyle/>
          <a:p>
            <a:fld id="{D672A183-A65D-4235-94A5-B76932A15A3E}" type="slidenum">
              <a:rPr lang="en-IN" smtClean="0"/>
              <a:t>11</a:t>
            </a:fld>
            <a:endParaRPr lang="en-IN"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IN" sz="1000" dirty="0">
                <a:latin typeface="Arial"/>
              </a:rPr>
              <a:t>(More notes on the next slide)</a:t>
            </a: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20743C</a:t>
            </a:r>
          </a:p>
        </p:txBody>
      </p:sp>
      <p:sp>
        <p:nvSpPr>
          <p:cNvPr id="8" name="Rectangle 7"/>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3: Implementing Directory Services</a:t>
            </a:r>
          </a:p>
        </p:txBody>
      </p:sp>
    </p:spTree>
    <p:extLst>
      <p:ext uri="{BB962C8B-B14F-4D97-AF65-F5344CB8AC3E}">
        <p14:creationId xmlns:p14="http://schemas.microsoft.com/office/powerpoint/2010/main" val="17286574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indent="-342900">
              <a:lnSpc>
                <a:spcPct val="115000"/>
              </a:lnSpc>
              <a:spcAft>
                <a:spcPts val="995"/>
              </a:spcAft>
              <a:buFont typeface="+mj-lt"/>
              <a:buAutoNum type="arabicPeriod" startAt="6"/>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Select Users, Computers, Services Accounts, or Groups</a:t>
            </a:r>
            <a:r>
              <a:rPr lang="en-US" sz="1000" dirty="0">
                <a:solidFill>
                  <a:prstClr val="black"/>
                </a:solidFill>
                <a:latin typeface="Arial"/>
                <a:ea typeface="Times New Roman"/>
                <a:cs typeface="Times New Roman"/>
              </a:rPr>
              <a:t> dialog box, type </a:t>
            </a:r>
            <a:r>
              <a:rPr lang="en-US" sz="1000" b="1" dirty="0">
                <a:solidFill>
                  <a:prstClr val="black"/>
                </a:solidFill>
                <a:latin typeface="Arial"/>
                <a:ea typeface="Times New Roman"/>
                <a:cs typeface="Times New Roman"/>
              </a:rPr>
              <a:t>Managers</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OK</a:t>
            </a:r>
            <a:r>
              <a:rPr lang="en-US" sz="1000" dirty="0">
                <a:solidFill>
                  <a:prstClr val="black"/>
                </a:solidFill>
                <a:latin typeface="Arial"/>
                <a:ea typeface="Times New Roman"/>
                <a:cs typeface="Times New Roman"/>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6"/>
            </a:pPr>
            <a:r>
              <a:rPr lang="en-US" sz="1000" dirty="0">
                <a:solidFill>
                  <a:prstClr val="black"/>
                </a:solidFill>
                <a:latin typeface="Arial"/>
                <a:ea typeface="Times New Roman"/>
                <a:cs typeface="Times New Roman"/>
              </a:rPr>
              <a:t>Click the </a:t>
            </a:r>
            <a:r>
              <a:rPr lang="en-US" sz="1000" b="1" dirty="0">
                <a:solidFill>
                  <a:prstClr val="black"/>
                </a:solidFill>
                <a:latin typeface="Arial"/>
                <a:ea typeface="Times New Roman"/>
                <a:cs typeface="Times New Roman"/>
              </a:rPr>
              <a:t>Managed By</a:t>
            </a:r>
            <a:r>
              <a:rPr lang="en-US" sz="1000" dirty="0">
                <a:solidFill>
                  <a:prstClr val="black"/>
                </a:solidFill>
                <a:latin typeface="Arial"/>
                <a:ea typeface="Times New Roman"/>
                <a:cs typeface="Times New Roman"/>
              </a:rPr>
              <a:t> tab, and then click </a:t>
            </a:r>
            <a:r>
              <a:rPr lang="en-US" sz="1000" b="1" dirty="0">
                <a:solidFill>
                  <a:prstClr val="black"/>
                </a:solidFill>
                <a:latin typeface="Arial"/>
                <a:ea typeface="Times New Roman"/>
                <a:cs typeface="Times New Roman"/>
              </a:rPr>
              <a:t>Change</a:t>
            </a:r>
            <a:r>
              <a:rPr lang="en-US" sz="1000" dirty="0">
                <a:solidFill>
                  <a:prstClr val="black"/>
                </a:solidFill>
                <a:latin typeface="Arial"/>
                <a:ea typeface="Times New Roman"/>
                <a:cs typeface="Times New Roman"/>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6"/>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Select User or Group</a:t>
            </a:r>
            <a:r>
              <a:rPr lang="en-US" sz="1000" dirty="0">
                <a:solidFill>
                  <a:prstClr val="black"/>
                </a:solidFill>
                <a:latin typeface="Arial"/>
                <a:ea typeface="Times New Roman"/>
                <a:cs typeface="Times New Roman"/>
              </a:rPr>
              <a:t> dialog box, type </a:t>
            </a:r>
            <a:r>
              <a:rPr lang="en-US" sz="1000" b="1" dirty="0">
                <a:solidFill>
                  <a:prstClr val="black"/>
                </a:solidFill>
                <a:latin typeface="Arial"/>
                <a:ea typeface="Times New Roman"/>
                <a:cs typeface="Times New Roman"/>
              </a:rPr>
              <a:t>IT</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OK</a:t>
            </a:r>
            <a:r>
              <a:rPr lang="en-US" sz="1000" dirty="0">
                <a:solidFill>
                  <a:prstClr val="black"/>
                </a:solidFill>
                <a:latin typeface="Arial"/>
                <a:ea typeface="Times New Roman"/>
                <a:cs typeface="Times New Roman"/>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6"/>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LON-SVR3 Properties</a:t>
            </a:r>
            <a:r>
              <a:rPr lang="en-US" sz="1000" dirty="0">
                <a:solidFill>
                  <a:prstClr val="black"/>
                </a:solidFill>
                <a:latin typeface="Arial"/>
                <a:ea typeface="Times New Roman"/>
                <a:cs typeface="Times New Roman"/>
              </a:rPr>
              <a:t> dialog box, click </a:t>
            </a:r>
            <a:r>
              <a:rPr lang="en-US" sz="1000" b="1" dirty="0">
                <a:solidFill>
                  <a:prstClr val="black"/>
                </a:solidFill>
                <a:latin typeface="Arial"/>
                <a:ea typeface="Times New Roman"/>
                <a:cs typeface="Times New Roman"/>
              </a:rPr>
              <a:t>OK</a:t>
            </a:r>
            <a:r>
              <a:rPr lang="en-US" sz="1000" dirty="0">
                <a:solidFill>
                  <a:prstClr val="black"/>
                </a:solidFill>
                <a:latin typeface="Arial"/>
                <a:ea typeface="Times New Roman"/>
                <a:cs typeface="Times New Roman"/>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6"/>
            </a:pPr>
            <a:r>
              <a:rPr lang="en-US" sz="1000" dirty="0">
                <a:solidFill>
                  <a:prstClr val="black"/>
                </a:solidFill>
                <a:latin typeface="Arial"/>
                <a:ea typeface="Times New Roman"/>
                <a:cs typeface="Times New Roman"/>
              </a:rPr>
              <a:t>Close </a:t>
            </a:r>
            <a:r>
              <a:rPr lang="en-US" sz="1000" b="1" dirty="0">
                <a:solidFill>
                  <a:prstClr val="black"/>
                </a:solidFill>
                <a:latin typeface="Arial"/>
                <a:ea typeface="Times New Roman"/>
                <a:cs typeface="Times New Roman"/>
              </a:rPr>
              <a:t>Active Directory Users and Computers</a:t>
            </a:r>
            <a:r>
              <a:rPr lang="en-US" sz="1000" dirty="0">
                <a:solidFill>
                  <a:prstClr val="black"/>
                </a:solidFill>
                <a:latin typeface="Arial"/>
                <a:ea typeface="Times New Roman"/>
                <a:cs typeface="Times New Roman"/>
              </a:rPr>
              <a:t>.</a:t>
            </a:r>
            <a:endParaRPr lang="en-IN" dirty="0"/>
          </a:p>
        </p:txBody>
      </p:sp>
      <p:sp>
        <p:nvSpPr>
          <p:cNvPr id="4" name="Slide Number Placeholder 3"/>
          <p:cNvSpPr>
            <a:spLocks noGrp="1"/>
          </p:cNvSpPr>
          <p:nvPr>
            <p:ph type="sldNum" sz="quarter" idx="10"/>
          </p:nvPr>
        </p:nvSpPr>
        <p:spPr/>
        <p:txBody>
          <a:bodyPr/>
          <a:lstStyle/>
          <a:p>
            <a:fld id="{D672A183-A65D-4235-94A5-B76932A15A3E}" type="slidenum">
              <a:rPr lang="en-IN" smtClean="0"/>
              <a:t>12</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20743C</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3: Implementing Directory Services</a:t>
            </a:r>
          </a:p>
        </p:txBody>
      </p:sp>
    </p:spTree>
    <p:extLst>
      <p:ext uri="{BB962C8B-B14F-4D97-AF65-F5344CB8AC3E}">
        <p14:creationId xmlns:p14="http://schemas.microsoft.com/office/powerpoint/2010/main" val="17523425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Segoe UI"/>
              </a:rPr>
              <a:t>Describe the problems with cloning domain controllers, such as the presence of checkpoints. Be prepared to talk briefly about update sequence numbers (USNs) and the multimaster replication process</a:t>
            </a:r>
            <a:r>
              <a:rPr lang="en-IN" sz="1000" dirty="0">
                <a:latin typeface="Arial"/>
                <a:ea typeface="Calibri"/>
                <a:cs typeface="Times New Roman"/>
              </a:rPr>
              <a:t>.</a:t>
            </a:r>
          </a:p>
        </p:txBody>
      </p:sp>
      <p:sp>
        <p:nvSpPr>
          <p:cNvPr id="4" name="Slide Number Placeholder 3"/>
          <p:cNvSpPr>
            <a:spLocks noGrp="1"/>
          </p:cNvSpPr>
          <p:nvPr>
            <p:ph type="sldNum" sz="quarter" idx="10"/>
          </p:nvPr>
        </p:nvSpPr>
        <p:spPr/>
        <p:txBody>
          <a:bodyPr/>
          <a:lstStyle/>
          <a:p>
            <a:fld id="{D672A183-A65D-4235-94A5-B76932A15A3E}" type="slidenum">
              <a:rPr lang="en-IN" smtClean="0"/>
              <a:t>13</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20743C</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3: Implementing Directory Services</a:t>
            </a:r>
          </a:p>
        </p:txBody>
      </p:sp>
    </p:spTree>
    <p:extLst>
      <p:ext uri="{BB962C8B-B14F-4D97-AF65-F5344CB8AC3E}">
        <p14:creationId xmlns:p14="http://schemas.microsoft.com/office/powerpoint/2010/main" val="25856898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b="1" dirty="0">
                <a:latin typeface="Arial"/>
                <a:ea typeface="Calibri"/>
                <a:cs typeface="Times New Roman"/>
              </a:rPr>
              <a:t>Note:</a:t>
            </a:r>
            <a:r>
              <a:rPr lang="en-IN" sz="1000" dirty="0">
                <a:latin typeface="Arial"/>
                <a:ea typeface="Calibri"/>
                <a:cs typeface="Times New Roman"/>
              </a:rPr>
              <a:t> This topic has three slides.</a:t>
            </a:r>
          </a:p>
          <a:p>
            <a:pPr>
              <a:lnSpc>
                <a:spcPct val="115000"/>
              </a:lnSpc>
              <a:spcAft>
                <a:spcPts val="1000"/>
              </a:spcAft>
            </a:pPr>
            <a:r>
              <a:rPr lang="en-IN" sz="1000" dirty="0">
                <a:latin typeface="Arial"/>
                <a:ea typeface="Calibri"/>
                <a:cs typeface="Times New Roman"/>
              </a:rPr>
              <a:t>Use the first additional slide to show the process of adding a new domain controller. Use the third slide to show the new features that are available at the Windows Server 2016 functional level.</a:t>
            </a:r>
          </a:p>
        </p:txBody>
      </p:sp>
      <p:sp>
        <p:nvSpPr>
          <p:cNvPr id="4" name="Slide Number Placeholder 3"/>
          <p:cNvSpPr>
            <a:spLocks noGrp="1"/>
          </p:cNvSpPr>
          <p:nvPr>
            <p:ph type="sldNum" sz="quarter" idx="10"/>
          </p:nvPr>
        </p:nvSpPr>
        <p:spPr/>
        <p:txBody>
          <a:bodyPr/>
          <a:lstStyle/>
          <a:p>
            <a:fld id="{D672A183-A65D-4235-94A5-B76932A15A3E}" type="slidenum">
              <a:rPr lang="en-IN" smtClean="0"/>
              <a:t>14</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20743C</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3: Implementing Directory Services</a:t>
            </a:r>
          </a:p>
        </p:txBody>
      </p:sp>
    </p:spTree>
    <p:extLst>
      <p:ext uri="{BB962C8B-B14F-4D97-AF65-F5344CB8AC3E}">
        <p14:creationId xmlns:p14="http://schemas.microsoft.com/office/powerpoint/2010/main" val="22841621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The screenshot on the slide was captured during the process of adding a new Windows Server 2016 domain controller to an existing Windows Server 2012 R2 domain.</a:t>
            </a:r>
          </a:p>
        </p:txBody>
      </p:sp>
      <p:sp>
        <p:nvSpPr>
          <p:cNvPr id="4" name="Slide Number Placeholder 3"/>
          <p:cNvSpPr>
            <a:spLocks noGrp="1"/>
          </p:cNvSpPr>
          <p:nvPr>
            <p:ph type="sldNum" sz="quarter" idx="10"/>
          </p:nvPr>
        </p:nvSpPr>
        <p:spPr/>
        <p:txBody>
          <a:bodyPr/>
          <a:lstStyle/>
          <a:p>
            <a:fld id="{D672A183-A65D-4235-94A5-B76932A15A3E}" type="slidenum">
              <a:rPr lang="en-IN" smtClean="0"/>
              <a:t>15</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20743C</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3: Implementing Directory Services</a:t>
            </a:r>
          </a:p>
        </p:txBody>
      </p:sp>
    </p:spTree>
    <p:extLst>
      <p:ext uri="{BB962C8B-B14F-4D97-AF65-F5344CB8AC3E}">
        <p14:creationId xmlns:p14="http://schemas.microsoft.com/office/powerpoint/2010/main" val="16404121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Discuss the new features that are available when you upgrade to the Windows Server 2016 domain functional level.</a:t>
            </a:r>
          </a:p>
        </p:txBody>
      </p:sp>
      <p:sp>
        <p:nvSpPr>
          <p:cNvPr id="4" name="Slide Number Placeholder 3"/>
          <p:cNvSpPr>
            <a:spLocks noGrp="1"/>
          </p:cNvSpPr>
          <p:nvPr>
            <p:ph type="sldNum" sz="quarter" idx="10"/>
          </p:nvPr>
        </p:nvSpPr>
        <p:spPr/>
        <p:txBody>
          <a:bodyPr/>
          <a:lstStyle/>
          <a:p>
            <a:fld id="{D672A183-A65D-4235-94A5-B76932A15A3E}" type="slidenum">
              <a:rPr lang="en-IN" smtClean="0"/>
              <a:t>16</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20743C</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3: Implementing Directory Services</a:t>
            </a:r>
          </a:p>
        </p:txBody>
      </p:sp>
    </p:spTree>
    <p:extLst>
      <p:ext uri="{BB962C8B-B14F-4D97-AF65-F5344CB8AC3E}">
        <p14:creationId xmlns:p14="http://schemas.microsoft.com/office/powerpoint/2010/main" val="2750848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Provide an overview of the lesson.</a:t>
            </a:r>
          </a:p>
          <a:p>
            <a:pPr>
              <a:lnSpc>
                <a:spcPct val="115000"/>
              </a:lnSpc>
              <a:spcAft>
                <a:spcPts val="1000"/>
              </a:spcAft>
            </a:pPr>
            <a:r>
              <a:rPr lang="en-IN" sz="1000" b="1" dirty="0">
                <a:latin typeface="Arial"/>
                <a:ea typeface="Calibri"/>
                <a:cs typeface="Times New Roman"/>
              </a:rPr>
              <a:t>Question</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You can only configure and administer group managed service accounts on computers that run Windows Server 2008 R2 or later.</a:t>
            </a:r>
          </a:p>
          <a:p>
            <a:pPr>
              <a:lnSpc>
                <a:spcPct val="115000"/>
              </a:lnSpc>
              <a:spcAft>
                <a:spcPts val="1000"/>
              </a:spcAft>
            </a:pPr>
            <a:r>
              <a:rPr lang="en-IN" sz="1000" dirty="0">
                <a:latin typeface="Arial"/>
                <a:ea typeface="Calibri"/>
                <a:cs typeface="Times New Roman"/>
              </a:rPr>
              <a:t>(   ) False</a:t>
            </a:r>
          </a:p>
          <a:p>
            <a:pPr>
              <a:lnSpc>
                <a:spcPct val="115000"/>
              </a:lnSpc>
              <a:spcAft>
                <a:spcPts val="1000"/>
              </a:spcAft>
            </a:pPr>
            <a:r>
              <a:rPr lang="en-IN" sz="1000" dirty="0">
                <a:latin typeface="Arial"/>
                <a:ea typeface="Calibri"/>
                <a:cs typeface="Times New Roman"/>
              </a:rPr>
              <a:t>(   ) True</a:t>
            </a:r>
          </a:p>
          <a:p>
            <a:pPr>
              <a:lnSpc>
                <a:spcPct val="115000"/>
              </a:lnSpc>
              <a:spcAft>
                <a:spcPts val="1000"/>
              </a:spcAft>
            </a:pPr>
            <a:r>
              <a:rPr lang="en-IN" sz="1000" b="1" dirty="0">
                <a:latin typeface="Arial"/>
                <a:ea typeface="Calibri"/>
                <a:cs typeface="Times New Roman"/>
              </a:rPr>
              <a:t>Answer</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 √) False</a:t>
            </a:r>
          </a:p>
          <a:p>
            <a:pPr>
              <a:lnSpc>
                <a:spcPct val="115000"/>
              </a:lnSpc>
              <a:spcAft>
                <a:spcPts val="1000"/>
              </a:spcAft>
            </a:pPr>
            <a:r>
              <a:rPr lang="en-IN" sz="1000" dirty="0">
                <a:latin typeface="Arial"/>
                <a:ea typeface="Calibri"/>
                <a:cs typeface="Times New Roman"/>
              </a:rPr>
              <a:t>(   ) True</a:t>
            </a:r>
          </a:p>
          <a:p>
            <a:pPr>
              <a:lnSpc>
                <a:spcPct val="115000"/>
              </a:lnSpc>
              <a:spcAft>
                <a:spcPts val="1000"/>
              </a:spcAft>
            </a:pPr>
            <a:r>
              <a:rPr lang="en-US" sz="1000" b="1" dirty="0">
                <a:latin typeface="Arial"/>
                <a:ea typeface="Calibri"/>
                <a:cs typeface="Times New Roman"/>
              </a:rPr>
              <a:t>Feedback</a:t>
            </a:r>
          </a:p>
          <a:p>
            <a:pPr>
              <a:lnSpc>
                <a:spcPct val="115000"/>
              </a:lnSpc>
              <a:spcAft>
                <a:spcPts val="1000"/>
              </a:spcAft>
            </a:pPr>
            <a:r>
              <a:rPr lang="en-IN" sz="1000" dirty="0">
                <a:latin typeface="Arial"/>
                <a:ea typeface="Calibri"/>
                <a:cs typeface="Times New Roman"/>
              </a:rPr>
              <a:t>You can only configure and administer group managed service accounts on computers that run Windows Server 2012 or later.</a:t>
            </a:r>
          </a:p>
        </p:txBody>
      </p:sp>
      <p:sp>
        <p:nvSpPr>
          <p:cNvPr id="4" name="Slide Number Placeholder 3"/>
          <p:cNvSpPr>
            <a:spLocks noGrp="1"/>
          </p:cNvSpPr>
          <p:nvPr>
            <p:ph type="sldNum" sz="quarter" idx="10"/>
          </p:nvPr>
        </p:nvSpPr>
        <p:spPr/>
        <p:txBody>
          <a:bodyPr/>
          <a:lstStyle/>
          <a:p>
            <a:fld id="{D672A183-A65D-4235-94A5-B76932A15A3E}" type="slidenum">
              <a:rPr lang="en-IN" smtClean="0"/>
              <a:t>17</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20743C</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3: Implementing Directory Services</a:t>
            </a:r>
          </a:p>
        </p:txBody>
      </p:sp>
    </p:spTree>
    <p:extLst>
      <p:ext uri="{BB962C8B-B14F-4D97-AF65-F5344CB8AC3E}">
        <p14:creationId xmlns:p14="http://schemas.microsoft.com/office/powerpoint/2010/main" val="23304451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Segoe UI"/>
              </a:rPr>
              <a:t>Ask students how they currently manage service accounts.</a:t>
            </a:r>
            <a:endParaRPr lang="en-IN"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672A183-A65D-4235-94A5-B76932A15A3E}" type="slidenum">
              <a:rPr lang="en-IN" smtClean="0"/>
              <a:t>18</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20743C</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3: Implementing Directory Services</a:t>
            </a:r>
          </a:p>
        </p:txBody>
      </p:sp>
    </p:spTree>
    <p:extLst>
      <p:ext uri="{BB962C8B-B14F-4D97-AF65-F5344CB8AC3E}">
        <p14:creationId xmlns:p14="http://schemas.microsoft.com/office/powerpoint/2010/main" val="23735525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Segoe UI"/>
              </a:rPr>
              <a:t>Discuss the content of the topic as you show this slide.</a:t>
            </a:r>
            <a:endParaRPr lang="en-IN"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672A183-A65D-4235-94A5-B76932A15A3E}" type="slidenum">
              <a:rPr lang="en-IN" smtClean="0"/>
              <a:t>19</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20743C</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3: Implementing Directory Services</a:t>
            </a:r>
          </a:p>
        </p:txBody>
      </p:sp>
    </p:spTree>
    <p:extLst>
      <p:ext uri="{BB962C8B-B14F-4D97-AF65-F5344CB8AC3E}">
        <p14:creationId xmlns:p14="http://schemas.microsoft.com/office/powerpoint/2010/main" val="6433184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Provide an overview of the module.</a:t>
            </a:r>
          </a:p>
        </p:txBody>
      </p:sp>
      <p:sp>
        <p:nvSpPr>
          <p:cNvPr id="4" name="Slide Number Placeholder 3"/>
          <p:cNvSpPr>
            <a:spLocks noGrp="1"/>
          </p:cNvSpPr>
          <p:nvPr>
            <p:ph type="sldNum" sz="quarter" idx="10"/>
          </p:nvPr>
        </p:nvSpPr>
        <p:spPr/>
        <p:txBody>
          <a:bodyPr/>
          <a:lstStyle/>
          <a:p>
            <a:fld id="{D672A183-A65D-4235-94A5-B76932A15A3E}" type="slidenum">
              <a:rPr lang="en-IN" smtClean="0"/>
              <a:t>2</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20743C</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3: Implementing Directory Services</a:t>
            </a:r>
          </a:p>
        </p:txBody>
      </p:sp>
    </p:spTree>
    <p:extLst>
      <p:ext uri="{BB962C8B-B14F-4D97-AF65-F5344CB8AC3E}">
        <p14:creationId xmlns:p14="http://schemas.microsoft.com/office/powerpoint/2010/main" val="19435556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dirty="0">
                <a:latin typeface="Arial"/>
                <a:ea typeface="Calibri"/>
                <a:cs typeface="Times New Roman"/>
              </a:rPr>
              <a:t>Mention that Kerberos delegation occurs outside of users’ view. Discuss other real-world uses of Kerberos delegation, such as reverse proxy servers and Microsoft SharePoint. Mention the disadvantages of not using Kerberos delegation, such as multiple user authentication, lack of an audit trail in the logs, and the possibility that users could access unauthorized data.</a:t>
            </a:r>
          </a:p>
        </p:txBody>
      </p:sp>
      <p:sp>
        <p:nvSpPr>
          <p:cNvPr id="4" name="Slide Number Placeholder 3"/>
          <p:cNvSpPr>
            <a:spLocks noGrp="1"/>
          </p:cNvSpPr>
          <p:nvPr>
            <p:ph type="sldNum" sz="quarter" idx="10"/>
          </p:nvPr>
        </p:nvSpPr>
        <p:spPr/>
        <p:txBody>
          <a:bodyPr/>
          <a:lstStyle/>
          <a:p>
            <a:fld id="{D672A183-A65D-4235-94A5-B76932A15A3E}" type="slidenum">
              <a:rPr lang="en-IN" smtClean="0"/>
              <a:t>20</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20743C</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3: Implementing Directory Services</a:t>
            </a:r>
          </a:p>
        </p:txBody>
      </p:sp>
    </p:spTree>
    <p:extLst>
      <p:ext uri="{BB962C8B-B14F-4D97-AF65-F5344CB8AC3E}">
        <p14:creationId xmlns:p14="http://schemas.microsoft.com/office/powerpoint/2010/main" val="27396475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After completing the demonstration, revert the virtual machines.</a:t>
            </a:r>
          </a:p>
          <a:p>
            <a:pPr>
              <a:lnSpc>
                <a:spcPct val="115000"/>
              </a:lnSpc>
              <a:spcAft>
                <a:spcPts val="1000"/>
              </a:spcAft>
            </a:pPr>
            <a:r>
              <a:rPr lang="en-IN" sz="1000" b="1" dirty="0">
                <a:latin typeface="Arial"/>
                <a:ea typeface="Calibri"/>
                <a:cs typeface="Times New Roman"/>
              </a:rPr>
              <a:t>Preparation Steps</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Segoe UI"/>
              </a:rPr>
              <a:t>For this demonstration, you need to use the available virtual machine environment. These should still be running from the previous demonstration. If they are not, before you begin the demonstration, you must complete the following steps:</a:t>
            </a:r>
            <a:endParaRPr lang="en-IN" sz="1000" dirty="0">
              <a:latin typeface="Arial"/>
              <a:ea typeface="Calibri"/>
              <a:cs typeface="Times New Roman"/>
            </a:endParaRPr>
          </a:p>
          <a:p>
            <a:pPr marL="342900" marR="0" lvl="0" indent="-342900">
              <a:spcBef>
                <a:spcPts val="0"/>
              </a:spcBef>
              <a:spcAft>
                <a:spcPts val="995"/>
              </a:spcAft>
              <a:buFont typeface="+mj-lt"/>
              <a:buAutoNum type="arabicPeriod"/>
            </a:pPr>
            <a:r>
              <a:rPr lang="en-IN" sz="1000" dirty="0">
                <a:effectLst/>
                <a:latin typeface="Arial"/>
                <a:ea typeface="Times New Roman"/>
                <a:cs typeface="Segoe UI"/>
              </a:rPr>
              <a:t>On the host computer, start </a:t>
            </a:r>
            <a:r>
              <a:rPr lang="en-IN" sz="1000" b="1" dirty="0">
                <a:latin typeface="Arial"/>
                <a:cs typeface="Times New Roman"/>
              </a:rPr>
              <a:t>Hyper-V Manager</a:t>
            </a:r>
            <a:r>
              <a:rPr lang="en-IN" sz="1000" dirty="0">
                <a:effectLst/>
                <a:latin typeface="Arial"/>
                <a:ea typeface="Times New Roman"/>
                <a:cs typeface="Segoe UI"/>
              </a:rPr>
              <a:t>.</a:t>
            </a:r>
            <a:endParaRPr lang="en-IN" sz="1000" dirty="0">
              <a:effectLst/>
              <a:latin typeface="Arial"/>
            </a:endParaRPr>
          </a:p>
          <a:p>
            <a:pPr marL="342900" marR="0" lvl="0" indent="-342900">
              <a:spcBef>
                <a:spcPts val="0"/>
              </a:spcBef>
              <a:spcAft>
                <a:spcPts val="995"/>
              </a:spcAft>
              <a:buFont typeface="+mj-lt"/>
              <a:buAutoNum type="arabicPeriod"/>
            </a:pPr>
            <a:r>
              <a:rPr lang="en-IN" sz="1000" dirty="0">
                <a:effectLst/>
                <a:latin typeface="Arial"/>
                <a:ea typeface="Times New Roman"/>
                <a:cs typeface="Segoe UI"/>
              </a:rPr>
              <a:t>In </a:t>
            </a:r>
            <a:r>
              <a:rPr lang="en-IN" sz="1000" dirty="0">
                <a:latin typeface="Arial"/>
                <a:cs typeface="Times New Roman"/>
              </a:rPr>
              <a:t>Hyper-V Manager</a:t>
            </a:r>
            <a:r>
              <a:rPr lang="en-IN" sz="1000" dirty="0">
                <a:effectLst/>
                <a:latin typeface="Arial"/>
                <a:ea typeface="Times New Roman"/>
                <a:cs typeface="Segoe UI"/>
              </a:rPr>
              <a:t>, click </a:t>
            </a:r>
            <a:r>
              <a:rPr lang="en-IN" sz="1000" b="1" dirty="0">
                <a:latin typeface="Arial"/>
                <a:cs typeface="Times New Roman"/>
              </a:rPr>
              <a:t>20743C-LON-DC1</a:t>
            </a:r>
            <a:r>
              <a:rPr lang="en-IN" sz="1000" dirty="0">
                <a:effectLst/>
                <a:latin typeface="Arial"/>
                <a:ea typeface="Times New Roman"/>
                <a:cs typeface="Segoe UI"/>
              </a:rPr>
              <a:t>, and then in the </a:t>
            </a:r>
            <a:r>
              <a:rPr lang="en-IN" sz="1000" b="1" dirty="0">
                <a:latin typeface="Arial"/>
                <a:cs typeface="Times New Roman"/>
              </a:rPr>
              <a:t>Actions</a:t>
            </a:r>
            <a:r>
              <a:rPr lang="en-IN" sz="1000" dirty="0">
                <a:effectLst/>
                <a:latin typeface="Arial"/>
                <a:ea typeface="Times New Roman"/>
                <a:cs typeface="Segoe UI"/>
              </a:rPr>
              <a:t> pane, click </a:t>
            </a:r>
            <a:r>
              <a:rPr lang="en-IN" sz="1000" b="1" dirty="0">
                <a:latin typeface="Arial"/>
                <a:cs typeface="Times New Roman"/>
              </a:rPr>
              <a:t>Start</a:t>
            </a:r>
            <a:r>
              <a:rPr lang="en-IN" sz="1000" dirty="0">
                <a:effectLst/>
                <a:latin typeface="Arial"/>
                <a:ea typeface="Times New Roman"/>
                <a:cs typeface="Segoe UI"/>
              </a:rPr>
              <a:t>.</a:t>
            </a:r>
            <a:endParaRPr lang="en-IN" sz="1000" dirty="0">
              <a:effectLst/>
              <a:latin typeface="Arial"/>
            </a:endParaRPr>
          </a:p>
          <a:p>
            <a:pPr marL="342900" marR="0" lvl="0" indent="-342900">
              <a:spcBef>
                <a:spcPts val="0"/>
              </a:spcBef>
              <a:spcAft>
                <a:spcPts val="995"/>
              </a:spcAft>
              <a:buFont typeface="+mj-lt"/>
              <a:buAutoNum type="arabicPeriod"/>
            </a:pPr>
            <a:r>
              <a:rPr lang="en-IN" sz="1000" dirty="0">
                <a:effectLst/>
                <a:latin typeface="Arial"/>
                <a:ea typeface="Times New Roman"/>
                <a:cs typeface="Segoe UI"/>
              </a:rPr>
              <a:t>In the </a:t>
            </a:r>
            <a:r>
              <a:rPr lang="en-IN" sz="1000" b="1" dirty="0">
                <a:latin typeface="Arial"/>
                <a:cs typeface="Times New Roman"/>
              </a:rPr>
              <a:t>Actions</a:t>
            </a:r>
            <a:r>
              <a:rPr lang="en-IN" sz="1000" dirty="0">
                <a:effectLst/>
                <a:latin typeface="Arial"/>
                <a:ea typeface="Times New Roman"/>
                <a:cs typeface="Segoe UI"/>
              </a:rPr>
              <a:t> pane, click </a:t>
            </a:r>
            <a:r>
              <a:rPr lang="en-IN" sz="1000" b="1" dirty="0">
                <a:latin typeface="Arial"/>
                <a:cs typeface="Times New Roman"/>
              </a:rPr>
              <a:t>Connect</a:t>
            </a:r>
            <a:r>
              <a:rPr lang="en-IN" sz="1000" dirty="0">
                <a:effectLst/>
                <a:latin typeface="Arial"/>
                <a:ea typeface="Times New Roman"/>
                <a:cs typeface="Segoe UI"/>
              </a:rPr>
              <a:t>. Wait until the virtual machine starts.</a:t>
            </a:r>
            <a:endParaRPr lang="en-IN" sz="1000" dirty="0">
              <a:effectLst/>
              <a:latin typeface="Arial"/>
            </a:endParaRPr>
          </a:p>
          <a:p>
            <a:pPr marL="342900" marR="0" lvl="0" indent="-342900">
              <a:spcBef>
                <a:spcPts val="0"/>
              </a:spcBef>
              <a:spcAft>
                <a:spcPts val="995"/>
              </a:spcAft>
              <a:buFont typeface="+mj-lt"/>
              <a:buAutoNum type="arabicPeriod"/>
            </a:pPr>
            <a:r>
              <a:rPr lang="en-IN" sz="1000" dirty="0">
                <a:effectLst/>
                <a:latin typeface="Arial"/>
                <a:ea typeface="Times New Roman"/>
                <a:cs typeface="Segoe UI"/>
              </a:rPr>
              <a:t>Sign in by using the following credentials:</a:t>
            </a:r>
            <a:endParaRPr lang="en-IN" sz="1000" dirty="0">
              <a:effectLst/>
              <a:latin typeface="Arial"/>
            </a:endParaRPr>
          </a:p>
          <a:p>
            <a:pPr marL="800100" lvl="1" indent="-342900">
              <a:lnSpc>
                <a:spcPct val="115000"/>
              </a:lnSpc>
              <a:spcAft>
                <a:spcPts val="995"/>
              </a:spcAft>
              <a:buFont typeface="Courier New" panose="02070309020205020404" pitchFamily="49" charset="0"/>
              <a:buChar char="o"/>
            </a:pPr>
            <a:r>
              <a:rPr lang="en-US" sz="1000" dirty="0">
                <a:effectLst/>
                <a:latin typeface="Arial"/>
                <a:ea typeface="Times New Roman"/>
                <a:cs typeface="Times New Roman"/>
              </a:rPr>
              <a:t>User</a:t>
            </a:r>
            <a:r>
              <a:rPr lang="en-US" sz="1000" dirty="0">
                <a:effectLst/>
                <a:latin typeface="Arial"/>
                <a:ea typeface="Times New Roman"/>
                <a:cs typeface="Segoe UI"/>
              </a:rPr>
              <a:t> name: </a:t>
            </a:r>
            <a:r>
              <a:rPr lang="en-US" sz="1000" b="1" dirty="0">
                <a:effectLst/>
                <a:latin typeface="Arial"/>
                <a:ea typeface="Times New Roman"/>
                <a:cs typeface="Times New Roman"/>
              </a:rPr>
              <a:t>Administrator</a:t>
            </a:r>
            <a:endParaRPr lang="en-IN" sz="1000" dirty="0">
              <a:effectLst/>
              <a:latin typeface="Arial"/>
              <a:ea typeface="Times New Roman"/>
              <a:cs typeface="Times New Roman"/>
            </a:endParaRPr>
          </a:p>
          <a:p>
            <a:pPr marL="800100" lvl="1" indent="-342900">
              <a:lnSpc>
                <a:spcPct val="115000"/>
              </a:lnSpc>
              <a:spcAft>
                <a:spcPts val="995"/>
              </a:spcAft>
              <a:buFont typeface="Courier New" panose="02070309020205020404" pitchFamily="49" charset="0"/>
              <a:buChar char="o"/>
            </a:pPr>
            <a:r>
              <a:rPr lang="en-US" sz="1000" dirty="0">
                <a:effectLst/>
                <a:latin typeface="Arial"/>
                <a:ea typeface="Times New Roman"/>
                <a:cs typeface="Times New Roman"/>
              </a:rPr>
              <a:t>Password</a:t>
            </a:r>
            <a:r>
              <a:rPr lang="en-US" sz="1000" dirty="0">
                <a:effectLst/>
                <a:latin typeface="Arial"/>
                <a:ea typeface="Times New Roman"/>
                <a:cs typeface="Segoe UI"/>
              </a:rPr>
              <a:t>: </a:t>
            </a:r>
            <a:r>
              <a:rPr lang="en-US" sz="1000" b="1" dirty="0">
                <a:effectLst/>
                <a:latin typeface="Arial"/>
                <a:ea typeface="Times New Roman"/>
                <a:cs typeface="Times New Roman"/>
              </a:rPr>
              <a:t>Pa55w.rd</a:t>
            </a:r>
            <a:endParaRPr lang="en-IN" sz="1000" dirty="0">
              <a:effectLst/>
              <a:latin typeface="Arial"/>
              <a:ea typeface="Times New Roman"/>
              <a:cs typeface="Times New Roman"/>
            </a:endParaRPr>
          </a:p>
          <a:p>
            <a:pPr marL="800100" lvl="1" indent="-342900">
              <a:lnSpc>
                <a:spcPct val="115000"/>
              </a:lnSpc>
              <a:spcAft>
                <a:spcPts val="995"/>
              </a:spcAft>
              <a:buFont typeface="Courier New" panose="02070309020205020404" pitchFamily="49" charset="0"/>
              <a:buChar char="o"/>
            </a:pPr>
            <a:r>
              <a:rPr lang="en-US" sz="1000" dirty="0">
                <a:effectLst/>
                <a:latin typeface="Arial"/>
                <a:ea typeface="Times New Roman"/>
                <a:cs typeface="Times New Roman"/>
              </a:rPr>
              <a:t>Domain</a:t>
            </a:r>
            <a:r>
              <a:rPr lang="en-US" sz="1000" dirty="0">
                <a:effectLst/>
                <a:latin typeface="Arial"/>
                <a:ea typeface="Times New Roman"/>
                <a:cs typeface="Segoe UI"/>
              </a:rPr>
              <a:t>: </a:t>
            </a:r>
            <a:r>
              <a:rPr lang="en-US" sz="1000" b="1" dirty="0">
                <a:effectLst/>
                <a:latin typeface="Arial"/>
                <a:ea typeface="Times New Roman"/>
                <a:cs typeface="Times New Roman"/>
              </a:rPr>
              <a:t>Adatum</a:t>
            </a:r>
            <a:endParaRPr lang="en-IN" sz="1000" dirty="0">
              <a:effectLst/>
              <a:latin typeface="Arial"/>
              <a:ea typeface="Times New Roman"/>
              <a:cs typeface="Times New Roman"/>
            </a:endParaRPr>
          </a:p>
          <a:p>
            <a:pPr>
              <a:lnSpc>
                <a:spcPct val="115000"/>
              </a:lnSpc>
              <a:spcAft>
                <a:spcPts val="1000"/>
              </a:spcAft>
            </a:pPr>
            <a:r>
              <a:rPr lang="en-IN" sz="1000" b="1" dirty="0">
                <a:latin typeface="Arial"/>
                <a:ea typeface="Calibri"/>
                <a:cs typeface="Times New Roman"/>
              </a:rPr>
              <a:t>Demonstration Steps</a:t>
            </a:r>
            <a:endParaRPr lang="en-IN"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On</a:t>
            </a:r>
            <a:r>
              <a:rPr lang="en-US" sz="1000" dirty="0">
                <a:effectLst/>
                <a:latin typeface="Arial"/>
                <a:ea typeface="Times New Roman"/>
                <a:cs typeface="Segoe UI"/>
              </a:rPr>
              <a:t> </a:t>
            </a:r>
            <a:r>
              <a:rPr lang="en-US" sz="1000" b="1" dirty="0">
                <a:effectLst/>
                <a:latin typeface="Arial"/>
                <a:ea typeface="Times New Roman"/>
                <a:cs typeface="Segoe UI"/>
              </a:rPr>
              <a:t>LON-DC1</a:t>
            </a:r>
            <a:r>
              <a:rPr lang="en-US" sz="1000" dirty="0">
                <a:effectLst/>
                <a:latin typeface="Arial"/>
                <a:ea typeface="Times New Roman"/>
                <a:cs typeface="Segoe UI"/>
              </a:rPr>
              <a:t>, right-click </a:t>
            </a:r>
            <a:r>
              <a:rPr lang="en-US" sz="1000" b="1" dirty="0">
                <a:effectLst/>
                <a:latin typeface="Arial"/>
                <a:ea typeface="Times New Roman"/>
                <a:cs typeface="Times New Roman"/>
              </a:rPr>
              <a:t>Start</a:t>
            </a:r>
            <a:r>
              <a:rPr lang="en-US" sz="1000" dirty="0">
                <a:effectLst/>
                <a:latin typeface="Arial"/>
                <a:ea typeface="Times New Roman"/>
                <a:cs typeface="Segoe UI"/>
              </a:rPr>
              <a:t>, and then click </a:t>
            </a:r>
            <a:r>
              <a:rPr lang="en-US" sz="1000" b="1" dirty="0">
                <a:effectLst/>
                <a:latin typeface="Arial"/>
                <a:ea typeface="Times New Roman"/>
                <a:cs typeface="Times New Roman"/>
              </a:rPr>
              <a:t>Windows PowerShell (Admin)</a:t>
            </a:r>
            <a:r>
              <a:rPr lang="en-US" sz="1000" dirty="0">
                <a:effectLst/>
                <a:latin typeface="Arial"/>
                <a:ea typeface="Times New Roman"/>
                <a:cs typeface="Segoe UI"/>
              </a:rPr>
              <a:t>.</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Segoe UI"/>
              </a:rPr>
              <a:t>At the Windows PowerShell </a:t>
            </a:r>
            <a:r>
              <a:rPr lang="en-US" sz="1000" dirty="0">
                <a:effectLst/>
                <a:latin typeface="Arial"/>
                <a:ea typeface="Times New Roman"/>
                <a:cs typeface="Times New Roman"/>
              </a:rPr>
              <a:t>command</a:t>
            </a:r>
            <a:r>
              <a:rPr lang="en-US" sz="1000" dirty="0">
                <a:effectLst/>
                <a:latin typeface="Arial"/>
                <a:ea typeface="Times New Roman"/>
                <a:cs typeface="Segoe UI"/>
              </a:rPr>
              <a:t> prompt, type the following command, and then press Enter:</a:t>
            </a:r>
            <a:endParaRPr lang="en-IN" sz="1000" dirty="0">
              <a:effectLst/>
              <a:latin typeface="Arial"/>
              <a:ea typeface="Times New Roman"/>
              <a:cs typeface="Times New Roman"/>
            </a:endParaRPr>
          </a:p>
          <a:p>
            <a:pPr lvl="1">
              <a:lnSpc>
                <a:spcPct val="115000"/>
              </a:lnSpc>
              <a:spcBef>
                <a:spcPts val="600"/>
              </a:spcBef>
              <a:spcAft>
                <a:spcPts val="995"/>
              </a:spcAft>
            </a:pPr>
            <a:r>
              <a:rPr lang="en-US" sz="1000" dirty="0">
                <a:effectLst/>
                <a:latin typeface="Arial"/>
                <a:ea typeface="Times New Roman"/>
                <a:cs typeface="Times New Roman"/>
              </a:rPr>
              <a:t>Add-KdsRootKey –EffectiveTime ((get-date).addhours(-10))</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Segoe UI"/>
              </a:rPr>
              <a:t>At the Windows PowerShell command prompt, </a:t>
            </a:r>
            <a:r>
              <a:rPr lang="en-US" sz="1000" dirty="0">
                <a:solidFill>
                  <a:srgbClr val="000000"/>
                </a:solidFill>
                <a:effectLst/>
                <a:latin typeface="Arial"/>
                <a:ea typeface="Times New Roman"/>
                <a:cs typeface="Segoe UI"/>
              </a:rPr>
              <a:t>type </a:t>
            </a:r>
            <a:r>
              <a:rPr lang="en-US" sz="1000" dirty="0">
                <a:effectLst/>
                <a:latin typeface="Arial"/>
                <a:ea typeface="Times New Roman"/>
                <a:cs typeface="Segoe UI"/>
              </a:rPr>
              <a:t>the following command, and then press Enter:</a:t>
            </a:r>
            <a:endParaRPr lang="en-IN" sz="1000" dirty="0">
              <a:effectLst/>
              <a:latin typeface="Arial"/>
              <a:ea typeface="Times New Roman"/>
              <a:cs typeface="Times New Roman"/>
            </a:endParaRPr>
          </a:p>
          <a:p>
            <a:pPr lvl="1">
              <a:lnSpc>
                <a:spcPct val="115000"/>
              </a:lnSpc>
              <a:spcBef>
                <a:spcPts val="600"/>
              </a:spcBef>
              <a:spcAft>
                <a:spcPts val="995"/>
              </a:spcAft>
            </a:pPr>
            <a:r>
              <a:rPr lang="en-US" sz="1000" dirty="0">
                <a:effectLst/>
                <a:latin typeface="Arial"/>
                <a:ea typeface="Times New Roman"/>
                <a:cs typeface="Times New Roman"/>
              </a:rPr>
              <a:t>New-ADServiceAccount –Name Webservice –DNSHostName LON-DC1 –PrincipalsAllowedToRetrieveManagedPassword LON-DC1$</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Segoe UI"/>
              </a:rPr>
              <a:t>At the Windows PowerShell command prompt, </a:t>
            </a:r>
            <a:r>
              <a:rPr lang="en-US" sz="1000" dirty="0">
                <a:solidFill>
                  <a:srgbClr val="000000"/>
                </a:solidFill>
                <a:effectLst/>
                <a:latin typeface="Arial"/>
                <a:ea typeface="Times New Roman"/>
                <a:cs typeface="Segoe UI"/>
              </a:rPr>
              <a:t>type </a:t>
            </a:r>
            <a:r>
              <a:rPr lang="en-US" sz="1000" dirty="0">
                <a:effectLst/>
                <a:latin typeface="Arial"/>
                <a:ea typeface="Times New Roman"/>
                <a:cs typeface="Segoe UI"/>
              </a:rPr>
              <a:t>the following command, and then press Enter:</a:t>
            </a:r>
            <a:endParaRPr lang="en-IN" sz="1000" dirty="0">
              <a:effectLst/>
              <a:latin typeface="Arial"/>
              <a:ea typeface="Times New Roman"/>
              <a:cs typeface="Times New Roman"/>
            </a:endParaRPr>
          </a:p>
          <a:p>
            <a:pPr lvl="1">
              <a:lnSpc>
                <a:spcPct val="115000"/>
              </a:lnSpc>
              <a:spcBef>
                <a:spcPts val="600"/>
              </a:spcBef>
              <a:spcAft>
                <a:spcPts val="995"/>
              </a:spcAft>
            </a:pPr>
            <a:r>
              <a:rPr lang="en-US" sz="1000" dirty="0">
                <a:effectLst/>
                <a:latin typeface="Arial"/>
                <a:ea typeface="Times New Roman"/>
                <a:cs typeface="Times New Roman"/>
              </a:rPr>
              <a:t>Add-ADComputerServiceAccount –identity LON-DC1 –ServiceAccount Webservice</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endParaRPr lang="en-IN"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D672A183-A65D-4235-94A5-B76932A15A3E}" type="slidenum">
              <a:rPr lang="en-IN" smtClean="0"/>
              <a:t>21</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20743C</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IN" sz="1000" dirty="0">
                <a:latin typeface="Arial"/>
              </a:rPr>
              <a:t>(More notes on the next slide)</a:t>
            </a:r>
          </a:p>
        </p:txBody>
      </p:sp>
      <p:sp>
        <p:nvSpPr>
          <p:cNvPr id="8" name="Rectangle 7"/>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3: Implementing Directory Services</a:t>
            </a:r>
          </a:p>
        </p:txBody>
      </p:sp>
    </p:spTree>
    <p:extLst>
      <p:ext uri="{BB962C8B-B14F-4D97-AF65-F5344CB8AC3E}">
        <p14:creationId xmlns:p14="http://schemas.microsoft.com/office/powerpoint/2010/main" val="3129748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5"/>
            </a:pPr>
            <a:r>
              <a:rPr lang="en-US" sz="1000" dirty="0">
                <a:solidFill>
                  <a:prstClr val="black"/>
                </a:solidFill>
                <a:latin typeface="Arial"/>
                <a:ea typeface="Times New Roman"/>
                <a:cs typeface="Segoe UI"/>
              </a:rPr>
              <a:t>At the Windows PowerShell command prompt, </a:t>
            </a:r>
            <a:r>
              <a:rPr lang="en-US" sz="1000" dirty="0">
                <a:solidFill>
                  <a:srgbClr val="000000"/>
                </a:solidFill>
                <a:latin typeface="Arial"/>
                <a:ea typeface="Times New Roman"/>
                <a:cs typeface="Segoe UI"/>
              </a:rPr>
              <a:t>type </a:t>
            </a:r>
            <a:r>
              <a:rPr lang="en-US" sz="1000" dirty="0">
                <a:solidFill>
                  <a:prstClr val="black"/>
                </a:solidFill>
                <a:latin typeface="Arial"/>
                <a:ea typeface="Times New Roman"/>
                <a:cs typeface="Segoe UI"/>
              </a:rPr>
              <a:t>the following command, and then press Enter:</a:t>
            </a:r>
            <a:endParaRPr lang="en-IN"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a:solidFill>
                  <a:prstClr val="black"/>
                </a:solidFill>
                <a:latin typeface="Arial"/>
                <a:ea typeface="Times New Roman"/>
                <a:cs typeface="Times New Roman"/>
              </a:rPr>
              <a:t>Get-ADServiceAccount -Filter *</a:t>
            </a:r>
            <a:r>
              <a:rPr lang="en-US" sz="1000" dirty="0">
                <a:solidFill>
                  <a:srgbClr val="000000"/>
                </a:solidFill>
                <a:latin typeface="Arial"/>
                <a:ea typeface="Times New Roman"/>
                <a:cs typeface="Segoe UI"/>
              </a:rPr>
              <a:t> </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a:solidFill>
                  <a:srgbClr val="000000"/>
                </a:solidFill>
                <a:latin typeface="Arial"/>
                <a:ea typeface="Times New Roman"/>
                <a:cs typeface="Segoe UI"/>
              </a:rPr>
              <a:t>Note the output of the command.</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a:solidFill>
                  <a:srgbClr val="000000"/>
                </a:solidFill>
                <a:latin typeface="Arial"/>
                <a:ea typeface="Times New Roman"/>
                <a:cs typeface="Segoe UI"/>
              </a:rPr>
              <a:t>Close Windows PowerShell.</a:t>
            </a:r>
            <a:endParaRPr lang="en-IN" dirty="0"/>
          </a:p>
        </p:txBody>
      </p:sp>
      <p:sp>
        <p:nvSpPr>
          <p:cNvPr id="4" name="Slide Number Placeholder 3"/>
          <p:cNvSpPr>
            <a:spLocks noGrp="1"/>
          </p:cNvSpPr>
          <p:nvPr>
            <p:ph type="sldNum" sz="quarter" idx="10"/>
          </p:nvPr>
        </p:nvSpPr>
        <p:spPr/>
        <p:txBody>
          <a:bodyPr/>
          <a:lstStyle/>
          <a:p>
            <a:fld id="{D672A183-A65D-4235-94A5-B76932A15A3E}" type="slidenum">
              <a:rPr lang="en-IN" smtClean="0"/>
              <a:t>22</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20743C</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3: Implementing Directory Services</a:t>
            </a:r>
          </a:p>
        </p:txBody>
      </p:sp>
    </p:spTree>
    <p:extLst>
      <p:ext uri="{BB962C8B-B14F-4D97-AF65-F5344CB8AC3E}">
        <p14:creationId xmlns:p14="http://schemas.microsoft.com/office/powerpoint/2010/main" val="24085909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Ensure that students revert their virtual machines after completing this lab.</a:t>
            </a:r>
          </a:p>
          <a:p>
            <a:pPr>
              <a:lnSpc>
                <a:spcPct val="115000"/>
              </a:lnSpc>
              <a:spcAft>
                <a:spcPts val="1000"/>
              </a:spcAft>
            </a:pPr>
            <a:r>
              <a:rPr lang="en-IN" sz="1000" b="1" dirty="0">
                <a:latin typeface="Arial"/>
                <a:ea typeface="Calibri"/>
                <a:cs typeface="Times New Roman"/>
              </a:rPr>
              <a:t>Exercise 1: Cloning a domain controller</a:t>
            </a:r>
          </a:p>
          <a:p>
            <a:pPr>
              <a:lnSpc>
                <a:spcPct val="115000"/>
              </a:lnSpc>
              <a:spcAft>
                <a:spcPts val="1000"/>
              </a:spcAft>
            </a:pPr>
            <a:r>
              <a:rPr lang="en-IN" sz="1000" dirty="0">
                <a:latin typeface="Arial"/>
                <a:ea typeface="Calibri"/>
                <a:cs typeface="Times New Roman"/>
              </a:rPr>
              <a:t>You decide to test the procedure for cloning domain controllers and to create a test lab environment. You start the process by preparing the source domain controller, </a:t>
            </a:r>
            <a:r>
              <a:rPr lang="en-IN" sz="1000" b="1" dirty="0">
                <a:latin typeface="Arial"/>
                <a:ea typeface="Calibri"/>
                <a:cs typeface="Times New Roman"/>
              </a:rPr>
              <a:t>LON-DC1</a:t>
            </a:r>
            <a:r>
              <a:rPr lang="en-IN" sz="1000" dirty="0">
                <a:latin typeface="Arial"/>
                <a:ea typeface="Calibri"/>
                <a:cs typeface="Times New Roman"/>
              </a:rPr>
              <a:t>.</a:t>
            </a:r>
          </a:p>
          <a:p>
            <a:pPr>
              <a:lnSpc>
                <a:spcPct val="115000"/>
              </a:lnSpc>
              <a:spcAft>
                <a:spcPts val="1000"/>
              </a:spcAft>
            </a:pPr>
            <a:r>
              <a:rPr lang="en-IN" sz="1000" b="1" dirty="0">
                <a:latin typeface="Arial"/>
                <a:ea typeface="Calibri"/>
                <a:cs typeface="Times New Roman"/>
              </a:rPr>
              <a:t>Instructor Note</a:t>
            </a:r>
            <a:r>
              <a:rPr lang="en-IN" sz="1000" dirty="0">
                <a:latin typeface="Arial"/>
                <a:ea typeface="Calibri"/>
                <a:cs typeface="Times New Roman"/>
              </a:rPr>
              <a:t>: Students might not be able to perform this exercise when using a cloud-based lab environment. This exercise requires that they have local access to their Hyper-V host.</a:t>
            </a:r>
          </a:p>
          <a:p>
            <a:pPr>
              <a:lnSpc>
                <a:spcPct val="115000"/>
              </a:lnSpc>
              <a:spcAft>
                <a:spcPts val="1000"/>
              </a:spcAft>
            </a:pPr>
            <a:r>
              <a:rPr lang="en-IN" sz="1000" b="1" dirty="0">
                <a:latin typeface="Arial"/>
                <a:ea typeface="Calibri"/>
                <a:cs typeface="Times New Roman"/>
              </a:rPr>
              <a:t>Exercise 2: Implementing service accounts</a:t>
            </a:r>
          </a:p>
          <a:p>
            <a:pPr>
              <a:lnSpc>
                <a:spcPct val="115000"/>
              </a:lnSpc>
              <a:spcAft>
                <a:spcPts val="1000"/>
              </a:spcAft>
            </a:pPr>
            <a:r>
              <a:rPr lang="en-IN" sz="1000" dirty="0">
                <a:latin typeface="Arial"/>
                <a:ea typeface="Calibri"/>
                <a:cs typeface="Times New Roman"/>
              </a:rPr>
              <a:t>Until now, there has been no consistent policy about accounts that are used for services. On some servers, local accounts are used, while other servers use domain accounts. Password management for these accounts also has not been consistent. Some accounts have non-expiring passwords, while others are updated manually with new passwords. In this scenario, you decide to implement managed service accounts to replace all of these techniques. You will need to create the account, and then assign the account to a web service.</a:t>
            </a:r>
          </a:p>
        </p:txBody>
      </p:sp>
      <p:sp>
        <p:nvSpPr>
          <p:cNvPr id="4" name="Slide Number Placeholder 3"/>
          <p:cNvSpPr>
            <a:spLocks noGrp="1"/>
          </p:cNvSpPr>
          <p:nvPr>
            <p:ph type="sldNum" sz="quarter" idx="10"/>
          </p:nvPr>
        </p:nvSpPr>
        <p:spPr/>
        <p:txBody>
          <a:bodyPr/>
          <a:lstStyle/>
          <a:p>
            <a:fld id="{D672A183-A65D-4235-94A5-B76932A15A3E}" type="slidenum">
              <a:rPr lang="en-IN" smtClean="0"/>
              <a:t>23</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20743C</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3: Implementing Directory Services</a:t>
            </a:r>
          </a:p>
        </p:txBody>
      </p:sp>
    </p:spTree>
    <p:extLst>
      <p:ext uri="{BB962C8B-B14F-4D97-AF65-F5344CB8AC3E}">
        <p14:creationId xmlns:p14="http://schemas.microsoft.com/office/powerpoint/2010/main" val="23097399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IN" dirty="0"/>
          </a:p>
        </p:txBody>
      </p:sp>
      <p:sp>
        <p:nvSpPr>
          <p:cNvPr id="4" name="Slide Number Placeholder 3"/>
          <p:cNvSpPr>
            <a:spLocks noGrp="1"/>
          </p:cNvSpPr>
          <p:nvPr>
            <p:ph type="sldNum" sz="quarter" idx="10"/>
          </p:nvPr>
        </p:nvSpPr>
        <p:spPr/>
        <p:txBody>
          <a:bodyPr/>
          <a:lstStyle/>
          <a:p>
            <a:fld id="{D672A183-A65D-4235-94A5-B76932A15A3E}" type="slidenum">
              <a:rPr lang="en-IN" smtClean="0"/>
              <a:t>24</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20743C</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3: Implementing Directory Services</a:t>
            </a:r>
          </a:p>
        </p:txBody>
      </p:sp>
    </p:spTree>
    <p:extLst>
      <p:ext uri="{BB962C8B-B14F-4D97-AF65-F5344CB8AC3E}">
        <p14:creationId xmlns:p14="http://schemas.microsoft.com/office/powerpoint/2010/main" val="16767275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b="1" dirty="0">
                <a:latin typeface="Arial"/>
                <a:ea typeface="Calibri"/>
                <a:cs typeface="Times New Roman"/>
              </a:rPr>
              <a:t>Question</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What are two benefits of using managed service accounts in Windows Server 2016?</a:t>
            </a:r>
          </a:p>
          <a:p>
            <a:pPr>
              <a:lnSpc>
                <a:spcPct val="115000"/>
              </a:lnSpc>
              <a:spcAft>
                <a:spcPts val="1000"/>
              </a:spcAft>
            </a:pPr>
            <a:r>
              <a:rPr lang="en-IN" sz="1000" b="1" dirty="0">
                <a:latin typeface="Arial"/>
                <a:ea typeface="Calibri"/>
                <a:cs typeface="Times New Roman"/>
              </a:rPr>
              <a:t>Answer</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The benefits are:</a:t>
            </a:r>
          </a:p>
          <a:p>
            <a:pPr marL="171450" indent="-171450">
              <a:lnSpc>
                <a:spcPct val="115000"/>
              </a:lnSpc>
              <a:spcAft>
                <a:spcPts val="1000"/>
              </a:spcAft>
              <a:buFont typeface="Arial" pitchFamily="34" charset="0"/>
              <a:buChar char="•"/>
            </a:pPr>
            <a:r>
              <a:rPr lang="en-IN" sz="1000" dirty="0">
                <a:latin typeface="Arial"/>
                <a:ea typeface="Calibri"/>
                <a:cs typeface="Times New Roman"/>
              </a:rPr>
              <a:t>Automatic password management. A managed service account automatically maintains its own password, including password changes. This can better isolate services from other services on a computer.</a:t>
            </a:r>
          </a:p>
          <a:p>
            <a:pPr marL="171450" indent="-171450">
              <a:lnSpc>
                <a:spcPct val="115000"/>
              </a:lnSpc>
              <a:spcAft>
                <a:spcPts val="1000"/>
              </a:spcAft>
              <a:buFont typeface="Arial" pitchFamily="34" charset="0"/>
              <a:buChar char="•"/>
            </a:pPr>
            <a:r>
              <a:rPr lang="en-IN" sz="1000" dirty="0">
                <a:latin typeface="Arial"/>
                <a:ea typeface="Calibri"/>
                <a:cs typeface="Times New Roman"/>
              </a:rPr>
              <a:t>Simplified service principal name (SPN) management. If the samAccountName property of a computer changes, or if the DNS host name property is modified, the managed service account SPN automatically changes from the old name to the new name for all managed service accounts on the computer.</a:t>
            </a:r>
          </a:p>
          <a:p>
            <a:pPr>
              <a:lnSpc>
                <a:spcPct val="115000"/>
              </a:lnSpc>
              <a:spcAft>
                <a:spcPts val="1000"/>
              </a:spcAft>
            </a:pPr>
            <a:endParaRPr lang="en-IN"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672A183-A65D-4235-94A5-B76932A15A3E}" type="slidenum">
              <a:rPr lang="en-IN" smtClean="0"/>
              <a:t>25</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20743C</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3: Implementing Directory Services</a:t>
            </a:r>
          </a:p>
        </p:txBody>
      </p:sp>
    </p:spTree>
    <p:extLst>
      <p:ext uri="{BB962C8B-B14F-4D97-AF65-F5344CB8AC3E}">
        <p14:creationId xmlns:p14="http://schemas.microsoft.com/office/powerpoint/2010/main" val="1088250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dirty="0">
                <a:latin typeface="Arial"/>
                <a:ea typeface="Calibri"/>
                <a:cs typeface="Times New Roman"/>
              </a:rPr>
              <a:t>Provide an overview of the lesson.</a:t>
            </a:r>
          </a:p>
          <a:p>
            <a:pPr>
              <a:lnSpc>
                <a:spcPct val="115000"/>
              </a:lnSpc>
              <a:spcAft>
                <a:spcPts val="1000"/>
              </a:spcAft>
            </a:pPr>
            <a:r>
              <a:rPr lang="en-IN" sz="1000" b="1" dirty="0">
                <a:latin typeface="Arial"/>
                <a:ea typeface="Calibri"/>
                <a:cs typeface="Times New Roman"/>
              </a:rPr>
              <a:t>Question</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Do you think that your organization might use Azure AD? In what capacity will your organization </a:t>
            </a:r>
            <a:br>
              <a:rPr lang="en-IN" sz="1000" dirty="0">
                <a:latin typeface="Arial"/>
                <a:ea typeface="Calibri"/>
                <a:cs typeface="Times New Roman"/>
              </a:rPr>
            </a:br>
            <a:r>
              <a:rPr lang="en-IN" sz="1000" dirty="0">
                <a:latin typeface="Arial"/>
                <a:ea typeface="Calibri"/>
                <a:cs typeface="Times New Roman"/>
              </a:rPr>
              <a:t>implement it?</a:t>
            </a:r>
          </a:p>
          <a:p>
            <a:pPr>
              <a:lnSpc>
                <a:spcPct val="115000"/>
              </a:lnSpc>
              <a:spcAft>
                <a:spcPts val="1000"/>
              </a:spcAft>
            </a:pPr>
            <a:r>
              <a:rPr lang="en-IN" sz="1000" b="1" dirty="0">
                <a:latin typeface="Arial"/>
                <a:ea typeface="Calibri"/>
                <a:cs typeface="Times New Roman"/>
              </a:rPr>
              <a:t>Answer</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Answers will vary based on students’ organizational needs.</a:t>
            </a:r>
          </a:p>
        </p:txBody>
      </p:sp>
      <p:sp>
        <p:nvSpPr>
          <p:cNvPr id="4" name="Slide Number Placeholder 3"/>
          <p:cNvSpPr>
            <a:spLocks noGrp="1"/>
          </p:cNvSpPr>
          <p:nvPr>
            <p:ph type="sldNum" sz="quarter" idx="10"/>
          </p:nvPr>
        </p:nvSpPr>
        <p:spPr/>
        <p:txBody>
          <a:bodyPr/>
          <a:lstStyle/>
          <a:p>
            <a:fld id="{D672A183-A65D-4235-94A5-B76932A15A3E}" type="slidenum">
              <a:rPr lang="en-IN" smtClean="0"/>
              <a:t>26</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20743C</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3: Implementing Directory Services</a:t>
            </a:r>
          </a:p>
        </p:txBody>
      </p:sp>
    </p:spTree>
    <p:extLst>
      <p:ext uri="{BB962C8B-B14F-4D97-AF65-F5344CB8AC3E}">
        <p14:creationId xmlns:p14="http://schemas.microsoft.com/office/powerpoint/2010/main" val="35214732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b="1" dirty="0">
                <a:latin typeface="Arial"/>
                <a:ea typeface="Calibri"/>
                <a:cs typeface="Times New Roman"/>
              </a:rPr>
              <a:t>Note:</a:t>
            </a:r>
            <a:r>
              <a:rPr lang="en-IN" sz="1000" dirty="0">
                <a:latin typeface="Arial"/>
                <a:ea typeface="Calibri"/>
                <a:cs typeface="Times New Roman"/>
              </a:rPr>
              <a:t> This topic has an additional slide.</a:t>
            </a:r>
          </a:p>
          <a:p>
            <a:pPr>
              <a:lnSpc>
                <a:spcPct val="115000"/>
              </a:lnSpc>
              <a:spcAft>
                <a:spcPts val="1000"/>
              </a:spcAft>
            </a:pPr>
            <a:r>
              <a:rPr lang="en-IN" sz="1000" dirty="0">
                <a:latin typeface="Arial"/>
                <a:ea typeface="Calibri"/>
                <a:cs typeface="Times New Roman"/>
              </a:rPr>
              <a:t>Students might be unfamiliar with some of the concepts in this topic, so make this presentation as interactive as possible to gauge whether you need to provide additional explanation. Focus on comparing AD DS and Azure AD, but start by briefly reviewing Azure subscriptions and accounts to ensure that students do not confuse them with Azure AD directories and domains.</a:t>
            </a:r>
          </a:p>
          <a:p>
            <a:pPr>
              <a:lnSpc>
                <a:spcPct val="115000"/>
              </a:lnSpc>
              <a:spcAft>
                <a:spcPts val="1000"/>
              </a:spcAft>
            </a:pPr>
            <a:r>
              <a:rPr lang="en-IN" sz="1000" dirty="0">
                <a:latin typeface="Arial"/>
                <a:ea typeface="Calibri"/>
                <a:cs typeface="Times New Roman"/>
              </a:rPr>
              <a:t>If students have </a:t>
            </a:r>
            <a:r>
              <a:rPr lang="en-IN" sz="1000" b="1" dirty="0">
                <a:latin typeface="Arial"/>
                <a:ea typeface="Calibri"/>
                <a:cs typeface="Times New Roman"/>
              </a:rPr>
              <a:t>Microsoft</a:t>
            </a:r>
            <a:r>
              <a:rPr lang="en-IN" sz="1000" dirty="0">
                <a:latin typeface="Arial"/>
                <a:ea typeface="Calibri"/>
                <a:cs typeface="Times New Roman"/>
              </a:rPr>
              <a:t> </a:t>
            </a:r>
            <a:r>
              <a:rPr lang="en-IN" sz="1000" b="1" dirty="0">
                <a:latin typeface="Arial"/>
                <a:ea typeface="Calibri"/>
                <a:cs typeface="Times New Roman"/>
              </a:rPr>
              <a:t>Office 365</a:t>
            </a:r>
            <a:r>
              <a:rPr lang="en-IN" sz="1000" dirty="0">
                <a:latin typeface="Arial"/>
                <a:ea typeface="Calibri"/>
                <a:cs typeface="Times New Roman"/>
              </a:rPr>
              <a:t> experience, they might be familiar with cloud, synchronized, and federated identities. Point out that this module covers authentication and authorization of cloud identities only.</a:t>
            </a:r>
          </a:p>
          <a:p>
            <a:pPr>
              <a:lnSpc>
                <a:spcPct val="115000"/>
              </a:lnSpc>
              <a:spcAft>
                <a:spcPts val="1000"/>
              </a:spcAft>
            </a:pPr>
            <a:r>
              <a:rPr lang="en-IN" sz="1000" dirty="0">
                <a:latin typeface="Arial"/>
                <a:ea typeface="Calibri"/>
                <a:cs typeface="Times New Roman"/>
              </a:rPr>
              <a:t>Mention that Azure AD is capable of authenticating and authorizing access to both cloud-based and on-premises applications.</a:t>
            </a:r>
          </a:p>
          <a:p>
            <a:pPr>
              <a:lnSpc>
                <a:spcPct val="115000"/>
              </a:lnSpc>
              <a:spcAft>
                <a:spcPts val="1000"/>
              </a:spcAft>
            </a:pPr>
            <a:r>
              <a:rPr lang="en-IN" sz="1000" dirty="0">
                <a:latin typeface="Arial"/>
                <a:ea typeface="Calibri"/>
                <a:cs typeface="Times New Roman"/>
              </a:rPr>
              <a:t>Consider demonstrating the two Azure portals so that students know which is which: </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Azure classic portal – </a:t>
            </a:r>
            <a:r>
              <a:rPr lang="en-US" sz="1000" u="sng" dirty="0">
                <a:effectLst/>
                <a:latin typeface="Arial"/>
                <a:ea typeface="Times New Roman"/>
                <a:cs typeface="Segoe UI"/>
                <a:hlinkClick r:id="rId3"/>
              </a:rPr>
              <a:t>http://manage.windowsazure.com</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pt-BR" sz="1000" dirty="0">
                <a:effectLst/>
                <a:latin typeface="Arial"/>
                <a:ea typeface="Times New Roman"/>
                <a:cs typeface="Times New Roman"/>
              </a:rPr>
              <a:t>Azure portal – </a:t>
            </a:r>
            <a:r>
              <a:rPr lang="pt-BR" sz="1000" dirty="0">
                <a:effectLst/>
                <a:latin typeface="Arial"/>
                <a:ea typeface="Times New Roman"/>
                <a:cs typeface="Segoe UI"/>
              </a:rPr>
              <a:t>http://portal.azure.com</a:t>
            </a:r>
            <a:endParaRPr lang="en-IN"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D672A183-A65D-4235-94A5-B76932A15A3E}" type="slidenum">
              <a:rPr lang="en-IN" smtClean="0"/>
              <a:t>27</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20743C</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3: Implementing Directory Services</a:t>
            </a:r>
          </a:p>
        </p:txBody>
      </p:sp>
    </p:spTree>
    <p:extLst>
      <p:ext uri="{BB962C8B-B14F-4D97-AF65-F5344CB8AC3E}">
        <p14:creationId xmlns:p14="http://schemas.microsoft.com/office/powerpoint/2010/main" val="18407902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D672A183-A65D-4235-94A5-B76932A15A3E}" type="slidenum">
              <a:rPr lang="en-IN" smtClean="0"/>
              <a:t>28</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20743C</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3: Implementing Directory Services</a:t>
            </a:r>
          </a:p>
        </p:txBody>
      </p:sp>
    </p:spTree>
    <p:extLst>
      <p:ext uri="{BB962C8B-B14F-4D97-AF65-F5344CB8AC3E}">
        <p14:creationId xmlns:p14="http://schemas.microsoft.com/office/powerpoint/2010/main" val="21928487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Discuss the two common scenarios and some of the components in each scenario.</a:t>
            </a:r>
          </a:p>
          <a:p>
            <a:pPr>
              <a:lnSpc>
                <a:spcPct val="115000"/>
              </a:lnSpc>
              <a:spcAft>
                <a:spcPts val="1000"/>
              </a:spcAft>
            </a:pPr>
            <a:r>
              <a:rPr lang="en-IN" sz="1000" dirty="0">
                <a:latin typeface="Arial"/>
                <a:ea typeface="Calibri"/>
                <a:cs typeface="Times New Roman"/>
              </a:rPr>
              <a:t>Remind students that you can sync AD DS with Azure AD. Point out that you can configure Azure-based websites and cloud services to use Azure AD authentication, which means that users can access them when they use their on-premises credentials.</a:t>
            </a:r>
          </a:p>
          <a:p>
            <a:pPr>
              <a:lnSpc>
                <a:spcPct val="115000"/>
              </a:lnSpc>
              <a:spcAft>
                <a:spcPts val="1000"/>
              </a:spcAft>
            </a:pPr>
            <a:r>
              <a:rPr lang="en-IN" sz="1000" dirty="0">
                <a:latin typeface="Arial"/>
                <a:ea typeface="Calibri"/>
                <a:cs typeface="Segoe UI"/>
              </a:rPr>
              <a:t>Additionally</a:t>
            </a:r>
            <a:r>
              <a:rPr lang="en-IN" sz="1000" dirty="0">
                <a:latin typeface="Arial"/>
                <a:ea typeface="Calibri"/>
                <a:cs typeface="Times New Roman"/>
              </a:rPr>
              <a:t>, explain that you can secure Azure services that use Azure AD authentication, including both portals, by enforcing Multi-Factor Authentication. You can also implement single sign-on (SSO) for accessing software as a service (SaaS) applications integrated with Azure.</a:t>
            </a:r>
          </a:p>
        </p:txBody>
      </p:sp>
      <p:sp>
        <p:nvSpPr>
          <p:cNvPr id="4" name="Slide Number Placeholder 3"/>
          <p:cNvSpPr>
            <a:spLocks noGrp="1"/>
          </p:cNvSpPr>
          <p:nvPr>
            <p:ph type="sldNum" sz="quarter" idx="10"/>
          </p:nvPr>
        </p:nvSpPr>
        <p:spPr/>
        <p:txBody>
          <a:bodyPr/>
          <a:lstStyle/>
          <a:p>
            <a:fld id="{D672A183-A65D-4235-94A5-B76932A15A3E}" type="slidenum">
              <a:rPr lang="en-IN" smtClean="0"/>
              <a:t>29</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20743C</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3: Implementing Directory Services</a:t>
            </a:r>
          </a:p>
        </p:txBody>
      </p:sp>
    </p:spTree>
    <p:extLst>
      <p:ext uri="{BB962C8B-B14F-4D97-AF65-F5344CB8AC3E}">
        <p14:creationId xmlns:p14="http://schemas.microsoft.com/office/powerpoint/2010/main" val="31699714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Provide an overview of the lesson.</a:t>
            </a:r>
          </a:p>
          <a:p>
            <a:pPr>
              <a:lnSpc>
                <a:spcPct val="115000"/>
              </a:lnSpc>
              <a:spcAft>
                <a:spcPts val="1000"/>
              </a:spcAft>
            </a:pPr>
            <a:r>
              <a:rPr lang="en-IN" sz="1000" b="1" dirty="0">
                <a:latin typeface="Arial"/>
                <a:ea typeface="Calibri"/>
                <a:cs typeface="Times New Roman"/>
              </a:rPr>
              <a:t>Question</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Which of the following commands would you use to promote Windows Server 2016 Server Core to a domain controller?</a:t>
            </a:r>
          </a:p>
          <a:p>
            <a:pPr>
              <a:lnSpc>
                <a:spcPct val="115000"/>
              </a:lnSpc>
              <a:spcAft>
                <a:spcPts val="1000"/>
              </a:spcAft>
            </a:pPr>
            <a:r>
              <a:rPr lang="en-IN" sz="1000" dirty="0">
                <a:latin typeface="Arial"/>
                <a:ea typeface="Calibri"/>
                <a:cs typeface="Times New Roman"/>
              </a:rPr>
              <a:t>(   ) Option 1: </a:t>
            </a:r>
            <a:r>
              <a:rPr lang="en-IN" sz="1000" b="1" dirty="0">
                <a:latin typeface="Arial"/>
                <a:ea typeface="Calibri"/>
                <a:cs typeface="Times New Roman"/>
              </a:rPr>
              <a:t>Adprep /forestprep</a:t>
            </a:r>
          </a:p>
          <a:p>
            <a:pPr>
              <a:lnSpc>
                <a:spcPct val="115000"/>
              </a:lnSpc>
              <a:spcAft>
                <a:spcPts val="1000"/>
              </a:spcAft>
            </a:pPr>
            <a:r>
              <a:rPr lang="en-IN" sz="1000" dirty="0">
                <a:latin typeface="Arial"/>
                <a:ea typeface="Calibri"/>
                <a:cs typeface="Times New Roman"/>
              </a:rPr>
              <a:t>(   ) Option 2: </a:t>
            </a:r>
            <a:r>
              <a:rPr lang="en-IN" sz="1000" b="1" dirty="0">
                <a:latin typeface="Arial"/>
                <a:ea typeface="Calibri"/>
                <a:cs typeface="Times New Roman"/>
              </a:rPr>
              <a:t>Adprep /domainprep</a:t>
            </a:r>
          </a:p>
          <a:p>
            <a:pPr>
              <a:lnSpc>
                <a:spcPct val="115000"/>
              </a:lnSpc>
              <a:spcAft>
                <a:spcPts val="1000"/>
              </a:spcAft>
            </a:pPr>
            <a:r>
              <a:rPr lang="en-IN" sz="1000" dirty="0">
                <a:latin typeface="Arial"/>
                <a:ea typeface="Calibri"/>
                <a:cs typeface="Times New Roman"/>
              </a:rPr>
              <a:t>(   ) Option 3: </a:t>
            </a:r>
            <a:r>
              <a:rPr lang="en-IN" sz="1000" b="1" dirty="0">
                <a:latin typeface="Arial"/>
                <a:ea typeface="Calibri"/>
                <a:cs typeface="Times New Roman"/>
              </a:rPr>
              <a:t>Install-ADDSDomainController –domainname “Adatum.com”</a:t>
            </a:r>
          </a:p>
          <a:p>
            <a:pPr>
              <a:lnSpc>
                <a:spcPct val="115000"/>
              </a:lnSpc>
              <a:spcAft>
                <a:spcPts val="1000"/>
              </a:spcAft>
            </a:pPr>
            <a:r>
              <a:rPr lang="en-IN" sz="1000" dirty="0">
                <a:latin typeface="Arial"/>
                <a:ea typeface="Calibri"/>
                <a:cs typeface="Times New Roman"/>
              </a:rPr>
              <a:t>(   ) Option 4: </a:t>
            </a:r>
            <a:r>
              <a:rPr lang="en-IN" sz="1000" b="1" dirty="0">
                <a:latin typeface="Arial"/>
                <a:ea typeface="Calibri"/>
                <a:cs typeface="Times New Roman"/>
              </a:rPr>
              <a:t>Install-WindowsFeature –name AD-Domain-Services</a:t>
            </a:r>
          </a:p>
          <a:p>
            <a:pPr>
              <a:lnSpc>
                <a:spcPct val="115000"/>
              </a:lnSpc>
              <a:spcAft>
                <a:spcPts val="1000"/>
              </a:spcAft>
            </a:pPr>
            <a:r>
              <a:rPr lang="en-IN" sz="1000" b="1" dirty="0">
                <a:latin typeface="Arial"/>
                <a:ea typeface="Calibri"/>
                <a:cs typeface="Times New Roman"/>
              </a:rPr>
              <a:t>Answer</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   ) Option 1: </a:t>
            </a:r>
            <a:r>
              <a:rPr lang="en-IN" sz="1000" b="1" dirty="0">
                <a:latin typeface="Arial"/>
                <a:ea typeface="Calibri"/>
                <a:cs typeface="Times New Roman"/>
              </a:rPr>
              <a:t>Adprep /forestprep</a:t>
            </a:r>
          </a:p>
          <a:p>
            <a:pPr>
              <a:lnSpc>
                <a:spcPct val="115000"/>
              </a:lnSpc>
              <a:spcAft>
                <a:spcPts val="1000"/>
              </a:spcAft>
            </a:pPr>
            <a:r>
              <a:rPr lang="en-IN" sz="1000" dirty="0">
                <a:latin typeface="Arial"/>
                <a:ea typeface="Calibri"/>
                <a:cs typeface="Times New Roman"/>
              </a:rPr>
              <a:t>(   ) Option 2: </a:t>
            </a:r>
            <a:r>
              <a:rPr lang="en-IN" sz="1000" b="1" dirty="0">
                <a:latin typeface="Arial"/>
                <a:ea typeface="Calibri"/>
                <a:cs typeface="Times New Roman"/>
              </a:rPr>
              <a:t>Adprep /domainprep</a:t>
            </a:r>
          </a:p>
          <a:p>
            <a:pPr>
              <a:lnSpc>
                <a:spcPct val="115000"/>
              </a:lnSpc>
              <a:spcAft>
                <a:spcPts val="1000"/>
              </a:spcAft>
            </a:pPr>
            <a:r>
              <a:rPr lang="en-IN" sz="1000" dirty="0">
                <a:latin typeface="Arial"/>
                <a:ea typeface="Calibri"/>
                <a:cs typeface="Times New Roman"/>
              </a:rPr>
              <a:t>( √) Option 3: </a:t>
            </a:r>
            <a:r>
              <a:rPr lang="en-IN" sz="1000" b="1" dirty="0">
                <a:latin typeface="Arial"/>
                <a:ea typeface="Calibri"/>
                <a:cs typeface="Times New Roman"/>
              </a:rPr>
              <a:t>Install-ADDSDomainController –domainname “Adatum.com”</a:t>
            </a:r>
          </a:p>
          <a:p>
            <a:pPr>
              <a:lnSpc>
                <a:spcPct val="115000"/>
              </a:lnSpc>
              <a:spcAft>
                <a:spcPts val="1000"/>
              </a:spcAft>
            </a:pPr>
            <a:r>
              <a:rPr lang="en-IN" sz="1000" dirty="0">
                <a:latin typeface="Arial"/>
                <a:ea typeface="Calibri"/>
                <a:cs typeface="Times New Roman"/>
              </a:rPr>
              <a:t>( √) Option 4: </a:t>
            </a:r>
            <a:r>
              <a:rPr lang="en-IN" sz="1000" b="1" dirty="0">
                <a:latin typeface="Arial"/>
                <a:ea typeface="Calibri"/>
                <a:cs typeface="Times New Roman"/>
              </a:rPr>
              <a:t>Install-WindowsFeature –name AD-Domain-Services</a:t>
            </a:r>
          </a:p>
          <a:p>
            <a:pPr>
              <a:lnSpc>
                <a:spcPct val="115000"/>
              </a:lnSpc>
              <a:spcAft>
                <a:spcPts val="1000"/>
              </a:spcAft>
            </a:pPr>
            <a:r>
              <a:rPr lang="en-US" sz="1000" b="1" dirty="0">
                <a:latin typeface="Arial"/>
                <a:ea typeface="Calibri"/>
                <a:cs typeface="Times New Roman"/>
              </a:rPr>
              <a:t>Feedback</a:t>
            </a:r>
          </a:p>
          <a:p>
            <a:pPr>
              <a:lnSpc>
                <a:spcPct val="115000"/>
              </a:lnSpc>
              <a:spcAft>
                <a:spcPts val="1000"/>
              </a:spcAft>
            </a:pPr>
            <a:r>
              <a:rPr lang="en-IN" sz="1000" dirty="0">
                <a:latin typeface="Arial"/>
                <a:ea typeface="Calibri"/>
                <a:cs typeface="Times New Roman"/>
              </a:rPr>
              <a:t>You can install the binaries by using the </a:t>
            </a:r>
            <a:r>
              <a:rPr lang="en-IN" sz="1000" b="1" dirty="0">
                <a:latin typeface="Arial"/>
                <a:ea typeface="Calibri"/>
                <a:cs typeface="Times New Roman"/>
              </a:rPr>
              <a:t>Install-WindowsFeature –name AD-Domain-Services </a:t>
            </a:r>
            <a:r>
              <a:rPr lang="en-IN" sz="1000" dirty="0">
                <a:latin typeface="Arial"/>
                <a:ea typeface="Calibri"/>
                <a:cs typeface="Times New Roman"/>
              </a:rPr>
              <a:t>cmdlet followed by the </a:t>
            </a:r>
            <a:r>
              <a:rPr lang="en-IN" sz="1000" b="1" dirty="0">
                <a:latin typeface="Arial"/>
                <a:ea typeface="Calibri"/>
                <a:cs typeface="Times New Roman"/>
              </a:rPr>
              <a:t>Install-ADDSDomainController –domainname “Adatum.com” </a:t>
            </a:r>
            <a:r>
              <a:rPr lang="en-IN" sz="1000" dirty="0">
                <a:latin typeface="Arial"/>
                <a:ea typeface="Calibri"/>
                <a:cs typeface="Times New Roman"/>
              </a:rPr>
              <a:t>cmdlet to promote a domain controller.</a:t>
            </a:r>
            <a:endParaRPr lang="en-US" sz="1000" dirty="0">
              <a:latin typeface="Arial"/>
              <a:ea typeface="Calibri"/>
              <a:cs typeface="Times New Roman"/>
            </a:endParaRPr>
          </a:p>
          <a:p>
            <a:pPr>
              <a:lnSpc>
                <a:spcPct val="115000"/>
              </a:lnSpc>
              <a:spcAft>
                <a:spcPts val="1000"/>
              </a:spcAft>
            </a:pPr>
            <a:endParaRPr lang="en-IN"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672A183-A65D-4235-94A5-B76932A15A3E}" type="slidenum">
              <a:rPr lang="en-IN" smtClean="0"/>
              <a:t>3</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20743C</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3: Implementing Directory Services</a:t>
            </a:r>
          </a:p>
        </p:txBody>
      </p:sp>
    </p:spTree>
    <p:extLst>
      <p:ext uri="{BB962C8B-B14F-4D97-AF65-F5344CB8AC3E}">
        <p14:creationId xmlns:p14="http://schemas.microsoft.com/office/powerpoint/2010/main" val="20966552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Segoe UI"/>
              </a:rPr>
              <a:t>Describe each of the authentication methods that Azure AD supports.</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Segoe UI"/>
              </a:rPr>
              <a:t>For more information, refer to: </a:t>
            </a:r>
            <a:r>
              <a:rPr lang="en-IN" sz="1000" u="sng" dirty="0">
                <a:latin typeface="Arial"/>
                <a:ea typeface="Calibri"/>
                <a:cs typeface="Segoe UI"/>
                <a:hlinkClick r:id="rId3"/>
              </a:rPr>
              <a:t>http://aka.ms/rng9ls</a:t>
            </a:r>
            <a:endParaRPr lang="en-IN"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672A183-A65D-4235-94A5-B76932A15A3E}" type="slidenum">
              <a:rPr lang="en-IN" smtClean="0"/>
              <a:t>30</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20743C</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3: Implementing Directory Services</a:t>
            </a:r>
          </a:p>
        </p:txBody>
      </p:sp>
    </p:spTree>
    <p:extLst>
      <p:ext uri="{BB962C8B-B14F-4D97-AF65-F5344CB8AC3E}">
        <p14:creationId xmlns:p14="http://schemas.microsoft.com/office/powerpoint/2010/main" val="37325085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b="1" dirty="0">
                <a:latin typeface="Arial"/>
                <a:ea typeface="Calibri"/>
                <a:cs typeface="Times New Roman"/>
              </a:rPr>
              <a:t>Note: </a:t>
            </a:r>
            <a:r>
              <a:rPr lang="en-IN" sz="1000" dirty="0">
                <a:latin typeface="Arial"/>
                <a:ea typeface="Calibri"/>
                <a:cs typeface="Times New Roman"/>
              </a:rPr>
              <a:t>This topic has an additional slide.</a:t>
            </a:r>
          </a:p>
          <a:p>
            <a:pPr>
              <a:lnSpc>
                <a:spcPct val="115000"/>
              </a:lnSpc>
              <a:spcAft>
                <a:spcPts val="1000"/>
              </a:spcAft>
            </a:pPr>
            <a:r>
              <a:rPr lang="en-IN" sz="1000" dirty="0">
                <a:latin typeface="Arial"/>
                <a:ea typeface="Calibri"/>
                <a:cs typeface="Times New Roman"/>
              </a:rPr>
              <a:t>Provide the following details to enhance students’ understanding of this topic. By default, Azure AD relies on passwords for user authentication. Microsoft Azure Multi-Factor Authentication adds an extra level of authentication, requiring users to utilize a text message, a call to an office or mobile phone, or a smartphone app. You cannot configure Multi-Factor Authentication for users whose accounts are Microsoft accounts or other Azure AD directories.</a:t>
            </a:r>
          </a:p>
          <a:p>
            <a:pPr>
              <a:lnSpc>
                <a:spcPct val="115000"/>
              </a:lnSpc>
              <a:spcAft>
                <a:spcPts val="1000"/>
              </a:spcAft>
            </a:pPr>
            <a:r>
              <a:rPr lang="en-IN" sz="1000" dirty="0">
                <a:latin typeface="Arial"/>
                <a:ea typeface="Calibri"/>
                <a:cs typeface="Times New Roman"/>
              </a:rPr>
              <a:t>The range of Multi-Factor Authentication capabilities depends on the Azure AD tier. The options that this topic describes are part of the Azure Free tier, which includes:</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The ability to enable and enforce Multi-Factor Authentication for users who are members of the global administrators role (note that using Multi-Factor Authentication for end users is not part of the free service).</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The use of text messages, calls to an office phone, or mobile phone apps as a second authentication factor.</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Support for app passwords for non-browser clients, such as Microsoft Outlook.</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Default voice messages during verification phone calls.</a:t>
            </a:r>
            <a:endParaRPr lang="en-IN" sz="1000" dirty="0">
              <a:effectLst/>
              <a:latin typeface="Arial"/>
              <a:ea typeface="Times New Roman"/>
              <a:cs typeface="Times New Roman"/>
            </a:endParaRPr>
          </a:p>
          <a:p>
            <a:pPr>
              <a:lnSpc>
                <a:spcPct val="115000"/>
              </a:lnSpc>
              <a:spcAft>
                <a:spcPts val="1000"/>
              </a:spcAft>
            </a:pPr>
            <a:r>
              <a:rPr lang="en-IN" sz="1000" dirty="0">
                <a:solidFill>
                  <a:srgbClr val="000000"/>
                </a:solidFill>
                <a:latin typeface="Arial"/>
                <a:ea typeface="Calibri"/>
                <a:cs typeface="Times New Roman"/>
              </a:rPr>
              <a:t>The Azure AD Premium tier includes additional Multi-Factor Authentication features, such as:</a:t>
            </a:r>
            <a:endParaRPr lang="en-IN" sz="1000" dirty="0">
              <a:latin typeface="Arial"/>
              <a:ea typeface="Calibri"/>
              <a:cs typeface="Times New Roman"/>
            </a:endParaRP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The ability to enable and enforce Multi-Factor Authentication for all users.</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Times New Roman"/>
              </a:rPr>
              <a:t>Deployment of Azure AD–based Multi-Factor Authentication services to protect on-premises infrastructure and applications, including Active Directory Federation Services (AD FS), remote access server (RAS), or Internet Information Services (IIS) web apps.</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Times New Roman"/>
              </a:rPr>
              <a:t>A one-time bypass that permits skipping Multi-Factor Authentication for a single sign-in to address legitimate emergencies when users do not have their phones readily available but need to sign in to their apps.</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Times New Roman"/>
              </a:rPr>
              <a:t>Blocking and unblocking of users, temporarily denying the ability to authenticate via Multi-Factor Authentication. </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endParaRPr lang="en-IN"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D672A183-A65D-4235-94A5-B76932A15A3E}" type="slidenum">
              <a:rPr lang="en-IN" smtClean="0"/>
              <a:t>31</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20743C</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IN" sz="1000" dirty="0">
                <a:latin typeface="Arial"/>
              </a:rPr>
              <a:t>(More notes on the next slide)</a:t>
            </a:r>
          </a:p>
        </p:txBody>
      </p:sp>
      <p:sp>
        <p:nvSpPr>
          <p:cNvPr id="8" name="Rectangle 7"/>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3: Implementing Directory Services</a:t>
            </a:r>
          </a:p>
        </p:txBody>
      </p:sp>
    </p:spTree>
    <p:extLst>
      <p:ext uri="{BB962C8B-B14F-4D97-AF65-F5344CB8AC3E}">
        <p14:creationId xmlns:p14="http://schemas.microsoft.com/office/powerpoint/2010/main" val="8178544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Symbol"/>
              <a:buChar char=""/>
            </a:pPr>
            <a:r>
              <a:rPr lang="en-US" sz="1000" dirty="0">
                <a:solidFill>
                  <a:srgbClr val="000000"/>
                </a:solidFill>
                <a:latin typeface="Arial"/>
                <a:ea typeface="Times New Roman"/>
                <a:cs typeface="Times New Roman"/>
              </a:rPr>
              <a:t>Customizable caller ID, identifying the number from which verification calls are made.</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Symbol"/>
              <a:buChar char=""/>
            </a:pPr>
            <a:r>
              <a:rPr lang="en-US" sz="1000" dirty="0">
                <a:solidFill>
                  <a:srgbClr val="000000"/>
                </a:solidFill>
                <a:latin typeface="Arial"/>
                <a:ea typeface="Times New Roman"/>
                <a:cs typeface="Times New Roman"/>
              </a:rPr>
              <a:t>Additional reporting and alerting in the form of security reports and fraud alerts. The latter allows users to indicate that an unauthorized authentication attempt triggered a verification call that they received.</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Symbol"/>
              <a:buChar char=""/>
            </a:pPr>
            <a:r>
              <a:rPr lang="en-US" sz="1000" dirty="0">
                <a:solidFill>
                  <a:srgbClr val="000000"/>
                </a:solidFill>
                <a:latin typeface="Arial"/>
                <a:ea typeface="Times New Roman"/>
                <a:cs typeface="Times New Roman"/>
              </a:rPr>
              <a:t>Customization of voice messages during verification phone calls.</a:t>
            </a:r>
            <a:endParaRPr lang="en-IN" dirty="0"/>
          </a:p>
        </p:txBody>
      </p:sp>
      <p:sp>
        <p:nvSpPr>
          <p:cNvPr id="4" name="Slide Number Placeholder 3"/>
          <p:cNvSpPr>
            <a:spLocks noGrp="1"/>
          </p:cNvSpPr>
          <p:nvPr>
            <p:ph type="sldNum" sz="quarter" idx="10"/>
          </p:nvPr>
        </p:nvSpPr>
        <p:spPr/>
        <p:txBody>
          <a:bodyPr/>
          <a:lstStyle/>
          <a:p>
            <a:fld id="{D672A183-A65D-4235-94A5-B76932A15A3E}" type="slidenum">
              <a:rPr lang="en-IN" smtClean="0"/>
              <a:t>32</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20743C</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3: Implementing Directory Services</a:t>
            </a:r>
          </a:p>
        </p:txBody>
      </p:sp>
    </p:spTree>
    <p:extLst>
      <p:ext uri="{BB962C8B-B14F-4D97-AF65-F5344CB8AC3E}">
        <p14:creationId xmlns:p14="http://schemas.microsoft.com/office/powerpoint/2010/main" val="39091713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D672A183-A65D-4235-94A5-B76932A15A3E}" type="slidenum">
              <a:rPr lang="en-IN" smtClean="0"/>
              <a:t>33</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20743C</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3: Implementing Directory Services</a:t>
            </a:r>
          </a:p>
        </p:txBody>
      </p:sp>
    </p:spTree>
    <p:extLst>
      <p:ext uri="{BB962C8B-B14F-4D97-AF65-F5344CB8AC3E}">
        <p14:creationId xmlns:p14="http://schemas.microsoft.com/office/powerpoint/2010/main" val="42454082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Discuss the three usage scenarios with students, and ask them whether any of these scenarios seem relevant in their own organizations.</a:t>
            </a:r>
          </a:p>
        </p:txBody>
      </p:sp>
      <p:sp>
        <p:nvSpPr>
          <p:cNvPr id="4" name="Slide Number Placeholder 3"/>
          <p:cNvSpPr>
            <a:spLocks noGrp="1"/>
          </p:cNvSpPr>
          <p:nvPr>
            <p:ph type="sldNum" sz="quarter" idx="10"/>
          </p:nvPr>
        </p:nvSpPr>
        <p:spPr/>
        <p:txBody>
          <a:bodyPr/>
          <a:lstStyle/>
          <a:p>
            <a:fld id="{D672A183-A65D-4235-94A5-B76932A15A3E}" type="slidenum">
              <a:rPr lang="en-IN" smtClean="0"/>
              <a:t>34</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20743C</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3: Implementing Directory Services</a:t>
            </a:r>
          </a:p>
        </p:txBody>
      </p:sp>
    </p:spTree>
    <p:extLst>
      <p:ext uri="{BB962C8B-B14F-4D97-AF65-F5344CB8AC3E}">
        <p14:creationId xmlns:p14="http://schemas.microsoft.com/office/powerpoint/2010/main" val="38014189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dirty="0">
                <a:latin typeface="Arial"/>
                <a:ea typeface="Calibri"/>
                <a:cs typeface="Times New Roman"/>
              </a:rPr>
              <a:t>Discuss the three methods of extending, syncing, or connecting on-premises AD DS to Azure. Summarize the different requirements and when students are likely to require each option. Highlight that Azure AD also is the primary directory service in </a:t>
            </a:r>
            <a:r>
              <a:rPr lang="en-IN" sz="1000" b="1" dirty="0">
                <a:latin typeface="Arial"/>
                <a:ea typeface="Calibri"/>
                <a:cs typeface="Times New Roman"/>
              </a:rPr>
              <a:t>Office 365</a:t>
            </a:r>
            <a:r>
              <a:rPr lang="en-IN" sz="1000" dirty="0">
                <a:latin typeface="Arial"/>
                <a:ea typeface="Calibri"/>
                <a:cs typeface="Times New Roman"/>
              </a:rPr>
              <a:t> and </a:t>
            </a:r>
            <a:r>
              <a:rPr lang="en-IN" sz="1000" b="1" dirty="0">
                <a:latin typeface="Arial"/>
                <a:ea typeface="Calibri"/>
                <a:cs typeface="Times New Roman"/>
              </a:rPr>
              <a:t>Microsoft Intune</a:t>
            </a:r>
            <a:r>
              <a:rPr lang="en-IN" sz="1000" dirty="0">
                <a:latin typeface="Arial"/>
                <a:ea typeface="Calibri"/>
                <a:cs typeface="Times New Roman"/>
              </a:rPr>
              <a:t>. Emphasize that Azure AD Connect and SSO can be used with these platforms too.</a:t>
            </a:r>
          </a:p>
        </p:txBody>
      </p:sp>
      <p:sp>
        <p:nvSpPr>
          <p:cNvPr id="4" name="Slide Number Placeholder 3"/>
          <p:cNvSpPr>
            <a:spLocks noGrp="1"/>
          </p:cNvSpPr>
          <p:nvPr>
            <p:ph type="sldNum" sz="quarter" idx="10"/>
          </p:nvPr>
        </p:nvSpPr>
        <p:spPr/>
        <p:txBody>
          <a:bodyPr/>
          <a:lstStyle/>
          <a:p>
            <a:fld id="{D672A183-A65D-4235-94A5-B76932A15A3E}" type="slidenum">
              <a:rPr lang="en-IN" smtClean="0"/>
              <a:t>35</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20743C</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3: Implementing Directory Services</a:t>
            </a:r>
          </a:p>
        </p:txBody>
      </p:sp>
    </p:spTree>
    <p:extLst>
      <p:ext uri="{BB962C8B-B14F-4D97-AF65-F5344CB8AC3E}">
        <p14:creationId xmlns:p14="http://schemas.microsoft.com/office/powerpoint/2010/main" val="405662970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dirty="0">
                <a:latin typeface="Arial"/>
                <a:ea typeface="Calibri"/>
                <a:cs typeface="Segoe UI"/>
              </a:rPr>
              <a:t>Describe a scenario where Azure AD authentication would be preferable to internal Active Directory authentication. One example is building an application for customers or partners. Regardless of where the application resides, authentication should not be part of the internal organizational Active Directory environment. In such a scenario, Azure AD might be preferable</a:t>
            </a:r>
            <a:r>
              <a:rPr lang="en-IN" sz="1000" dirty="0">
                <a:latin typeface="Arial"/>
                <a:ea typeface="Calibri"/>
                <a:cs typeface="Times New Roman"/>
              </a:rPr>
              <a:t>.</a:t>
            </a:r>
          </a:p>
        </p:txBody>
      </p:sp>
      <p:sp>
        <p:nvSpPr>
          <p:cNvPr id="4" name="Slide Number Placeholder 3"/>
          <p:cNvSpPr>
            <a:spLocks noGrp="1"/>
          </p:cNvSpPr>
          <p:nvPr>
            <p:ph type="sldNum" sz="quarter" idx="10"/>
          </p:nvPr>
        </p:nvSpPr>
        <p:spPr/>
        <p:txBody>
          <a:bodyPr/>
          <a:lstStyle/>
          <a:p>
            <a:fld id="{D672A183-A65D-4235-94A5-B76932A15A3E}" type="slidenum">
              <a:rPr lang="en-IN" smtClean="0"/>
              <a:t>36</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20743C</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3: Implementing Directory Services</a:t>
            </a:r>
          </a:p>
        </p:txBody>
      </p:sp>
    </p:spTree>
    <p:extLst>
      <p:ext uri="{BB962C8B-B14F-4D97-AF65-F5344CB8AC3E}">
        <p14:creationId xmlns:p14="http://schemas.microsoft.com/office/powerpoint/2010/main" val="29364480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Discuss the benefits of implementing domain controllers in Azure by using infrastructure as a service (IaaS). Then, provide a high-level overview of the procedure for implementing this.</a:t>
            </a:r>
          </a:p>
        </p:txBody>
      </p:sp>
      <p:sp>
        <p:nvSpPr>
          <p:cNvPr id="4" name="Slide Number Placeholder 3"/>
          <p:cNvSpPr>
            <a:spLocks noGrp="1"/>
          </p:cNvSpPr>
          <p:nvPr>
            <p:ph type="sldNum" sz="quarter" idx="10"/>
          </p:nvPr>
        </p:nvSpPr>
        <p:spPr/>
        <p:txBody>
          <a:bodyPr/>
          <a:lstStyle/>
          <a:p>
            <a:fld id="{D672A183-A65D-4235-94A5-B76932A15A3E}" type="slidenum">
              <a:rPr lang="en-IN" smtClean="0"/>
              <a:t>37</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20743C</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3: Implementing Directory Services</a:t>
            </a:r>
          </a:p>
        </p:txBody>
      </p:sp>
    </p:spTree>
    <p:extLst>
      <p:ext uri="{BB962C8B-B14F-4D97-AF65-F5344CB8AC3E}">
        <p14:creationId xmlns:p14="http://schemas.microsoft.com/office/powerpoint/2010/main" val="223067429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b="1" dirty="0">
                <a:latin typeface="Arial"/>
                <a:ea typeface="Calibri"/>
                <a:cs typeface="Times New Roman"/>
              </a:rPr>
              <a:t>Review Questions</a:t>
            </a:r>
            <a:endParaRPr lang="en-IN" sz="1000" dirty="0">
              <a:latin typeface="Arial"/>
              <a:ea typeface="Calibri"/>
              <a:cs typeface="Times New Roman"/>
            </a:endParaRPr>
          </a:p>
          <a:p>
            <a:pPr>
              <a:lnSpc>
                <a:spcPct val="115000"/>
              </a:lnSpc>
              <a:spcAft>
                <a:spcPts val="1000"/>
              </a:spcAft>
            </a:pPr>
            <a:r>
              <a:rPr lang="en-IN" sz="1000" b="1" dirty="0">
                <a:latin typeface="Arial"/>
                <a:ea typeface="Calibri"/>
                <a:cs typeface="Times New Roman"/>
              </a:rPr>
              <a:t>Question</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To implement Microsoft Passport, which operating systems must be on users’ devices?</a:t>
            </a:r>
          </a:p>
          <a:p>
            <a:pPr>
              <a:lnSpc>
                <a:spcPct val="115000"/>
              </a:lnSpc>
              <a:spcAft>
                <a:spcPts val="1000"/>
              </a:spcAft>
            </a:pPr>
            <a:r>
              <a:rPr lang="en-IN" sz="1000" b="1" dirty="0">
                <a:latin typeface="Arial"/>
                <a:ea typeface="Calibri"/>
                <a:cs typeface="Times New Roman"/>
              </a:rPr>
              <a:t>Answer</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To implement Microsoft Passport, users’ devices must run Windows 10 Pro or Windows 10 Enterprise.</a:t>
            </a:r>
          </a:p>
          <a:p>
            <a:pPr>
              <a:lnSpc>
                <a:spcPct val="115000"/>
              </a:lnSpc>
              <a:spcAft>
                <a:spcPts val="1000"/>
              </a:spcAft>
            </a:pPr>
            <a:r>
              <a:rPr lang="en-IN" sz="1000" b="1" dirty="0">
                <a:latin typeface="Arial"/>
                <a:ea typeface="Calibri"/>
                <a:cs typeface="Times New Roman"/>
              </a:rPr>
              <a:t>Question</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To enable Kerberos delegation, what requirements must be met?</a:t>
            </a:r>
          </a:p>
          <a:p>
            <a:pPr>
              <a:lnSpc>
                <a:spcPct val="115000"/>
              </a:lnSpc>
              <a:spcAft>
                <a:spcPts val="1000"/>
              </a:spcAft>
            </a:pPr>
            <a:r>
              <a:rPr lang="en-IN" sz="1000" b="1" dirty="0">
                <a:latin typeface="Arial"/>
                <a:ea typeface="Calibri"/>
                <a:cs typeface="Times New Roman"/>
              </a:rPr>
              <a:t>Answer</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To enable Kerberos delegation:</a:t>
            </a:r>
          </a:p>
          <a:p>
            <a:pPr marL="171450" indent="-171450">
              <a:lnSpc>
                <a:spcPct val="115000"/>
              </a:lnSpc>
              <a:spcAft>
                <a:spcPts val="1000"/>
              </a:spcAft>
              <a:buFont typeface="Arial" pitchFamily="34" charset="0"/>
              <a:buChar char="•"/>
            </a:pPr>
            <a:r>
              <a:rPr lang="en-IN" sz="1000" dirty="0">
                <a:latin typeface="Arial"/>
                <a:ea typeface="Calibri"/>
                <a:cs typeface="Times New Roman"/>
              </a:rPr>
              <a:t>The user object must not have the Account is sensitive and cannot be delegated option enabled.</a:t>
            </a:r>
          </a:p>
          <a:p>
            <a:pPr marL="171450" indent="-171450">
              <a:lnSpc>
                <a:spcPct val="115000"/>
              </a:lnSpc>
              <a:spcAft>
                <a:spcPts val="1000"/>
              </a:spcAft>
              <a:buFont typeface="Arial" pitchFamily="34" charset="0"/>
              <a:buChar char="•"/>
            </a:pPr>
            <a:r>
              <a:rPr lang="en-IN" sz="1000" dirty="0">
                <a:latin typeface="Arial"/>
                <a:ea typeface="Calibri"/>
                <a:cs typeface="Times New Roman"/>
              </a:rPr>
              <a:t>SPNs must be registered for the application service accounts.</a:t>
            </a:r>
          </a:p>
          <a:p>
            <a:pPr marL="171450" indent="-171450">
              <a:lnSpc>
                <a:spcPct val="115000"/>
              </a:lnSpc>
              <a:spcAft>
                <a:spcPts val="1000"/>
              </a:spcAft>
              <a:buFont typeface="Arial" pitchFamily="34" charset="0"/>
              <a:buChar char="•"/>
            </a:pPr>
            <a:r>
              <a:rPr lang="en-IN" sz="1000" dirty="0">
                <a:latin typeface="Arial"/>
                <a:ea typeface="Calibri"/>
                <a:cs typeface="Times New Roman"/>
              </a:rPr>
              <a:t>The application service account must be trusted for delegation. This enables the account to act on behalf of another user.</a:t>
            </a:r>
          </a:p>
          <a:p>
            <a:pPr>
              <a:lnSpc>
                <a:spcPct val="115000"/>
              </a:lnSpc>
              <a:spcAft>
                <a:spcPts val="1000"/>
              </a:spcAft>
            </a:pPr>
            <a:r>
              <a:rPr lang="en-IN" sz="1000" b="1" dirty="0">
                <a:latin typeface="Arial"/>
                <a:ea typeface="Calibri"/>
                <a:cs typeface="Times New Roman"/>
              </a:rPr>
              <a:t>Question</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What are the benefits of implementing Azure AD?</a:t>
            </a:r>
          </a:p>
          <a:p>
            <a:pPr>
              <a:lnSpc>
                <a:spcPct val="115000"/>
              </a:lnSpc>
              <a:spcAft>
                <a:spcPts val="1000"/>
              </a:spcAft>
            </a:pPr>
            <a:r>
              <a:rPr lang="en-IN" sz="1000" b="1" dirty="0">
                <a:latin typeface="Arial"/>
                <a:ea typeface="Calibri"/>
                <a:cs typeface="Times New Roman"/>
              </a:rPr>
              <a:t>Answer</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Azure AD provides the following benefits:</a:t>
            </a:r>
          </a:p>
          <a:p>
            <a:pPr marL="171450" indent="-171450">
              <a:lnSpc>
                <a:spcPct val="115000"/>
              </a:lnSpc>
              <a:spcAft>
                <a:spcPts val="1000"/>
              </a:spcAft>
              <a:buFont typeface="Arial" pitchFamily="34" charset="0"/>
              <a:buChar char="•"/>
            </a:pPr>
            <a:r>
              <a:rPr lang="en-IN" sz="1000" dirty="0">
                <a:latin typeface="Arial"/>
                <a:ea typeface="Calibri"/>
                <a:cs typeface="Times New Roman"/>
              </a:rPr>
              <a:t>High availability. Azure AD is generally more highly available than most organizations can provide on-premises.</a:t>
            </a:r>
          </a:p>
          <a:p>
            <a:pPr marL="171450" indent="-171450">
              <a:lnSpc>
                <a:spcPct val="115000"/>
              </a:lnSpc>
              <a:spcAft>
                <a:spcPts val="1000"/>
              </a:spcAft>
              <a:buFont typeface="Arial" pitchFamily="34" charset="0"/>
              <a:buChar char="•"/>
            </a:pPr>
            <a:r>
              <a:rPr lang="en-IN" sz="1000" dirty="0">
                <a:latin typeface="Arial"/>
                <a:ea typeface="Calibri"/>
                <a:cs typeface="Times New Roman"/>
              </a:rPr>
              <a:t>Scalable. The Azure environment can scale to meet very large workloads on demand.</a:t>
            </a:r>
          </a:p>
          <a:p>
            <a:pPr marL="171450" indent="-171450">
              <a:lnSpc>
                <a:spcPct val="115000"/>
              </a:lnSpc>
              <a:spcAft>
                <a:spcPts val="1000"/>
              </a:spcAft>
              <a:buFont typeface="Arial" pitchFamily="34" charset="0"/>
              <a:buChar char="•"/>
            </a:pPr>
            <a:r>
              <a:rPr lang="en-IN" sz="1000" dirty="0">
                <a:latin typeface="Arial"/>
                <a:ea typeface="Calibri"/>
                <a:cs typeface="Times New Roman"/>
              </a:rPr>
              <a:t>Disaster recovery. Azure AD provides built-in disaster recovery and the ability to be a disaster recovery site for on-premises AD DS.</a:t>
            </a:r>
          </a:p>
        </p:txBody>
      </p:sp>
      <p:sp>
        <p:nvSpPr>
          <p:cNvPr id="4" name="Slide Number Placeholder 3"/>
          <p:cNvSpPr>
            <a:spLocks noGrp="1"/>
          </p:cNvSpPr>
          <p:nvPr>
            <p:ph type="sldNum" sz="quarter" idx="10"/>
          </p:nvPr>
        </p:nvSpPr>
        <p:spPr/>
        <p:txBody>
          <a:bodyPr/>
          <a:lstStyle/>
          <a:p>
            <a:fld id="{D672A183-A65D-4235-94A5-B76932A15A3E}" type="slidenum">
              <a:rPr lang="en-IN" smtClean="0"/>
              <a:t>38</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20743C</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3: Implementing Directory Services</a:t>
            </a:r>
          </a:p>
        </p:txBody>
      </p:sp>
      <p:sp>
        <p:nvSpPr>
          <p:cNvPr id="8" name="TextBox 7"/>
          <p:cNvSpPr txBox="1"/>
          <p:nvPr/>
        </p:nvSpPr>
        <p:spPr>
          <a:xfrm>
            <a:off x="0" y="8890000"/>
            <a:ext cx="1871025" cy="246221"/>
          </a:xfrm>
          <a:prstGeom prst="rect">
            <a:avLst/>
          </a:prstGeom>
          <a:noFill/>
        </p:spPr>
        <p:txBody>
          <a:bodyPr vert="horz" wrap="none" rtlCol="0">
            <a:spAutoFit/>
          </a:bodyPr>
          <a:lstStyle/>
          <a:p>
            <a:r>
              <a:rPr lang="en-IN" sz="1000" dirty="0">
                <a:latin typeface="Arial"/>
              </a:rPr>
              <a:t>(More notes on the next slide)</a:t>
            </a:r>
          </a:p>
        </p:txBody>
      </p:sp>
    </p:spTree>
    <p:extLst>
      <p:ext uri="{BB962C8B-B14F-4D97-AF65-F5344CB8AC3E}">
        <p14:creationId xmlns:p14="http://schemas.microsoft.com/office/powerpoint/2010/main" val="321236167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171450" indent="-171450">
              <a:lnSpc>
                <a:spcPct val="115000"/>
              </a:lnSpc>
              <a:spcAft>
                <a:spcPts val="1000"/>
              </a:spcAft>
              <a:buFont typeface="Arial" pitchFamily="34" charset="0"/>
              <a:buChar char="•"/>
            </a:pPr>
            <a:r>
              <a:rPr lang="en-IN" sz="1000" dirty="0">
                <a:latin typeface="Arial"/>
                <a:ea typeface="Calibri"/>
                <a:cs typeface="Times New Roman"/>
              </a:rPr>
              <a:t>Integration with on-premises AD DS, including directory synchronization and SSO. This includes the ability to limit the data that syncs to Azure AD.</a:t>
            </a:r>
          </a:p>
          <a:p>
            <a:pPr marL="171450" indent="-171450">
              <a:lnSpc>
                <a:spcPct val="115000"/>
              </a:lnSpc>
              <a:spcAft>
                <a:spcPts val="1000"/>
              </a:spcAft>
              <a:buFont typeface="Arial" pitchFamily="34" charset="0"/>
              <a:buChar char="•"/>
            </a:pPr>
            <a:r>
              <a:rPr lang="en-IN" sz="1000" dirty="0">
                <a:latin typeface="Arial"/>
                <a:ea typeface="Calibri"/>
                <a:cs typeface="Times New Roman"/>
              </a:rPr>
              <a:t>APIs. The Azure Service Management representational state transfer (REST) API provides developers the ability to perform management portal tasks programmatically. The Graph API allows developers to query directory data from their applications.</a:t>
            </a:r>
          </a:p>
          <a:p>
            <a:pPr>
              <a:lnSpc>
                <a:spcPct val="115000"/>
              </a:lnSpc>
              <a:spcAft>
                <a:spcPts val="1000"/>
              </a:spcAft>
            </a:pPr>
            <a:endParaRPr lang="en-IN"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672A183-A65D-4235-94A5-B76932A15A3E}" type="slidenum">
              <a:rPr lang="en-IN" smtClean="0"/>
              <a:t>39</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20743C</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3: Implementing Directory Services</a:t>
            </a:r>
          </a:p>
        </p:txBody>
      </p:sp>
    </p:spTree>
    <p:extLst>
      <p:ext uri="{BB962C8B-B14F-4D97-AF65-F5344CB8AC3E}">
        <p14:creationId xmlns:p14="http://schemas.microsoft.com/office/powerpoint/2010/main" val="32123616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Use this slide to introduce the new features in AD DS. The rest of this module will cover these features in more detail.</a:t>
            </a:r>
          </a:p>
        </p:txBody>
      </p:sp>
      <p:sp>
        <p:nvSpPr>
          <p:cNvPr id="4" name="Slide Number Placeholder 3"/>
          <p:cNvSpPr>
            <a:spLocks noGrp="1"/>
          </p:cNvSpPr>
          <p:nvPr>
            <p:ph type="sldNum" sz="quarter" idx="10"/>
          </p:nvPr>
        </p:nvSpPr>
        <p:spPr/>
        <p:txBody>
          <a:bodyPr/>
          <a:lstStyle/>
          <a:p>
            <a:fld id="{D672A183-A65D-4235-94A5-B76932A15A3E}" type="slidenum">
              <a:rPr lang="en-IN" smtClean="0"/>
              <a:t>4</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20743C</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3: Implementing Directory Services</a:t>
            </a:r>
          </a:p>
        </p:txBody>
      </p:sp>
    </p:spTree>
    <p:extLst>
      <p:ext uri="{BB962C8B-B14F-4D97-AF65-F5344CB8AC3E}">
        <p14:creationId xmlns:p14="http://schemas.microsoft.com/office/powerpoint/2010/main" val="32314039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dirty="0">
                <a:latin typeface="Arial"/>
                <a:ea typeface="Calibri"/>
                <a:cs typeface="Times New Roman"/>
              </a:rPr>
              <a:t>Point out that Active Directory installation is a two-step process. First, you install the binary files, and then you create and configure the domain controller. When you use the new </a:t>
            </a:r>
            <a:r>
              <a:rPr lang="en-IN" sz="1000" b="1" dirty="0">
                <a:latin typeface="Arial"/>
                <a:ea typeface="Calibri"/>
                <a:cs typeface="Times New Roman"/>
              </a:rPr>
              <a:t>Server Manager</a:t>
            </a:r>
            <a:r>
              <a:rPr lang="en-IN" sz="1000" dirty="0">
                <a:latin typeface="Arial"/>
                <a:ea typeface="Calibri"/>
                <a:cs typeface="Times New Roman"/>
              </a:rPr>
              <a:t> </a:t>
            </a:r>
            <a:r>
              <a:rPr lang="en-IN" sz="1000" b="1" dirty="0">
                <a:latin typeface="Arial"/>
                <a:ea typeface="Calibri"/>
                <a:cs typeface="Times New Roman"/>
              </a:rPr>
              <a:t>Wizard</a:t>
            </a:r>
            <a:r>
              <a:rPr lang="en-IN" sz="1000" dirty="0">
                <a:latin typeface="Arial"/>
                <a:ea typeface="Calibri"/>
                <a:cs typeface="Times New Roman"/>
              </a:rPr>
              <a:t>, you can install AD DS in one place. Previously, in Windows Server 2008, you had to use two tools to accomplish this.</a:t>
            </a:r>
          </a:p>
          <a:p>
            <a:pPr>
              <a:lnSpc>
                <a:spcPct val="115000"/>
              </a:lnSpc>
              <a:spcAft>
                <a:spcPts val="1000"/>
              </a:spcAft>
            </a:pPr>
            <a:r>
              <a:rPr lang="en-IN" sz="1000" dirty="0">
                <a:latin typeface="Arial"/>
                <a:ea typeface="Calibri"/>
                <a:cs typeface="Times New Roman"/>
              </a:rPr>
              <a:t>Stress that you should use </a:t>
            </a:r>
            <a:r>
              <a:rPr lang="en-IN" sz="1000" b="1" dirty="0">
                <a:latin typeface="Arial"/>
                <a:ea typeface="Calibri"/>
                <a:cs typeface="Times New Roman"/>
              </a:rPr>
              <a:t>Server Manager</a:t>
            </a:r>
            <a:r>
              <a:rPr lang="en-IN" sz="1000" dirty="0">
                <a:latin typeface="Arial"/>
                <a:ea typeface="Calibri"/>
                <a:cs typeface="Times New Roman"/>
              </a:rPr>
              <a:t> or the Windows PowerShell command-line interface to install AD DS because they are the preferred methods. Deployment Image Servicing and Management (DISM) is usually associated with creating images. For deployments on Server Core, point out that you can perform virtually all administration and management remotely.</a:t>
            </a:r>
          </a:p>
        </p:txBody>
      </p:sp>
      <p:sp>
        <p:nvSpPr>
          <p:cNvPr id="4" name="Slide Number Placeholder 3"/>
          <p:cNvSpPr>
            <a:spLocks noGrp="1"/>
          </p:cNvSpPr>
          <p:nvPr>
            <p:ph type="sldNum" sz="quarter" idx="10"/>
          </p:nvPr>
        </p:nvSpPr>
        <p:spPr/>
        <p:txBody>
          <a:bodyPr/>
          <a:lstStyle/>
          <a:p>
            <a:fld id="{D672A183-A65D-4235-94A5-B76932A15A3E}" type="slidenum">
              <a:rPr lang="en-IN" smtClean="0"/>
              <a:t>5</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20743C</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3: Implementing Directory Services</a:t>
            </a:r>
          </a:p>
        </p:txBody>
      </p:sp>
    </p:spTree>
    <p:extLst>
      <p:ext uri="{BB962C8B-B14F-4D97-AF65-F5344CB8AC3E}">
        <p14:creationId xmlns:p14="http://schemas.microsoft.com/office/powerpoint/2010/main" val="33829179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solidFill>
                  <a:srgbClr val="000000"/>
                </a:solidFill>
                <a:latin typeface="Arial"/>
                <a:ea typeface="Calibri"/>
                <a:cs typeface="Segoe UI"/>
              </a:rPr>
              <a:t>Explain the supported methods for remotely installing the domain controller role on Windows Server 2016 servers.</a:t>
            </a:r>
            <a:endParaRPr lang="en-IN" sz="1000" dirty="0">
              <a:latin typeface="Arial"/>
              <a:ea typeface="Calibri"/>
              <a:cs typeface="Times New Roman"/>
            </a:endParaRPr>
          </a:p>
          <a:p>
            <a:pPr>
              <a:lnSpc>
                <a:spcPct val="115000"/>
              </a:lnSpc>
              <a:spcAft>
                <a:spcPts val="1000"/>
              </a:spcAft>
            </a:pPr>
            <a:r>
              <a:rPr lang="en-IN" sz="1000" dirty="0">
                <a:solidFill>
                  <a:srgbClr val="000000"/>
                </a:solidFill>
                <a:latin typeface="Arial"/>
                <a:ea typeface="Calibri"/>
                <a:cs typeface="Segoe UI"/>
              </a:rPr>
              <a:t>For more information, refer to: </a:t>
            </a:r>
            <a:r>
              <a:rPr lang="en-IN" sz="1000" u="sng" dirty="0">
                <a:latin typeface="Arial"/>
                <a:ea typeface="Calibri"/>
                <a:cs typeface="Segoe UI"/>
                <a:hlinkClick r:id="rId3"/>
              </a:rPr>
              <a:t>http://aka.ms/Wivzdv</a:t>
            </a:r>
            <a:endParaRPr lang="en-IN"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672A183-A65D-4235-94A5-B76932A15A3E}" type="slidenum">
              <a:rPr lang="en-IN" smtClean="0"/>
              <a:t>6</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20743C</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3: Implementing Directory Services</a:t>
            </a:r>
          </a:p>
        </p:txBody>
      </p:sp>
    </p:spTree>
    <p:extLst>
      <p:ext uri="{BB962C8B-B14F-4D97-AF65-F5344CB8AC3E}">
        <p14:creationId xmlns:p14="http://schemas.microsoft.com/office/powerpoint/2010/main" val="11308474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Segoe UI"/>
              </a:rPr>
              <a:t>P</a:t>
            </a:r>
            <a:r>
              <a:rPr lang="en-IN" sz="1000" dirty="0">
                <a:solidFill>
                  <a:srgbClr val="000000"/>
                </a:solidFill>
                <a:latin typeface="Arial"/>
                <a:ea typeface="Calibri"/>
                <a:cs typeface="Segoe UI"/>
              </a:rPr>
              <a:t>oint out to students that because they are installing the domain controller by using the </a:t>
            </a:r>
            <a:r>
              <a:rPr lang="en-IN" sz="1000" b="1" dirty="0">
                <a:latin typeface="Arial"/>
                <a:ea typeface="Calibri"/>
                <a:cs typeface="Times New Roman"/>
              </a:rPr>
              <a:t>Install from Media</a:t>
            </a:r>
            <a:r>
              <a:rPr lang="en-IN" sz="1000" dirty="0">
                <a:latin typeface="Arial"/>
                <a:ea typeface="Calibri"/>
                <a:cs typeface="Times New Roman"/>
              </a:rPr>
              <a:t> </a:t>
            </a:r>
            <a:r>
              <a:rPr lang="en-IN" sz="1000" dirty="0">
                <a:solidFill>
                  <a:srgbClr val="000000"/>
                </a:solidFill>
                <a:latin typeface="Arial"/>
                <a:ea typeface="Calibri"/>
                <a:cs typeface="Segoe UI"/>
              </a:rPr>
              <a:t>method, they should select the </a:t>
            </a:r>
            <a:r>
              <a:rPr lang="en-IN" sz="1000" b="1" dirty="0">
                <a:latin typeface="Arial"/>
                <a:ea typeface="Calibri"/>
                <a:cs typeface="Times New Roman"/>
              </a:rPr>
              <a:t>Install from media path</a:t>
            </a:r>
            <a:r>
              <a:rPr lang="en-IN" sz="1000" dirty="0">
                <a:solidFill>
                  <a:srgbClr val="000000"/>
                </a:solidFill>
                <a:latin typeface="Arial"/>
                <a:ea typeface="Calibri"/>
                <a:cs typeface="Segoe UI"/>
              </a:rPr>
              <a:t> check box. Then, they type the path to the snapshot file in the </a:t>
            </a:r>
            <a:r>
              <a:rPr lang="en-IN" sz="1000" b="1" dirty="0">
                <a:latin typeface="Arial"/>
                <a:ea typeface="Calibri"/>
                <a:cs typeface="Times New Roman"/>
              </a:rPr>
              <a:t>Install from media</a:t>
            </a:r>
            <a:r>
              <a:rPr lang="en-IN" sz="1000" dirty="0">
                <a:latin typeface="Arial"/>
                <a:ea typeface="Calibri"/>
                <a:cs typeface="Times New Roman"/>
              </a:rPr>
              <a:t> </a:t>
            </a:r>
            <a:r>
              <a:rPr lang="en-IN" sz="1000" b="1" dirty="0">
                <a:latin typeface="Arial"/>
                <a:ea typeface="Calibri"/>
                <a:cs typeface="Times New Roman"/>
              </a:rPr>
              <a:t>path</a:t>
            </a:r>
            <a:r>
              <a:rPr lang="en-IN" sz="1000" dirty="0">
                <a:solidFill>
                  <a:srgbClr val="000000"/>
                </a:solidFill>
                <a:latin typeface="Arial"/>
                <a:ea typeface="Calibri"/>
                <a:cs typeface="Segoe UI"/>
              </a:rPr>
              <a:t> text box</a:t>
            </a:r>
            <a:r>
              <a:rPr lang="en-IN" sz="1000" dirty="0">
                <a:latin typeface="Arial"/>
                <a:ea typeface="Calibri"/>
                <a:cs typeface="Times New Roman"/>
              </a:rPr>
              <a:t>.</a:t>
            </a:r>
          </a:p>
        </p:txBody>
      </p:sp>
      <p:sp>
        <p:nvSpPr>
          <p:cNvPr id="4" name="Slide Number Placeholder 3"/>
          <p:cNvSpPr>
            <a:spLocks noGrp="1"/>
          </p:cNvSpPr>
          <p:nvPr>
            <p:ph type="sldNum" sz="quarter" idx="10"/>
          </p:nvPr>
        </p:nvSpPr>
        <p:spPr/>
        <p:txBody>
          <a:bodyPr/>
          <a:lstStyle/>
          <a:p>
            <a:fld id="{D672A183-A65D-4235-94A5-B76932A15A3E}" type="slidenum">
              <a:rPr lang="en-IN" smtClean="0"/>
              <a:t>7</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20743C</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3: Implementing Directory Services</a:t>
            </a:r>
          </a:p>
        </p:txBody>
      </p:sp>
    </p:spTree>
    <p:extLst>
      <p:ext uri="{BB962C8B-B14F-4D97-AF65-F5344CB8AC3E}">
        <p14:creationId xmlns:p14="http://schemas.microsoft.com/office/powerpoint/2010/main" val="8484504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Segoe UI"/>
              </a:rPr>
              <a:t>Mention that read-only domain controllers (RODCs) are primarily for deployment in branch offices. Emphasize that students should always check system requirements for all apps because not all apps perform correctly on or with an RODC—for example, </a:t>
            </a:r>
            <a:r>
              <a:rPr lang="en-IN" sz="1000" dirty="0">
                <a:latin typeface="Arial"/>
                <a:ea typeface="Times New Roman"/>
                <a:cs typeface="Segoe UI"/>
              </a:rPr>
              <a:t>Microsoft Exchange Server</a:t>
            </a:r>
            <a:r>
              <a:rPr lang="en-IN" sz="1000" dirty="0">
                <a:latin typeface="Arial"/>
                <a:ea typeface="Calibri"/>
                <a:cs typeface="Times New Roman"/>
              </a:rPr>
              <a:t>.</a:t>
            </a:r>
          </a:p>
        </p:txBody>
      </p:sp>
      <p:sp>
        <p:nvSpPr>
          <p:cNvPr id="4" name="Slide Number Placeholder 3"/>
          <p:cNvSpPr>
            <a:spLocks noGrp="1"/>
          </p:cNvSpPr>
          <p:nvPr>
            <p:ph type="sldNum" sz="quarter" idx="10"/>
          </p:nvPr>
        </p:nvSpPr>
        <p:spPr/>
        <p:txBody>
          <a:bodyPr/>
          <a:lstStyle/>
          <a:p>
            <a:fld id="{D672A183-A65D-4235-94A5-B76932A15A3E}" type="slidenum">
              <a:rPr lang="en-IN" smtClean="0"/>
              <a:t>8</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20743C</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3: Implementing Directory Services</a:t>
            </a:r>
          </a:p>
        </p:txBody>
      </p:sp>
    </p:spTree>
    <p:extLst>
      <p:ext uri="{BB962C8B-B14F-4D97-AF65-F5344CB8AC3E}">
        <p14:creationId xmlns:p14="http://schemas.microsoft.com/office/powerpoint/2010/main" val="12644065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dirty="0">
                <a:latin typeface="Arial"/>
                <a:ea typeface="Calibri"/>
                <a:cs typeface="Times New Roman"/>
              </a:rPr>
              <a:t>Leave the virtual machines running for subsequent demonstrations.</a:t>
            </a:r>
          </a:p>
          <a:p>
            <a:pPr>
              <a:lnSpc>
                <a:spcPct val="115000"/>
              </a:lnSpc>
              <a:spcAft>
                <a:spcPts val="1000"/>
              </a:spcAft>
            </a:pPr>
            <a:r>
              <a:rPr lang="en-IN" sz="1000" b="1" dirty="0">
                <a:latin typeface="Arial"/>
                <a:ea typeface="Calibri"/>
                <a:cs typeface="Times New Roman"/>
              </a:rPr>
              <a:t>Preparation Steps</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Segoe UI"/>
              </a:rPr>
              <a:t>For this demonstration, you need to use the available virtual machine environment. Before you begin the demonstration, you must complete the following steps:</a:t>
            </a:r>
            <a:endParaRPr lang="en-IN" sz="1000" dirty="0">
              <a:latin typeface="Arial"/>
              <a:ea typeface="Calibri"/>
              <a:cs typeface="Times New Roman"/>
            </a:endParaRPr>
          </a:p>
          <a:p>
            <a:pPr marL="342900" marR="0" lvl="0" indent="-342900">
              <a:spcBef>
                <a:spcPts val="0"/>
              </a:spcBef>
              <a:spcAft>
                <a:spcPts val="995"/>
              </a:spcAft>
              <a:buFont typeface="+mj-lt"/>
              <a:buAutoNum type="arabicPeriod"/>
            </a:pPr>
            <a:r>
              <a:rPr lang="en-IN" sz="1000" dirty="0">
                <a:effectLst/>
                <a:latin typeface="Arial"/>
                <a:ea typeface="Times New Roman"/>
                <a:cs typeface="Segoe UI"/>
              </a:rPr>
              <a:t>On the host computer, start </a:t>
            </a:r>
            <a:r>
              <a:rPr lang="en-IN" sz="1000" b="1" dirty="0">
                <a:latin typeface="Arial"/>
                <a:cs typeface="Times New Roman"/>
              </a:rPr>
              <a:t>Hyper-V Manager</a:t>
            </a:r>
            <a:r>
              <a:rPr lang="en-IN" sz="1000" dirty="0">
                <a:effectLst/>
                <a:latin typeface="Arial"/>
                <a:ea typeface="Times New Roman"/>
                <a:cs typeface="Segoe UI"/>
              </a:rPr>
              <a:t>.</a:t>
            </a:r>
            <a:endParaRPr lang="en-IN" sz="1000" dirty="0">
              <a:effectLst/>
              <a:latin typeface="Arial"/>
            </a:endParaRPr>
          </a:p>
          <a:p>
            <a:pPr marL="342900" marR="0" lvl="0" indent="-342900">
              <a:spcBef>
                <a:spcPts val="0"/>
              </a:spcBef>
              <a:spcAft>
                <a:spcPts val="995"/>
              </a:spcAft>
              <a:buFont typeface="+mj-lt"/>
              <a:buAutoNum type="arabicPeriod"/>
            </a:pPr>
            <a:r>
              <a:rPr lang="en-IN" sz="1000" dirty="0">
                <a:effectLst/>
                <a:latin typeface="Arial"/>
                <a:ea typeface="Times New Roman"/>
                <a:cs typeface="Segoe UI"/>
              </a:rPr>
              <a:t>In </a:t>
            </a:r>
            <a:r>
              <a:rPr lang="en-IN" sz="1000" dirty="0">
                <a:latin typeface="Arial"/>
                <a:cs typeface="Times New Roman"/>
              </a:rPr>
              <a:t>Hyper-V Manager</a:t>
            </a:r>
            <a:r>
              <a:rPr lang="en-IN" sz="1000" dirty="0">
                <a:effectLst/>
                <a:latin typeface="Arial"/>
                <a:ea typeface="Times New Roman"/>
                <a:cs typeface="Segoe UI"/>
              </a:rPr>
              <a:t>, click </a:t>
            </a:r>
            <a:r>
              <a:rPr lang="en-IN" sz="1000" b="1" dirty="0">
                <a:latin typeface="Arial"/>
                <a:cs typeface="Times New Roman"/>
              </a:rPr>
              <a:t>20743C-LON-DC1</a:t>
            </a:r>
            <a:r>
              <a:rPr lang="en-IN" sz="1000" dirty="0">
                <a:effectLst/>
                <a:latin typeface="Arial"/>
                <a:ea typeface="Times New Roman"/>
                <a:cs typeface="Segoe UI"/>
              </a:rPr>
              <a:t>, and then in the </a:t>
            </a:r>
            <a:r>
              <a:rPr lang="en-IN" sz="1000" b="1" dirty="0">
                <a:latin typeface="Arial"/>
                <a:cs typeface="Times New Roman"/>
              </a:rPr>
              <a:t>Actions</a:t>
            </a:r>
            <a:r>
              <a:rPr lang="en-IN" sz="1000" dirty="0">
                <a:effectLst/>
                <a:latin typeface="Arial"/>
                <a:ea typeface="Times New Roman"/>
                <a:cs typeface="Segoe UI"/>
              </a:rPr>
              <a:t> pane, click </a:t>
            </a:r>
            <a:r>
              <a:rPr lang="en-IN" sz="1000" b="1" dirty="0">
                <a:latin typeface="Arial"/>
                <a:cs typeface="Times New Roman"/>
              </a:rPr>
              <a:t>Start</a:t>
            </a:r>
            <a:r>
              <a:rPr lang="en-IN" sz="1000" dirty="0">
                <a:effectLst/>
                <a:latin typeface="Arial"/>
                <a:ea typeface="Times New Roman"/>
                <a:cs typeface="Segoe UI"/>
              </a:rPr>
              <a:t>.</a:t>
            </a:r>
            <a:endParaRPr lang="en-IN" sz="1000" dirty="0">
              <a:effectLst/>
              <a:latin typeface="Arial"/>
            </a:endParaRPr>
          </a:p>
          <a:p>
            <a:pPr marL="342900" marR="0" lvl="0" indent="-342900">
              <a:spcBef>
                <a:spcPts val="0"/>
              </a:spcBef>
              <a:spcAft>
                <a:spcPts val="995"/>
              </a:spcAft>
              <a:buFont typeface="+mj-lt"/>
              <a:buAutoNum type="arabicPeriod"/>
            </a:pPr>
            <a:r>
              <a:rPr lang="en-IN" sz="1000" dirty="0">
                <a:effectLst/>
                <a:latin typeface="Arial"/>
                <a:ea typeface="Times New Roman"/>
                <a:cs typeface="Segoe UI"/>
              </a:rPr>
              <a:t>In the </a:t>
            </a:r>
            <a:r>
              <a:rPr lang="en-IN" sz="1000" b="1" dirty="0">
                <a:latin typeface="Arial"/>
                <a:cs typeface="Times New Roman"/>
              </a:rPr>
              <a:t>Actions</a:t>
            </a:r>
            <a:r>
              <a:rPr lang="en-IN" sz="1000" dirty="0">
                <a:effectLst/>
                <a:latin typeface="Arial"/>
                <a:ea typeface="Times New Roman"/>
                <a:cs typeface="Segoe UI"/>
              </a:rPr>
              <a:t> pane, click </a:t>
            </a:r>
            <a:r>
              <a:rPr lang="en-IN" sz="1000" b="1" dirty="0">
                <a:latin typeface="Arial"/>
                <a:cs typeface="Times New Roman"/>
              </a:rPr>
              <a:t>Connect</a:t>
            </a:r>
            <a:r>
              <a:rPr lang="en-IN" sz="1000" dirty="0">
                <a:effectLst/>
                <a:latin typeface="Arial"/>
                <a:ea typeface="Times New Roman"/>
                <a:cs typeface="Segoe UI"/>
              </a:rPr>
              <a:t>. Wait until the virtual machine starts.</a:t>
            </a:r>
            <a:endParaRPr lang="en-IN" sz="1000" dirty="0">
              <a:effectLst/>
              <a:latin typeface="Arial"/>
            </a:endParaRPr>
          </a:p>
          <a:p>
            <a:pPr marL="342900" marR="0" lvl="0" indent="-342900">
              <a:spcBef>
                <a:spcPts val="0"/>
              </a:spcBef>
              <a:spcAft>
                <a:spcPts val="995"/>
              </a:spcAft>
              <a:buFont typeface="+mj-lt"/>
              <a:buAutoNum type="arabicPeriod"/>
            </a:pPr>
            <a:r>
              <a:rPr lang="en-IN" sz="1000" dirty="0">
                <a:effectLst/>
                <a:latin typeface="Arial"/>
                <a:ea typeface="Times New Roman"/>
                <a:cs typeface="Segoe UI"/>
              </a:rPr>
              <a:t>Sign in by using the following credentials:</a:t>
            </a:r>
            <a:endParaRPr lang="en-IN" sz="1000" dirty="0">
              <a:effectLst/>
              <a:latin typeface="Arial"/>
            </a:endParaRPr>
          </a:p>
          <a:p>
            <a:pPr marL="800100" lvl="1" indent="-342900">
              <a:lnSpc>
                <a:spcPct val="115000"/>
              </a:lnSpc>
              <a:spcAft>
                <a:spcPts val="995"/>
              </a:spcAft>
              <a:buFont typeface="Courier New" panose="02070309020205020404" pitchFamily="49" charset="0"/>
              <a:buChar char="o"/>
            </a:pPr>
            <a:r>
              <a:rPr lang="en-US" sz="1000" dirty="0">
                <a:effectLst/>
                <a:latin typeface="Arial"/>
                <a:ea typeface="Times New Roman"/>
                <a:cs typeface="Times New Roman"/>
              </a:rPr>
              <a:t>User</a:t>
            </a:r>
            <a:r>
              <a:rPr lang="en-US" sz="1000" dirty="0">
                <a:effectLst/>
                <a:latin typeface="Arial"/>
                <a:ea typeface="Times New Roman"/>
                <a:cs typeface="Segoe UI"/>
              </a:rPr>
              <a:t> name: </a:t>
            </a:r>
            <a:r>
              <a:rPr lang="en-US" sz="1000" b="1" dirty="0">
                <a:effectLst/>
                <a:latin typeface="Arial"/>
                <a:ea typeface="Times New Roman"/>
                <a:cs typeface="Times New Roman"/>
              </a:rPr>
              <a:t>Administrator</a:t>
            </a:r>
            <a:endParaRPr lang="en-IN" sz="1000" dirty="0">
              <a:effectLst/>
              <a:latin typeface="Arial"/>
              <a:ea typeface="Times New Roman"/>
              <a:cs typeface="Times New Roman"/>
            </a:endParaRPr>
          </a:p>
          <a:p>
            <a:pPr marL="800100" lvl="1" indent="-342900">
              <a:lnSpc>
                <a:spcPct val="115000"/>
              </a:lnSpc>
              <a:spcAft>
                <a:spcPts val="995"/>
              </a:spcAft>
              <a:buFont typeface="Courier New" panose="02070309020205020404" pitchFamily="49" charset="0"/>
              <a:buChar char="o"/>
            </a:pPr>
            <a:r>
              <a:rPr lang="en-US" sz="1000" dirty="0">
                <a:effectLst/>
                <a:latin typeface="Arial"/>
                <a:ea typeface="Times New Roman"/>
                <a:cs typeface="Times New Roman"/>
              </a:rPr>
              <a:t>Password</a:t>
            </a:r>
            <a:r>
              <a:rPr lang="en-US" sz="1000" dirty="0">
                <a:effectLst/>
                <a:latin typeface="Arial"/>
                <a:ea typeface="Times New Roman"/>
                <a:cs typeface="Segoe UI"/>
              </a:rPr>
              <a:t>: </a:t>
            </a:r>
            <a:r>
              <a:rPr lang="en-US" sz="1000" b="1" dirty="0">
                <a:effectLst/>
                <a:latin typeface="Arial"/>
                <a:ea typeface="Times New Roman"/>
                <a:cs typeface="Times New Roman"/>
              </a:rPr>
              <a:t>Pa55w.rd</a:t>
            </a:r>
            <a:endParaRPr lang="en-IN" sz="1000" dirty="0">
              <a:effectLst/>
              <a:latin typeface="Arial"/>
              <a:ea typeface="Times New Roman"/>
              <a:cs typeface="Times New Roman"/>
            </a:endParaRPr>
          </a:p>
          <a:p>
            <a:pPr marL="800100" lvl="1" indent="-342900">
              <a:lnSpc>
                <a:spcPct val="115000"/>
              </a:lnSpc>
              <a:spcAft>
                <a:spcPts val="995"/>
              </a:spcAft>
              <a:buFont typeface="Courier New" panose="02070309020205020404" pitchFamily="49" charset="0"/>
              <a:buChar char="o"/>
            </a:pPr>
            <a:r>
              <a:rPr lang="en-US" sz="1000" dirty="0">
                <a:effectLst/>
                <a:latin typeface="Arial"/>
                <a:ea typeface="Times New Roman"/>
                <a:cs typeface="Times New Roman"/>
              </a:rPr>
              <a:t>Domain</a:t>
            </a:r>
            <a:r>
              <a:rPr lang="en-US" sz="1000" dirty="0">
                <a:effectLst/>
                <a:latin typeface="Arial"/>
                <a:ea typeface="Times New Roman"/>
                <a:cs typeface="Segoe UI"/>
              </a:rPr>
              <a:t>: </a:t>
            </a:r>
            <a:r>
              <a:rPr lang="en-US" sz="1000" b="1" dirty="0">
                <a:effectLst/>
                <a:latin typeface="Arial"/>
                <a:ea typeface="Times New Roman"/>
                <a:cs typeface="Times New Roman"/>
              </a:rPr>
              <a:t>Adatum</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Segoe UI"/>
              </a:rPr>
              <a:t>Repeat steps 2 through 4 for </a:t>
            </a:r>
            <a:r>
              <a:rPr lang="en-US" sz="1000" b="1" dirty="0">
                <a:effectLst/>
                <a:latin typeface="Arial"/>
                <a:ea typeface="Times New Roman"/>
                <a:cs typeface="Times New Roman"/>
              </a:rPr>
              <a:t>20743C-LON-SVR3</a:t>
            </a:r>
            <a:r>
              <a:rPr lang="en-US" sz="1000" dirty="0">
                <a:solidFill>
                  <a:srgbClr val="000000"/>
                </a:solidFill>
                <a:effectLst/>
                <a:latin typeface="Arial"/>
                <a:ea typeface="Times New Roman"/>
                <a:cs typeface="Segoe UI"/>
              </a:rPr>
              <a:t>.</a:t>
            </a:r>
            <a:endParaRPr lang="en-IN" sz="1000" dirty="0">
              <a:effectLst/>
              <a:latin typeface="Arial"/>
              <a:ea typeface="Times New Roman"/>
              <a:cs typeface="Times New Roman"/>
            </a:endParaRPr>
          </a:p>
          <a:p>
            <a:pPr>
              <a:lnSpc>
                <a:spcPct val="115000"/>
              </a:lnSpc>
              <a:spcAft>
                <a:spcPts val="1000"/>
              </a:spcAft>
            </a:pPr>
            <a:r>
              <a:rPr lang="en-IN" sz="1000" b="1" dirty="0">
                <a:latin typeface="Arial"/>
                <a:ea typeface="Calibri"/>
                <a:cs typeface="Times New Roman"/>
              </a:rPr>
              <a:t>Demonstration Steps</a:t>
            </a:r>
            <a:endParaRPr lang="en-IN" sz="1000" dirty="0">
              <a:latin typeface="Arial"/>
              <a:ea typeface="Calibri"/>
              <a:cs typeface="Times New Roman"/>
            </a:endParaRPr>
          </a:p>
          <a:p>
            <a:pPr>
              <a:lnSpc>
                <a:spcPts val="1300"/>
              </a:lnSpc>
              <a:spcBef>
                <a:spcPts val="900"/>
              </a:spcBef>
              <a:spcAft>
                <a:spcPts val="300"/>
              </a:spcAft>
            </a:pPr>
            <a:r>
              <a:rPr lang="en-US" sz="1000" b="1" dirty="0">
                <a:effectLst/>
                <a:latin typeface="Arial"/>
                <a:ea typeface="Times New Roman"/>
                <a:cs typeface="Segoe UI"/>
              </a:rPr>
              <a:t>Add a server to manage</a:t>
            </a:r>
            <a:endParaRPr lang="en-IN" sz="1000" b="1" dirty="0">
              <a:effectLst/>
              <a:latin typeface="Arial"/>
              <a:ea typeface="Times New Roman"/>
              <a:cs typeface="Segoe UI"/>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Switch to </a:t>
            </a:r>
            <a:r>
              <a:rPr lang="en-US" sz="1000" b="1" dirty="0">
                <a:effectLst/>
                <a:latin typeface="Arial"/>
                <a:ea typeface="Times New Roman"/>
                <a:cs typeface="Times New Roman"/>
              </a:rPr>
              <a:t>LON-DC1</a:t>
            </a:r>
            <a:r>
              <a:rPr lang="en-US" sz="1000" dirty="0">
                <a:effectLst/>
                <a:latin typeface="Arial"/>
                <a:ea typeface="Times New Roman"/>
                <a:cs typeface="Times New Roman"/>
              </a:rPr>
              <a:t>.</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Server Manager, click </a:t>
            </a:r>
            <a:r>
              <a:rPr lang="en-US" sz="1000" b="1" dirty="0">
                <a:effectLst/>
                <a:latin typeface="Arial"/>
                <a:ea typeface="Times New Roman"/>
                <a:cs typeface="Times New Roman"/>
              </a:rPr>
              <a:t>Add other servers to manage</a:t>
            </a:r>
            <a:r>
              <a:rPr lang="en-US" sz="1000" dirty="0">
                <a:effectLst/>
                <a:latin typeface="Arial"/>
                <a:ea typeface="Times New Roman"/>
                <a:cs typeface="Times New Roman"/>
              </a:rPr>
              <a:t>.</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the </a:t>
            </a:r>
            <a:r>
              <a:rPr lang="en-US" sz="1000" b="1" dirty="0">
                <a:effectLst/>
                <a:latin typeface="Arial"/>
                <a:ea typeface="Times New Roman"/>
                <a:cs typeface="Times New Roman"/>
              </a:rPr>
              <a:t>Add Servers</a:t>
            </a:r>
            <a:r>
              <a:rPr lang="en-US" sz="1000" dirty="0">
                <a:effectLst/>
                <a:latin typeface="Arial"/>
                <a:ea typeface="Times New Roman"/>
                <a:cs typeface="Times New Roman"/>
              </a:rPr>
              <a:t> dialog box, in the </a:t>
            </a:r>
            <a:r>
              <a:rPr lang="en-US" sz="1000" b="1" dirty="0">
                <a:effectLst/>
                <a:latin typeface="Arial"/>
                <a:ea typeface="Times New Roman"/>
                <a:cs typeface="Times New Roman"/>
              </a:rPr>
              <a:t>Name (CN)</a:t>
            </a:r>
            <a:r>
              <a:rPr lang="en-US" sz="1000" dirty="0">
                <a:effectLst/>
                <a:latin typeface="Arial"/>
                <a:ea typeface="Times New Roman"/>
                <a:cs typeface="Times New Roman"/>
              </a:rPr>
              <a:t> text box, type </a:t>
            </a:r>
            <a:r>
              <a:rPr lang="en-US" sz="1000" b="1" dirty="0">
                <a:effectLst/>
                <a:latin typeface="Arial"/>
                <a:ea typeface="Times New Roman"/>
                <a:cs typeface="Times New Roman"/>
              </a:rPr>
              <a:t>LON-SVR3</a:t>
            </a:r>
            <a:r>
              <a:rPr lang="en-US" sz="1000" dirty="0">
                <a:effectLst/>
                <a:latin typeface="Arial"/>
                <a:ea typeface="Times New Roman"/>
                <a:cs typeface="Times New Roman"/>
              </a:rPr>
              <a:t>, and then click </a:t>
            </a:r>
            <a:r>
              <a:rPr lang="en-US" sz="1000" b="1" dirty="0">
                <a:effectLst/>
                <a:latin typeface="Arial"/>
                <a:ea typeface="Times New Roman"/>
                <a:cs typeface="Times New Roman"/>
              </a:rPr>
              <a:t>Find Now</a:t>
            </a:r>
            <a:r>
              <a:rPr lang="en-US" sz="1000" dirty="0">
                <a:effectLst/>
                <a:latin typeface="Arial"/>
                <a:ea typeface="Times New Roman"/>
                <a:cs typeface="Times New Roman"/>
              </a:rPr>
              <a:t>.</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the search results, select </a:t>
            </a:r>
            <a:r>
              <a:rPr lang="en-US" sz="1000" b="1" dirty="0">
                <a:effectLst/>
                <a:latin typeface="Arial"/>
                <a:ea typeface="Times New Roman"/>
                <a:cs typeface="Times New Roman"/>
              </a:rPr>
              <a:t>LON-SVR3</a:t>
            </a:r>
            <a:r>
              <a:rPr lang="en-US" sz="1000" dirty="0">
                <a:effectLst/>
                <a:latin typeface="Arial"/>
                <a:ea typeface="Times New Roman"/>
                <a:cs typeface="Times New Roman"/>
              </a:rPr>
              <a:t>, click the arrow to move it to the </a:t>
            </a:r>
            <a:r>
              <a:rPr lang="en-US" sz="1000" b="1" dirty="0">
                <a:effectLst/>
                <a:latin typeface="Arial"/>
                <a:ea typeface="Times New Roman"/>
                <a:cs typeface="Times New Roman"/>
              </a:rPr>
              <a:t>Selected</a:t>
            </a:r>
            <a:r>
              <a:rPr lang="en-US" sz="1000" dirty="0">
                <a:effectLst/>
                <a:latin typeface="Arial"/>
                <a:ea typeface="Times New Roman"/>
                <a:cs typeface="Times New Roman"/>
              </a:rPr>
              <a:t> pane, and then click </a:t>
            </a:r>
            <a:r>
              <a:rPr lang="en-US" sz="1000" b="1" dirty="0">
                <a:effectLst/>
                <a:latin typeface="Arial"/>
                <a:ea typeface="Times New Roman"/>
                <a:cs typeface="Times New Roman"/>
              </a:rPr>
              <a:t>OK</a:t>
            </a:r>
            <a:r>
              <a:rPr lang="en-US" sz="1000" dirty="0">
                <a:effectLst/>
                <a:latin typeface="Arial"/>
                <a:ea typeface="Times New Roman"/>
                <a:cs typeface="Times New Roman"/>
              </a:rPr>
              <a:t>.</a:t>
            </a:r>
            <a:endParaRPr lang="en-IN"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D672A183-A65D-4235-94A5-B76932A15A3E}" type="slidenum">
              <a:rPr lang="en-IN" smtClean="0"/>
              <a:t>9</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20743C</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IN" sz="1000" dirty="0">
                <a:latin typeface="Arial"/>
              </a:rPr>
              <a:t>(More notes on the next slide)</a:t>
            </a:r>
          </a:p>
        </p:txBody>
      </p:sp>
      <p:sp>
        <p:nvSpPr>
          <p:cNvPr id="8" name="Rectangle 7"/>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3: Implementing Directory Services</a:t>
            </a:r>
          </a:p>
        </p:txBody>
      </p:sp>
    </p:spTree>
    <p:extLst>
      <p:ext uri="{BB962C8B-B14F-4D97-AF65-F5344CB8AC3E}">
        <p14:creationId xmlns:p14="http://schemas.microsoft.com/office/powerpoint/2010/main" val="37134936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4061925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6.emf"/></Relationships>
</file>

<file path=ppt/slides/_rels/slide1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6.e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4.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openxmlformats.org/officeDocument/2006/relationships/image" Target="../media/image6.emf"/></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11.emf"/><Relationship Id="rId4" Type="http://schemas.openxmlformats.org/officeDocument/2006/relationships/image" Target="../media/image4.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1.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emf"/></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33.xml"/><Relationship Id="rId1" Type="http://schemas.openxmlformats.org/officeDocument/2006/relationships/slideLayout" Target="../slideLayouts/slideLayout6.xml"/><Relationship Id="rId4" Type="http://schemas.openxmlformats.org/officeDocument/2006/relationships/image" Target="../media/image6.emf"/></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IN" dirty="0"/>
              <a:t>Module 3</a:t>
            </a:r>
          </a:p>
        </p:txBody>
      </p:sp>
      <p:sp>
        <p:nvSpPr>
          <p:cNvPr id="3" name="Subtitle 2"/>
          <p:cNvSpPr>
            <a:spLocks noGrp="1"/>
          </p:cNvSpPr>
          <p:nvPr>
            <p:ph type="subTitle" sz="quarter" idx="1"/>
          </p:nvPr>
        </p:nvSpPr>
        <p:spPr/>
        <p:txBody>
          <a:bodyPr/>
          <a:lstStyle/>
          <a:p>
            <a:r>
              <a:rPr lang="en-IN" dirty="0"/>
              <a:t>Implementing Directory Services
</a:t>
            </a:r>
          </a:p>
        </p:txBody>
      </p:sp>
    </p:spTree>
    <p:extLst>
      <p:ext uri="{BB962C8B-B14F-4D97-AF65-F5344CB8AC3E}">
        <p14:creationId xmlns:p14="http://schemas.microsoft.com/office/powerpoint/2010/main" val="16544236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Text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897166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Text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073412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Text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7921048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86f09c33-e1ab-4e3d-8364-c6c637391da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Cloning virtual domain controllers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400" dirty="0"/>
              <a:t>You can safely clone existing virtual domain controllers when you:</a:t>
            </a:r>
          </a:p>
          <a:p>
            <a:r>
              <a:rPr lang="en-US" sz="2400" dirty="0"/>
              <a:t>Create a DcCloneConfig.xml file and store it in the</a:t>
            </a:r>
            <a:br>
              <a:rPr lang="en-US" sz="2400" dirty="0"/>
            </a:br>
            <a:r>
              <a:rPr lang="en-US" sz="2400" dirty="0"/>
              <a:t>Active Directory database location</a:t>
            </a:r>
          </a:p>
          <a:p>
            <a:r>
              <a:rPr lang="en-US" sz="2400" dirty="0"/>
              <a:t>Export the virtual domain controller </a:t>
            </a:r>
          </a:p>
          <a:p>
            <a:r>
              <a:rPr lang="en-US" sz="2400" dirty="0"/>
              <a:t>Create a new virtual machine by importing the exported virtual domain controller</a:t>
            </a:r>
          </a:p>
          <a:p>
            <a:endParaRPr lang="en-US" sz="2400" dirty="0"/>
          </a:p>
        </p:txBody>
      </p:sp>
      <p:sp>
        <p:nvSpPr>
          <p:cNvPr id="5" name="TextBox 4"/>
          <p:cNvSpPr txBox="1"/>
          <p:nvPr/>
        </p:nvSpPr>
        <p:spPr>
          <a:xfrm>
            <a:off x="3313773" y="5654019"/>
            <a:ext cx="2799350" cy="707886"/>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000" b="0" dirty="0">
                <a:latin typeface="Segoe UI" panose="020B0502040204020203" pitchFamily="34" charset="0"/>
                <a:ea typeface="Segoe UI" panose="020B0502040204020203" pitchFamily="34" charset="0"/>
                <a:cs typeface="Segoe UI" panose="020B0502040204020203" pitchFamily="34" charset="0"/>
              </a:rPr>
              <a:t>Export the virtual domain controller</a:t>
            </a:r>
          </a:p>
        </p:txBody>
      </p:sp>
      <p:sp>
        <p:nvSpPr>
          <p:cNvPr id="6" name="TextBox 5"/>
          <p:cNvSpPr txBox="1"/>
          <p:nvPr/>
        </p:nvSpPr>
        <p:spPr>
          <a:xfrm>
            <a:off x="6048310" y="5654019"/>
            <a:ext cx="2785730" cy="707886"/>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000" b="0" dirty="0">
                <a:latin typeface="Segoe UI" panose="020B0502040204020203" pitchFamily="34" charset="0"/>
                <a:ea typeface="Segoe UI" panose="020B0502040204020203" pitchFamily="34" charset="0"/>
                <a:cs typeface="Segoe UI" panose="020B0502040204020203" pitchFamily="34" charset="0"/>
              </a:rPr>
              <a:t>Import the virtual domain controller</a:t>
            </a:r>
          </a:p>
        </p:txBody>
      </p:sp>
      <p:sp>
        <p:nvSpPr>
          <p:cNvPr id="7" name="TextBox 6"/>
          <p:cNvSpPr txBox="1"/>
          <p:nvPr/>
        </p:nvSpPr>
        <p:spPr>
          <a:xfrm>
            <a:off x="341312" y="5654019"/>
            <a:ext cx="3180508" cy="1015663"/>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000" b="0" dirty="0">
                <a:latin typeface="Segoe UI" pitchFamily="34" charset="0"/>
                <a:ea typeface="Segoe UI" pitchFamily="34" charset="0"/>
                <a:cs typeface="Segoe UI" pitchFamily="34" charset="0"/>
              </a:rPr>
              <a:t>Create DcCloneConfig.xml to AD DS database location</a:t>
            </a:r>
          </a:p>
        </p:txBody>
      </p:sp>
      <p:cxnSp>
        <p:nvCxnSpPr>
          <p:cNvPr id="8" name="Straight Arrow Connector 7"/>
          <p:cNvCxnSpPr/>
          <p:nvPr/>
        </p:nvCxnSpPr>
        <p:spPr>
          <a:xfrm>
            <a:off x="3808114" y="4188166"/>
            <a:ext cx="601848" cy="2195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9" name="Group 8" descr="The illustration depicts how to clone domain controllers. On the left, a checklist document that is labeled “Create DcCloneConfig.xml to AD DS database location.” A red arrow points from the checklist document to a server that is labeled “Export the virtual domain controller.” Lastly, a red arrow points from the server to another server entitled “Import the virtual domain controller.”"/>
          <p:cNvGrpSpPr/>
          <p:nvPr/>
        </p:nvGrpSpPr>
        <p:grpSpPr>
          <a:xfrm>
            <a:off x="1699568" y="4343496"/>
            <a:ext cx="5914499" cy="1166969"/>
            <a:chOff x="1699568" y="4343496"/>
            <a:chExt cx="5914499" cy="1166969"/>
          </a:xfrm>
        </p:grpSpPr>
        <p:pic>
          <p:nvPicPr>
            <p:cNvPr id="10" name="Picture 9"/>
            <p:cNvPicPr>
              <a:picLocks noChangeAspect="1"/>
            </p:cNvPicPr>
            <p:nvPr/>
          </p:nvPicPr>
          <p:blipFill>
            <a:blip r:embed="rId3"/>
            <a:stretch>
              <a:fillRect/>
            </a:stretch>
          </p:blipFill>
          <p:spPr>
            <a:xfrm>
              <a:off x="4337529" y="4343496"/>
              <a:ext cx="619953" cy="1166969"/>
            </a:xfrm>
            <a:prstGeom prst="rect">
              <a:avLst/>
            </a:prstGeom>
          </p:spPr>
        </p:pic>
        <p:pic>
          <p:nvPicPr>
            <p:cNvPr id="11" name="Picture 10"/>
            <p:cNvPicPr>
              <a:picLocks noChangeAspect="1"/>
            </p:cNvPicPr>
            <p:nvPr/>
          </p:nvPicPr>
          <p:blipFill>
            <a:blip r:embed="rId3"/>
            <a:stretch>
              <a:fillRect/>
            </a:stretch>
          </p:blipFill>
          <p:spPr>
            <a:xfrm>
              <a:off x="6994114" y="4343496"/>
              <a:ext cx="619953" cy="1166969"/>
            </a:xfrm>
            <a:prstGeom prst="rect">
              <a:avLst/>
            </a:prstGeom>
          </p:spPr>
        </p:pic>
        <p:grpSp>
          <p:nvGrpSpPr>
            <p:cNvPr id="12" name="Group 11"/>
            <p:cNvGrpSpPr>
              <a:grpSpLocks noChangeAspect="1"/>
            </p:cNvGrpSpPr>
            <p:nvPr/>
          </p:nvGrpSpPr>
          <p:grpSpPr>
            <a:xfrm>
              <a:off x="1699568" y="4523231"/>
              <a:ext cx="523887" cy="692772"/>
              <a:chOff x="6288215" y="5173662"/>
              <a:chExt cx="1204130" cy="1592303"/>
            </a:xfrm>
          </p:grpSpPr>
          <p:grpSp>
            <p:nvGrpSpPr>
              <p:cNvPr id="15" name="Group 14"/>
              <p:cNvGrpSpPr>
                <a:grpSpLocks noChangeAspect="1"/>
              </p:cNvGrpSpPr>
              <p:nvPr/>
            </p:nvGrpSpPr>
            <p:grpSpPr>
              <a:xfrm>
                <a:off x="6288215" y="5173662"/>
                <a:ext cx="1204130" cy="1592303"/>
                <a:chOff x="6288215" y="5173662"/>
                <a:chExt cx="1204130" cy="1592303"/>
              </a:xfrm>
            </p:grpSpPr>
            <p:grpSp>
              <p:nvGrpSpPr>
                <p:cNvPr id="17" name="Group 16"/>
                <p:cNvGrpSpPr>
                  <a:grpSpLocks noChangeAspect="1"/>
                </p:cNvGrpSpPr>
                <p:nvPr/>
              </p:nvGrpSpPr>
              <p:grpSpPr bwMode="auto">
                <a:xfrm>
                  <a:off x="6288215" y="5173662"/>
                  <a:ext cx="1204130" cy="1592303"/>
                  <a:chOff x="3915" y="2947"/>
                  <a:chExt cx="456" cy="603"/>
                </a:xfrm>
                <a:solidFill>
                  <a:schemeClr val="accent4">
                    <a:lumMod val="20000"/>
                    <a:lumOff val="80000"/>
                  </a:schemeClr>
                </a:solidFill>
              </p:grpSpPr>
              <p:sp>
                <p:nvSpPr>
                  <p:cNvPr id="23" name="Freeform 22"/>
                  <p:cNvSpPr>
                    <a:spLocks noChangeAspect="1"/>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5F5F5F"/>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4" name="Freeform 23"/>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sp>
              <p:nvSpPr>
                <p:cNvPr id="18" name="Flowchart: Process 17"/>
                <p:cNvSpPr/>
                <p:nvPr/>
              </p:nvSpPr>
              <p:spPr bwMode="auto">
                <a:xfrm>
                  <a:off x="6474284" y="5632724"/>
                  <a:ext cx="182880" cy="182880"/>
                </a:xfrm>
                <a:prstGeom prst="flowChartProcess">
                  <a:avLst/>
                </a:prstGeom>
                <a:noFill/>
                <a:ln w="190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9" name="Flowchart: Process 18"/>
                <p:cNvSpPr/>
                <p:nvPr/>
              </p:nvSpPr>
              <p:spPr bwMode="auto">
                <a:xfrm>
                  <a:off x="6485587" y="5953259"/>
                  <a:ext cx="182880" cy="182880"/>
                </a:xfrm>
                <a:prstGeom prst="flowChartProcess">
                  <a:avLst/>
                </a:prstGeom>
                <a:noFill/>
                <a:ln w="190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44532" y="5595155"/>
                  <a:ext cx="299255" cy="271489"/>
                </a:xfrm>
                <a:prstGeom prst="rect">
                  <a:avLst/>
                </a:prstGeom>
              </p:spPr>
            </p:pic>
            <p:sp>
              <p:nvSpPr>
                <p:cNvPr id="21" name="Flowchart: Process 20"/>
                <p:cNvSpPr/>
                <p:nvPr/>
              </p:nvSpPr>
              <p:spPr bwMode="auto">
                <a:xfrm>
                  <a:off x="6485587" y="6245867"/>
                  <a:ext cx="182880" cy="182880"/>
                </a:xfrm>
                <a:prstGeom prst="flowChartProcess">
                  <a:avLst/>
                </a:prstGeom>
                <a:noFill/>
                <a:ln w="190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51097" y="5922059"/>
                  <a:ext cx="299255" cy="271489"/>
                </a:xfrm>
                <a:prstGeom prst="rect">
                  <a:avLst/>
                </a:prstGeom>
              </p:spPr>
            </p:pic>
          </p:grpSp>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58269" y="6224076"/>
                <a:ext cx="299255" cy="271489"/>
              </a:xfrm>
              <a:prstGeom prst="rect">
                <a:avLst/>
              </a:prstGeom>
            </p:spPr>
          </p:pic>
        </p:grpSp>
        <p:cxnSp>
          <p:nvCxnSpPr>
            <p:cNvPr id="13" name="Straight Arrow Connector 12"/>
            <p:cNvCxnSpPr/>
            <p:nvPr/>
          </p:nvCxnSpPr>
          <p:spPr bwMode="auto">
            <a:xfrm>
              <a:off x="5057268" y="4913171"/>
              <a:ext cx="1936846" cy="1"/>
            </a:xfrm>
            <a:prstGeom prst="straightConnector1">
              <a:avLst/>
            </a:prstGeom>
            <a:gradFill rotWithShape="1">
              <a:gsLst>
                <a:gs pos="0">
                  <a:srgbClr val="E4CD9A"/>
                </a:gs>
                <a:gs pos="100000">
                  <a:srgbClr val="EEEFD7"/>
                </a:gs>
              </a:gsLst>
              <a:lin ang="2700000" scaled="1"/>
            </a:gradFill>
            <a:ln w="28575" cap="flat" cmpd="sng" algn="ctr">
              <a:solidFill>
                <a:srgbClr val="FF0000"/>
              </a:solidFill>
              <a:prstDash val="solid"/>
              <a:round/>
              <a:headEnd type="none" w="med" len="med"/>
              <a:tailEnd type="arrow"/>
            </a:ln>
            <a:effectLst/>
          </p:spPr>
        </p:cxnSp>
        <p:cxnSp>
          <p:nvCxnSpPr>
            <p:cNvPr id="14" name="Straight Arrow Connector 13"/>
            <p:cNvCxnSpPr/>
            <p:nvPr/>
          </p:nvCxnSpPr>
          <p:spPr bwMode="auto">
            <a:xfrm>
              <a:off x="2345350" y="4869616"/>
              <a:ext cx="1936846" cy="1"/>
            </a:xfrm>
            <a:prstGeom prst="straightConnector1">
              <a:avLst/>
            </a:prstGeom>
            <a:gradFill rotWithShape="1">
              <a:gsLst>
                <a:gs pos="0">
                  <a:srgbClr val="E4CD9A"/>
                </a:gs>
                <a:gs pos="100000">
                  <a:srgbClr val="EEEFD7"/>
                </a:gs>
              </a:gsLst>
              <a:lin ang="2700000" scaled="1"/>
            </a:gradFill>
            <a:ln w="28575" cap="flat" cmpd="sng" algn="ctr">
              <a:solidFill>
                <a:srgbClr val="FF0000"/>
              </a:solidFill>
              <a:prstDash val="solid"/>
              <a:round/>
              <a:headEnd type="none" w="med" len="med"/>
              <a:tailEnd type="arrow"/>
            </a:ln>
            <a:effectLst/>
          </p:spPr>
        </p:cxnSp>
      </p:grpSp>
    </p:spTree>
    <p:extLst>
      <p:ext uri="{BB962C8B-B14F-4D97-AF65-F5344CB8AC3E}">
        <p14:creationId xmlns:p14="http://schemas.microsoft.com/office/powerpoint/2010/main" val="2336584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c7daef52-231e-408c-b9ee-6042807ac77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Upgrading an Active Directory forest to Windows Server 2016</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normAutofit lnSpcReduction="10000"/>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a:t>Ensure that forest and domain functional levels are at least Windows Server 2008</a:t>
            </a:r>
          </a:p>
          <a:p>
            <a:r>
              <a:rPr lang="en-GB" dirty="0"/>
              <a:t>Prepare the Active Directory forest</a:t>
            </a:r>
          </a:p>
          <a:p>
            <a:r>
              <a:rPr lang="en-GB" dirty="0"/>
              <a:t>Prepare the Active Directory domain</a:t>
            </a:r>
          </a:p>
          <a:p>
            <a:r>
              <a:rPr lang="en-GB" dirty="0"/>
              <a:t>Install Windows Server 2016 and add the Active Directory server role</a:t>
            </a:r>
          </a:p>
          <a:p>
            <a:r>
              <a:rPr lang="en-GB" dirty="0"/>
              <a:t>Promote the computer as a new domain controller in an existing domain</a:t>
            </a:r>
          </a:p>
          <a:p>
            <a:r>
              <a:rPr lang="en-GB" dirty="0"/>
              <a:t>Transfer operations master roles</a:t>
            </a:r>
          </a:p>
          <a:p>
            <a:r>
              <a:rPr lang="en-GB" dirty="0"/>
              <a:t>Decommission older domain controllers</a:t>
            </a:r>
          </a:p>
          <a:p>
            <a:r>
              <a:rPr lang="en-GB" dirty="0"/>
              <a:t>Optionally, raise the forest and domain functional level</a:t>
            </a:r>
          </a:p>
          <a:p>
            <a:endParaRPr lang="en-US" dirty="0"/>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5325" y="6486525"/>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4885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43577ffb-83d3-4e1a-bf71-f184b451249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Upgrading an Active Directory forest to Windows Server 2016</a:t>
            </a:r>
          </a:p>
        </p:txBody>
      </p:sp>
      <p:pic>
        <p:nvPicPr>
          <p:cNvPr id="4" name="Picture 3" descr="The screenshot depicts the Active Directory Domain Services Configuration Wizard. The Preparation Options page displays with a reminder that the wizard must perform forest and schema preparation, in addition to domain preparation, before adding a Windows Server 2016 domain controller."/>
          <p:cNvPicPr>
            <a:picLocks noChangeAspect="1"/>
          </p:cNvPicPr>
          <p:nvPr/>
        </p:nvPicPr>
        <p:blipFill>
          <a:blip r:embed="rId3"/>
          <a:stretch>
            <a:fillRect/>
          </a:stretch>
        </p:blipFill>
        <p:spPr>
          <a:xfrm>
            <a:off x="871537" y="1014412"/>
            <a:ext cx="7572375" cy="5686425"/>
          </a:xfrm>
          <a:prstGeom prst="rect">
            <a:avLst/>
          </a:prstGeom>
        </p:spPr>
      </p:pic>
      <p:pic>
        <p:nvPicPr>
          <p:cNvPr id="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5324" y="6486525"/>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08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1369cdad-7fe6-4271-94bc-8a41544bf9c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Upgrading an Active Directory forest to Windows Server 2016</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By upgrading to the Windows Server 2016 domain functional level, you enable the following new features in AD DS:</a:t>
            </a:r>
          </a:p>
          <a:p>
            <a:r>
              <a:rPr lang="en-GB" dirty="0"/>
              <a:t>Privileged access management </a:t>
            </a:r>
          </a:p>
          <a:p>
            <a:r>
              <a:rPr lang="en-GB" dirty="0"/>
              <a:t>Azure AD Join </a:t>
            </a:r>
          </a:p>
          <a:p>
            <a:r>
              <a:rPr lang="en-GB" dirty="0"/>
              <a:t>Microsoft Passport</a:t>
            </a:r>
          </a:p>
          <a:p>
            <a:endParaRPr lang="en-US" dirty="0"/>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96682" y="6486524"/>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5324" y="6486525"/>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77281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80547429-c8b6-40ff-8c40-1d4d323069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Lesson 2: Implementing service accounts</a:t>
            </a:r>
          </a:p>
        </p:txBody>
      </p:sp>
      <p:sp>
        <p:nvSpPr>
          <p:cNvPr id="3" name="Text Placeholder 2"/>
          <p:cNvSpPr>
            <a:spLocks noGrp="1"/>
          </p:cNvSpPr>
          <p:nvPr>
            <p:ph type="body" idx="1"/>
          </p:nvPr>
        </p:nvSpPr>
        <p:spPr/>
        <p:txBody>
          <a:bodyPr/>
          <a:lstStyle/>
          <a:p>
            <a:r>
              <a:rPr lang="en-IN" dirty="0"/>
              <a:t>Managing SPNs
What are managed service accounts and group managed service accounts?
Configuring Kerberos delegation
Demonstration: Configuring managed service accounts</a:t>
            </a:r>
          </a:p>
        </p:txBody>
      </p:sp>
    </p:spTree>
    <p:extLst>
      <p:ext uri="{BB962C8B-B14F-4D97-AF65-F5344CB8AC3E}">
        <p14:creationId xmlns:p14="http://schemas.microsoft.com/office/powerpoint/2010/main" val="20290557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0b29c358-c2d9-48ce-a51d-3f686ba1f3a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Managing SPNs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SPNs represent the user accounts under which services run </a:t>
            </a:r>
          </a:p>
          <a:p>
            <a:r>
              <a:rPr lang="en-US" dirty="0"/>
              <a:t>SPNs support mutual authentication between apps and services</a:t>
            </a:r>
          </a:p>
          <a:p>
            <a:r>
              <a:rPr lang="en-US" dirty="0"/>
              <a:t>An account can have a different SPN for each service it authenticates and executes</a:t>
            </a:r>
          </a:p>
          <a:p>
            <a:r>
              <a:rPr lang="en-US" dirty="0"/>
              <a:t>The basic syntax of an SPN is:</a:t>
            </a:r>
            <a:br>
              <a:rPr lang="en-US" dirty="0"/>
            </a:br>
            <a:r>
              <a:rPr lang="en-US" dirty="0"/>
              <a:t>	</a:t>
            </a:r>
            <a:r>
              <a:rPr lang="en-US" sz="2400" i="1" dirty="0"/>
              <a:t>&lt; service type &gt;/&lt; instance name &gt;:</a:t>
            </a:r>
            <a:br>
              <a:rPr lang="en-US" sz="2400" i="1" dirty="0"/>
            </a:br>
            <a:r>
              <a:rPr lang="en-US" sz="2400" i="1" dirty="0"/>
              <a:t>	&lt; port number &gt;/&lt; service name &gt;</a:t>
            </a:r>
          </a:p>
          <a:p>
            <a:pPr marL="288925" lvl="1" indent="0">
              <a:buNone/>
            </a:pPr>
            <a:endParaRPr lang="en-US" dirty="0"/>
          </a:p>
        </p:txBody>
      </p:sp>
    </p:spTree>
    <p:extLst>
      <p:ext uri="{BB962C8B-B14F-4D97-AF65-F5344CB8AC3E}">
        <p14:creationId xmlns:p14="http://schemas.microsoft.com/office/powerpoint/2010/main" val="38633558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5cf19cb1-c098-4ae3-bcd9-4fc342e472a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600" dirty="0"/>
              <a:t>What are managed service accounts and group managed service accounts?</a:t>
            </a:r>
          </a:p>
        </p:txBody>
      </p:sp>
      <p:sp>
        <p:nvSpPr>
          <p:cNvPr id="4" name="Content Placeholder 2"/>
          <p:cNvSpPr>
            <a:spLocks noGrp="1"/>
          </p:cNvSpPr>
          <p:nvPr/>
        </p:nvSpPr>
        <p:spPr bwMode="auto">
          <a:xfrm>
            <a:off x="249238" y="1078365"/>
            <a:ext cx="8494712"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Group managed service accounts provide:</a:t>
            </a:r>
          </a:p>
          <a:p>
            <a:pPr lvl="1"/>
            <a:r>
              <a:rPr lang="en-US" dirty="0"/>
              <a:t>Automatic password and SPN management for multiple servers in a farm</a:t>
            </a:r>
          </a:p>
          <a:p>
            <a:pPr lvl="1"/>
            <a:r>
              <a:rPr lang="en-US" sz="2400" dirty="0"/>
              <a:t>A single identity for services that run on a farm of servers such as IIS</a:t>
            </a:r>
          </a:p>
        </p:txBody>
      </p:sp>
      <p:sp>
        <p:nvSpPr>
          <p:cNvPr id="5" name="TextBox 5"/>
          <p:cNvSpPr txBox="1"/>
          <p:nvPr/>
        </p:nvSpPr>
        <p:spPr>
          <a:xfrm>
            <a:off x="5102104" y="2993421"/>
            <a:ext cx="1244502" cy="707886"/>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000" b="0" dirty="0">
                <a:latin typeface="Segoe UI" pitchFamily="34" charset="0"/>
                <a:ea typeface="Segoe UI" pitchFamily="34" charset="0"/>
                <a:cs typeface="Segoe UI" pitchFamily="34" charset="0"/>
              </a:rPr>
              <a:t>Farm server1</a:t>
            </a:r>
          </a:p>
        </p:txBody>
      </p:sp>
      <p:sp>
        <p:nvSpPr>
          <p:cNvPr id="6" name="TextBox 6"/>
          <p:cNvSpPr txBox="1"/>
          <p:nvPr/>
        </p:nvSpPr>
        <p:spPr>
          <a:xfrm>
            <a:off x="5102104" y="4326552"/>
            <a:ext cx="1244502" cy="707886"/>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000" b="0" dirty="0">
                <a:latin typeface="Segoe UI" pitchFamily="34" charset="0"/>
                <a:ea typeface="Segoe UI" pitchFamily="34" charset="0"/>
                <a:cs typeface="Segoe UI" pitchFamily="34" charset="0"/>
              </a:rPr>
              <a:t>Farm server2</a:t>
            </a:r>
          </a:p>
        </p:txBody>
      </p:sp>
      <p:sp>
        <p:nvSpPr>
          <p:cNvPr id="7" name="TextBox 7"/>
          <p:cNvSpPr txBox="1"/>
          <p:nvPr/>
        </p:nvSpPr>
        <p:spPr>
          <a:xfrm>
            <a:off x="5102104" y="5556083"/>
            <a:ext cx="1244502" cy="707886"/>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000" b="0" dirty="0">
                <a:latin typeface="Segoe UI" pitchFamily="34" charset="0"/>
                <a:ea typeface="Segoe UI" pitchFamily="34" charset="0"/>
                <a:cs typeface="Segoe UI" pitchFamily="34" charset="0"/>
              </a:rPr>
              <a:t>Farm server3</a:t>
            </a:r>
          </a:p>
        </p:txBody>
      </p:sp>
      <p:sp>
        <p:nvSpPr>
          <p:cNvPr id="8" name="TextBox 8"/>
          <p:cNvSpPr txBox="1"/>
          <p:nvPr/>
        </p:nvSpPr>
        <p:spPr>
          <a:xfrm>
            <a:off x="689287" y="5150179"/>
            <a:ext cx="2315182" cy="707886"/>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000" b="0" dirty="0">
                <a:latin typeface="Segoe UI" pitchFamily="34" charset="0"/>
                <a:ea typeface="Segoe UI" pitchFamily="34" charset="0"/>
                <a:cs typeface="Segoe UI" pitchFamily="34" charset="0"/>
              </a:rPr>
              <a:t>Group managed service account</a:t>
            </a:r>
          </a:p>
        </p:txBody>
      </p:sp>
      <p:grpSp>
        <p:nvGrpSpPr>
          <p:cNvPr id="9" name="Group 8" descr="The illustration depicts a group managed service account that connects to three farm servers with three red arrows."/>
          <p:cNvGrpSpPr/>
          <p:nvPr/>
        </p:nvGrpSpPr>
        <p:grpSpPr>
          <a:xfrm>
            <a:off x="1414914" y="2794656"/>
            <a:ext cx="3687190" cy="3893903"/>
            <a:chOff x="1414914" y="2794656"/>
            <a:chExt cx="3687190" cy="3893903"/>
          </a:xfrm>
        </p:grpSpPr>
        <p:cxnSp>
          <p:nvCxnSpPr>
            <p:cNvPr id="10" name="Straight Arrow Connector 9"/>
            <p:cNvCxnSpPr/>
            <p:nvPr/>
          </p:nvCxnSpPr>
          <p:spPr>
            <a:xfrm flipV="1">
              <a:off x="2319370" y="3370395"/>
              <a:ext cx="1997137" cy="1227793"/>
            </a:xfrm>
            <a:prstGeom prst="straightConnector1">
              <a:avLst/>
            </a:prstGeom>
            <a:ln>
              <a:solidFill>
                <a:srgbClr val="FF0000"/>
              </a:solidFill>
              <a:tailEnd type="arrow"/>
            </a:ln>
            <a:effectLst/>
          </p:spPr>
          <p:style>
            <a:lnRef idx="2">
              <a:schemeClr val="accent2"/>
            </a:lnRef>
            <a:fillRef idx="0">
              <a:schemeClr val="accent2"/>
            </a:fillRef>
            <a:effectRef idx="1">
              <a:schemeClr val="accent2"/>
            </a:effectRef>
            <a:fontRef idx="minor">
              <a:schemeClr val="tx1"/>
            </a:fontRef>
          </p:style>
        </p:cxnSp>
        <p:cxnSp>
          <p:nvCxnSpPr>
            <p:cNvPr id="11" name="Straight Arrow Connector 10"/>
            <p:cNvCxnSpPr/>
            <p:nvPr/>
          </p:nvCxnSpPr>
          <p:spPr>
            <a:xfrm>
              <a:off x="2319370" y="4598188"/>
              <a:ext cx="1997137" cy="0"/>
            </a:xfrm>
            <a:prstGeom prst="straightConnector1">
              <a:avLst/>
            </a:prstGeom>
            <a:ln>
              <a:solidFill>
                <a:srgbClr val="FF0000"/>
              </a:solidFill>
              <a:tailEnd type="arrow"/>
            </a:ln>
            <a:effectLst/>
          </p:spPr>
          <p:style>
            <a:lnRef idx="2">
              <a:schemeClr val="accent2"/>
            </a:lnRef>
            <a:fillRef idx="0">
              <a:schemeClr val="accent2"/>
            </a:fillRef>
            <a:effectRef idx="1">
              <a:schemeClr val="accent2"/>
            </a:effectRef>
            <a:fontRef idx="minor">
              <a:schemeClr val="tx1"/>
            </a:fontRef>
          </p:style>
        </p:cxnSp>
        <p:cxnSp>
          <p:nvCxnSpPr>
            <p:cNvPr id="12" name="Straight Arrow Connector 11"/>
            <p:cNvCxnSpPr/>
            <p:nvPr/>
          </p:nvCxnSpPr>
          <p:spPr>
            <a:xfrm>
              <a:off x="2319370" y="4598188"/>
              <a:ext cx="1997137" cy="1225482"/>
            </a:xfrm>
            <a:prstGeom prst="straightConnector1">
              <a:avLst/>
            </a:prstGeom>
            <a:ln>
              <a:solidFill>
                <a:srgbClr val="FF0000"/>
              </a:solidFill>
              <a:tailEnd type="arrow"/>
            </a:ln>
            <a:effectLst/>
          </p:spPr>
          <p:style>
            <a:lnRef idx="2">
              <a:schemeClr val="accent2"/>
            </a:lnRef>
            <a:fillRef idx="0">
              <a:schemeClr val="accent2"/>
            </a:fillRef>
            <a:effectRef idx="1">
              <a:schemeClr val="accent2"/>
            </a:effectRef>
            <a:fontRef idx="minor">
              <a:schemeClr val="tx1"/>
            </a:fontRef>
          </p:style>
        </p:cxn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14914" y="3454407"/>
              <a:ext cx="863929" cy="1710463"/>
            </a:xfrm>
            <a:prstGeom prst="rect">
              <a:avLst/>
            </a:prstGeom>
          </p:spPr>
        </p:pic>
        <p:pic>
          <p:nvPicPr>
            <p:cNvPr id="14" name="Picture 13"/>
            <p:cNvPicPr>
              <a:picLocks noChangeAspect="1"/>
            </p:cNvPicPr>
            <p:nvPr/>
          </p:nvPicPr>
          <p:blipFill>
            <a:blip r:embed="rId4"/>
            <a:stretch>
              <a:fillRect/>
            </a:stretch>
          </p:blipFill>
          <p:spPr>
            <a:xfrm>
              <a:off x="4482151" y="2794656"/>
              <a:ext cx="619953" cy="1166969"/>
            </a:xfrm>
            <a:prstGeom prst="rect">
              <a:avLst/>
            </a:prstGeom>
          </p:spPr>
        </p:pic>
        <p:pic>
          <p:nvPicPr>
            <p:cNvPr id="15" name="Picture 14"/>
            <p:cNvPicPr>
              <a:picLocks noChangeAspect="1"/>
            </p:cNvPicPr>
            <p:nvPr/>
          </p:nvPicPr>
          <p:blipFill>
            <a:blip r:embed="rId4"/>
            <a:stretch>
              <a:fillRect/>
            </a:stretch>
          </p:blipFill>
          <p:spPr>
            <a:xfrm>
              <a:off x="4482108" y="4175369"/>
              <a:ext cx="619953" cy="1166969"/>
            </a:xfrm>
            <a:prstGeom prst="rect">
              <a:avLst/>
            </a:prstGeom>
          </p:spPr>
        </p:pic>
        <p:pic>
          <p:nvPicPr>
            <p:cNvPr id="16" name="Picture 15"/>
            <p:cNvPicPr>
              <a:picLocks noChangeAspect="1"/>
            </p:cNvPicPr>
            <p:nvPr/>
          </p:nvPicPr>
          <p:blipFill>
            <a:blip r:embed="rId4"/>
            <a:stretch>
              <a:fillRect/>
            </a:stretch>
          </p:blipFill>
          <p:spPr>
            <a:xfrm>
              <a:off x="4482107" y="5521590"/>
              <a:ext cx="619953" cy="1166969"/>
            </a:xfrm>
            <a:prstGeom prst="rect">
              <a:avLst/>
            </a:prstGeom>
          </p:spPr>
        </p:pic>
      </p:grpSp>
    </p:spTree>
    <p:extLst>
      <p:ext uri="{BB962C8B-B14F-4D97-AF65-F5344CB8AC3E}">
        <p14:creationId xmlns:p14="http://schemas.microsoft.com/office/powerpoint/2010/main" val="2616002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Module Overview</a:t>
            </a:r>
          </a:p>
        </p:txBody>
      </p:sp>
      <p:sp>
        <p:nvSpPr>
          <p:cNvPr id="3" name="Text Placeholder 2"/>
          <p:cNvSpPr>
            <a:spLocks noGrp="1"/>
          </p:cNvSpPr>
          <p:nvPr>
            <p:ph type="body" idx="1"/>
          </p:nvPr>
        </p:nvSpPr>
        <p:spPr/>
        <p:txBody>
          <a:bodyPr/>
          <a:lstStyle/>
          <a:p>
            <a:r>
              <a:rPr lang="en-IN" dirty="0"/>
              <a:t>Deploying Active Directory domain controllers
Implementing service accounts
Azure AD</a:t>
            </a:r>
          </a:p>
        </p:txBody>
      </p:sp>
    </p:spTree>
    <p:extLst>
      <p:ext uri="{BB962C8B-B14F-4D97-AF65-F5344CB8AC3E}">
        <p14:creationId xmlns:p14="http://schemas.microsoft.com/office/powerpoint/2010/main" val="26304317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f5312b54-6e48-40bd-bd52-f4fd87dbde5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Configuring Kerberos delegation</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Kerberos delegation enables a remote computer or service account to act on behalf of a user</a:t>
            </a:r>
          </a:p>
          <a:p>
            <a:r>
              <a:rPr lang="en-US" dirty="0"/>
              <a:t>Requirements for Kerberos delegation:	</a:t>
            </a:r>
          </a:p>
          <a:p>
            <a:pPr lvl="1"/>
            <a:r>
              <a:rPr lang="en-US" dirty="0"/>
              <a:t>A user account cannot be marked as sensitive</a:t>
            </a:r>
          </a:p>
          <a:p>
            <a:pPr lvl="1"/>
            <a:r>
              <a:rPr lang="en-US" dirty="0"/>
              <a:t>SPNs must be registered on both sides of the delegation (the service account that is used for delegation and the service account for the target resource)</a:t>
            </a:r>
          </a:p>
          <a:p>
            <a:pPr lvl="1"/>
            <a:r>
              <a:rPr lang="en-US" dirty="0"/>
              <a:t>The service account that is used for delegation must be enabled for delegation</a:t>
            </a:r>
          </a:p>
        </p:txBody>
      </p:sp>
    </p:spTree>
    <p:extLst>
      <p:ext uri="{BB962C8B-B14F-4D97-AF65-F5344CB8AC3E}">
        <p14:creationId xmlns:p14="http://schemas.microsoft.com/office/powerpoint/2010/main" val="773427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458816ed-4321-4860-9bf3-2f3641616d2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Demonstration: Configuring managed service accounts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 create a group managed service account, and then associate the account with a server</a:t>
            </a:r>
          </a:p>
        </p:txBody>
      </p:sp>
    </p:spTree>
    <p:extLst>
      <p:ext uri="{BB962C8B-B14F-4D97-AF65-F5344CB8AC3E}">
        <p14:creationId xmlns:p14="http://schemas.microsoft.com/office/powerpoint/2010/main" val="41270395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Text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3231322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Lab: Implementing and managing AD DS</a:t>
            </a:r>
          </a:p>
        </p:txBody>
      </p:sp>
      <p:sp>
        <p:nvSpPr>
          <p:cNvPr id="3" name="Text Placeholder 2"/>
          <p:cNvSpPr>
            <a:spLocks noGrp="1"/>
          </p:cNvSpPr>
          <p:nvPr>
            <p:ph type="body" idx="1"/>
          </p:nvPr>
        </p:nvSpPr>
        <p:spPr/>
        <p:txBody>
          <a:bodyPr/>
          <a:lstStyle/>
          <a:p>
            <a:r>
              <a:rPr lang="en-IN" dirty="0"/>
              <a:t>Exercise 1: Cloning a domain controller
Exercise 2: Implementing service accounts</a:t>
            </a:r>
          </a:p>
        </p:txBody>
      </p:sp>
      <p:sp>
        <p:nvSpPr>
          <p:cNvPr id="4" name="TextBox 3"/>
          <p:cNvSpPr txBox="1"/>
          <p:nvPr/>
        </p:nvSpPr>
        <p:spPr>
          <a:xfrm>
            <a:off x="458788" y="3657600"/>
            <a:ext cx="3146311" cy="523220"/>
          </a:xfrm>
          <a:prstGeom prst="rect">
            <a:avLst/>
          </a:prstGeom>
          <a:noFill/>
        </p:spPr>
        <p:txBody>
          <a:bodyPr vert="horz" wrap="none" rtlCol="0">
            <a:spAutoFit/>
          </a:bodyPr>
          <a:lstStyle/>
          <a:p>
            <a:r>
              <a:rPr lang="en-IN" sz="2800" dirty="0">
                <a:latin typeface="Segoe UI"/>
              </a:rPr>
              <a:t>Logon Information</a:t>
            </a:r>
          </a:p>
        </p:txBody>
      </p:sp>
      <p:sp>
        <p:nvSpPr>
          <p:cNvPr id="5" name="TextBox 4"/>
          <p:cNvSpPr txBox="1"/>
          <p:nvPr/>
        </p:nvSpPr>
        <p:spPr>
          <a:xfrm>
            <a:off x="458788" y="4126141"/>
            <a:ext cx="7754239" cy="1384995"/>
          </a:xfrm>
          <a:prstGeom prst="rect">
            <a:avLst/>
          </a:prstGeom>
          <a:noFill/>
        </p:spPr>
        <p:txBody>
          <a:bodyPr vert="horz" wrap="none" rtlCol="0">
            <a:spAutoFit/>
          </a:bodyPr>
          <a:lstStyle/>
          <a:p>
            <a:r>
              <a:rPr lang="en-IN" sz="2800" b="0" i="0" u="none" strike="noStrike" baseline="0" dirty="0">
                <a:latin typeface="Segoe UI"/>
              </a:rPr>
              <a:t>Virtual machine: 		</a:t>
            </a:r>
            <a:r>
              <a:rPr lang="en-IN" sz="2800" b="1" i="0" u="none" strike="noStrike" baseline="0" dirty="0">
                <a:latin typeface="Segoe UI"/>
              </a:rPr>
              <a:t>20743C-LON-DC1</a:t>
            </a:r>
            <a:endParaRPr lang="en-IN" sz="2800" b="0" i="0" u="none" strike="noStrike" baseline="0" dirty="0">
              <a:latin typeface="Segoe UI"/>
            </a:endParaRPr>
          </a:p>
          <a:p>
            <a:r>
              <a:rPr lang="en-IN" sz="2800" b="0" i="0" u="none" strike="noStrike" baseline="0" dirty="0">
                <a:latin typeface="Segoe UI"/>
              </a:rPr>
              <a:t>User name: 		</a:t>
            </a:r>
            <a:r>
              <a:rPr lang="en-IN" sz="2800" b="1" i="0" u="none" strike="noStrike" baseline="0" dirty="0">
                <a:latin typeface="Segoe UI"/>
              </a:rPr>
              <a:t>Adatum\Administrator</a:t>
            </a:r>
            <a:endParaRPr lang="en-IN" sz="2800" b="0" i="0" u="none" strike="noStrike" baseline="0" dirty="0">
              <a:latin typeface="Segoe UI"/>
            </a:endParaRPr>
          </a:p>
          <a:p>
            <a:r>
              <a:rPr lang="en-IN" sz="2800" b="0" i="0" u="none" strike="noStrike" baseline="0" dirty="0">
                <a:latin typeface="Segoe UI"/>
              </a:rPr>
              <a:t>Password: 			</a:t>
            </a:r>
            <a:r>
              <a:rPr lang="en-IN" sz="2800" b="1" i="0" u="none" strike="noStrike" baseline="0" dirty="0">
                <a:latin typeface="Segoe UI"/>
              </a:rPr>
              <a:t>Pa55w.rd</a:t>
            </a:r>
            <a:endParaRPr lang="en-IN" sz="2800" b="0" i="0" u="none" strike="noStrike" baseline="0" dirty="0">
              <a:latin typeface="Segoe UI"/>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IN" sz="2800" dirty="0">
                <a:latin typeface="Segoe UI"/>
              </a:rPr>
              <a:t>Estimated Time: 30 minutes</a:t>
            </a:r>
          </a:p>
        </p:txBody>
      </p:sp>
    </p:spTree>
    <p:extLst>
      <p:ext uri="{BB962C8B-B14F-4D97-AF65-F5344CB8AC3E}">
        <p14:creationId xmlns:p14="http://schemas.microsoft.com/office/powerpoint/2010/main" val="17501619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Lab Scenario172841228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Lab Scenario</a:t>
            </a:r>
          </a:p>
        </p:txBody>
      </p:sp>
      <p:sp>
        <p:nvSpPr>
          <p:cNvPr id="4" name="TextBox 3"/>
          <p:cNvSpPr txBox="1"/>
          <p:nvPr/>
        </p:nvSpPr>
        <p:spPr>
          <a:xfrm>
            <a:off x="458788" y="1021215"/>
            <a:ext cx="8119156" cy="4175502"/>
          </a:xfrm>
          <a:prstGeom prst="rect">
            <a:avLst/>
          </a:prstGeom>
          <a:noFill/>
        </p:spPr>
        <p:txBody>
          <a:bodyPr vert="horz" wrap="square" rtlCol="0">
            <a:spAutoFit/>
          </a:bodyPr>
          <a:lstStyle/>
          <a:p>
            <a:pPr>
              <a:spcBef>
                <a:spcPts val="600"/>
              </a:spcBef>
              <a:spcAft>
                <a:spcPts val="1000"/>
              </a:spcAft>
            </a:pPr>
            <a:r>
              <a:rPr lang="en-IN" sz="2800" dirty="0">
                <a:effectLst/>
                <a:latin typeface="Segoe UI"/>
                <a:ea typeface="Calibri"/>
                <a:cs typeface="Times New Roman"/>
              </a:rPr>
              <a:t>You are about to deploy additional domain controllers. Your manager asked you to use the clone feature to reduce the administrative effort that is necessary to deploy new domain controllers in the Active Directory forest. </a:t>
            </a:r>
          </a:p>
          <a:p>
            <a:pPr>
              <a:spcBef>
                <a:spcPts val="600"/>
              </a:spcBef>
              <a:spcAft>
                <a:spcPts val="1000"/>
              </a:spcAft>
            </a:pPr>
            <a:r>
              <a:rPr lang="en-IN" sz="2800" dirty="0">
                <a:effectLst/>
                <a:latin typeface="Segoe UI"/>
                <a:ea typeface="Calibri"/>
                <a:cs typeface="Segoe UI"/>
              </a:rPr>
              <a:t>Additionally</a:t>
            </a:r>
            <a:r>
              <a:rPr lang="en-IN" sz="2800" dirty="0">
                <a:effectLst/>
                <a:latin typeface="Segoe UI"/>
                <a:ea typeface="Calibri"/>
                <a:cs typeface="Times New Roman"/>
              </a:rPr>
              <a:t>, Adatum Corporation wants to centralize management of all accounts that are being used for services and to discontinue using local accounts for that purpose.</a:t>
            </a:r>
          </a:p>
        </p:txBody>
      </p:sp>
    </p:spTree>
    <p:extLst>
      <p:ext uri="{BB962C8B-B14F-4D97-AF65-F5344CB8AC3E}">
        <p14:creationId xmlns:p14="http://schemas.microsoft.com/office/powerpoint/2010/main" val="24480433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Lab Review</a:t>
            </a:r>
          </a:p>
        </p:txBody>
      </p:sp>
      <p:sp>
        <p:nvSpPr>
          <p:cNvPr id="3" name="Text Placeholder 2"/>
          <p:cNvSpPr>
            <a:spLocks noGrp="1"/>
          </p:cNvSpPr>
          <p:nvPr>
            <p:ph type="body" idx="1"/>
          </p:nvPr>
        </p:nvSpPr>
        <p:spPr/>
        <p:txBody>
          <a:bodyPr/>
          <a:lstStyle/>
          <a:p>
            <a:r>
              <a:rPr lang="en-IN" dirty="0"/>
              <a:t>What are two benefits of using managed service accounts in Windows Server 2016?</a:t>
            </a:r>
          </a:p>
        </p:txBody>
      </p:sp>
    </p:spTree>
    <p:extLst>
      <p:ext uri="{BB962C8B-B14F-4D97-AF65-F5344CB8AC3E}">
        <p14:creationId xmlns:p14="http://schemas.microsoft.com/office/powerpoint/2010/main" val="10132963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a579770a-dd5d-48a7-bc9e-0e0057caae4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Lesson 3: Azure AD</a:t>
            </a:r>
          </a:p>
        </p:txBody>
      </p:sp>
      <p:sp>
        <p:nvSpPr>
          <p:cNvPr id="3" name="Text Placeholder 2"/>
          <p:cNvSpPr>
            <a:spLocks noGrp="1"/>
          </p:cNvSpPr>
          <p:nvPr>
            <p:ph type="body" idx="1"/>
          </p:nvPr>
        </p:nvSpPr>
        <p:spPr/>
        <p:txBody>
          <a:bodyPr/>
          <a:lstStyle/>
          <a:p>
            <a:r>
              <a:rPr lang="en-IN" dirty="0"/>
              <a:t>What is Azure AD?
When to use Azure AD
Azure AD authentication protocols
Multi-Factor Authentication
What is Azure AD Join?
On-premises AD DS and Azure integration options
Integrating Azure AD with applications
Deploying Active Directory domain controllers in Azure</a:t>
            </a:r>
          </a:p>
        </p:txBody>
      </p:sp>
    </p:spTree>
    <p:extLst>
      <p:ext uri="{BB962C8B-B14F-4D97-AF65-F5344CB8AC3E}">
        <p14:creationId xmlns:p14="http://schemas.microsoft.com/office/powerpoint/2010/main" val="18288093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71f6bdbe-b7aa-46b5-afb0-2c83beb7ba6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Azure AD?</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Azure AD:</a:t>
            </a:r>
          </a:p>
          <a:p>
            <a:r>
              <a:rPr lang="en-US" dirty="0"/>
              <a:t>Microsoft-managed </a:t>
            </a:r>
          </a:p>
          <a:p>
            <a:r>
              <a:rPr lang="en-US" dirty="0"/>
              <a:t>A PaaS offering</a:t>
            </a:r>
          </a:p>
          <a:p>
            <a:r>
              <a:rPr lang="en-US" dirty="0"/>
              <a:t>Multitenant by design</a:t>
            </a:r>
          </a:p>
          <a:p>
            <a:r>
              <a:rPr lang="en-US" dirty="0"/>
              <a:t>Employs internet-compatible protocols</a:t>
            </a:r>
          </a:p>
          <a:p>
            <a:r>
              <a:rPr lang="en-US" dirty="0"/>
              <a:t>Supports users, groups, applications, and devices</a:t>
            </a:r>
          </a:p>
          <a:p>
            <a:r>
              <a:rPr lang="en-US" dirty="0"/>
              <a:t>No OUs or computer objects</a:t>
            </a:r>
          </a:p>
          <a:p>
            <a:r>
              <a:rPr lang="en-US" dirty="0"/>
              <a:t>Does not support domain join or Group Policy settings</a:t>
            </a:r>
          </a:p>
          <a:p>
            <a:endParaRPr lang="en-US" dirty="0"/>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5325" y="6486525"/>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36428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5db9fdb8-1cf7-4de4-9888-b18946ca000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Azure AD?</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No support for forests; relies on federations to extend the scope of authentication and authorization</a:t>
            </a:r>
          </a:p>
          <a:p>
            <a:r>
              <a:rPr lang="en-US" dirty="0"/>
              <a:t>Delegation model based on RBAC</a:t>
            </a:r>
          </a:p>
          <a:p>
            <a:r>
              <a:rPr lang="en-US" dirty="0"/>
              <a:t>Easily extensible and includes multi-factor authentication support</a:t>
            </a:r>
          </a:p>
          <a:p>
            <a:r>
              <a:rPr lang="en-US" dirty="0"/>
              <a:t>Provides authentication and authorization:</a:t>
            </a:r>
          </a:p>
          <a:p>
            <a:pPr lvl="1"/>
            <a:r>
              <a:rPr lang="en-US" dirty="0"/>
              <a:t>Cloud identity</a:t>
            </a:r>
          </a:p>
          <a:p>
            <a:pPr lvl="1"/>
            <a:r>
              <a:rPr lang="en-US" dirty="0"/>
              <a:t>Synchronized identity</a:t>
            </a:r>
          </a:p>
          <a:p>
            <a:pPr lvl="1"/>
            <a:r>
              <a:rPr lang="en-US" dirty="0"/>
              <a:t>Federated identity</a:t>
            </a:r>
          </a:p>
          <a:p>
            <a:endParaRPr lang="en-US" dirty="0"/>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96325" y="6486524"/>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4967" y="6486525"/>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11775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d8fb5f32-fd27-4cf5-8ebe-571f6539ada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When to use Azure AD</a:t>
            </a:r>
          </a:p>
        </p:txBody>
      </p:sp>
      <p:sp>
        <p:nvSpPr>
          <p:cNvPr id="4" name="TextBox 9"/>
          <p:cNvSpPr txBox="1"/>
          <p:nvPr/>
        </p:nvSpPr>
        <p:spPr>
          <a:xfrm>
            <a:off x="381000" y="859066"/>
            <a:ext cx="4160819" cy="2569934"/>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300" b="0" dirty="0">
                <a:latin typeface="Segoe UI" panose="020B0502040204020203" pitchFamily="34" charset="0"/>
                <a:ea typeface="Segoe UI" panose="020B0502040204020203" pitchFamily="34" charset="0"/>
                <a:cs typeface="Segoe UI" panose="020B0502040204020203" pitchFamily="34" charset="0"/>
              </a:rPr>
              <a:t>Common Azure AD scenarios include:</a:t>
            </a:r>
          </a:p>
          <a:p>
            <a:pPr marL="285750" indent="-285750">
              <a:buClr>
                <a:srgbClr val="0070C0"/>
              </a:buClr>
              <a:buFont typeface="Arial" panose="020B0604020202020204" pitchFamily="34" charset="0"/>
              <a:buChar char="•"/>
            </a:pPr>
            <a:r>
              <a:rPr lang="en-US" sz="2300" b="0" dirty="0">
                <a:latin typeface="Segoe UI" panose="020B0502040204020203" pitchFamily="34" charset="0"/>
                <a:ea typeface="Segoe UI" panose="020B0502040204020203" pitchFamily="34" charset="0"/>
                <a:cs typeface="Segoe UI" panose="020B0502040204020203" pitchFamily="34" charset="0"/>
              </a:rPr>
              <a:t>Cloud-based identity management and access control system</a:t>
            </a:r>
          </a:p>
          <a:p>
            <a:pPr marL="285750" indent="-285750">
              <a:buClr>
                <a:srgbClr val="0070C0"/>
              </a:buClr>
              <a:buFont typeface="Arial" panose="020B0604020202020204" pitchFamily="34" charset="0"/>
              <a:buChar char="•"/>
            </a:pPr>
            <a:r>
              <a:rPr lang="en-US" sz="2300" b="0" dirty="0">
                <a:latin typeface="Segoe UI" panose="020B0502040204020203" pitchFamily="34" charset="0"/>
                <a:ea typeface="Segoe UI" panose="020B0502040204020203" pitchFamily="34" charset="0"/>
                <a:cs typeface="Segoe UI" panose="020B0502040204020203" pitchFamily="34" charset="0"/>
              </a:rPr>
              <a:t>SSO solution with multi-factor authentication</a:t>
            </a:r>
          </a:p>
        </p:txBody>
      </p:sp>
      <p:grpSp>
        <p:nvGrpSpPr>
          <p:cNvPr id="5" name="Group 4" descr="The Microsoft Azure cloud appears at the top of the diagram. The Azure cloud contains a sample web application, two servers, and a database. Below the Azure cloud is a firewall, and below the firewall is a cloud that represents a company’s headquarters. The headquarters cloud contains two Active Directory Federation Services (AD FS) servers, two Active Directory Domain Services (AD DS) servers, and a server for performing directory sync with Azure. On the left side is a remote worker with a computer. Two lines with arrows point from the computer to both the Azure cloud and to the company headquarters cloud. The line pointing to the company headquarters cloud is labeled SSO. There is an arrow from a server in the company headquarters to the Directory sync."/>
          <p:cNvGrpSpPr/>
          <p:nvPr/>
        </p:nvGrpSpPr>
        <p:grpSpPr>
          <a:xfrm>
            <a:off x="178641" y="-238382"/>
            <a:ext cx="10026973" cy="6760971"/>
            <a:chOff x="178641" y="-238382"/>
            <a:chExt cx="10026973" cy="6760971"/>
          </a:xfrm>
        </p:grpSpPr>
        <p:sp>
          <p:nvSpPr>
            <p:cNvPr id="6" name="AutoShape 3"/>
            <p:cNvSpPr>
              <a:spLocks noChangeAspect="1" noChangeArrowheads="1" noTextEdit="1"/>
            </p:cNvSpPr>
            <p:nvPr/>
          </p:nvSpPr>
          <p:spPr bwMode="auto">
            <a:xfrm>
              <a:off x="3847665" y="-238382"/>
              <a:ext cx="6303751" cy="3555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7" name="Freeform 6"/>
            <p:cNvSpPr>
              <a:spLocks/>
            </p:cNvSpPr>
            <p:nvPr/>
          </p:nvSpPr>
          <p:spPr bwMode="auto">
            <a:xfrm>
              <a:off x="4363189" y="896059"/>
              <a:ext cx="4701499" cy="2397530"/>
            </a:xfrm>
            <a:custGeom>
              <a:avLst/>
              <a:gdLst>
                <a:gd name="T0" fmla="*/ 187 w 224"/>
                <a:gd name="T1" fmla="*/ 53 h 126"/>
                <a:gd name="T2" fmla="*/ 183 w 224"/>
                <a:gd name="T3" fmla="*/ 53 h 126"/>
                <a:gd name="T4" fmla="*/ 187 w 224"/>
                <a:gd name="T5" fmla="*/ 37 h 126"/>
                <a:gd name="T6" fmla="*/ 150 w 224"/>
                <a:gd name="T7" fmla="*/ 0 h 126"/>
                <a:gd name="T8" fmla="*/ 114 w 224"/>
                <a:gd name="T9" fmla="*/ 32 h 126"/>
                <a:gd name="T10" fmla="*/ 86 w 224"/>
                <a:gd name="T11" fmla="*/ 20 h 126"/>
                <a:gd name="T12" fmla="*/ 49 w 224"/>
                <a:gd name="T13" fmla="*/ 55 h 126"/>
                <a:gd name="T14" fmla="*/ 37 w 224"/>
                <a:gd name="T15" fmla="*/ 53 h 126"/>
                <a:gd name="T16" fmla="*/ 0 w 224"/>
                <a:gd name="T17" fmla="*/ 90 h 126"/>
                <a:gd name="T18" fmla="*/ 37 w 224"/>
                <a:gd name="T19" fmla="*/ 126 h 126"/>
                <a:gd name="T20" fmla="*/ 187 w 224"/>
                <a:gd name="T21" fmla="*/ 126 h 126"/>
                <a:gd name="T22" fmla="*/ 224 w 224"/>
                <a:gd name="T23" fmla="*/ 90 h 126"/>
                <a:gd name="T24" fmla="*/ 187 w 224"/>
                <a:gd name="T25" fmla="*/ 5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6">
                  <a:moveTo>
                    <a:pt x="187" y="53"/>
                  </a:moveTo>
                  <a:cubicBezTo>
                    <a:pt x="186" y="53"/>
                    <a:pt x="184" y="53"/>
                    <a:pt x="183" y="53"/>
                  </a:cubicBezTo>
                  <a:cubicBezTo>
                    <a:pt x="185" y="48"/>
                    <a:pt x="187" y="42"/>
                    <a:pt x="187" y="37"/>
                  </a:cubicBezTo>
                  <a:cubicBezTo>
                    <a:pt x="187" y="16"/>
                    <a:pt x="170" y="0"/>
                    <a:pt x="150" y="0"/>
                  </a:cubicBezTo>
                  <a:cubicBezTo>
                    <a:pt x="131" y="0"/>
                    <a:pt x="116" y="14"/>
                    <a:pt x="114" y="32"/>
                  </a:cubicBezTo>
                  <a:cubicBezTo>
                    <a:pt x="107" y="25"/>
                    <a:pt x="97" y="20"/>
                    <a:pt x="86" y="20"/>
                  </a:cubicBezTo>
                  <a:cubicBezTo>
                    <a:pt x="67" y="20"/>
                    <a:pt x="50" y="36"/>
                    <a:pt x="49" y="55"/>
                  </a:cubicBezTo>
                  <a:cubicBezTo>
                    <a:pt x="45" y="54"/>
                    <a:pt x="41" y="53"/>
                    <a:pt x="37" y="53"/>
                  </a:cubicBezTo>
                  <a:cubicBezTo>
                    <a:pt x="16" y="53"/>
                    <a:pt x="0" y="69"/>
                    <a:pt x="0" y="90"/>
                  </a:cubicBezTo>
                  <a:cubicBezTo>
                    <a:pt x="0" y="110"/>
                    <a:pt x="16" y="126"/>
                    <a:pt x="37" y="126"/>
                  </a:cubicBezTo>
                  <a:cubicBezTo>
                    <a:pt x="187" y="126"/>
                    <a:pt x="187" y="126"/>
                    <a:pt x="187" y="126"/>
                  </a:cubicBezTo>
                  <a:cubicBezTo>
                    <a:pt x="207" y="126"/>
                    <a:pt x="224" y="110"/>
                    <a:pt x="224" y="90"/>
                  </a:cubicBezTo>
                  <a:cubicBezTo>
                    <a:pt x="224" y="69"/>
                    <a:pt x="207" y="53"/>
                    <a:pt x="187" y="53"/>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8" name="AutoShape 3"/>
            <p:cNvSpPr>
              <a:spLocks noChangeAspect="1" noChangeArrowheads="1" noTextEdit="1"/>
            </p:cNvSpPr>
            <p:nvPr/>
          </p:nvSpPr>
          <p:spPr bwMode="auto">
            <a:xfrm>
              <a:off x="3901863" y="2967228"/>
              <a:ext cx="6303751" cy="3555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9" name="Freeform 8"/>
            <p:cNvSpPr>
              <a:spLocks/>
            </p:cNvSpPr>
            <p:nvPr/>
          </p:nvSpPr>
          <p:spPr bwMode="auto">
            <a:xfrm>
              <a:off x="4401889" y="4101669"/>
              <a:ext cx="4701499" cy="2397530"/>
            </a:xfrm>
            <a:custGeom>
              <a:avLst/>
              <a:gdLst>
                <a:gd name="T0" fmla="*/ 187 w 224"/>
                <a:gd name="T1" fmla="*/ 53 h 126"/>
                <a:gd name="T2" fmla="*/ 183 w 224"/>
                <a:gd name="T3" fmla="*/ 53 h 126"/>
                <a:gd name="T4" fmla="*/ 187 w 224"/>
                <a:gd name="T5" fmla="*/ 37 h 126"/>
                <a:gd name="T6" fmla="*/ 150 w 224"/>
                <a:gd name="T7" fmla="*/ 0 h 126"/>
                <a:gd name="T8" fmla="*/ 114 w 224"/>
                <a:gd name="T9" fmla="*/ 32 h 126"/>
                <a:gd name="T10" fmla="*/ 86 w 224"/>
                <a:gd name="T11" fmla="*/ 20 h 126"/>
                <a:gd name="T12" fmla="*/ 49 w 224"/>
                <a:gd name="T13" fmla="*/ 55 h 126"/>
                <a:gd name="T14" fmla="*/ 37 w 224"/>
                <a:gd name="T15" fmla="*/ 53 h 126"/>
                <a:gd name="T16" fmla="*/ 0 w 224"/>
                <a:gd name="T17" fmla="*/ 90 h 126"/>
                <a:gd name="T18" fmla="*/ 37 w 224"/>
                <a:gd name="T19" fmla="*/ 126 h 126"/>
                <a:gd name="T20" fmla="*/ 187 w 224"/>
                <a:gd name="T21" fmla="*/ 126 h 126"/>
                <a:gd name="T22" fmla="*/ 224 w 224"/>
                <a:gd name="T23" fmla="*/ 90 h 126"/>
                <a:gd name="T24" fmla="*/ 187 w 224"/>
                <a:gd name="T25" fmla="*/ 5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6">
                  <a:moveTo>
                    <a:pt x="187" y="53"/>
                  </a:moveTo>
                  <a:cubicBezTo>
                    <a:pt x="186" y="53"/>
                    <a:pt x="184" y="53"/>
                    <a:pt x="183" y="53"/>
                  </a:cubicBezTo>
                  <a:cubicBezTo>
                    <a:pt x="185" y="48"/>
                    <a:pt x="187" y="42"/>
                    <a:pt x="187" y="37"/>
                  </a:cubicBezTo>
                  <a:cubicBezTo>
                    <a:pt x="187" y="16"/>
                    <a:pt x="170" y="0"/>
                    <a:pt x="150" y="0"/>
                  </a:cubicBezTo>
                  <a:cubicBezTo>
                    <a:pt x="131" y="0"/>
                    <a:pt x="116" y="14"/>
                    <a:pt x="114" y="32"/>
                  </a:cubicBezTo>
                  <a:cubicBezTo>
                    <a:pt x="107" y="25"/>
                    <a:pt x="97" y="20"/>
                    <a:pt x="86" y="20"/>
                  </a:cubicBezTo>
                  <a:cubicBezTo>
                    <a:pt x="67" y="20"/>
                    <a:pt x="50" y="36"/>
                    <a:pt x="49" y="55"/>
                  </a:cubicBezTo>
                  <a:cubicBezTo>
                    <a:pt x="45" y="54"/>
                    <a:pt x="41" y="53"/>
                    <a:pt x="37" y="53"/>
                  </a:cubicBezTo>
                  <a:cubicBezTo>
                    <a:pt x="16" y="53"/>
                    <a:pt x="0" y="69"/>
                    <a:pt x="0" y="90"/>
                  </a:cubicBezTo>
                  <a:cubicBezTo>
                    <a:pt x="0" y="110"/>
                    <a:pt x="16" y="126"/>
                    <a:pt x="37" y="126"/>
                  </a:cubicBezTo>
                  <a:cubicBezTo>
                    <a:pt x="187" y="126"/>
                    <a:pt x="187" y="126"/>
                    <a:pt x="187" y="126"/>
                  </a:cubicBezTo>
                  <a:cubicBezTo>
                    <a:pt x="207" y="126"/>
                    <a:pt x="224" y="110"/>
                    <a:pt x="224" y="90"/>
                  </a:cubicBezTo>
                  <a:cubicBezTo>
                    <a:pt x="224" y="69"/>
                    <a:pt x="207" y="53"/>
                    <a:pt x="187" y="53"/>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95031" y="2174429"/>
              <a:ext cx="238454" cy="387629"/>
            </a:xfrm>
            <a:prstGeom prst="rect">
              <a:avLst/>
            </a:prstGeom>
          </p:spPr>
        </p:pic>
        <p:sp>
          <p:nvSpPr>
            <p:cNvPr id="11" name="TextBox 20"/>
            <p:cNvSpPr txBox="1"/>
            <p:nvPr/>
          </p:nvSpPr>
          <p:spPr>
            <a:xfrm>
              <a:off x="7077915" y="3402702"/>
              <a:ext cx="1382695" cy="707886"/>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000" dirty="0">
                  <a:latin typeface="Segoe UI" panose="020B0502040204020203" pitchFamily="34" charset="0"/>
                  <a:ea typeface="Segoe UI" panose="020B0502040204020203" pitchFamily="34" charset="0"/>
                  <a:cs typeface="Segoe UI" panose="020B0502040204020203" pitchFamily="34" charset="0"/>
                </a:rPr>
                <a:t>D</a:t>
              </a:r>
              <a:r>
                <a:rPr lang="en-US" sz="2000" b="1" dirty="0">
                  <a:latin typeface="Segoe UI" panose="020B0502040204020203" pitchFamily="34" charset="0"/>
                  <a:ea typeface="Segoe UI" panose="020B0502040204020203" pitchFamily="34" charset="0"/>
                  <a:cs typeface="Segoe UI" panose="020B0502040204020203" pitchFamily="34" charset="0"/>
                </a:rPr>
                <a:t>irectory sync</a:t>
              </a:r>
            </a:p>
          </p:txBody>
        </p:sp>
        <p:sp>
          <p:nvSpPr>
            <p:cNvPr id="12" name="TextBox 21"/>
            <p:cNvSpPr txBox="1"/>
            <p:nvPr/>
          </p:nvSpPr>
          <p:spPr>
            <a:xfrm>
              <a:off x="5611316" y="2701331"/>
              <a:ext cx="2678436" cy="461665"/>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400" b="1" dirty="0">
                  <a:latin typeface="Segoe UI" panose="020B0502040204020203" pitchFamily="34" charset="0"/>
                  <a:ea typeface="Segoe UI" panose="020B0502040204020203" pitchFamily="34" charset="0"/>
                  <a:cs typeface="Segoe UI" panose="020B0502040204020203" pitchFamily="34" charset="0"/>
                </a:rPr>
                <a:t>Azure</a:t>
              </a:r>
            </a:p>
          </p:txBody>
        </p:sp>
        <p:sp>
          <p:nvSpPr>
            <p:cNvPr id="13" name="TextBox 22"/>
            <p:cNvSpPr txBox="1"/>
            <p:nvPr/>
          </p:nvSpPr>
          <p:spPr>
            <a:xfrm>
              <a:off x="5174104" y="5995132"/>
              <a:ext cx="3757441" cy="461665"/>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400" b="1" dirty="0">
                  <a:latin typeface="Segoe UI" panose="020B0502040204020203" pitchFamily="34" charset="0"/>
                  <a:ea typeface="Segoe UI" panose="020B0502040204020203" pitchFamily="34" charset="0"/>
                  <a:cs typeface="Segoe UI" panose="020B0502040204020203" pitchFamily="34" charset="0"/>
                </a:rPr>
                <a:t>Company headquarters</a:t>
              </a:r>
            </a:p>
          </p:txBody>
        </p:sp>
        <p:sp>
          <p:nvSpPr>
            <p:cNvPr id="14" name="TextBox 23"/>
            <p:cNvSpPr txBox="1"/>
            <p:nvPr/>
          </p:nvSpPr>
          <p:spPr>
            <a:xfrm>
              <a:off x="5796149" y="1508375"/>
              <a:ext cx="2261632" cy="400110"/>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dirty="0">
                  <a:latin typeface="Segoe UI" panose="020B0502040204020203" pitchFamily="34" charset="0"/>
                  <a:ea typeface="Segoe UI" panose="020B0502040204020203" pitchFamily="34" charset="0"/>
                  <a:cs typeface="Segoe UI" panose="020B0502040204020203" pitchFamily="34" charset="0"/>
                </a:rPr>
                <a:t>Web application</a:t>
              </a:r>
            </a:p>
          </p:txBody>
        </p:sp>
        <p:sp>
          <p:nvSpPr>
            <p:cNvPr id="15" name="TextBox 24"/>
            <p:cNvSpPr txBox="1"/>
            <p:nvPr/>
          </p:nvSpPr>
          <p:spPr>
            <a:xfrm>
              <a:off x="6638126" y="4743074"/>
              <a:ext cx="1326667" cy="36933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1" dirty="0">
                  <a:latin typeface="Segoe UI" panose="020B0502040204020203" pitchFamily="34" charset="0"/>
                  <a:ea typeface="Segoe UI" panose="020B0502040204020203" pitchFamily="34" charset="0"/>
                  <a:cs typeface="Segoe UI" panose="020B0502040204020203" pitchFamily="34" charset="0"/>
                </a:rPr>
                <a:t>AD DS</a:t>
              </a:r>
            </a:p>
          </p:txBody>
        </p:sp>
        <p:sp>
          <p:nvSpPr>
            <p:cNvPr id="16" name="TextBox 27"/>
            <p:cNvSpPr txBox="1"/>
            <p:nvPr/>
          </p:nvSpPr>
          <p:spPr>
            <a:xfrm>
              <a:off x="5695872" y="4735503"/>
              <a:ext cx="964471" cy="36933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1" dirty="0">
                  <a:latin typeface="Segoe UI" panose="020B0502040204020203" pitchFamily="34" charset="0"/>
                  <a:ea typeface="Segoe UI" panose="020B0502040204020203" pitchFamily="34" charset="0"/>
                  <a:cs typeface="Segoe UI" panose="020B0502040204020203" pitchFamily="34" charset="0"/>
                </a:rPr>
                <a:t>AD FS</a:t>
              </a:r>
            </a:p>
          </p:txBody>
        </p:sp>
        <p:cxnSp>
          <p:nvCxnSpPr>
            <p:cNvPr id="17" name="Straight Arrow Connector 16"/>
            <p:cNvCxnSpPr/>
            <p:nvPr/>
          </p:nvCxnSpPr>
          <p:spPr>
            <a:xfrm flipV="1">
              <a:off x="2443652" y="3071685"/>
              <a:ext cx="2640732" cy="105472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29"/>
            <p:cNvSpPr txBox="1"/>
            <p:nvPr/>
          </p:nvSpPr>
          <p:spPr>
            <a:xfrm>
              <a:off x="567005" y="4379402"/>
              <a:ext cx="1173961" cy="707886"/>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000" dirty="0">
                  <a:latin typeface="Segoe UI" panose="020B0502040204020203" pitchFamily="34" charset="0"/>
                  <a:ea typeface="Segoe UI" panose="020B0502040204020203" pitchFamily="34" charset="0"/>
                  <a:cs typeface="Segoe UI" panose="020B0502040204020203" pitchFamily="34" charset="0"/>
                </a:rPr>
                <a:t>Remote worker</a:t>
              </a:r>
            </a:p>
          </p:txBody>
        </p:sp>
        <p:cxnSp>
          <p:nvCxnSpPr>
            <p:cNvPr id="19" name="Straight Arrow Connector 18"/>
            <p:cNvCxnSpPr/>
            <p:nvPr/>
          </p:nvCxnSpPr>
          <p:spPr>
            <a:xfrm>
              <a:off x="2443652" y="4126407"/>
              <a:ext cx="2469311" cy="117402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8367818" y="3071685"/>
              <a:ext cx="4048" cy="218046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33"/>
            <p:cNvSpPr txBox="1"/>
            <p:nvPr/>
          </p:nvSpPr>
          <p:spPr>
            <a:xfrm>
              <a:off x="3010510" y="4704725"/>
              <a:ext cx="891353" cy="400110"/>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dirty="0">
                  <a:latin typeface="Segoe UI" panose="020B0502040204020203" pitchFamily="34" charset="0"/>
                  <a:ea typeface="Segoe UI" panose="020B0502040204020203" pitchFamily="34" charset="0"/>
                  <a:cs typeface="Segoe UI" panose="020B0502040204020203" pitchFamily="34" charset="0"/>
                </a:rPr>
                <a:t>SSO</a:t>
              </a:r>
            </a:p>
          </p:txBody>
        </p:sp>
        <p:pic>
          <p:nvPicPr>
            <p:cNvPr id="22" name="Picture 21"/>
            <p:cNvPicPr>
              <a:picLocks noChangeAspect="1"/>
            </p:cNvPicPr>
            <p:nvPr/>
          </p:nvPicPr>
          <p:blipFill>
            <a:blip r:embed="rId4"/>
            <a:stretch>
              <a:fillRect/>
            </a:stretch>
          </p:blipFill>
          <p:spPr>
            <a:xfrm>
              <a:off x="5815109" y="5130983"/>
              <a:ext cx="352572" cy="663665"/>
            </a:xfrm>
            <a:prstGeom prst="rect">
              <a:avLst/>
            </a:prstGeom>
          </p:spPr>
        </p:pic>
        <p:pic>
          <p:nvPicPr>
            <p:cNvPr id="23" name="Picture 22"/>
            <p:cNvPicPr>
              <a:picLocks noChangeAspect="1"/>
            </p:cNvPicPr>
            <p:nvPr/>
          </p:nvPicPr>
          <p:blipFill>
            <a:blip r:embed="rId4"/>
            <a:stretch>
              <a:fillRect/>
            </a:stretch>
          </p:blipFill>
          <p:spPr>
            <a:xfrm>
              <a:off x="5967509" y="5283383"/>
              <a:ext cx="352572" cy="663665"/>
            </a:xfrm>
            <a:prstGeom prst="rect">
              <a:avLst/>
            </a:prstGeom>
          </p:spPr>
        </p:pic>
        <p:pic>
          <p:nvPicPr>
            <p:cNvPr id="24" name="Picture 23"/>
            <p:cNvPicPr>
              <a:picLocks noChangeAspect="1"/>
            </p:cNvPicPr>
            <p:nvPr/>
          </p:nvPicPr>
          <p:blipFill>
            <a:blip r:embed="rId4"/>
            <a:stretch>
              <a:fillRect/>
            </a:stretch>
          </p:blipFill>
          <p:spPr>
            <a:xfrm>
              <a:off x="7038569" y="5142771"/>
              <a:ext cx="352572" cy="663665"/>
            </a:xfrm>
            <a:prstGeom prst="rect">
              <a:avLst/>
            </a:prstGeom>
          </p:spPr>
        </p:pic>
        <p:pic>
          <p:nvPicPr>
            <p:cNvPr id="25" name="Picture 24"/>
            <p:cNvPicPr>
              <a:picLocks noChangeAspect="1"/>
            </p:cNvPicPr>
            <p:nvPr/>
          </p:nvPicPr>
          <p:blipFill>
            <a:blip r:embed="rId4"/>
            <a:stretch>
              <a:fillRect/>
            </a:stretch>
          </p:blipFill>
          <p:spPr>
            <a:xfrm>
              <a:off x="7190969" y="5295171"/>
              <a:ext cx="352572" cy="663665"/>
            </a:xfrm>
            <a:prstGeom prst="rect">
              <a:avLst/>
            </a:prstGeom>
          </p:spPr>
        </p:pic>
        <p:pic>
          <p:nvPicPr>
            <p:cNvPr id="26" name="Picture 25"/>
            <p:cNvPicPr>
              <a:picLocks noChangeAspect="1"/>
            </p:cNvPicPr>
            <p:nvPr/>
          </p:nvPicPr>
          <p:blipFill>
            <a:blip r:embed="rId4"/>
            <a:stretch>
              <a:fillRect/>
            </a:stretch>
          </p:blipFill>
          <p:spPr>
            <a:xfrm>
              <a:off x="8184546" y="5172343"/>
              <a:ext cx="352572" cy="663665"/>
            </a:xfrm>
            <a:prstGeom prst="rect">
              <a:avLst/>
            </a:prstGeom>
          </p:spPr>
        </p:pic>
        <p:pic>
          <p:nvPicPr>
            <p:cNvPr id="27" name="Picture 26"/>
            <p:cNvPicPr>
              <a:picLocks noChangeAspect="1"/>
            </p:cNvPicPr>
            <p:nvPr/>
          </p:nvPicPr>
          <p:blipFill>
            <a:blip r:embed="rId4"/>
            <a:stretch>
              <a:fillRect/>
            </a:stretch>
          </p:blipFill>
          <p:spPr>
            <a:xfrm>
              <a:off x="6531063" y="1958666"/>
              <a:ext cx="352572" cy="663665"/>
            </a:xfrm>
            <a:prstGeom prst="rect">
              <a:avLst/>
            </a:prstGeom>
          </p:spPr>
        </p:pic>
        <p:pic>
          <p:nvPicPr>
            <p:cNvPr id="28" name="Picture 27"/>
            <p:cNvPicPr>
              <a:picLocks noChangeAspect="1"/>
            </p:cNvPicPr>
            <p:nvPr/>
          </p:nvPicPr>
          <p:blipFill>
            <a:blip r:embed="rId4"/>
            <a:stretch>
              <a:fillRect/>
            </a:stretch>
          </p:blipFill>
          <p:spPr>
            <a:xfrm>
              <a:off x="6683463" y="2111066"/>
              <a:ext cx="352572" cy="663665"/>
            </a:xfrm>
            <a:prstGeom prst="rect">
              <a:avLst/>
            </a:prstGeom>
          </p:spPr>
        </p:pic>
        <p:pic>
          <p:nvPicPr>
            <p:cNvPr id="29" name="Picture 28"/>
            <p:cNvPicPr>
              <a:picLocks noChangeAspect="1"/>
            </p:cNvPicPr>
            <p:nvPr/>
          </p:nvPicPr>
          <p:blipFill>
            <a:blip r:embed="rId5"/>
            <a:stretch>
              <a:fillRect/>
            </a:stretch>
          </p:blipFill>
          <p:spPr>
            <a:xfrm>
              <a:off x="1323228" y="3735892"/>
              <a:ext cx="1106016" cy="653261"/>
            </a:xfrm>
            <a:prstGeom prst="rect">
              <a:avLst/>
            </a:prstGeom>
          </p:spPr>
        </p:pic>
        <p:pic>
          <p:nvPicPr>
            <p:cNvPr id="30" name="Picture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8641" y="3607489"/>
              <a:ext cx="508216" cy="1006199"/>
            </a:xfrm>
            <a:prstGeom prst="rect">
              <a:avLst/>
            </a:prstGeom>
          </p:spPr>
        </p:pic>
        <p:sp>
          <p:nvSpPr>
            <p:cNvPr id="31" name="Rectangle 30"/>
            <p:cNvSpPr/>
            <p:nvPr/>
          </p:nvSpPr>
          <p:spPr bwMode="auto">
            <a:xfrm>
              <a:off x="6197228" y="3486224"/>
              <a:ext cx="978469" cy="637120"/>
            </a:xfrm>
            <a:prstGeom prst="rect">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31"/>
            <p:cNvSpPr/>
            <p:nvPr/>
          </p:nvSpPr>
          <p:spPr bwMode="auto">
            <a:xfrm>
              <a:off x="6197228" y="3486224"/>
              <a:ext cx="314953" cy="146452"/>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3" name="Rectangle 32"/>
            <p:cNvSpPr/>
            <p:nvPr/>
          </p:nvSpPr>
          <p:spPr bwMode="auto">
            <a:xfrm>
              <a:off x="6527673" y="3486224"/>
              <a:ext cx="314953" cy="146452"/>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4" name="Rectangle 33"/>
            <p:cNvSpPr/>
            <p:nvPr/>
          </p:nvSpPr>
          <p:spPr bwMode="auto">
            <a:xfrm>
              <a:off x="6860744" y="3486224"/>
              <a:ext cx="314953" cy="146452"/>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p:cNvSpPr/>
            <p:nvPr/>
          </p:nvSpPr>
          <p:spPr bwMode="auto">
            <a:xfrm>
              <a:off x="6197228" y="3812303"/>
              <a:ext cx="314953" cy="146452"/>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6" name="Rectangle 35"/>
            <p:cNvSpPr/>
            <p:nvPr/>
          </p:nvSpPr>
          <p:spPr bwMode="auto">
            <a:xfrm>
              <a:off x="6527133" y="3812303"/>
              <a:ext cx="314953" cy="146452"/>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7" name="Rectangle 36"/>
            <p:cNvSpPr/>
            <p:nvPr/>
          </p:nvSpPr>
          <p:spPr bwMode="auto">
            <a:xfrm>
              <a:off x="6861652" y="3812302"/>
              <a:ext cx="314953" cy="146452"/>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8" name="Rectangle 37"/>
            <p:cNvSpPr/>
            <p:nvPr/>
          </p:nvSpPr>
          <p:spPr bwMode="auto">
            <a:xfrm>
              <a:off x="6195796" y="3648122"/>
              <a:ext cx="157477" cy="146452"/>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p:cNvSpPr/>
            <p:nvPr/>
          </p:nvSpPr>
          <p:spPr bwMode="auto">
            <a:xfrm>
              <a:off x="7036923" y="3648546"/>
              <a:ext cx="139682" cy="146452"/>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p:cNvSpPr/>
            <p:nvPr/>
          </p:nvSpPr>
          <p:spPr bwMode="auto">
            <a:xfrm>
              <a:off x="6371509" y="3648121"/>
              <a:ext cx="314953" cy="146452"/>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p:nvSpPr>
          <p:spPr bwMode="auto">
            <a:xfrm>
              <a:off x="6704175" y="3648122"/>
              <a:ext cx="314953" cy="146452"/>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p:cNvSpPr/>
            <p:nvPr/>
          </p:nvSpPr>
          <p:spPr bwMode="auto">
            <a:xfrm>
              <a:off x="6197228" y="3976891"/>
              <a:ext cx="139682" cy="146452"/>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p:nvSpPr>
          <p:spPr bwMode="auto">
            <a:xfrm>
              <a:off x="7019128" y="3976890"/>
              <a:ext cx="157477" cy="146452"/>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4" name="Rectangle 43"/>
            <p:cNvSpPr/>
            <p:nvPr/>
          </p:nvSpPr>
          <p:spPr bwMode="auto">
            <a:xfrm>
              <a:off x="6353273" y="3976891"/>
              <a:ext cx="314953" cy="146452"/>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5" name="Rectangle 44"/>
            <p:cNvSpPr/>
            <p:nvPr/>
          </p:nvSpPr>
          <p:spPr bwMode="auto">
            <a:xfrm>
              <a:off x="6686462" y="3976892"/>
              <a:ext cx="314953" cy="146452"/>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6" name="Rectangle 45"/>
            <p:cNvSpPr/>
            <p:nvPr/>
          </p:nvSpPr>
          <p:spPr bwMode="auto">
            <a:xfrm>
              <a:off x="5167515" y="2042955"/>
              <a:ext cx="751260" cy="587795"/>
            </a:xfrm>
            <a:prstGeom prst="rect">
              <a:avLst/>
            </a:prstGeom>
            <a:solidFill>
              <a:schemeClr val="bg1"/>
            </a:solidFill>
            <a:ln w="19050">
              <a:solidFill>
                <a:srgbClr val="0072C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7" name="Rectangle 46"/>
            <p:cNvSpPr/>
            <p:nvPr/>
          </p:nvSpPr>
          <p:spPr bwMode="auto">
            <a:xfrm>
              <a:off x="5167515" y="2040945"/>
              <a:ext cx="756080" cy="97966"/>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8" name="Rectangle 47"/>
            <p:cNvSpPr/>
            <p:nvPr/>
          </p:nvSpPr>
          <p:spPr bwMode="auto">
            <a:xfrm>
              <a:off x="5575610" y="2083913"/>
              <a:ext cx="37563" cy="2939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9" name="Isosceles Triangle 48"/>
            <p:cNvSpPr/>
            <p:nvPr/>
          </p:nvSpPr>
          <p:spPr bwMode="auto">
            <a:xfrm>
              <a:off x="5563516" y="2057365"/>
              <a:ext cx="61751" cy="32563"/>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50" name="Rectangle 49"/>
            <p:cNvSpPr/>
            <p:nvPr/>
          </p:nvSpPr>
          <p:spPr bwMode="auto">
            <a:xfrm>
              <a:off x="5587400" y="2091296"/>
              <a:ext cx="9391" cy="22007"/>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51" name="Freeform 50"/>
            <p:cNvSpPr>
              <a:spLocks noEditPoints="1"/>
            </p:cNvSpPr>
            <p:nvPr/>
          </p:nvSpPr>
          <p:spPr bwMode="auto">
            <a:xfrm rot="21089782">
              <a:off x="5735136" y="2056402"/>
              <a:ext cx="59360" cy="61221"/>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2" name="5-Point Star 51"/>
            <p:cNvSpPr/>
            <p:nvPr/>
          </p:nvSpPr>
          <p:spPr bwMode="auto">
            <a:xfrm>
              <a:off x="5649972" y="2058215"/>
              <a:ext cx="62605" cy="57595"/>
            </a:xfrm>
            <a:prstGeom prst="star5">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353319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Lesson 1: Deploying Active Directory domain controllers</a:t>
            </a:r>
          </a:p>
        </p:txBody>
      </p:sp>
      <p:sp>
        <p:nvSpPr>
          <p:cNvPr id="3" name="Text Placeholder 2"/>
          <p:cNvSpPr>
            <a:spLocks noGrp="1"/>
          </p:cNvSpPr>
          <p:nvPr>
            <p:ph type="body" idx="1"/>
          </p:nvPr>
        </p:nvSpPr>
        <p:spPr/>
        <p:txBody>
          <a:bodyPr/>
          <a:lstStyle/>
          <a:p>
            <a:r>
              <a:rPr lang="en-IN" sz="2600" dirty="0"/>
              <a:t>What’s new in AD DS on Windows Server 2016?
Deploying domain controllers on Windows </a:t>
            </a:r>
            <a:br>
              <a:rPr lang="en-IN" sz="2600" dirty="0"/>
            </a:br>
            <a:r>
              <a:rPr lang="en-IN" sz="2600" dirty="0"/>
              <a:t>Server 2016
Deploying Active Directory domain controllers on Server Core
Deploying Active Directory domain controllers by using the Install from Media method
Active Directory read-only domain controllers
Demonstration: Deploying an RODC
Cloning virtual domain controllers
Upgrading an Active Directory forest to Windows Server 2016</a:t>
            </a:r>
          </a:p>
        </p:txBody>
      </p:sp>
    </p:spTree>
    <p:extLst>
      <p:ext uri="{BB962C8B-B14F-4D97-AF65-F5344CB8AC3E}">
        <p14:creationId xmlns:p14="http://schemas.microsoft.com/office/powerpoint/2010/main" val="42088697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b2e11183-de73-46ad-983f-d1cb4c84d00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Azure AD authentication protocols</a:t>
            </a:r>
          </a:p>
        </p:txBody>
      </p:sp>
      <p:sp>
        <p:nvSpPr>
          <p:cNvPr id="4" name="Content Placeholder 2"/>
          <p:cNvSpPr>
            <a:spLocks noGrp="1"/>
          </p:cNvSpPr>
          <p:nvPr/>
        </p:nvSpPr>
        <p:spPr bwMode="auto">
          <a:xfrm>
            <a:off x="514206" y="1035070"/>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lnSpc>
                <a:spcPct val="90000"/>
              </a:lnSpc>
              <a:spcBef>
                <a:spcPct val="70000"/>
              </a:spcBef>
              <a:buClr>
                <a:srgbClr val="006699"/>
              </a:buClr>
              <a:buNone/>
            </a:pPr>
            <a:r>
              <a:rPr lang="en-US" dirty="0">
                <a:solidFill>
                  <a:srgbClr val="000000"/>
                </a:solidFill>
              </a:rPr>
              <a:t>Supported Azure AD authentication protocols include:</a:t>
            </a:r>
          </a:p>
          <a:p>
            <a:pPr lvl="1"/>
            <a:r>
              <a:rPr lang="en-US" dirty="0"/>
              <a:t>OAuth 2.0</a:t>
            </a:r>
          </a:p>
          <a:p>
            <a:pPr lvl="1"/>
            <a:r>
              <a:rPr lang="en-US" dirty="0"/>
              <a:t>SAML 2.0</a:t>
            </a:r>
          </a:p>
          <a:p>
            <a:pPr lvl="1"/>
            <a:r>
              <a:rPr lang="en-US" dirty="0"/>
              <a:t>WS-Federation</a:t>
            </a:r>
          </a:p>
          <a:p>
            <a:endParaRPr lang="en-US" dirty="0"/>
          </a:p>
        </p:txBody>
      </p:sp>
      <p:grpSp>
        <p:nvGrpSpPr>
          <p:cNvPr id="5" name="Group 4" descr="The illustration depicts a computer screen that doubles as an image of lock."/>
          <p:cNvGrpSpPr>
            <a:grpSpLocks noChangeAspect="1"/>
          </p:cNvGrpSpPr>
          <p:nvPr/>
        </p:nvGrpSpPr>
        <p:grpSpPr>
          <a:xfrm>
            <a:off x="6121657" y="3442496"/>
            <a:ext cx="2260348" cy="2962662"/>
            <a:chOff x="3757705" y="1628777"/>
            <a:chExt cx="1035050" cy="1333500"/>
          </a:xfrm>
        </p:grpSpPr>
        <p:sp>
          <p:nvSpPr>
            <p:cNvPr id="6" name="Rectangle 5"/>
            <p:cNvSpPr/>
            <p:nvPr/>
          </p:nvSpPr>
          <p:spPr bwMode="auto">
            <a:xfrm>
              <a:off x="4445093" y="1971676"/>
              <a:ext cx="76200" cy="461580"/>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7" name="Group 6"/>
            <p:cNvGrpSpPr>
              <a:grpSpLocks noChangeAspect="1"/>
            </p:cNvGrpSpPr>
            <p:nvPr/>
          </p:nvGrpSpPr>
          <p:grpSpPr bwMode="auto">
            <a:xfrm>
              <a:off x="3757705" y="1628777"/>
              <a:ext cx="1035050" cy="1333500"/>
              <a:chOff x="3245" y="2395"/>
              <a:chExt cx="652" cy="840"/>
            </a:xfrm>
          </p:grpSpPr>
          <p:sp>
            <p:nvSpPr>
              <p:cNvPr id="8" name="AutoShape 3"/>
              <p:cNvSpPr>
                <a:spLocks noChangeAspect="1" noChangeArrowheads="1" noTextEdit="1"/>
              </p:cNvSpPr>
              <p:nvPr/>
            </p:nvSpPr>
            <p:spPr bwMode="auto">
              <a:xfrm>
                <a:off x="3245" y="2395"/>
                <a:ext cx="648" cy="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9" name="Freeform 8"/>
              <p:cNvSpPr>
                <a:spLocks/>
              </p:cNvSpPr>
              <p:nvPr/>
            </p:nvSpPr>
            <p:spPr bwMode="auto">
              <a:xfrm>
                <a:off x="3433" y="2460"/>
                <a:ext cx="293" cy="328"/>
              </a:xfrm>
              <a:custGeom>
                <a:avLst/>
                <a:gdLst>
                  <a:gd name="T0" fmla="*/ 37 w 72"/>
                  <a:gd name="T1" fmla="*/ 0 h 81"/>
                  <a:gd name="T2" fmla="*/ 35 w 72"/>
                  <a:gd name="T3" fmla="*/ 0 h 81"/>
                  <a:gd name="T4" fmla="*/ 0 w 72"/>
                  <a:gd name="T5" fmla="*/ 35 h 81"/>
                  <a:gd name="T6" fmla="*/ 0 w 72"/>
                  <a:gd name="T7" fmla="*/ 81 h 81"/>
                  <a:gd name="T8" fmla="*/ 12 w 72"/>
                  <a:gd name="T9" fmla="*/ 81 h 81"/>
                  <a:gd name="T10" fmla="*/ 12 w 72"/>
                  <a:gd name="T11" fmla="*/ 35 h 81"/>
                  <a:gd name="T12" fmla="*/ 35 w 72"/>
                  <a:gd name="T13" fmla="*/ 12 h 81"/>
                  <a:gd name="T14" fmla="*/ 37 w 72"/>
                  <a:gd name="T15" fmla="*/ 12 h 81"/>
                  <a:gd name="T16" fmla="*/ 60 w 72"/>
                  <a:gd name="T17" fmla="*/ 35 h 81"/>
                  <a:gd name="T18" fmla="*/ 60 w 72"/>
                  <a:gd name="T19" fmla="*/ 38 h 81"/>
                  <a:gd name="T20" fmla="*/ 67 w 72"/>
                  <a:gd name="T21" fmla="*/ 38 h 81"/>
                  <a:gd name="T22" fmla="*/ 60 w 72"/>
                  <a:gd name="T23" fmla="*/ 45 h 81"/>
                  <a:gd name="T24" fmla="*/ 60 w 72"/>
                  <a:gd name="T25" fmla="*/ 55 h 81"/>
                  <a:gd name="T26" fmla="*/ 72 w 72"/>
                  <a:gd name="T27" fmla="*/ 55 h 81"/>
                  <a:gd name="T28" fmla="*/ 72 w 72"/>
                  <a:gd name="T29" fmla="*/ 35 h 81"/>
                  <a:gd name="T30" fmla="*/ 37 w 72"/>
                  <a:gd name="T31"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2" h="81">
                    <a:moveTo>
                      <a:pt x="37" y="0"/>
                    </a:moveTo>
                    <a:cubicBezTo>
                      <a:pt x="35" y="0"/>
                      <a:pt x="35" y="0"/>
                      <a:pt x="35" y="0"/>
                    </a:cubicBezTo>
                    <a:cubicBezTo>
                      <a:pt x="15" y="0"/>
                      <a:pt x="0" y="16"/>
                      <a:pt x="0" y="35"/>
                    </a:cubicBezTo>
                    <a:cubicBezTo>
                      <a:pt x="0" y="81"/>
                      <a:pt x="0" y="81"/>
                      <a:pt x="0" y="81"/>
                    </a:cubicBezTo>
                    <a:cubicBezTo>
                      <a:pt x="12" y="81"/>
                      <a:pt x="12" y="81"/>
                      <a:pt x="12" y="81"/>
                    </a:cubicBezTo>
                    <a:cubicBezTo>
                      <a:pt x="12" y="35"/>
                      <a:pt x="12" y="35"/>
                      <a:pt x="12" y="35"/>
                    </a:cubicBezTo>
                    <a:cubicBezTo>
                      <a:pt x="12" y="23"/>
                      <a:pt x="22" y="12"/>
                      <a:pt x="35" y="12"/>
                    </a:cubicBezTo>
                    <a:cubicBezTo>
                      <a:pt x="37" y="12"/>
                      <a:pt x="37" y="12"/>
                      <a:pt x="37" y="12"/>
                    </a:cubicBezTo>
                    <a:cubicBezTo>
                      <a:pt x="50" y="12"/>
                      <a:pt x="60" y="23"/>
                      <a:pt x="60" y="35"/>
                    </a:cubicBezTo>
                    <a:cubicBezTo>
                      <a:pt x="60" y="38"/>
                      <a:pt x="60" y="38"/>
                      <a:pt x="60" y="38"/>
                    </a:cubicBezTo>
                    <a:cubicBezTo>
                      <a:pt x="67" y="38"/>
                      <a:pt x="67" y="38"/>
                      <a:pt x="67" y="38"/>
                    </a:cubicBezTo>
                    <a:cubicBezTo>
                      <a:pt x="60" y="45"/>
                      <a:pt x="60" y="45"/>
                      <a:pt x="60" y="45"/>
                    </a:cubicBezTo>
                    <a:cubicBezTo>
                      <a:pt x="60" y="55"/>
                      <a:pt x="60" y="55"/>
                      <a:pt x="60" y="55"/>
                    </a:cubicBezTo>
                    <a:cubicBezTo>
                      <a:pt x="72" y="55"/>
                      <a:pt x="72" y="55"/>
                      <a:pt x="72" y="55"/>
                    </a:cubicBezTo>
                    <a:cubicBezTo>
                      <a:pt x="72" y="35"/>
                      <a:pt x="72" y="35"/>
                      <a:pt x="72" y="35"/>
                    </a:cubicBezTo>
                    <a:cubicBezTo>
                      <a:pt x="72" y="16"/>
                      <a:pt x="56" y="0"/>
                      <a:pt x="37"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0" name="Freeform 9"/>
              <p:cNvSpPr>
                <a:spLocks/>
              </p:cNvSpPr>
              <p:nvPr/>
            </p:nvSpPr>
            <p:spPr bwMode="auto">
              <a:xfrm>
                <a:off x="3249" y="3133"/>
                <a:ext cx="648" cy="102"/>
              </a:xfrm>
              <a:custGeom>
                <a:avLst/>
                <a:gdLst>
                  <a:gd name="T0" fmla="*/ 648 w 648"/>
                  <a:gd name="T1" fmla="*/ 102 h 102"/>
                  <a:gd name="T2" fmla="*/ 0 w 648"/>
                  <a:gd name="T3" fmla="*/ 102 h 102"/>
                  <a:gd name="T4" fmla="*/ 82 w 648"/>
                  <a:gd name="T5" fmla="*/ 0 h 102"/>
                  <a:gd name="T6" fmla="*/ 571 w 648"/>
                  <a:gd name="T7" fmla="*/ 0 h 102"/>
                  <a:gd name="T8" fmla="*/ 648 w 648"/>
                  <a:gd name="T9" fmla="*/ 102 h 102"/>
                </a:gdLst>
                <a:ahLst/>
                <a:cxnLst>
                  <a:cxn ang="0">
                    <a:pos x="T0" y="T1"/>
                  </a:cxn>
                  <a:cxn ang="0">
                    <a:pos x="T2" y="T3"/>
                  </a:cxn>
                  <a:cxn ang="0">
                    <a:pos x="T4" y="T5"/>
                  </a:cxn>
                  <a:cxn ang="0">
                    <a:pos x="T6" y="T7"/>
                  </a:cxn>
                  <a:cxn ang="0">
                    <a:pos x="T8" y="T9"/>
                  </a:cxn>
                </a:cxnLst>
                <a:rect l="0" t="0" r="r" b="b"/>
                <a:pathLst>
                  <a:path w="648" h="102">
                    <a:moveTo>
                      <a:pt x="648" y="102"/>
                    </a:moveTo>
                    <a:lnTo>
                      <a:pt x="0" y="102"/>
                    </a:lnTo>
                    <a:lnTo>
                      <a:pt x="82" y="0"/>
                    </a:lnTo>
                    <a:lnTo>
                      <a:pt x="571" y="0"/>
                    </a:lnTo>
                    <a:lnTo>
                      <a:pt x="648" y="102"/>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1" name="Rectangle 10"/>
              <p:cNvSpPr>
                <a:spLocks noChangeArrowheads="1"/>
              </p:cNvSpPr>
              <p:nvPr/>
            </p:nvSpPr>
            <p:spPr bwMode="auto">
              <a:xfrm>
                <a:off x="3518" y="3008"/>
                <a:ext cx="114" cy="9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2" name="Rectangle 11"/>
              <p:cNvSpPr>
                <a:spLocks noChangeArrowheads="1"/>
              </p:cNvSpPr>
              <p:nvPr/>
            </p:nvSpPr>
            <p:spPr bwMode="auto">
              <a:xfrm>
                <a:off x="3449" y="3081"/>
                <a:ext cx="257" cy="2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3" name="Rectangle 12"/>
              <p:cNvSpPr>
                <a:spLocks noChangeArrowheads="1"/>
              </p:cNvSpPr>
              <p:nvPr/>
            </p:nvSpPr>
            <p:spPr bwMode="auto">
              <a:xfrm>
                <a:off x="3331" y="2719"/>
                <a:ext cx="489" cy="3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4" name="Rectangle 13"/>
              <p:cNvSpPr>
                <a:spLocks noChangeArrowheads="1"/>
              </p:cNvSpPr>
              <p:nvPr/>
            </p:nvSpPr>
            <p:spPr bwMode="auto">
              <a:xfrm>
                <a:off x="3372" y="2748"/>
                <a:ext cx="415" cy="260"/>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5" name="Oval 14"/>
              <p:cNvSpPr>
                <a:spLocks noChangeArrowheads="1"/>
              </p:cNvSpPr>
              <p:nvPr/>
            </p:nvSpPr>
            <p:spPr bwMode="auto">
              <a:xfrm>
                <a:off x="3539" y="2821"/>
                <a:ext cx="73" cy="7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6" name="Freeform 15"/>
              <p:cNvSpPr>
                <a:spLocks/>
              </p:cNvSpPr>
              <p:nvPr/>
            </p:nvSpPr>
            <p:spPr bwMode="auto">
              <a:xfrm>
                <a:off x="3547" y="2866"/>
                <a:ext cx="57" cy="85"/>
              </a:xfrm>
              <a:custGeom>
                <a:avLst/>
                <a:gdLst>
                  <a:gd name="T0" fmla="*/ 57 w 57"/>
                  <a:gd name="T1" fmla="*/ 85 h 85"/>
                  <a:gd name="T2" fmla="*/ 0 w 57"/>
                  <a:gd name="T3" fmla="*/ 85 h 85"/>
                  <a:gd name="T4" fmla="*/ 12 w 57"/>
                  <a:gd name="T5" fmla="*/ 0 h 85"/>
                  <a:gd name="T6" fmla="*/ 45 w 57"/>
                  <a:gd name="T7" fmla="*/ 0 h 85"/>
                  <a:gd name="T8" fmla="*/ 57 w 57"/>
                  <a:gd name="T9" fmla="*/ 85 h 85"/>
                </a:gdLst>
                <a:ahLst/>
                <a:cxnLst>
                  <a:cxn ang="0">
                    <a:pos x="T0" y="T1"/>
                  </a:cxn>
                  <a:cxn ang="0">
                    <a:pos x="T2" y="T3"/>
                  </a:cxn>
                  <a:cxn ang="0">
                    <a:pos x="T4" y="T5"/>
                  </a:cxn>
                  <a:cxn ang="0">
                    <a:pos x="T6" y="T7"/>
                  </a:cxn>
                  <a:cxn ang="0">
                    <a:pos x="T8" y="T9"/>
                  </a:cxn>
                </a:cxnLst>
                <a:rect l="0" t="0" r="r" b="b"/>
                <a:pathLst>
                  <a:path w="57" h="85">
                    <a:moveTo>
                      <a:pt x="57" y="85"/>
                    </a:moveTo>
                    <a:lnTo>
                      <a:pt x="0" y="85"/>
                    </a:lnTo>
                    <a:lnTo>
                      <a:pt x="12" y="0"/>
                    </a:lnTo>
                    <a:lnTo>
                      <a:pt x="45" y="0"/>
                    </a:lnTo>
                    <a:lnTo>
                      <a:pt x="57" y="85"/>
                    </a:lnTo>
                    <a:close/>
                  </a:path>
                </a:pathLst>
              </a:custGeom>
              <a:solidFill>
                <a:srgbClr val="FFFFFF"/>
              </a:solidFill>
              <a:ln w="9525">
                <a:no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grpSp>
    </p:spTree>
    <p:extLst>
      <p:ext uri="{BB962C8B-B14F-4D97-AF65-F5344CB8AC3E}">
        <p14:creationId xmlns:p14="http://schemas.microsoft.com/office/powerpoint/2010/main" val="37897077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845d8713-6bf1-4e3d-bbc1-2275798b67c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Multi-Factor Authentication</a:t>
            </a:r>
          </a:p>
        </p:txBody>
      </p:sp>
      <p:sp>
        <p:nvSpPr>
          <p:cNvPr id="4" name="Content Placeholder 2"/>
          <p:cNvSpPr>
            <a:spLocks noGrp="1"/>
          </p:cNvSpPr>
          <p:nvPr/>
        </p:nvSpPr>
        <p:spPr bwMode="auto">
          <a:xfrm>
            <a:off x="381000" y="1021215"/>
            <a:ext cx="8685212"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Azure Multi-Factor Authentication adds a second level of authentication:</a:t>
            </a:r>
          </a:p>
          <a:p>
            <a:r>
              <a:rPr lang="en-GB" dirty="0"/>
              <a:t>Text message</a:t>
            </a:r>
          </a:p>
          <a:p>
            <a:endParaRPr lang="en-GB" dirty="0"/>
          </a:p>
          <a:p>
            <a:endParaRPr lang="en-GB" dirty="0"/>
          </a:p>
          <a:p>
            <a:r>
              <a:rPr lang="en-GB" dirty="0"/>
              <a:t>Phone call</a:t>
            </a:r>
          </a:p>
          <a:p>
            <a:endParaRPr lang="en-GB" dirty="0"/>
          </a:p>
          <a:p>
            <a:endParaRPr lang="en-GB" dirty="0"/>
          </a:p>
          <a:p>
            <a:r>
              <a:rPr lang="en-GB" dirty="0"/>
              <a:t>Mobile app</a:t>
            </a:r>
          </a:p>
          <a:p>
            <a:pPr marL="0" indent="0">
              <a:buNone/>
            </a:pPr>
            <a:endParaRPr lang="en-GB" dirty="0"/>
          </a:p>
          <a:p>
            <a:pPr marL="0" indent="0">
              <a:buNone/>
            </a:pPr>
            <a:endParaRPr lang="en-GB" dirty="0"/>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05800" y="6486525"/>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6" name="Group 5" descr="The slide includes icons of a phone and a text document, representing a text message. Under this, icons of a phone and a person represent a phone call. Under this, icons of an app and a mobile device represent a mobile app."/>
          <p:cNvGrpSpPr/>
          <p:nvPr/>
        </p:nvGrpSpPr>
        <p:grpSpPr>
          <a:xfrm>
            <a:off x="3165755" y="1650321"/>
            <a:ext cx="4137548" cy="4880683"/>
            <a:chOff x="3165755" y="1650321"/>
            <a:chExt cx="4137548" cy="4880683"/>
          </a:xfrm>
        </p:grpSpPr>
        <p:grpSp>
          <p:nvGrpSpPr>
            <p:cNvPr id="7" name="Group 6"/>
            <p:cNvGrpSpPr>
              <a:grpSpLocks noChangeAspect="1"/>
            </p:cNvGrpSpPr>
            <p:nvPr/>
          </p:nvGrpSpPr>
          <p:grpSpPr>
            <a:xfrm>
              <a:off x="3165755" y="4733488"/>
              <a:ext cx="1519884" cy="1185636"/>
              <a:chOff x="1507436" y="1799127"/>
              <a:chExt cx="3681068" cy="2752580"/>
            </a:xfrm>
          </p:grpSpPr>
          <p:sp>
            <p:nvSpPr>
              <p:cNvPr id="37" name="Rectangle 36"/>
              <p:cNvSpPr/>
              <p:nvPr/>
            </p:nvSpPr>
            <p:spPr bwMode="auto">
              <a:xfrm>
                <a:off x="1507436" y="1808507"/>
                <a:ext cx="3657600" cy="2743200"/>
              </a:xfrm>
              <a:prstGeom prst="rect">
                <a:avLst/>
              </a:prstGeom>
              <a:solidFill>
                <a:schemeClr val="bg1"/>
              </a:solidFill>
              <a:ln w="19050">
                <a:solidFill>
                  <a:srgbClr val="0072C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8" name="Rectangle 37"/>
              <p:cNvSpPr/>
              <p:nvPr/>
            </p:nvSpPr>
            <p:spPr bwMode="auto">
              <a:xfrm>
                <a:off x="1507436" y="1799127"/>
                <a:ext cx="3681068" cy="4572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p:cNvSpPr/>
              <p:nvPr/>
            </p:nvSpPr>
            <p:spPr bwMode="auto">
              <a:xfrm>
                <a:off x="4022473" y="1999656"/>
                <a:ext cx="182880" cy="1371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0" name="Isosceles Triangle 39"/>
              <p:cNvSpPr/>
              <p:nvPr/>
            </p:nvSpPr>
            <p:spPr bwMode="auto">
              <a:xfrm>
                <a:off x="3963592" y="1875760"/>
                <a:ext cx="300643" cy="151967"/>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p:nvSpPr>
            <p:spPr bwMode="auto">
              <a:xfrm>
                <a:off x="4079873" y="2034112"/>
                <a:ext cx="45719" cy="102704"/>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2" name="Freeform 41"/>
              <p:cNvSpPr>
                <a:spLocks noEditPoints="1"/>
              </p:cNvSpPr>
              <p:nvPr/>
            </p:nvSpPr>
            <p:spPr bwMode="auto">
              <a:xfrm rot="21089782">
                <a:off x="4799148" y="1871264"/>
                <a:ext cx="289001" cy="285713"/>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3" name="5-Point Star 42"/>
              <p:cNvSpPr/>
              <p:nvPr/>
            </p:nvSpPr>
            <p:spPr bwMode="auto">
              <a:xfrm>
                <a:off x="4384515" y="1879724"/>
                <a:ext cx="304800" cy="268792"/>
              </a:xfrm>
              <a:prstGeom prst="star5">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8" name="Picture 7"/>
            <p:cNvPicPr>
              <a:picLocks noChangeAspect="1"/>
            </p:cNvPicPr>
            <p:nvPr/>
          </p:nvPicPr>
          <p:blipFill>
            <a:blip r:embed="rId4"/>
            <a:stretch>
              <a:fillRect/>
            </a:stretch>
          </p:blipFill>
          <p:spPr>
            <a:xfrm>
              <a:off x="4219344" y="5250873"/>
              <a:ext cx="3083959" cy="1280131"/>
            </a:xfrm>
            <a:prstGeom prst="rect">
              <a:avLst/>
            </a:prstGeom>
          </p:spPr>
        </p:pic>
        <p:grpSp>
          <p:nvGrpSpPr>
            <p:cNvPr id="9" name="Group 8"/>
            <p:cNvGrpSpPr>
              <a:grpSpLocks noChangeAspect="1"/>
            </p:cNvGrpSpPr>
            <p:nvPr/>
          </p:nvGrpSpPr>
          <p:grpSpPr bwMode="auto">
            <a:xfrm>
              <a:off x="3821040" y="1650321"/>
              <a:ext cx="752519" cy="1341753"/>
              <a:chOff x="2085" y="1089"/>
              <a:chExt cx="530" cy="945"/>
            </a:xfrm>
          </p:grpSpPr>
          <p:sp>
            <p:nvSpPr>
              <p:cNvPr id="33" name="AutoShape 12"/>
              <p:cNvSpPr>
                <a:spLocks noChangeAspect="1" noChangeArrowheads="1" noTextEdit="1"/>
              </p:cNvSpPr>
              <p:nvPr/>
            </p:nvSpPr>
            <p:spPr bwMode="auto">
              <a:xfrm>
                <a:off x="2093" y="1089"/>
                <a:ext cx="522" cy="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4" name="Freeform 33"/>
              <p:cNvSpPr>
                <a:spLocks/>
              </p:cNvSpPr>
              <p:nvPr/>
            </p:nvSpPr>
            <p:spPr bwMode="auto">
              <a:xfrm>
                <a:off x="2085" y="1094"/>
                <a:ext cx="522" cy="935"/>
              </a:xfrm>
              <a:custGeom>
                <a:avLst/>
                <a:gdLst>
                  <a:gd name="T0" fmla="*/ 108 w 108"/>
                  <a:gd name="T1" fmla="*/ 188 h 196"/>
                  <a:gd name="T2" fmla="*/ 99 w 108"/>
                  <a:gd name="T3" fmla="*/ 196 h 196"/>
                  <a:gd name="T4" fmla="*/ 8 w 108"/>
                  <a:gd name="T5" fmla="*/ 196 h 196"/>
                  <a:gd name="T6" fmla="*/ 0 w 108"/>
                  <a:gd name="T7" fmla="*/ 188 h 196"/>
                  <a:gd name="T8" fmla="*/ 0 w 108"/>
                  <a:gd name="T9" fmla="*/ 8 h 196"/>
                  <a:gd name="T10" fmla="*/ 8 w 108"/>
                  <a:gd name="T11" fmla="*/ 0 h 196"/>
                  <a:gd name="T12" fmla="*/ 99 w 108"/>
                  <a:gd name="T13" fmla="*/ 0 h 196"/>
                  <a:gd name="T14" fmla="*/ 108 w 108"/>
                  <a:gd name="T15" fmla="*/ 8 h 196"/>
                  <a:gd name="T16" fmla="*/ 108 w 108"/>
                  <a:gd name="T17" fmla="*/ 188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196">
                    <a:moveTo>
                      <a:pt x="108" y="188"/>
                    </a:moveTo>
                    <a:cubicBezTo>
                      <a:pt x="108" y="192"/>
                      <a:pt x="104" y="196"/>
                      <a:pt x="99" y="196"/>
                    </a:cubicBezTo>
                    <a:cubicBezTo>
                      <a:pt x="8" y="196"/>
                      <a:pt x="8" y="196"/>
                      <a:pt x="8" y="196"/>
                    </a:cubicBezTo>
                    <a:cubicBezTo>
                      <a:pt x="4" y="196"/>
                      <a:pt x="0" y="192"/>
                      <a:pt x="0" y="188"/>
                    </a:cubicBezTo>
                    <a:cubicBezTo>
                      <a:pt x="0" y="8"/>
                      <a:pt x="0" y="8"/>
                      <a:pt x="0" y="8"/>
                    </a:cubicBezTo>
                    <a:cubicBezTo>
                      <a:pt x="0" y="4"/>
                      <a:pt x="4" y="0"/>
                      <a:pt x="8" y="0"/>
                    </a:cubicBezTo>
                    <a:cubicBezTo>
                      <a:pt x="99" y="0"/>
                      <a:pt x="99" y="0"/>
                      <a:pt x="99" y="0"/>
                    </a:cubicBezTo>
                    <a:cubicBezTo>
                      <a:pt x="104" y="0"/>
                      <a:pt x="108" y="4"/>
                      <a:pt x="108" y="8"/>
                    </a:cubicBezTo>
                    <a:lnTo>
                      <a:pt x="108" y="188"/>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5" name="Rectangle 34"/>
              <p:cNvSpPr>
                <a:spLocks noChangeArrowheads="1"/>
              </p:cNvSpPr>
              <p:nvPr/>
            </p:nvSpPr>
            <p:spPr bwMode="auto">
              <a:xfrm>
                <a:off x="2111" y="1220"/>
                <a:ext cx="469" cy="668"/>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6" name="Freeform 35"/>
              <p:cNvSpPr>
                <a:spLocks/>
              </p:cNvSpPr>
              <p:nvPr/>
            </p:nvSpPr>
            <p:spPr bwMode="auto">
              <a:xfrm>
                <a:off x="2296" y="1139"/>
                <a:ext cx="127" cy="15"/>
              </a:xfrm>
              <a:custGeom>
                <a:avLst/>
                <a:gdLst>
                  <a:gd name="T0" fmla="*/ 59 w 59"/>
                  <a:gd name="T1" fmla="*/ 2 h 3"/>
                  <a:gd name="T2" fmla="*/ 58 w 59"/>
                  <a:gd name="T3" fmla="*/ 3 h 3"/>
                  <a:gd name="T4" fmla="*/ 1 w 59"/>
                  <a:gd name="T5" fmla="*/ 3 h 3"/>
                  <a:gd name="T6" fmla="*/ 0 w 59"/>
                  <a:gd name="T7" fmla="*/ 2 h 3"/>
                  <a:gd name="T8" fmla="*/ 0 w 59"/>
                  <a:gd name="T9" fmla="*/ 2 h 3"/>
                  <a:gd name="T10" fmla="*/ 1 w 59"/>
                  <a:gd name="T11" fmla="*/ 0 h 3"/>
                  <a:gd name="T12" fmla="*/ 58 w 59"/>
                  <a:gd name="T13" fmla="*/ 0 h 3"/>
                  <a:gd name="T14" fmla="*/ 59 w 59"/>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3">
                    <a:moveTo>
                      <a:pt x="59" y="2"/>
                    </a:moveTo>
                    <a:cubicBezTo>
                      <a:pt x="59" y="2"/>
                      <a:pt x="59" y="3"/>
                      <a:pt x="58" y="3"/>
                    </a:cubicBezTo>
                    <a:cubicBezTo>
                      <a:pt x="1" y="3"/>
                      <a:pt x="1" y="3"/>
                      <a:pt x="1" y="3"/>
                    </a:cubicBezTo>
                    <a:cubicBezTo>
                      <a:pt x="0" y="3"/>
                      <a:pt x="0" y="2"/>
                      <a:pt x="0" y="2"/>
                    </a:cubicBezTo>
                    <a:cubicBezTo>
                      <a:pt x="0" y="2"/>
                      <a:pt x="0" y="2"/>
                      <a:pt x="0" y="2"/>
                    </a:cubicBezTo>
                    <a:cubicBezTo>
                      <a:pt x="0" y="1"/>
                      <a:pt x="0" y="0"/>
                      <a:pt x="1" y="0"/>
                    </a:cubicBezTo>
                    <a:cubicBezTo>
                      <a:pt x="58" y="0"/>
                      <a:pt x="58" y="0"/>
                      <a:pt x="58" y="0"/>
                    </a:cubicBezTo>
                    <a:cubicBezTo>
                      <a:pt x="59" y="0"/>
                      <a:pt x="59" y="1"/>
                      <a:pt x="59" y="2"/>
                    </a:cubicBezTo>
                    <a:close/>
                  </a:path>
                </a:pathLst>
              </a:custGeom>
              <a:solidFill>
                <a:schemeClr val="tx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grpSp>
          <p:nvGrpSpPr>
            <p:cNvPr id="10" name="Group 9"/>
            <p:cNvGrpSpPr>
              <a:grpSpLocks noChangeAspect="1"/>
            </p:cNvGrpSpPr>
            <p:nvPr/>
          </p:nvGrpSpPr>
          <p:grpSpPr bwMode="auto">
            <a:xfrm>
              <a:off x="3821040" y="3276086"/>
              <a:ext cx="752519" cy="1341753"/>
              <a:chOff x="2085" y="1089"/>
              <a:chExt cx="530" cy="945"/>
            </a:xfrm>
          </p:grpSpPr>
          <p:sp>
            <p:nvSpPr>
              <p:cNvPr id="29" name="AutoShape 12"/>
              <p:cNvSpPr>
                <a:spLocks noChangeAspect="1" noChangeArrowheads="1" noTextEdit="1"/>
              </p:cNvSpPr>
              <p:nvPr/>
            </p:nvSpPr>
            <p:spPr bwMode="auto">
              <a:xfrm>
                <a:off x="2093" y="1089"/>
                <a:ext cx="522" cy="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0" name="Freeform 29"/>
              <p:cNvSpPr>
                <a:spLocks/>
              </p:cNvSpPr>
              <p:nvPr/>
            </p:nvSpPr>
            <p:spPr bwMode="auto">
              <a:xfrm>
                <a:off x="2085" y="1094"/>
                <a:ext cx="522" cy="935"/>
              </a:xfrm>
              <a:custGeom>
                <a:avLst/>
                <a:gdLst>
                  <a:gd name="T0" fmla="*/ 108 w 108"/>
                  <a:gd name="T1" fmla="*/ 188 h 196"/>
                  <a:gd name="T2" fmla="*/ 99 w 108"/>
                  <a:gd name="T3" fmla="*/ 196 h 196"/>
                  <a:gd name="T4" fmla="*/ 8 w 108"/>
                  <a:gd name="T5" fmla="*/ 196 h 196"/>
                  <a:gd name="T6" fmla="*/ 0 w 108"/>
                  <a:gd name="T7" fmla="*/ 188 h 196"/>
                  <a:gd name="T8" fmla="*/ 0 w 108"/>
                  <a:gd name="T9" fmla="*/ 8 h 196"/>
                  <a:gd name="T10" fmla="*/ 8 w 108"/>
                  <a:gd name="T11" fmla="*/ 0 h 196"/>
                  <a:gd name="T12" fmla="*/ 99 w 108"/>
                  <a:gd name="T13" fmla="*/ 0 h 196"/>
                  <a:gd name="T14" fmla="*/ 108 w 108"/>
                  <a:gd name="T15" fmla="*/ 8 h 196"/>
                  <a:gd name="T16" fmla="*/ 108 w 108"/>
                  <a:gd name="T17" fmla="*/ 188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196">
                    <a:moveTo>
                      <a:pt x="108" y="188"/>
                    </a:moveTo>
                    <a:cubicBezTo>
                      <a:pt x="108" y="192"/>
                      <a:pt x="104" y="196"/>
                      <a:pt x="99" y="196"/>
                    </a:cubicBezTo>
                    <a:cubicBezTo>
                      <a:pt x="8" y="196"/>
                      <a:pt x="8" y="196"/>
                      <a:pt x="8" y="196"/>
                    </a:cubicBezTo>
                    <a:cubicBezTo>
                      <a:pt x="4" y="196"/>
                      <a:pt x="0" y="192"/>
                      <a:pt x="0" y="188"/>
                    </a:cubicBezTo>
                    <a:cubicBezTo>
                      <a:pt x="0" y="8"/>
                      <a:pt x="0" y="8"/>
                      <a:pt x="0" y="8"/>
                    </a:cubicBezTo>
                    <a:cubicBezTo>
                      <a:pt x="0" y="4"/>
                      <a:pt x="4" y="0"/>
                      <a:pt x="8" y="0"/>
                    </a:cubicBezTo>
                    <a:cubicBezTo>
                      <a:pt x="99" y="0"/>
                      <a:pt x="99" y="0"/>
                      <a:pt x="99" y="0"/>
                    </a:cubicBezTo>
                    <a:cubicBezTo>
                      <a:pt x="104" y="0"/>
                      <a:pt x="108" y="4"/>
                      <a:pt x="108" y="8"/>
                    </a:cubicBezTo>
                    <a:lnTo>
                      <a:pt x="108" y="188"/>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1" name="Rectangle 30"/>
              <p:cNvSpPr>
                <a:spLocks noChangeArrowheads="1"/>
              </p:cNvSpPr>
              <p:nvPr/>
            </p:nvSpPr>
            <p:spPr bwMode="auto">
              <a:xfrm>
                <a:off x="2111" y="1220"/>
                <a:ext cx="469" cy="668"/>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2" name="Freeform 31"/>
              <p:cNvSpPr>
                <a:spLocks/>
              </p:cNvSpPr>
              <p:nvPr/>
            </p:nvSpPr>
            <p:spPr bwMode="auto">
              <a:xfrm>
                <a:off x="2296" y="1139"/>
                <a:ext cx="127" cy="15"/>
              </a:xfrm>
              <a:custGeom>
                <a:avLst/>
                <a:gdLst>
                  <a:gd name="T0" fmla="*/ 59 w 59"/>
                  <a:gd name="T1" fmla="*/ 2 h 3"/>
                  <a:gd name="T2" fmla="*/ 58 w 59"/>
                  <a:gd name="T3" fmla="*/ 3 h 3"/>
                  <a:gd name="T4" fmla="*/ 1 w 59"/>
                  <a:gd name="T5" fmla="*/ 3 h 3"/>
                  <a:gd name="T6" fmla="*/ 0 w 59"/>
                  <a:gd name="T7" fmla="*/ 2 h 3"/>
                  <a:gd name="T8" fmla="*/ 0 w 59"/>
                  <a:gd name="T9" fmla="*/ 2 h 3"/>
                  <a:gd name="T10" fmla="*/ 1 w 59"/>
                  <a:gd name="T11" fmla="*/ 0 h 3"/>
                  <a:gd name="T12" fmla="*/ 58 w 59"/>
                  <a:gd name="T13" fmla="*/ 0 h 3"/>
                  <a:gd name="T14" fmla="*/ 59 w 59"/>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3">
                    <a:moveTo>
                      <a:pt x="59" y="2"/>
                    </a:moveTo>
                    <a:cubicBezTo>
                      <a:pt x="59" y="2"/>
                      <a:pt x="59" y="3"/>
                      <a:pt x="58" y="3"/>
                    </a:cubicBezTo>
                    <a:cubicBezTo>
                      <a:pt x="1" y="3"/>
                      <a:pt x="1" y="3"/>
                      <a:pt x="1" y="3"/>
                    </a:cubicBezTo>
                    <a:cubicBezTo>
                      <a:pt x="0" y="3"/>
                      <a:pt x="0" y="2"/>
                      <a:pt x="0" y="2"/>
                    </a:cubicBezTo>
                    <a:cubicBezTo>
                      <a:pt x="0" y="2"/>
                      <a:pt x="0" y="2"/>
                      <a:pt x="0" y="2"/>
                    </a:cubicBezTo>
                    <a:cubicBezTo>
                      <a:pt x="0" y="1"/>
                      <a:pt x="0" y="0"/>
                      <a:pt x="1" y="0"/>
                    </a:cubicBezTo>
                    <a:cubicBezTo>
                      <a:pt x="58" y="0"/>
                      <a:pt x="58" y="0"/>
                      <a:pt x="58" y="0"/>
                    </a:cubicBezTo>
                    <a:cubicBezTo>
                      <a:pt x="59" y="0"/>
                      <a:pt x="59" y="1"/>
                      <a:pt x="59" y="2"/>
                    </a:cubicBezTo>
                    <a:close/>
                  </a:path>
                </a:pathLst>
              </a:custGeom>
              <a:solidFill>
                <a:schemeClr val="tx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52647" y="3250909"/>
              <a:ext cx="1443662" cy="1463040"/>
            </a:xfrm>
            <a:prstGeom prst="rect">
              <a:avLst/>
            </a:prstGeom>
          </p:spPr>
        </p:pic>
        <p:grpSp>
          <p:nvGrpSpPr>
            <p:cNvPr id="12" name="Group 11"/>
            <p:cNvGrpSpPr>
              <a:grpSpLocks noChangeAspect="1"/>
            </p:cNvGrpSpPr>
            <p:nvPr/>
          </p:nvGrpSpPr>
          <p:grpSpPr>
            <a:xfrm>
              <a:off x="4959635" y="1938275"/>
              <a:ext cx="801688" cy="798513"/>
              <a:chOff x="7296944" y="5021262"/>
              <a:chExt cx="801688" cy="798513"/>
            </a:xfrm>
          </p:grpSpPr>
          <p:sp>
            <p:nvSpPr>
              <p:cNvPr id="13" name="Rectangle 12"/>
              <p:cNvSpPr>
                <a:spLocks noChangeArrowheads="1"/>
              </p:cNvSpPr>
              <p:nvPr/>
            </p:nvSpPr>
            <p:spPr bwMode="auto">
              <a:xfrm>
                <a:off x="7296944" y="5021262"/>
                <a:ext cx="801688" cy="798513"/>
              </a:xfrm>
              <a:prstGeom prst="rect">
                <a:avLst/>
              </a:prstGeom>
              <a:solidFill>
                <a:srgbClr val="00D8CC"/>
              </a:solidFill>
              <a:ln>
                <a:noFill/>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4" name="Freeform 13"/>
              <p:cNvSpPr>
                <a:spLocks/>
              </p:cNvSpPr>
              <p:nvPr/>
            </p:nvSpPr>
            <p:spPr bwMode="auto">
              <a:xfrm>
                <a:off x="7458923" y="5164137"/>
                <a:ext cx="62865"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5" name="Freeform 14"/>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6" name="Freeform 15"/>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7" name="Freeform 16"/>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8" name="Freeform 17"/>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9" name="Freeform 18"/>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0" name="Freeform 19"/>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1" name="Freeform 20"/>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2" name="Freeform 21"/>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3" name="Freeform 22"/>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4" name="Freeform 23"/>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5" name="Freeform 24"/>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6" name="Freeform 25"/>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7" name="Freeform 26"/>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8" name="Freeform 27"/>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grpSp>
    </p:spTree>
    <p:extLst>
      <p:ext uri="{BB962C8B-B14F-4D97-AF65-F5344CB8AC3E}">
        <p14:creationId xmlns:p14="http://schemas.microsoft.com/office/powerpoint/2010/main" val="13677391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Text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3819757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fd0d273e-5c20-410c-803b-135b2213aa7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Multi-Factor Authentication</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The Azure AD Free tier includes some Multi-Factor Authentication features that are available to members of the global administrators role, such as:</a:t>
            </a:r>
          </a:p>
          <a:p>
            <a:r>
              <a:rPr lang="en-GB" dirty="0"/>
              <a:t>Multi-Factor Authentication access to the Azure portal and the Access Panel via a browser</a:t>
            </a:r>
          </a:p>
          <a:p>
            <a:r>
              <a:rPr lang="en-GB" dirty="0"/>
              <a:t>App passwords can be used for non-browser clients, such as Outlook</a:t>
            </a:r>
          </a:p>
          <a:p>
            <a:endParaRPr lang="en-US" dirty="0"/>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96325" y="6410324"/>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4967" y="6410325"/>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91595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9ce6f367-753a-40be-a8a2-c09ee27e70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Azure AD Join?</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When determining whether to implement Azure AD Join, consider the following usage scenarios: </a:t>
            </a:r>
          </a:p>
          <a:p>
            <a:r>
              <a:rPr lang="en-GB" dirty="0"/>
              <a:t>Your organization’s apps and resources are mostly cloud-based</a:t>
            </a:r>
          </a:p>
          <a:p>
            <a:r>
              <a:rPr lang="en-GB" dirty="0"/>
              <a:t>Your organization employs seasonal workers or students</a:t>
            </a:r>
          </a:p>
          <a:p>
            <a:r>
              <a:rPr lang="en-GB" dirty="0"/>
              <a:t>You want to allow on-premises users to use their own devices</a:t>
            </a:r>
          </a:p>
          <a:p>
            <a:endParaRPr lang="en-US" dirty="0"/>
          </a:p>
        </p:txBody>
      </p:sp>
    </p:spTree>
    <p:extLst>
      <p:ext uri="{BB962C8B-B14F-4D97-AF65-F5344CB8AC3E}">
        <p14:creationId xmlns:p14="http://schemas.microsoft.com/office/powerpoint/2010/main" val="34093798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2f1677c5-fdee-4f8c-9c74-c9d78d916c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600" dirty="0"/>
              <a:t>On-premises AD DS and Azure integration options</a:t>
            </a:r>
          </a:p>
        </p:txBody>
      </p:sp>
      <p:sp>
        <p:nvSpPr>
          <p:cNvPr id="4" name="Content Placeholder 3"/>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dirty="0"/>
              <a:t>The following are </a:t>
            </a:r>
            <a:r>
              <a:rPr lang="en-US" dirty="0"/>
              <a:t>on-premises AD DS and Azure AD integration options:</a:t>
            </a:r>
            <a:endParaRPr lang="en-GB" dirty="0"/>
          </a:p>
          <a:p>
            <a:pPr lvl="0"/>
            <a:r>
              <a:rPr lang="en-GB" dirty="0"/>
              <a:t>Extend on-premises AD DS into Azure</a:t>
            </a:r>
            <a:endParaRPr lang="en-US" dirty="0"/>
          </a:p>
          <a:p>
            <a:pPr lvl="0"/>
            <a:r>
              <a:rPr lang="en-GB" dirty="0"/>
              <a:t>Sync AD DS with Azure AD</a:t>
            </a:r>
            <a:r>
              <a:rPr lang="en-US" dirty="0"/>
              <a:t> with </a:t>
            </a:r>
            <a:r>
              <a:rPr lang="en-GB" dirty="0"/>
              <a:t>optional password syncing</a:t>
            </a:r>
            <a:endParaRPr lang="en-US" dirty="0"/>
          </a:p>
          <a:p>
            <a:pPr lvl="0"/>
            <a:r>
              <a:rPr lang="en-GB" dirty="0"/>
              <a:t>Implement federation and SSO between </a:t>
            </a:r>
            <a:br>
              <a:rPr lang="en-GB" dirty="0"/>
            </a:br>
            <a:r>
              <a:rPr lang="en-GB" dirty="0"/>
              <a:t>on-premises AD DS and Azure AD</a:t>
            </a:r>
          </a:p>
        </p:txBody>
      </p:sp>
    </p:spTree>
    <p:extLst>
      <p:ext uri="{BB962C8B-B14F-4D97-AF65-F5344CB8AC3E}">
        <p14:creationId xmlns:p14="http://schemas.microsoft.com/office/powerpoint/2010/main" val="14933404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3a0bf971-d868-408d-a7be-01437043bce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Integrating Azure AD with applications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Azure AD:</a:t>
            </a:r>
          </a:p>
          <a:p>
            <a:r>
              <a:rPr lang="en-US" sz="2400" dirty="0"/>
              <a:t>Integrates with three types of applications:</a:t>
            </a:r>
          </a:p>
          <a:p>
            <a:pPr lvl="1"/>
            <a:r>
              <a:rPr lang="en-US" sz="2000" dirty="0"/>
              <a:t>On-premises applications</a:t>
            </a:r>
          </a:p>
          <a:p>
            <a:pPr lvl="1"/>
            <a:r>
              <a:rPr lang="en-US" sz="2000" dirty="0"/>
              <a:t>Azure applications</a:t>
            </a:r>
          </a:p>
          <a:p>
            <a:pPr lvl="1"/>
            <a:r>
              <a:rPr lang="en-US" sz="2000" dirty="0"/>
              <a:t>Applications hosted with another provider</a:t>
            </a:r>
          </a:p>
          <a:p>
            <a:r>
              <a:rPr lang="en-US" sz="2400" dirty="0"/>
              <a:t>Offers the ability for multitenant applications:</a:t>
            </a:r>
          </a:p>
          <a:p>
            <a:pPr lvl="1"/>
            <a:r>
              <a:rPr lang="en-US" sz="2000" dirty="0"/>
              <a:t>Privacy and security are critical for multitenant deployments</a:t>
            </a:r>
          </a:p>
          <a:p>
            <a:pPr lvl="1"/>
            <a:r>
              <a:rPr lang="en-US" sz="2000" dirty="0"/>
              <a:t>Azure offers multiple partitioning schemes</a:t>
            </a:r>
          </a:p>
          <a:p>
            <a:r>
              <a:rPr lang="en-US" sz="2400" dirty="0"/>
              <a:t>Uses WS-Federation, SAML, or OAuth:</a:t>
            </a:r>
          </a:p>
          <a:p>
            <a:pPr lvl="1"/>
            <a:r>
              <a:rPr lang="en-US" sz="2000" dirty="0"/>
              <a:t>LDAP and Kerberos authentication are not available</a:t>
            </a:r>
          </a:p>
        </p:txBody>
      </p:sp>
    </p:spTree>
    <p:extLst>
      <p:ext uri="{BB962C8B-B14F-4D97-AF65-F5344CB8AC3E}">
        <p14:creationId xmlns:p14="http://schemas.microsoft.com/office/powerpoint/2010/main" val="25934368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967d5913-9de1-447f-97b3-e471844ae1d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Deploying Active Directory domain controllers in Azure</a:t>
            </a:r>
          </a:p>
        </p:txBody>
      </p:sp>
      <p:sp>
        <p:nvSpPr>
          <p:cNvPr id="4" name="AutoShape 3"/>
          <p:cNvSpPr>
            <a:spLocks noChangeAspect="1" noChangeArrowheads="1" noTextEdit="1"/>
          </p:cNvSpPr>
          <p:nvPr/>
        </p:nvSpPr>
        <p:spPr bwMode="auto">
          <a:xfrm>
            <a:off x="3847665" y="-238382"/>
            <a:ext cx="6303751" cy="3555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 name="AutoShape 3"/>
          <p:cNvSpPr>
            <a:spLocks noChangeAspect="1" noChangeArrowheads="1" noTextEdit="1"/>
          </p:cNvSpPr>
          <p:nvPr/>
        </p:nvSpPr>
        <p:spPr bwMode="auto">
          <a:xfrm>
            <a:off x="3901863" y="2967228"/>
            <a:ext cx="6303751" cy="3555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6" name="Freeform 5"/>
          <p:cNvSpPr>
            <a:spLocks/>
          </p:cNvSpPr>
          <p:nvPr/>
        </p:nvSpPr>
        <p:spPr bwMode="auto">
          <a:xfrm>
            <a:off x="3901863" y="3974614"/>
            <a:ext cx="4701499" cy="2397530"/>
          </a:xfrm>
          <a:custGeom>
            <a:avLst/>
            <a:gdLst>
              <a:gd name="T0" fmla="*/ 187 w 224"/>
              <a:gd name="T1" fmla="*/ 53 h 126"/>
              <a:gd name="T2" fmla="*/ 183 w 224"/>
              <a:gd name="T3" fmla="*/ 53 h 126"/>
              <a:gd name="T4" fmla="*/ 187 w 224"/>
              <a:gd name="T5" fmla="*/ 37 h 126"/>
              <a:gd name="T6" fmla="*/ 150 w 224"/>
              <a:gd name="T7" fmla="*/ 0 h 126"/>
              <a:gd name="T8" fmla="*/ 114 w 224"/>
              <a:gd name="T9" fmla="*/ 32 h 126"/>
              <a:gd name="T10" fmla="*/ 86 w 224"/>
              <a:gd name="T11" fmla="*/ 20 h 126"/>
              <a:gd name="T12" fmla="*/ 49 w 224"/>
              <a:gd name="T13" fmla="*/ 55 h 126"/>
              <a:gd name="T14" fmla="*/ 37 w 224"/>
              <a:gd name="T15" fmla="*/ 53 h 126"/>
              <a:gd name="T16" fmla="*/ 0 w 224"/>
              <a:gd name="T17" fmla="*/ 90 h 126"/>
              <a:gd name="T18" fmla="*/ 37 w 224"/>
              <a:gd name="T19" fmla="*/ 126 h 126"/>
              <a:gd name="T20" fmla="*/ 187 w 224"/>
              <a:gd name="T21" fmla="*/ 126 h 126"/>
              <a:gd name="T22" fmla="*/ 224 w 224"/>
              <a:gd name="T23" fmla="*/ 90 h 126"/>
              <a:gd name="T24" fmla="*/ 187 w 224"/>
              <a:gd name="T25" fmla="*/ 5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6">
                <a:moveTo>
                  <a:pt x="187" y="53"/>
                </a:moveTo>
                <a:cubicBezTo>
                  <a:pt x="186" y="53"/>
                  <a:pt x="184" y="53"/>
                  <a:pt x="183" y="53"/>
                </a:cubicBezTo>
                <a:cubicBezTo>
                  <a:pt x="185" y="48"/>
                  <a:pt x="187" y="42"/>
                  <a:pt x="187" y="37"/>
                </a:cubicBezTo>
                <a:cubicBezTo>
                  <a:pt x="187" y="16"/>
                  <a:pt x="170" y="0"/>
                  <a:pt x="150" y="0"/>
                </a:cubicBezTo>
                <a:cubicBezTo>
                  <a:pt x="131" y="0"/>
                  <a:pt x="116" y="14"/>
                  <a:pt x="114" y="32"/>
                </a:cubicBezTo>
                <a:cubicBezTo>
                  <a:pt x="107" y="25"/>
                  <a:pt x="97" y="20"/>
                  <a:pt x="86" y="20"/>
                </a:cubicBezTo>
                <a:cubicBezTo>
                  <a:pt x="67" y="20"/>
                  <a:pt x="50" y="36"/>
                  <a:pt x="49" y="55"/>
                </a:cubicBezTo>
                <a:cubicBezTo>
                  <a:pt x="45" y="54"/>
                  <a:pt x="41" y="53"/>
                  <a:pt x="37" y="53"/>
                </a:cubicBezTo>
                <a:cubicBezTo>
                  <a:pt x="16" y="53"/>
                  <a:pt x="0" y="69"/>
                  <a:pt x="0" y="90"/>
                </a:cubicBezTo>
                <a:cubicBezTo>
                  <a:pt x="0" y="110"/>
                  <a:pt x="16" y="126"/>
                  <a:pt x="37" y="126"/>
                </a:cubicBezTo>
                <a:cubicBezTo>
                  <a:pt x="187" y="126"/>
                  <a:pt x="187" y="126"/>
                  <a:pt x="187" y="126"/>
                </a:cubicBezTo>
                <a:cubicBezTo>
                  <a:pt x="207" y="126"/>
                  <a:pt x="224" y="110"/>
                  <a:pt x="224" y="90"/>
                </a:cubicBezTo>
                <a:cubicBezTo>
                  <a:pt x="224" y="69"/>
                  <a:pt x="207" y="53"/>
                  <a:pt x="187" y="53"/>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7" name="TextBox 7"/>
          <p:cNvSpPr txBox="1"/>
          <p:nvPr/>
        </p:nvSpPr>
        <p:spPr>
          <a:xfrm>
            <a:off x="396240" y="1136772"/>
            <a:ext cx="8534399" cy="3431709"/>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Bef>
                <a:spcPts val="600"/>
              </a:spcBef>
            </a:pPr>
            <a:r>
              <a:rPr lang="en-GB" sz="2400" b="0" dirty="0">
                <a:latin typeface="Segoe UI" panose="020B0502040204020203" pitchFamily="34" charset="0"/>
                <a:ea typeface="Segoe UI" panose="020B0502040204020203" pitchFamily="34" charset="0"/>
                <a:cs typeface="Segoe UI" panose="020B0502040204020203" pitchFamily="34" charset="0"/>
              </a:rPr>
              <a:t>Deploying domain controllers in Azure:</a:t>
            </a:r>
            <a:endParaRPr lang="en-US" sz="2400" b="0" dirty="0">
              <a:latin typeface="Segoe UI" panose="020B0502040204020203" pitchFamily="34" charset="0"/>
              <a:ea typeface="Segoe UI" panose="020B0502040204020203" pitchFamily="34" charset="0"/>
              <a:cs typeface="Segoe UI" panose="020B0502040204020203" pitchFamily="34" charset="0"/>
            </a:endParaRPr>
          </a:p>
          <a:p>
            <a:pPr marL="285750" indent="-285750">
              <a:spcBef>
                <a:spcPts val="600"/>
              </a:spcBef>
              <a:buClr>
                <a:srgbClr val="0070C0"/>
              </a:buClr>
              <a:buFont typeface="Arial" panose="020B0604020202020204" pitchFamily="34" charset="0"/>
              <a:buChar char="•"/>
            </a:pPr>
            <a:r>
              <a:rPr lang="en-GB" sz="2400" b="0" dirty="0">
                <a:latin typeface="Segoe UI" panose="020B0502040204020203" pitchFamily="34" charset="0"/>
                <a:ea typeface="Segoe UI" panose="020B0502040204020203" pitchFamily="34" charset="0"/>
                <a:cs typeface="Segoe UI" panose="020B0502040204020203" pitchFamily="34" charset="0"/>
              </a:rPr>
              <a:t>Provides resilience for the on-premises directory</a:t>
            </a:r>
          </a:p>
          <a:p>
            <a:pPr marL="285750" indent="-285750">
              <a:spcBef>
                <a:spcPts val="600"/>
              </a:spcBef>
              <a:buClr>
                <a:srgbClr val="0070C0"/>
              </a:buClr>
              <a:buFont typeface="Arial" panose="020B0604020202020204" pitchFamily="34" charset="0"/>
              <a:buChar char="•"/>
            </a:pPr>
            <a:r>
              <a:rPr lang="en-GB" sz="2400" b="0" dirty="0">
                <a:latin typeface="Segoe UI" panose="020B0502040204020203" pitchFamily="34" charset="0"/>
                <a:ea typeface="Segoe UI" panose="020B0502040204020203" pitchFamily="34" charset="0"/>
                <a:cs typeface="Segoe UI" panose="020B0502040204020203" pitchFamily="34" charset="0"/>
              </a:rPr>
              <a:t>Keeps authentication requests for Azure-based services within the Azure environment</a:t>
            </a:r>
          </a:p>
          <a:p>
            <a:pPr marL="285750" indent="-285750">
              <a:spcBef>
                <a:spcPts val="600"/>
              </a:spcBef>
              <a:buClr>
                <a:srgbClr val="0070C0"/>
              </a:buClr>
              <a:buFont typeface="Arial" panose="020B0604020202020204" pitchFamily="34" charset="0"/>
              <a:buChar char="•"/>
            </a:pPr>
            <a:r>
              <a:rPr lang="en-GB" sz="2400" b="0" dirty="0">
                <a:latin typeface="Segoe UI" panose="020B0502040204020203" pitchFamily="34" charset="0"/>
                <a:ea typeface="Segoe UI" panose="020B0502040204020203" pitchFamily="34" charset="0"/>
                <a:cs typeface="Segoe UI" panose="020B0502040204020203" pitchFamily="34" charset="0"/>
              </a:rPr>
              <a:t>Extends access to on-premises AD DS to worldwide sites</a:t>
            </a:r>
          </a:p>
          <a:p>
            <a:pPr marL="285750" indent="-285750">
              <a:spcBef>
                <a:spcPts val="600"/>
              </a:spcBef>
              <a:buClr>
                <a:srgbClr val="0070C0"/>
              </a:buClr>
              <a:buFont typeface="Arial" panose="020B0604020202020204" pitchFamily="34" charset="0"/>
              <a:buChar char="•"/>
            </a:pPr>
            <a:r>
              <a:rPr lang="en-GB" sz="2400" b="0" dirty="0">
                <a:latin typeface="Segoe UI" panose="020B0502040204020203" pitchFamily="34" charset="0"/>
                <a:ea typeface="Segoe UI" panose="020B0502040204020203" pitchFamily="34" charset="0"/>
                <a:cs typeface="Segoe UI" panose="020B0502040204020203" pitchFamily="34" charset="0"/>
              </a:rPr>
              <a:t>Enables additional directory synchronization options such as Azure AD Connect and SSO with AD FS</a:t>
            </a:r>
          </a:p>
          <a:p>
            <a:pPr marL="285750" indent="-285750">
              <a:spcBef>
                <a:spcPts val="600"/>
              </a:spcBef>
              <a:buClr>
                <a:srgbClr val="0070C0"/>
              </a:buClr>
              <a:buFont typeface="Arial" panose="020B0604020202020204" pitchFamily="34" charset="0"/>
              <a:buChar char="•"/>
            </a:pPr>
            <a:endParaRPr lang="en-US" sz="2400" b="0" dirty="0">
              <a:latin typeface="Segoe UI" panose="020B0502040204020203" pitchFamily="34" charset="0"/>
              <a:ea typeface="Segoe UI" panose="020B0502040204020203" pitchFamily="34" charset="0"/>
              <a:cs typeface="Segoe UI" panose="020B0502040204020203" pitchFamily="34" charset="0"/>
            </a:endParaRPr>
          </a:p>
        </p:txBody>
      </p:sp>
      <p:sp>
        <p:nvSpPr>
          <p:cNvPr id="8" name="TextBox 13"/>
          <p:cNvSpPr txBox="1"/>
          <p:nvPr/>
        </p:nvSpPr>
        <p:spPr>
          <a:xfrm>
            <a:off x="6252613" y="4773682"/>
            <a:ext cx="1326667" cy="36933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1" dirty="0">
                <a:latin typeface="Segoe UI" panose="020B0502040204020203" pitchFamily="34" charset="0"/>
                <a:ea typeface="Segoe UI" panose="020B0502040204020203" pitchFamily="34" charset="0"/>
                <a:cs typeface="Segoe UI" panose="020B0502040204020203" pitchFamily="34" charset="0"/>
              </a:rPr>
              <a:t>AD DS</a:t>
            </a:r>
          </a:p>
        </p:txBody>
      </p:sp>
      <p:sp>
        <p:nvSpPr>
          <p:cNvPr id="9" name="TextBox 14"/>
          <p:cNvSpPr txBox="1"/>
          <p:nvPr/>
        </p:nvSpPr>
        <p:spPr>
          <a:xfrm>
            <a:off x="5310359" y="4766111"/>
            <a:ext cx="964471" cy="36933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1" dirty="0">
                <a:latin typeface="Segoe UI" panose="020B0502040204020203" pitchFamily="34" charset="0"/>
                <a:ea typeface="Segoe UI" panose="020B0502040204020203" pitchFamily="34" charset="0"/>
                <a:cs typeface="Segoe UI" panose="020B0502040204020203" pitchFamily="34" charset="0"/>
              </a:rPr>
              <a:t>AD DS</a:t>
            </a:r>
          </a:p>
        </p:txBody>
      </p:sp>
      <p:pic>
        <p:nvPicPr>
          <p:cNvPr id="10" name="Picture 9"/>
          <p:cNvPicPr>
            <a:picLocks noChangeAspect="1"/>
          </p:cNvPicPr>
          <p:nvPr/>
        </p:nvPicPr>
        <p:blipFill>
          <a:blip r:embed="rId3"/>
          <a:stretch>
            <a:fillRect/>
          </a:stretch>
        </p:blipFill>
        <p:spPr>
          <a:xfrm>
            <a:off x="5429596" y="5161591"/>
            <a:ext cx="352572" cy="663665"/>
          </a:xfrm>
          <a:prstGeom prst="rect">
            <a:avLst/>
          </a:prstGeom>
        </p:spPr>
      </p:pic>
      <p:pic>
        <p:nvPicPr>
          <p:cNvPr id="11" name="Picture 10"/>
          <p:cNvPicPr>
            <a:picLocks noChangeAspect="1"/>
          </p:cNvPicPr>
          <p:nvPr/>
        </p:nvPicPr>
        <p:blipFill>
          <a:blip r:embed="rId3"/>
          <a:stretch>
            <a:fillRect/>
          </a:stretch>
        </p:blipFill>
        <p:spPr>
          <a:xfrm>
            <a:off x="5581996" y="5313991"/>
            <a:ext cx="352572" cy="663665"/>
          </a:xfrm>
          <a:prstGeom prst="rect">
            <a:avLst/>
          </a:prstGeom>
        </p:spPr>
      </p:pic>
      <p:pic>
        <p:nvPicPr>
          <p:cNvPr id="12" name="Picture 11"/>
          <p:cNvPicPr>
            <a:picLocks noChangeAspect="1"/>
          </p:cNvPicPr>
          <p:nvPr/>
        </p:nvPicPr>
        <p:blipFill>
          <a:blip r:embed="rId3"/>
          <a:stretch>
            <a:fillRect/>
          </a:stretch>
        </p:blipFill>
        <p:spPr>
          <a:xfrm>
            <a:off x="6653056" y="5173379"/>
            <a:ext cx="352572" cy="663665"/>
          </a:xfrm>
          <a:prstGeom prst="rect">
            <a:avLst/>
          </a:prstGeom>
        </p:spPr>
      </p:pic>
      <p:pic>
        <p:nvPicPr>
          <p:cNvPr id="13" name="Picture 12"/>
          <p:cNvPicPr>
            <a:picLocks noChangeAspect="1"/>
          </p:cNvPicPr>
          <p:nvPr/>
        </p:nvPicPr>
        <p:blipFill>
          <a:blip r:embed="rId3"/>
          <a:stretch>
            <a:fillRect/>
          </a:stretch>
        </p:blipFill>
        <p:spPr>
          <a:xfrm>
            <a:off x="6805456" y="5325779"/>
            <a:ext cx="352572" cy="663665"/>
          </a:xfrm>
          <a:prstGeom prst="rect">
            <a:avLst/>
          </a:prstGeom>
        </p:spPr>
      </p:pic>
    </p:spTree>
    <p:extLst>
      <p:ext uri="{BB962C8B-B14F-4D97-AF65-F5344CB8AC3E}">
        <p14:creationId xmlns:p14="http://schemas.microsoft.com/office/powerpoint/2010/main" val="31560976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Module Review and Takeaways</a:t>
            </a:r>
          </a:p>
        </p:txBody>
      </p:sp>
      <p:sp>
        <p:nvSpPr>
          <p:cNvPr id="3" name="Text Placeholder 2"/>
          <p:cNvSpPr>
            <a:spLocks noGrp="1"/>
          </p:cNvSpPr>
          <p:nvPr>
            <p:ph type="body" idx="1"/>
          </p:nvPr>
        </p:nvSpPr>
        <p:spPr/>
        <p:txBody>
          <a:bodyPr/>
          <a:lstStyle/>
          <a:p>
            <a:r>
              <a:rPr lang="en-IN" dirty="0"/>
              <a:t>Review Questions</a:t>
            </a:r>
          </a:p>
        </p:txBody>
      </p:sp>
    </p:spTree>
    <p:extLst>
      <p:ext uri="{BB962C8B-B14F-4D97-AF65-F5344CB8AC3E}">
        <p14:creationId xmlns:p14="http://schemas.microsoft.com/office/powerpoint/2010/main" val="39992247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Module Review and Takeaways</a:t>
            </a:r>
          </a:p>
        </p:txBody>
      </p:sp>
      <p:sp>
        <p:nvSpPr>
          <p:cNvPr id="4" name="Text Placeholder 3"/>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29129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What’s new in AD DS on Windows Server 2016?</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a:t>New features introduced in Windows Server 2012 or Windows Server 2012 R2:</a:t>
            </a:r>
          </a:p>
          <a:p>
            <a:pPr lvl="1"/>
            <a:r>
              <a:rPr lang="en-GB" dirty="0"/>
              <a:t>Improved support for running virtualized domain controllers</a:t>
            </a:r>
          </a:p>
          <a:p>
            <a:pPr lvl="1"/>
            <a:r>
              <a:rPr lang="en-GB" dirty="0"/>
              <a:t>Multi-Factor Authentication</a:t>
            </a:r>
          </a:p>
          <a:p>
            <a:pPr lvl="1"/>
            <a:r>
              <a:rPr lang="en-GB" dirty="0"/>
              <a:t>Active Directory-based activation</a:t>
            </a:r>
          </a:p>
          <a:p>
            <a:r>
              <a:rPr lang="en-GB" dirty="0"/>
              <a:t>New features and improvements in Windows Server 2016:</a:t>
            </a:r>
          </a:p>
          <a:p>
            <a:pPr lvl="1"/>
            <a:r>
              <a:rPr lang="en-GB" dirty="0"/>
              <a:t>PAM</a:t>
            </a:r>
          </a:p>
          <a:p>
            <a:pPr lvl="1"/>
            <a:r>
              <a:rPr lang="en-GB" dirty="0"/>
              <a:t>Group member expiration</a:t>
            </a:r>
          </a:p>
          <a:p>
            <a:pPr lvl="1"/>
            <a:r>
              <a:rPr lang="en-GB" dirty="0"/>
              <a:t>Microsoft Passport</a:t>
            </a:r>
          </a:p>
          <a:p>
            <a:pPr lvl="1"/>
            <a:r>
              <a:rPr lang="en-GB" dirty="0"/>
              <a:t>Azure AD Connect</a:t>
            </a:r>
            <a:endParaRPr lang="en-US" dirty="0"/>
          </a:p>
        </p:txBody>
      </p:sp>
    </p:spTree>
    <p:extLst>
      <p:ext uri="{BB962C8B-B14F-4D97-AF65-F5344CB8AC3E}">
        <p14:creationId xmlns:p14="http://schemas.microsoft.com/office/powerpoint/2010/main" val="1576664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a:xfrm>
            <a:off x="460375" y="-2"/>
            <a:ext cx="7769225" cy="740664"/>
          </a:xfrm>
        </p:spPr>
        <p:txBody>
          <a:bodyPr/>
          <a:lstStyle/>
          <a:p>
            <a:r>
              <a:rPr lang="en-IN" dirty="0"/>
              <a:t>Deploying domain controllers on Windows Server 2016</a:t>
            </a:r>
          </a:p>
        </p:txBody>
      </p:sp>
      <p:grpSp>
        <p:nvGrpSpPr>
          <p:cNvPr id="4" name="Group 3" descr="The screenshot depicts the Windows PowerShell Command Prompt window with the install-windowsfeature -name AD-Domain-Services cmdlet running. A second screenshot depicts the Promote this server to a domain controller option in the Server Manager notifications."/>
          <p:cNvGrpSpPr/>
          <p:nvPr/>
        </p:nvGrpSpPr>
        <p:grpSpPr>
          <a:xfrm>
            <a:off x="416132" y="1044869"/>
            <a:ext cx="8566892" cy="4886031"/>
            <a:chOff x="416132" y="1044869"/>
            <a:chExt cx="8566892" cy="4886031"/>
          </a:xfrm>
        </p:grpSpPr>
        <p:pic>
          <p:nvPicPr>
            <p:cNvPr id="5" name="Picture 4"/>
            <p:cNvPicPr>
              <a:picLocks noChangeAspect="1"/>
            </p:cNvPicPr>
            <p:nvPr/>
          </p:nvPicPr>
          <p:blipFill>
            <a:blip r:embed="rId3"/>
            <a:stretch>
              <a:fillRect/>
            </a:stretch>
          </p:blipFill>
          <p:spPr>
            <a:xfrm>
              <a:off x="416132" y="1044869"/>
              <a:ext cx="5756515" cy="3082631"/>
            </a:xfrm>
            <a:prstGeom prst="rect">
              <a:avLst/>
            </a:prstGeom>
          </p:spPr>
        </p:pic>
        <p:pic>
          <p:nvPicPr>
            <p:cNvPr id="6" name="Picture 5"/>
            <p:cNvPicPr>
              <a:picLocks noChangeAspect="1"/>
            </p:cNvPicPr>
            <p:nvPr/>
          </p:nvPicPr>
          <p:blipFill>
            <a:blip r:embed="rId4"/>
            <a:stretch>
              <a:fillRect/>
            </a:stretch>
          </p:blipFill>
          <p:spPr>
            <a:xfrm>
              <a:off x="797132" y="3306294"/>
              <a:ext cx="8185892" cy="2624606"/>
            </a:xfrm>
            <a:prstGeom prst="rect">
              <a:avLst/>
            </a:prstGeom>
          </p:spPr>
        </p:pic>
      </p:grpSp>
    </p:spTree>
    <p:extLst>
      <p:ext uri="{BB962C8B-B14F-4D97-AF65-F5344CB8AC3E}">
        <p14:creationId xmlns:p14="http://schemas.microsoft.com/office/powerpoint/2010/main" val="1104442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bab56ecc-32a8-4884-acf9-92de4d82dfb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Deploying Active Directory domain controllers on Server Core</a:t>
            </a:r>
          </a:p>
        </p:txBody>
      </p:sp>
      <p:sp>
        <p:nvSpPr>
          <p:cNvPr id="4" name="AutoShape 3"/>
          <p:cNvSpPr>
            <a:spLocks noChangeArrowheads="1"/>
          </p:cNvSpPr>
          <p:nvPr/>
        </p:nvSpPr>
        <p:spPr bwMode="auto">
          <a:xfrm>
            <a:off x="315352" y="838200"/>
            <a:ext cx="8396848" cy="5696310"/>
          </a:xfrm>
          <a:prstGeom prst="roundRect">
            <a:avLst>
              <a:gd name="adj" fmla="val 4167"/>
            </a:avLst>
          </a:prstGeom>
          <a:noFill/>
          <a:ln w="9525" algn="ctr">
            <a:noFill/>
            <a:round/>
            <a:headEnd/>
            <a:tailEnd/>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Aft>
                <a:spcPts val="0"/>
              </a:spcAft>
            </a:pPr>
            <a:r>
              <a:rPr lang="en-US" sz="2300" b="0" dirty="0">
                <a:latin typeface="Segoe UI" pitchFamily="34" charset="0"/>
                <a:ea typeface="Segoe UI" pitchFamily="34" charset="0"/>
                <a:cs typeface="Segoe UI" pitchFamily="34" charset="0"/>
              </a:rPr>
              <a:t>Installing AD DS is a two-step process regardless of which installation method you use:</a:t>
            </a:r>
          </a:p>
          <a:p>
            <a:pPr>
              <a:spcAft>
                <a:spcPts val="0"/>
              </a:spcAft>
            </a:pPr>
            <a:r>
              <a:rPr lang="en-US" sz="2300" b="0" dirty="0">
                <a:latin typeface="Segoe UI" pitchFamily="34" charset="0"/>
                <a:ea typeface="Segoe UI" pitchFamily="34" charset="0"/>
                <a:cs typeface="Segoe UI" pitchFamily="34" charset="0"/>
              </a:rPr>
              <a:t> </a:t>
            </a:r>
          </a:p>
          <a:p>
            <a:pPr marL="180000" indent="-180000">
              <a:spcBef>
                <a:spcPts val="600"/>
              </a:spcBef>
              <a:buClr>
                <a:srgbClr val="0070C0"/>
              </a:buClr>
              <a:buFont typeface="Arial" pitchFamily="34" charset="0"/>
              <a:buChar char="•"/>
            </a:pPr>
            <a:r>
              <a:rPr lang="en-US" sz="2300" b="0" dirty="0">
                <a:solidFill>
                  <a:srgbClr val="000000"/>
                </a:solidFill>
                <a:latin typeface="Segoe UI" pitchFamily="34" charset="0"/>
                <a:ea typeface="Segoe UI" pitchFamily="34" charset="0"/>
                <a:cs typeface="Segoe UI" pitchFamily="34" charset="0"/>
              </a:rPr>
              <a:t>Method 1: Use Server Manager to connect to the target server:</a:t>
            </a:r>
          </a:p>
          <a:p>
            <a:pPr marL="720000" lvl="1" indent="-457200">
              <a:spcBef>
                <a:spcPts val="600"/>
              </a:spcBef>
              <a:buFont typeface="+mj-lt"/>
              <a:buAutoNum type="arabicPeriod"/>
            </a:pPr>
            <a:r>
              <a:rPr lang="en-US" sz="2300" b="0" dirty="0">
                <a:latin typeface="Segoe UI" pitchFamily="34" charset="0"/>
                <a:ea typeface="Segoe UI" pitchFamily="34" charset="0"/>
                <a:cs typeface="Segoe UI" pitchFamily="34" charset="0"/>
              </a:rPr>
              <a:t>Install the files by installing the Active Directory role</a:t>
            </a:r>
          </a:p>
          <a:p>
            <a:pPr marL="720000" lvl="1" indent="-457200">
              <a:spcBef>
                <a:spcPts val="600"/>
              </a:spcBef>
              <a:buFont typeface="+mj-lt"/>
              <a:buAutoNum type="arabicPeriod"/>
            </a:pPr>
            <a:r>
              <a:rPr lang="en-US" sz="2300" b="0" dirty="0">
                <a:latin typeface="Segoe UI" pitchFamily="34" charset="0"/>
                <a:ea typeface="Segoe UI" pitchFamily="34" charset="0"/>
                <a:cs typeface="Segoe UI" pitchFamily="34" charset="0"/>
              </a:rPr>
              <a:t>Install the domain controller role by running the</a:t>
            </a:r>
            <a:br>
              <a:rPr lang="en-US" sz="2300" b="0" dirty="0">
                <a:latin typeface="Segoe UI" pitchFamily="34" charset="0"/>
                <a:ea typeface="Segoe UI" pitchFamily="34" charset="0"/>
                <a:cs typeface="Segoe UI" pitchFamily="34" charset="0"/>
              </a:rPr>
            </a:br>
            <a:r>
              <a:rPr lang="en-US" sz="2300" dirty="0">
                <a:latin typeface="Segoe UI" pitchFamily="34" charset="0"/>
                <a:ea typeface="Segoe UI" pitchFamily="34" charset="0"/>
                <a:cs typeface="Segoe UI" pitchFamily="34" charset="0"/>
              </a:rPr>
              <a:t>Active Directory Domain Services Configuration Wizard</a:t>
            </a:r>
          </a:p>
          <a:p>
            <a:pPr marL="262800" lvl="1">
              <a:spcBef>
                <a:spcPts val="600"/>
              </a:spcBef>
            </a:pPr>
            <a:r>
              <a:rPr lang="en-US" sz="2300" b="0" dirty="0">
                <a:latin typeface="Segoe UI" pitchFamily="34" charset="0"/>
                <a:ea typeface="Segoe UI" pitchFamily="34" charset="0"/>
                <a:cs typeface="Segoe UI" pitchFamily="34" charset="0"/>
              </a:rPr>
              <a:t> </a:t>
            </a:r>
          </a:p>
          <a:p>
            <a:pPr marL="180000" indent="-180000">
              <a:spcBef>
                <a:spcPts val="600"/>
              </a:spcBef>
              <a:buClr>
                <a:srgbClr val="0070C0"/>
              </a:buClr>
              <a:buFont typeface="Arial" pitchFamily="34" charset="0"/>
              <a:buChar char="•"/>
            </a:pPr>
            <a:r>
              <a:rPr lang="en-US" sz="2300" b="0" dirty="0">
                <a:solidFill>
                  <a:srgbClr val="000000"/>
                </a:solidFill>
                <a:latin typeface="Segoe UI" pitchFamily="34" charset="0"/>
                <a:ea typeface="Segoe UI" pitchFamily="34" charset="0"/>
                <a:cs typeface="Segoe UI" pitchFamily="34" charset="0"/>
              </a:rPr>
              <a:t>Method 2: Use Windows PowerShell:</a:t>
            </a:r>
          </a:p>
          <a:p>
            <a:pPr marL="720000" lvl="1" indent="-457200">
              <a:spcBef>
                <a:spcPts val="600"/>
              </a:spcBef>
              <a:buFont typeface="+mj-lt"/>
              <a:buAutoNum type="arabicPeriod"/>
            </a:pPr>
            <a:r>
              <a:rPr lang="en-US" sz="2300" b="0" dirty="0">
                <a:latin typeface="Segoe UI" pitchFamily="34" charset="0"/>
                <a:ea typeface="Segoe UI" pitchFamily="34" charset="0"/>
                <a:cs typeface="Segoe UI" pitchFamily="34" charset="0"/>
              </a:rPr>
              <a:t>Install the files by running the</a:t>
            </a:r>
            <a:br>
              <a:rPr lang="en-US" sz="2300" b="0" dirty="0">
                <a:latin typeface="Segoe UI" pitchFamily="34" charset="0"/>
                <a:ea typeface="Segoe UI" pitchFamily="34" charset="0"/>
                <a:cs typeface="Segoe UI" pitchFamily="34" charset="0"/>
              </a:rPr>
            </a:br>
            <a:r>
              <a:rPr lang="en-US" sz="2300" dirty="0">
                <a:latin typeface="Segoe UI" pitchFamily="34" charset="0"/>
                <a:ea typeface="Segoe UI" pitchFamily="34" charset="0"/>
                <a:cs typeface="Segoe UI" pitchFamily="34" charset="0"/>
              </a:rPr>
              <a:t>Install-WindowsFeature AD-Domain-Services </a:t>
            </a:r>
            <a:r>
              <a:rPr lang="en-US" sz="2300" b="0" dirty="0">
                <a:latin typeface="Segoe UI" pitchFamily="34" charset="0"/>
                <a:ea typeface="Segoe UI" pitchFamily="34" charset="0"/>
                <a:cs typeface="Segoe UI" pitchFamily="34" charset="0"/>
              </a:rPr>
              <a:t>cmdlet</a:t>
            </a:r>
            <a:endParaRPr lang="en-US" sz="2300" dirty="0">
              <a:latin typeface="Segoe UI" pitchFamily="34" charset="0"/>
              <a:ea typeface="Segoe UI" pitchFamily="34" charset="0"/>
              <a:cs typeface="Segoe UI" pitchFamily="34" charset="0"/>
            </a:endParaRPr>
          </a:p>
          <a:p>
            <a:pPr marL="720000" lvl="1" indent="-457200">
              <a:spcBef>
                <a:spcPts val="600"/>
              </a:spcBef>
              <a:buFont typeface="+mj-lt"/>
              <a:buAutoNum type="arabicPeriod"/>
            </a:pPr>
            <a:r>
              <a:rPr lang="en-US" sz="2300" b="0" dirty="0">
                <a:latin typeface="Segoe UI" pitchFamily="34" charset="0"/>
                <a:ea typeface="Segoe UI" pitchFamily="34" charset="0"/>
                <a:cs typeface="Segoe UI" pitchFamily="34" charset="0"/>
              </a:rPr>
              <a:t>Install the domain controller role by running the </a:t>
            </a:r>
            <a:br>
              <a:rPr lang="en-US" sz="2300" b="0" dirty="0">
                <a:latin typeface="Segoe UI" pitchFamily="34" charset="0"/>
                <a:ea typeface="Segoe UI" pitchFamily="34" charset="0"/>
                <a:cs typeface="Segoe UI" pitchFamily="34" charset="0"/>
              </a:rPr>
            </a:br>
            <a:r>
              <a:rPr lang="en-US" sz="2300" dirty="0">
                <a:latin typeface="Segoe UI" pitchFamily="34" charset="0"/>
                <a:ea typeface="Segoe UI" pitchFamily="34" charset="0"/>
                <a:cs typeface="Segoe UI" pitchFamily="34" charset="0"/>
              </a:rPr>
              <a:t>Install-ADDSDomainController </a:t>
            </a:r>
            <a:r>
              <a:rPr lang="en-US" sz="2300" b="0" dirty="0">
                <a:latin typeface="Segoe UI" pitchFamily="34" charset="0"/>
                <a:ea typeface="Segoe UI" pitchFamily="34" charset="0"/>
                <a:cs typeface="Segoe UI" pitchFamily="34" charset="0"/>
              </a:rPr>
              <a:t>cmdlet</a:t>
            </a:r>
          </a:p>
        </p:txBody>
      </p:sp>
    </p:spTree>
    <p:extLst>
      <p:ext uri="{BB962C8B-B14F-4D97-AF65-F5344CB8AC3E}">
        <p14:creationId xmlns:p14="http://schemas.microsoft.com/office/powerpoint/2010/main" val="1349612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81a61b64-5022-4127-9aef-2072de15fcf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600" dirty="0"/>
              <a:t>Deploying Active Directory domain controllers by using the Install from Media method</a:t>
            </a:r>
          </a:p>
        </p:txBody>
      </p:sp>
      <p:sp>
        <p:nvSpPr>
          <p:cNvPr id="4" name="TextBox 3"/>
          <p:cNvSpPr txBox="1"/>
          <p:nvPr/>
        </p:nvSpPr>
        <p:spPr>
          <a:xfrm>
            <a:off x="609600" y="994527"/>
            <a:ext cx="8085667" cy="1200329"/>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CA" sz="2400" b="0" dirty="0">
                <a:latin typeface="Segoe UI" pitchFamily="34" charset="0"/>
                <a:ea typeface="Segoe UI" pitchFamily="34" charset="0"/>
                <a:cs typeface="Segoe UI" pitchFamily="34" charset="0"/>
              </a:rPr>
              <a:t>On the </a:t>
            </a:r>
            <a:r>
              <a:rPr lang="en-CA" sz="2400" dirty="0">
                <a:latin typeface="Segoe UI" pitchFamily="34" charset="0"/>
                <a:ea typeface="Segoe UI" pitchFamily="34" charset="0"/>
                <a:cs typeface="Segoe UI" pitchFamily="34" charset="0"/>
              </a:rPr>
              <a:t>Additional Options </a:t>
            </a:r>
            <a:r>
              <a:rPr lang="en-CA" sz="2400" b="0" dirty="0">
                <a:latin typeface="Segoe UI" pitchFamily="34" charset="0"/>
                <a:ea typeface="Segoe UI" pitchFamily="34" charset="0"/>
                <a:cs typeface="Segoe UI" pitchFamily="34" charset="0"/>
              </a:rPr>
              <a:t>page of the</a:t>
            </a:r>
            <a:r>
              <a:rPr lang="en-CA" sz="2400" dirty="0">
                <a:latin typeface="Segoe UI" pitchFamily="34" charset="0"/>
                <a:ea typeface="Segoe UI" pitchFamily="34" charset="0"/>
                <a:cs typeface="Segoe UI" pitchFamily="34" charset="0"/>
              </a:rPr>
              <a:t> Active Directory Domain Services Configuration Wizard</a:t>
            </a:r>
            <a:r>
              <a:rPr lang="en-CA" sz="2400" b="0" dirty="0">
                <a:latin typeface="Segoe UI" pitchFamily="34" charset="0"/>
                <a:ea typeface="Segoe UI" pitchFamily="34" charset="0"/>
                <a:cs typeface="Segoe UI" pitchFamily="34" charset="0"/>
              </a:rPr>
              <a:t>, the </a:t>
            </a:r>
            <a:r>
              <a:rPr lang="en-CA" sz="2400" dirty="0">
                <a:latin typeface="Segoe UI" pitchFamily="34" charset="0"/>
                <a:ea typeface="Segoe UI" pitchFamily="34" charset="0"/>
                <a:cs typeface="Segoe UI" pitchFamily="34" charset="0"/>
              </a:rPr>
              <a:t>Install from Media</a:t>
            </a:r>
            <a:r>
              <a:rPr lang="en-CA" sz="2400" b="0" dirty="0">
                <a:latin typeface="Segoe UI" pitchFamily="34" charset="0"/>
                <a:ea typeface="Segoe UI" pitchFamily="34" charset="0"/>
                <a:cs typeface="Segoe UI" pitchFamily="34" charset="0"/>
              </a:rPr>
              <a:t> section includes the following options:</a:t>
            </a:r>
          </a:p>
        </p:txBody>
      </p:sp>
      <p:pic>
        <p:nvPicPr>
          <p:cNvPr id="5" name="Picture 4" descr="The screenshot depicts the Install from Media section on the Additional Options page of the Active Directory Domain Services Configuration Wizard. Under Specify IFM options, the Install from media path check box is selected."/>
          <p:cNvPicPr>
            <a:picLocks noChangeAspect="1"/>
          </p:cNvPicPr>
          <p:nvPr/>
        </p:nvPicPr>
        <p:blipFill>
          <a:blip r:embed="rId3"/>
          <a:stretch>
            <a:fillRect/>
          </a:stretch>
        </p:blipFill>
        <p:spPr>
          <a:xfrm>
            <a:off x="719137" y="2595419"/>
            <a:ext cx="8120063" cy="3052763"/>
          </a:xfrm>
          <a:prstGeom prst="rect">
            <a:avLst/>
          </a:prstGeom>
          <a:ln>
            <a:solidFill>
              <a:schemeClr val="tx1">
                <a:lumMod val="50000"/>
                <a:lumOff val="50000"/>
              </a:schemeClr>
            </a:solidFill>
          </a:ln>
        </p:spPr>
      </p:pic>
    </p:spTree>
    <p:extLst>
      <p:ext uri="{BB962C8B-B14F-4D97-AF65-F5344CB8AC3E}">
        <p14:creationId xmlns:p14="http://schemas.microsoft.com/office/powerpoint/2010/main" val="1242010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862f2bc1-b833-4cec-9361-0f37fc9c3db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Active Directory read-only domain controllers</a:t>
            </a:r>
          </a:p>
        </p:txBody>
      </p:sp>
      <p:sp>
        <p:nvSpPr>
          <p:cNvPr id="4" name="Content Placeholder 9"/>
          <p:cNvSpPr>
            <a:spLocks noGrp="1"/>
          </p:cNvSpPr>
          <p:nvPr/>
        </p:nvSpPr>
        <p:spPr bwMode="auto">
          <a:xfrm>
            <a:off x="407914" y="1119850"/>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eaLnBrk="0" hangingPunct="0">
              <a:buNone/>
            </a:pPr>
            <a:r>
              <a:rPr lang="en-US" dirty="0"/>
              <a:t>RODCs provide:</a:t>
            </a:r>
          </a:p>
          <a:p>
            <a:pPr lvl="1" eaLnBrk="0" hangingPunct="0"/>
            <a:r>
              <a:rPr lang="en-US" sz="2800" dirty="0"/>
              <a:t>Unidirectional replication </a:t>
            </a:r>
          </a:p>
          <a:p>
            <a:pPr lvl="1" eaLnBrk="0" hangingPunct="0">
              <a:lnSpc>
                <a:spcPct val="90000"/>
              </a:lnSpc>
              <a:spcBef>
                <a:spcPct val="40000"/>
              </a:spcBef>
            </a:pPr>
            <a:r>
              <a:rPr lang="en-US" sz="2800" dirty="0"/>
              <a:t>Credential caching </a:t>
            </a:r>
          </a:p>
          <a:p>
            <a:pPr lvl="1" eaLnBrk="0" hangingPunct="0">
              <a:lnSpc>
                <a:spcPct val="90000"/>
              </a:lnSpc>
              <a:spcBef>
                <a:spcPct val="40000"/>
              </a:spcBef>
            </a:pPr>
            <a:r>
              <a:rPr lang="en-US" sz="2800" dirty="0"/>
              <a:t>Administrative role separation</a:t>
            </a:r>
          </a:p>
          <a:p>
            <a:pPr lvl="1" eaLnBrk="0" hangingPunct="0">
              <a:lnSpc>
                <a:spcPct val="90000"/>
              </a:lnSpc>
              <a:spcBef>
                <a:spcPct val="40000"/>
              </a:spcBef>
            </a:pPr>
            <a:r>
              <a:rPr lang="en-US" sz="2800" dirty="0"/>
              <a:t>Read-only DNS </a:t>
            </a:r>
          </a:p>
          <a:p>
            <a:pPr lvl="1" eaLnBrk="0" hangingPunct="0">
              <a:lnSpc>
                <a:spcPct val="90000"/>
              </a:lnSpc>
              <a:spcBef>
                <a:spcPct val="40000"/>
              </a:spcBef>
            </a:pPr>
            <a:r>
              <a:rPr lang="en-US" altLang="ja-JP" sz="2800" dirty="0"/>
              <a:t>The RODC filtered attribute set </a:t>
            </a:r>
            <a:endParaRPr lang="en-US" sz="2800" dirty="0"/>
          </a:p>
          <a:p>
            <a:pPr eaLnBrk="0" hangingPunct="0">
              <a:lnSpc>
                <a:spcPct val="90000"/>
              </a:lnSpc>
              <a:spcBef>
                <a:spcPct val="40000"/>
              </a:spcBef>
            </a:pPr>
            <a:endParaRPr lang="en-US" dirty="0"/>
          </a:p>
          <a:p>
            <a:pPr eaLnBrk="0" hangingPunct="0">
              <a:lnSpc>
                <a:spcPct val="90000"/>
              </a:lnSpc>
              <a:spcBef>
                <a:spcPct val="40000"/>
              </a:spcBef>
            </a:pPr>
            <a:endParaRPr lang="en-US" dirty="0"/>
          </a:p>
          <a:p>
            <a:pPr eaLnBrk="0" hangingPunct="0">
              <a:lnSpc>
                <a:spcPct val="90000"/>
              </a:lnSpc>
              <a:spcBef>
                <a:spcPct val="40000"/>
              </a:spcBef>
            </a:pPr>
            <a:endParaRPr lang="en-US" dirty="0"/>
          </a:p>
          <a:p>
            <a:pPr eaLnBrk="0" hangingPunct="0"/>
            <a:endParaRPr lang="en-US" dirty="0"/>
          </a:p>
          <a:p>
            <a:pPr eaLnBrk="0" hangingPunct="0"/>
            <a:endParaRPr lang="en-US" dirty="0"/>
          </a:p>
        </p:txBody>
      </p:sp>
    </p:spTree>
    <p:extLst>
      <p:ext uri="{BB962C8B-B14F-4D97-AF65-F5344CB8AC3E}">
        <p14:creationId xmlns:p14="http://schemas.microsoft.com/office/powerpoint/2010/main" val="3052842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10897602-9e51-42c7-94b7-890744c0839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Demonstration: Deploying an RODC</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a:t>
            </a:r>
          </a:p>
          <a:p>
            <a:r>
              <a:rPr lang="en-GB" dirty="0"/>
              <a:t>Add a server that you will manage</a:t>
            </a:r>
          </a:p>
          <a:p>
            <a:r>
              <a:rPr lang="en-GB" dirty="0"/>
              <a:t>Create a new server group</a:t>
            </a:r>
          </a:p>
          <a:p>
            <a:r>
              <a:rPr lang="en-GB" dirty="0"/>
              <a:t>Install the RODC role remotely </a:t>
            </a:r>
          </a:p>
          <a:p>
            <a:r>
              <a:rPr lang="en-GB" dirty="0"/>
              <a:t>Configure the password replication policy</a:t>
            </a:r>
          </a:p>
          <a:p>
            <a:endParaRPr lang="en-GB" dirty="0"/>
          </a:p>
          <a:p>
            <a:endParaRPr lang="en-US" dirty="0"/>
          </a:p>
        </p:txBody>
      </p:sp>
    </p:spTree>
    <p:extLst>
      <p:ext uri="{BB962C8B-B14F-4D97-AF65-F5344CB8AC3E}">
        <p14:creationId xmlns:p14="http://schemas.microsoft.com/office/powerpoint/2010/main" val="396245304"/>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0</TotalTime>
  <Words>3722</Words>
  <Application>Microsoft Office PowerPoint</Application>
  <PresentationFormat>On-screen Show (4:3)</PresentationFormat>
  <Paragraphs>510</Paragraphs>
  <Slides>39</Slides>
  <Notes>39</Notes>
  <HiddenSlides>6</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39</vt:i4>
      </vt:variant>
    </vt:vector>
  </HeadingPairs>
  <TitlesOfParts>
    <vt:vector size="48" baseType="lpstr">
      <vt:lpstr>Arial</vt:lpstr>
      <vt:lpstr>Courier New</vt:lpstr>
      <vt:lpstr>Verdana</vt:lpstr>
      <vt:lpstr>Wingdings</vt:lpstr>
      <vt:lpstr>Times New Roman</vt:lpstr>
      <vt:lpstr>Segoe UI</vt:lpstr>
      <vt:lpstr>Calibri</vt:lpstr>
      <vt:lpstr>Symbol</vt:lpstr>
      <vt:lpstr>NG_MOC_Core_ModuleNew2</vt:lpstr>
      <vt:lpstr>Module 3</vt:lpstr>
      <vt:lpstr>Module Overview</vt:lpstr>
      <vt:lpstr>Lesson 1: Deploying Active Directory domain controllers</vt:lpstr>
      <vt:lpstr>What’s new in AD DS on Windows Server 2016?</vt:lpstr>
      <vt:lpstr>Deploying domain controllers on Windows Server 2016</vt:lpstr>
      <vt:lpstr>Deploying Active Directory domain controllers on Server Core</vt:lpstr>
      <vt:lpstr>Deploying Active Directory domain controllers by using the Install from Media method</vt:lpstr>
      <vt:lpstr>Active Directory read-only domain controllers</vt:lpstr>
      <vt:lpstr>Demonstration: Deploying an RODC</vt:lpstr>
      <vt:lpstr>PowerPoint Presentation</vt:lpstr>
      <vt:lpstr>PowerPoint Presentation</vt:lpstr>
      <vt:lpstr>PowerPoint Presentation</vt:lpstr>
      <vt:lpstr>Cloning virtual domain controllers</vt:lpstr>
      <vt:lpstr>Upgrading an Active Directory forest to Windows Server 2016</vt:lpstr>
      <vt:lpstr>Upgrading an Active Directory forest to Windows Server 2016</vt:lpstr>
      <vt:lpstr>Upgrading an Active Directory forest to Windows Server 2016</vt:lpstr>
      <vt:lpstr>Lesson 2: Implementing service accounts</vt:lpstr>
      <vt:lpstr>Managing SPNs</vt:lpstr>
      <vt:lpstr>What are managed service accounts and group managed service accounts?</vt:lpstr>
      <vt:lpstr>Configuring Kerberos delegation</vt:lpstr>
      <vt:lpstr>Demonstration: Configuring managed service accounts</vt:lpstr>
      <vt:lpstr>PowerPoint Presentation</vt:lpstr>
      <vt:lpstr>Lab: Implementing and managing AD DS</vt:lpstr>
      <vt:lpstr>Lab Scenario</vt:lpstr>
      <vt:lpstr>Lab Review</vt:lpstr>
      <vt:lpstr>Lesson 3: Azure AD</vt:lpstr>
      <vt:lpstr>What is Azure AD?</vt:lpstr>
      <vt:lpstr>What is Azure AD?</vt:lpstr>
      <vt:lpstr>When to use Azure AD</vt:lpstr>
      <vt:lpstr>Azure AD authentication protocols</vt:lpstr>
      <vt:lpstr>Multi-Factor Authentication</vt:lpstr>
      <vt:lpstr>PowerPoint Presentation</vt:lpstr>
      <vt:lpstr>Multi-Factor Authentication</vt:lpstr>
      <vt:lpstr>What is Azure AD Join?</vt:lpstr>
      <vt:lpstr>On-premises AD DS and Azure integration options</vt:lpstr>
      <vt:lpstr>Integrating Azure AD with applications</vt:lpstr>
      <vt:lpstr>Deploying Active Directory domain controllers in Azure</vt:lpstr>
      <vt:lpstr>Module Review and Takeaways</vt:lpstr>
      <vt:lpstr>Module Review and Takeaways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2018-01-02T20:16:52Z</dcterms:created>
  <dcterms:modified xsi:type="dcterms:W3CDTF">2018-01-02T20:16:59Z</dcterms:modified>
</cp:coreProperties>
</file>