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303" r:id="rId11"/>
    <p:sldId id="266" r:id="rId12"/>
    <p:sldId id="267" r:id="rId13"/>
    <p:sldId id="268" r:id="rId14"/>
    <p:sldId id="269" r:id="rId15"/>
    <p:sldId id="270" r:id="rId16"/>
    <p:sldId id="271" r:id="rId17"/>
    <p:sldId id="272" r:id="rId18"/>
    <p:sldId id="273" r:id="rId19"/>
    <p:sldId id="295" r:id="rId20"/>
    <p:sldId id="296" r:id="rId21"/>
    <p:sldId id="274" r:id="rId22"/>
    <p:sldId id="275" r:id="rId23"/>
    <p:sldId id="276" r:id="rId24"/>
    <p:sldId id="277" r:id="rId25"/>
    <p:sldId id="278" r:id="rId26"/>
    <p:sldId id="279" r:id="rId27"/>
    <p:sldId id="297" r:id="rId28"/>
    <p:sldId id="298" r:id="rId29"/>
    <p:sldId id="299" r:id="rId30"/>
    <p:sldId id="280" r:id="rId31"/>
    <p:sldId id="281" r:id="rId32"/>
    <p:sldId id="282" r:id="rId33"/>
    <p:sldId id="283" r:id="rId34"/>
    <p:sldId id="284" r:id="rId35"/>
    <p:sldId id="285" r:id="rId36"/>
    <p:sldId id="286" r:id="rId37"/>
    <p:sldId id="287" r:id="rId38"/>
    <p:sldId id="300" r:id="rId39"/>
    <p:sldId id="301" r:id="rId40"/>
    <p:sldId id="302" r:id="rId41"/>
    <p:sldId id="288" r:id="rId42"/>
    <p:sldId id="289" r:id="rId43"/>
    <p:sldId id="290" r:id="rId44"/>
    <p:sldId id="291" r:id="rId45"/>
    <p:sldId id="292" r:id="rId46"/>
    <p:sldId id="293" r:id="rId47"/>
    <p:sldId id="294" r:id="rId48"/>
  </p:sldIdLst>
  <p:sldSz cx="9144000" cy="6858000" type="screen4x3"/>
  <p:notesSz cx="6858000" cy="9144000"/>
  <p:embeddedFontLst>
    <p:embeddedFont>
      <p:font typeface="Verdana" panose="020B0604030504040204" pitchFamily="34"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
      <p:font typeface="Calibri" panose="020F0502020204030204" pitchFamily="34" charset="0"/>
      <p:regular r:id="rId58"/>
      <p:bold r:id="rId59"/>
      <p:italic r:id="rId60"/>
      <p:boldItalic r:id="rId6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91727" autoAdjust="0"/>
  </p:normalViewPr>
  <p:slideViewPr>
    <p:cSldViewPr snapToGrid="0">
      <p:cViewPr varScale="1">
        <p:scale>
          <a:sx n="110" d="100"/>
          <a:sy n="110" d="100"/>
        </p:scale>
        <p:origin x="2424" y="102"/>
      </p:cViewPr>
      <p:guideLst>
        <p:guide orient="horz" pos="2160"/>
        <p:guide pos="2880"/>
      </p:guideLst>
    </p:cSldViewPr>
  </p:slideViewPr>
  <p:notesTextViewPr>
    <p:cViewPr>
      <p:scale>
        <a:sx n="1" d="1"/>
        <a:sy n="1" d="1"/>
      </p:scale>
      <p:origin x="0" y="0"/>
    </p:cViewPr>
  </p:notesTextViewPr>
  <p:notesViewPr>
    <p:cSldViewPr snapToGrid="0">
      <p:cViewPr varScale="1">
        <p:scale>
          <a:sx n="84" d="100"/>
          <a:sy n="84" d="100"/>
        </p:scale>
        <p:origin x="391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042BE-DF92-44B2-8F9E-81BDEABAED0F}" type="datetimeFigureOut">
              <a:rPr lang="en-US" smtClean="0"/>
              <a:t>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AD768-516C-4D27-8B97-4A03640ADCFE}" type="slidenum">
              <a:rPr lang="en-US" smtClean="0"/>
              <a:t>‹#›</a:t>
            </a:fld>
            <a:endParaRPr lang="en-US" dirty="0"/>
          </a:p>
        </p:txBody>
      </p:sp>
    </p:spTree>
    <p:extLst>
      <p:ext uri="{BB962C8B-B14F-4D97-AF65-F5344CB8AC3E}">
        <p14:creationId xmlns:p14="http://schemas.microsoft.com/office/powerpoint/2010/main" val="3440741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100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 </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Describe Active Directory Federation Services (AD FS).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Explain how to deploy AD FS.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Explain how to implement AD FS for a single organization.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Explain how to extend AD FS to external clients.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how to implement single sign-on (SSO) to support online services.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Segoe UI" panose="020B0502040204020203" pitchFamily="34" charset="0"/>
              </a:rPr>
              <a:t>20743C_04.pptx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fontAlgn="base">
              <a:lnSpc>
                <a:spcPct val="115000"/>
              </a:lnSpc>
              <a:spcAft>
                <a:spcPts val="995"/>
              </a:spcAft>
            </a:pPr>
            <a:r>
              <a:rPr lang="en-US" sz="1000" dirty="0">
                <a:latin typeface="Arial" panose="020B0604020202020204" pitchFamily="34" charset="0"/>
                <a:ea typeface="Times New Roman" panose="02020603050405020304" pitchFamily="18" charset="0"/>
                <a:cs typeface="Segoe UI" panose="020B0502040204020203" pitchFamily="34" charset="0"/>
              </a:rPr>
              <a:t>To prepare for this module, you should:</a:t>
            </a:r>
            <a:endParaRPr lang="en-US" sz="1000" dirty="0">
              <a:effectLst/>
              <a:latin typeface="Arial" panose="020B0604020202020204" pitchFamily="34" charset="0"/>
              <a:ea typeface="Times New Roman" panose="02020603050405020304" pitchFamily="18" charset="0"/>
            </a:endParaRPr>
          </a:p>
          <a:p>
            <a:pPr marL="342900" marR="0" lvl="0" indent="-342900" fontAlgn="base">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Read all of this module’s materials.</a:t>
            </a:r>
            <a:endParaRPr lang="en-US" sz="1000" dirty="0">
              <a:effectLst/>
              <a:latin typeface="Arial" panose="020B0604020202020204" pitchFamily="34" charset="0"/>
              <a:ea typeface="Times New Roman" panose="02020603050405020304" pitchFamily="18" charset="0"/>
            </a:endParaRPr>
          </a:p>
          <a:p>
            <a:pPr marL="342900" marR="0" lvl="0" indent="-342900" fontAlgn="base">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Arial" panose="020B0604020202020204" pitchFamily="34" charset="0"/>
              <a:ea typeface="Times New Roman" panose="02020603050405020304" pitchFamily="18" charset="0"/>
            </a:endParaRPr>
          </a:p>
          <a:p>
            <a:pPr marL="342900" marR="0" lvl="0" indent="-342900" fontAlgn="base">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rPr>
              <a:t>Work through the Module Review and Takeaways section to determine how you will use the information to reinforce student learning and promote knowledge transfer to on-the-job performance</a:t>
            </a:r>
            <a:r>
              <a:rPr lang="en-US" sz="1000" dirty="0">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endParaRPr>
          </a:p>
          <a:p>
            <a:pPr>
              <a:lnSpc>
                <a:spcPct val="107000"/>
              </a:lnSpc>
              <a:spcAft>
                <a:spcPts val="800"/>
              </a:spcAft>
            </a:pPr>
            <a:r>
              <a:rPr lang="en-CA"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2971639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Start this topic by describing the scenarios in which AD FS might be used within an organization. Students </a:t>
            </a:r>
            <a:r>
              <a:rPr lang="en-US" sz="1000" dirty="0">
                <a:latin typeface="Arial" panose="020B0604020202020204" pitchFamily="34" charset="0"/>
                <a:ea typeface="Calibri" panose="020F0502020204030204" pitchFamily="34" charset="0"/>
                <a:cs typeface="Times New Roman" panose="02020603050405020304" pitchFamily="18" charset="0"/>
              </a:rPr>
              <a:t>might </a:t>
            </a:r>
            <a:r>
              <a:rPr lang="en-US" sz="1000" dirty="0">
                <a:latin typeface="Arial" panose="020B0604020202020204" pitchFamily="34" charset="0"/>
                <a:ea typeface="Calibri" panose="020F0502020204030204" pitchFamily="34" charset="0"/>
                <a:cs typeface="Segoe UI" panose="020B0502040204020203" pitchFamily="34" charset="0"/>
              </a:rPr>
              <a:t>mention that they use AD FS to connect to a cloud service. Mention that this is definitely valid in a single-organization scenario, but that this lesson describes it later because it requires a different infrastructure.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Use the build slide to describe the communication flow in this scenario. The goal is not necessarily for students to understand all the details of how AD FS works in this scenario. Instead, keep the discussion at a high level so that students can see the overall communication flow. Highlight that the web server in this scenario does not communicate directly with the Federation Service Proxy or the federation server. Rather, the client computer initiates all the communication steps.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Emphasize to the students that a federation server is a server with AD FS installed, and that a federation service proxy is a server with Web Application Proxy installed. These generic terms are used throughout documentation for AD FS, and it is useful for students to become accustomed to them.</a:t>
            </a:r>
            <a:endParaRPr lang="en-US" sz="10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730912F-634D-4A8B-8560-D2976403809C}" type="slidenum">
              <a:rPr lang="en-US" b="0">
                <a:latin typeface="+mn-lt"/>
              </a:rPr>
              <a:t>10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2610292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Ask students if they access company resources only from computers joined to the domain, and what type of challenges they have when they use devices that are not domain members. Then, ask them why they use devices that are not domain members.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Device Registration as a feature in the Windows 10 and Windows 8.1 operating systems, and explain its benefits. Explain that from a device enabled for Device Registration, users can access company resources that use claims-based authentication, without entering credentials each time. The user has a single sign-on (SSO) experience.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administrators can configure authentication requirements and maintain control of the apps. Users can access these apps from devices that are enabled for the Device Registration feature. Explain that, for example, an additional form of authentication can be required for users who want to access resources from a public network and that they can access only specific claims-aware apps. However, when the same user uses the same device with the Device Registration feature from the company network, the user can access additional apps.</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11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276197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situations in which Device Registration can be beneficial to organizations. Mention a Bring Your Own Device (BYOD) scenario, for example, when external users such as consultants need access to company apps that support claims-based authentication. Emphasize that, after a company’s infrastructure is set up, any users with domain credentials can perform Device Registration for their device. Do not forget to mention that the company IT department has a certain level of control over devices that are joined to the domain and that multiple users can enable Device Registration on the same device if they all share it.</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12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1274286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Windows Server 2016, the federation server proxy functionality is part of the Web Application Proxy role.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13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4004350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goal of this topic is to provide students with an overview of the terminology and components that are explained in more detail throughout the rest of the module. Do not spend a lot of time on this topic, and avoid going into too much detail on any of the terms.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14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052604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might need to discuss the concept of split Domain Name System (DNS) with students. In most cases, organizations implement a split DNS to enable users, both internal and external, to access the network and to resolve DNS names differently. For example, if an organization deploys a federation server proxy, the federation server fully qualified domain name (FQDN) from the internet must point to the public IP of the federation server proxy. That same FQDN from the perimeter network resolves to the federation server on the internal network. Therefore, split DNS is required to ensure that the perimeter network has access to something other than internet DNS.</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15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2696764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It is important that s</a:t>
            </a:r>
            <a:r>
              <a:rPr lang="en-US" sz="1000" dirty="0">
                <a:latin typeface="Arial" panose="020B0604020202020204" pitchFamily="34" charset="0"/>
                <a:ea typeface="Calibri" panose="020F0502020204030204" pitchFamily="34" charset="0"/>
                <a:cs typeface="Segoe UI" panose="020B0502040204020203" pitchFamily="34" charset="0"/>
              </a:rPr>
              <a:t>tudents understand the role of certificates in an AD FS deployment, so be prepared to spend extra time on this topic. If students are not familiar with CA options, describe the differences between a public CA and an internal CA deployment by using Active Directory Certificate Services (AD CS).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Emphasize the concept of certificate trust. For certificates to be trusted by federation servers and clients, the certificates must be issued by a CA that is trusted by the servers and clients, or the servers and clients must be explicitly configured to trust the certificates.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the students are not familiar with AD CS, spend some time discussing the option of using AD CS to deploy an internal, private CA. Discuss the advantages of this deployment, such as lower cost, complete control of the CA deployment, and certificate auto-enrollment. Also, explain to students that they must plan the deployment carefully to ensure that it provides the appropriate services while maintaining maximum security</a:t>
            </a:r>
            <a:r>
              <a:rPr lang="en-US"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16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1500843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Students must understand the material covered in this topic to understand the rest of this module because the terms </a:t>
            </a:r>
            <a:r>
              <a:rPr lang="en-US" sz="1000" i="1" dirty="0">
                <a:latin typeface="Arial" panose="020B0604020202020204" pitchFamily="34" charset="0"/>
                <a:ea typeface="Calibri" panose="020F0502020204030204" pitchFamily="34" charset="0"/>
                <a:cs typeface="Times New Roman" panose="02020603050405020304" pitchFamily="18" charset="0"/>
              </a:rPr>
              <a:t>claims provider</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and </a:t>
            </a:r>
            <a:r>
              <a:rPr lang="en-US" sz="1000" i="1" dirty="0">
                <a:latin typeface="Arial" panose="020B0604020202020204" pitchFamily="34" charset="0"/>
                <a:ea typeface="Calibri" panose="020F0502020204030204" pitchFamily="34" charset="0"/>
                <a:cs typeface="Times New Roman" panose="02020603050405020304" pitchFamily="18" charset="0"/>
              </a:rPr>
              <a:t>relying party</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are used throughout. Make it clear that the </a:t>
            </a:r>
            <a:r>
              <a:rPr lang="en-US" sz="1000" dirty="0">
                <a:latin typeface="Arial" panose="020B0604020202020204" pitchFamily="34" charset="0"/>
                <a:ea typeface="Calibri" panose="020F0502020204030204" pitchFamily="34" charset="0"/>
                <a:cs typeface="Times New Roman" panose="02020603050405020304" pitchFamily="18" charset="0"/>
              </a:rPr>
              <a:t>claims provider</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is the server that issues claims and authenticates users. The </a:t>
            </a:r>
            <a:r>
              <a:rPr lang="en-US" sz="1000" dirty="0">
                <a:latin typeface="Arial" panose="020B0604020202020204" pitchFamily="34" charset="0"/>
                <a:ea typeface="Calibri" panose="020F0502020204030204" pitchFamily="34" charset="0"/>
                <a:cs typeface="Times New Roman" panose="02020603050405020304" pitchFamily="18" charset="0"/>
              </a:rPr>
              <a:t>relying p</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arty is located where the application is located; it consumes the claims issued by the claims provider.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Ensure that the students understand that a single AD FS federation server can be both a claims provider and a relying party. In a single-organization deployment of AD FS, the federation server will authenticate users and create claims, but it also will consume those claims and issue tokens for application access.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17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4223945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Mention to students that the name used for AD FS is different from the server name. This ensures that load balancing can be used.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have completed the demonstration, leave all virtual machines running.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For this demonstration, you will use the available virtual machine environment. Before you begin the demonstration, you must complete the following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host computer, start </a:t>
            </a:r>
            <a:r>
              <a:rPr lang="en-US" sz="1000" b="1" dirty="0">
                <a:effectLst/>
                <a:latin typeface="Arial" panose="020B0604020202020204" pitchFamily="34"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a:t>
            </a:r>
            <a:r>
              <a:rPr lang="en-US" sz="1000" dirty="0">
                <a:effectLst/>
                <a:latin typeface="Arial" panose="020B0604020202020204" pitchFamily="34"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cs typeface="Times New Roman" panose="02020603050405020304" pitchFamily="18" charset="0"/>
              </a:rPr>
              <a:t>20743C-LON-DC1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effectLst/>
                <a:latin typeface="Arial" panose="020B0604020202020204" pitchFamily="34"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cs typeface="Times New Roman" panose="02020603050405020304" pitchFamily="18" charset="0"/>
              </a:rPr>
              <a:t>Actions </a:t>
            </a:r>
            <a:r>
              <a:rPr lang="en-US" sz="1000" dirty="0">
                <a:effectLst/>
                <a:latin typeface="Arial" panose="020B0604020202020204" pitchFamily="34" charset="0"/>
                <a:ea typeface="Times New Roman" panose="02020603050405020304" pitchFamily="18" charset="0"/>
                <a:cs typeface="Segoe UI" panose="020B0502040204020203" pitchFamily="34" charset="0"/>
              </a:rPr>
              <a:t>pane, click </a:t>
            </a:r>
            <a:r>
              <a:rPr lang="en-US" sz="1000" b="1" dirty="0">
                <a:effectLst/>
                <a:latin typeface="Arial" panose="020B0604020202020204" pitchFamily="34"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Segoe UI" panose="020B0502040204020203" pitchFamily="34" charset="0"/>
              </a:rPr>
              <a:t>. Wait until the virtual machine starts. </a:t>
            </a:r>
            <a:endParaRPr lang="en-US" sz="1000" dirty="0">
              <a:effectLst/>
              <a:latin typeface="Arial" panose="020B0604020202020204" pitchFamily="34"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Sign in by using the following credentials: </a:t>
            </a:r>
            <a:endParaRPr lang="en-US" sz="1000" dirty="0">
              <a:effectLst/>
              <a:latin typeface="Arial" panose="020B0604020202020204" pitchFamily="34"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a:t>
            </a:r>
            <a:r>
              <a:rPr lang="en-US" sz="1000" dirty="0">
                <a:latin typeface="Arial" panose="020B0604020202020204" pitchFamily="34" charset="0"/>
                <a:ea typeface="Times New Roman" panose="02020603050405020304" pitchFamily="18" charset="0"/>
                <a:cs typeface="Segoe UI" panose="020B0502040204020203" pitchFamily="34" charset="0"/>
              </a:rPr>
              <a:t>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latin typeface="Arial" panose="020B0604020202020204" pitchFamily="34" charset="0"/>
                <a:ea typeface="Times New Roman" panose="02020603050405020304" pitchFamily="18" charset="0"/>
                <a:cs typeface="Segoe UI" panose="020B0502040204020203" pitchFamily="34"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Domain</a:t>
            </a:r>
            <a:r>
              <a:rPr lang="en-US" sz="1000" dirty="0">
                <a:latin typeface="Arial" panose="020B0604020202020204" pitchFamily="34" charset="0"/>
                <a:ea typeface="Times New Roman" panose="02020603050405020304" pitchFamily="18" charset="0"/>
                <a:cs typeface="Segoe UI" panose="020B0502040204020203" pitchFamily="34"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Repeat steps 2 through 4 for </a:t>
            </a:r>
            <a:r>
              <a:rPr lang="en-US" sz="1000" b="1" dirty="0">
                <a:effectLst/>
                <a:latin typeface="Arial" panose="020B0604020202020204" pitchFamily="34" charset="0"/>
                <a:cs typeface="Times New Roman" panose="02020603050405020304" pitchFamily="18" charset="0"/>
              </a:rPr>
              <a:t>20743C-LON-SVR1</a:t>
            </a:r>
            <a:r>
              <a:rPr lang="en-US" sz="1000" dirty="0">
                <a:effectLst/>
                <a:latin typeface="Arial" panose="020B0604020202020204" pitchFamily="34" charset="0"/>
              </a:rPr>
              <a:t> and</a:t>
            </a:r>
            <a:r>
              <a:rPr lang="en-US" sz="1000" dirty="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a:effectLst/>
                <a:latin typeface="Arial" panose="020B0604020202020204" pitchFamily="34" charset="0"/>
                <a:cs typeface="Times New Roman" panose="02020603050405020304" pitchFamily="18" charset="0"/>
              </a:rPr>
              <a:t>20743C-LON-SVR2</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Install AD FS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a:t>
            </a:r>
            <a:r>
              <a:rPr lang="en-US" sz="1000" b="1" dirty="0">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latin typeface="Arial" panose="020B0604020202020204" pitchFamily="34" charset="0"/>
                <a:ea typeface="Times New Roman" panose="02020603050405020304" pitchFamily="18" charset="0"/>
                <a:cs typeface="Times New Roman" panose="02020603050405020304" pitchFamily="18" charset="0"/>
              </a:rPr>
              <a:t>, open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Role-based or feature-based installation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LON-SVR2.Adatum.com</a:t>
            </a:r>
            <a:r>
              <a:rPr lang="en-US" sz="1000" dirty="0">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Active Directory Federation Services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check box</a:t>
            </a:r>
            <a:r>
              <a:rPr lang="en-US" sz="1000" dirty="0">
                <a:latin typeface="Arial" panose="020B0604020202020204" pitchFamily="34" charset="0"/>
                <a:ea typeface="Times New Roman" panose="02020603050405020304" pitchFamily="18" charset="0"/>
                <a:cs typeface="Times New Roman" panose="02020603050405020304" pitchFamily="18" charset="0"/>
              </a:rPr>
              <a:t>,</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18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2380795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Federation Services (AD FS)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installation selections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Wait until installation is complete,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Add a DNS record for AD FS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Server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DNS Manager,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 Lookup Zones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 (A or AAAA)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172.16.0.12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AD FS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Server Manager,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Notifications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the federation service on this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Federation Services Configuration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the first federation server in a federation server farm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Active Directory Domain Services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use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perform the configuration.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Service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SSL Certificate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19</a:t>
            </a:fld>
            <a:endParaRPr lang="en-US" b="0" dirty="0">
              <a:latin typeface="+mn-lt"/>
            </a:endParaRPr>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61939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module.</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2113977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Service Display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 Corporation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Service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Group Managed Service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Configuration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database on this server using Windows Internal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Review 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Pre-requisite Checks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If you receive a timeout error that the configuration failed, repeat steps 1 through 11.</a:t>
            </a:r>
          </a:p>
          <a:p>
            <a:pPr marL="228600" lvl="0" indent="-2286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Restart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sign in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20</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446228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claim rules? What can you use claim rules for?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cs typeface="Arial" panose="020B0604020202020204" pitchFamily="34" charset="0"/>
              </a:rPr>
              <a:t>Claim rules define send and consume claims from AD FS servers. Claim rules define the business logic that is applied to claims that are provided by claims providers, and to claims that are accepted by the relying parties. You can use claim rules to: </a:t>
            </a:r>
          </a:p>
          <a:p>
            <a:pPr marL="171450" lvl="0" indent="-171450">
              <a:spcBef>
                <a:spcPts val="600"/>
              </a:spcBef>
              <a:buFont typeface="Arial" panose="020B0604020202020204" pitchFamily="34" charset="0"/>
              <a:buChar char="•"/>
            </a:pPr>
            <a:r>
              <a:rPr lang="en-US" sz="1000" dirty="0">
                <a:latin typeface="Arial" panose="020B0604020202020204" pitchFamily="34" charset="0"/>
                <a:cs typeface="Arial" panose="020B0604020202020204" pitchFamily="34" charset="0"/>
              </a:rPr>
              <a:t>Define which incoming claims are accepted from one or more claims providers.</a:t>
            </a:r>
          </a:p>
          <a:p>
            <a:pPr marL="171450" lvl="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Define which outbound claims are provided to one or more relying parties.</a:t>
            </a:r>
          </a:p>
          <a:p>
            <a:pPr marL="171450" lvl="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Apply authorization rules to enable access to a specific relying party for one or more users or groups of users.</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21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697267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concept of claims should be simple for students to understand. You can use a passport example to describe claims. A country (the claims provider) issues a passport to its citizens. When a user travels to another country, the user presents the passport (the claim) to an immigration official (the relying party). If the immigration official deems the passport trustworthy, the user is admitted into the country. The passport </a:t>
            </a:r>
            <a:r>
              <a:rPr lang="en-US" sz="1000" dirty="0">
                <a:latin typeface="Arial" panose="020B0604020202020204" pitchFamily="34" charset="0"/>
                <a:ea typeface="Calibri" panose="020F0502020204030204" pitchFamily="34" charset="0"/>
                <a:cs typeface="Times New Roman" panose="02020603050405020304" pitchFamily="18" charset="0"/>
              </a:rPr>
              <a:t>might </a:t>
            </a:r>
            <a:r>
              <a:rPr lang="en-US" sz="1000" dirty="0">
                <a:latin typeface="Arial" panose="020B0604020202020204" pitchFamily="34" charset="0"/>
                <a:ea typeface="Calibri" panose="020F0502020204030204" pitchFamily="34" charset="0"/>
                <a:cs typeface="Segoe UI" panose="020B0502040204020203" pitchFamily="34" charset="0"/>
              </a:rPr>
              <a:t>even be used to make additional decisions. For example, if the passport is issued by a specific country, the user </a:t>
            </a:r>
            <a:r>
              <a:rPr lang="en-US" sz="1000" dirty="0">
                <a:latin typeface="Arial" panose="020B0604020202020204" pitchFamily="34" charset="0"/>
                <a:ea typeface="Calibri" panose="020F0502020204030204" pitchFamily="34" charset="0"/>
                <a:cs typeface="Times New Roman" panose="02020603050405020304" pitchFamily="18" charset="0"/>
              </a:rPr>
              <a:t>might </a:t>
            </a:r>
            <a:r>
              <a:rPr lang="en-US" sz="1000" dirty="0">
                <a:latin typeface="Arial" panose="020B0604020202020204" pitchFamily="34" charset="0"/>
                <a:ea typeface="Calibri" panose="020F0502020204030204" pitchFamily="34" charset="0"/>
                <a:cs typeface="Segoe UI" panose="020B0502040204020203" pitchFamily="34" charset="0"/>
              </a:rPr>
              <a:t>have to provide additional information, such as a visa, to enter the country.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Spend some time on the options for populating claims. Most of the students will not have trouble understanding the role AD DS information might play in providing retrievable values, but you </a:t>
            </a:r>
            <a:r>
              <a:rPr lang="en-US" sz="1000" dirty="0">
                <a:latin typeface="Arial" panose="020B0604020202020204" pitchFamily="34" charset="0"/>
                <a:ea typeface="Calibri" panose="020F0502020204030204" pitchFamily="34" charset="0"/>
                <a:cs typeface="Times New Roman" panose="02020603050405020304" pitchFamily="18" charset="0"/>
              </a:rPr>
              <a:t>might </a:t>
            </a:r>
            <a:r>
              <a:rPr lang="en-US" sz="1000" dirty="0">
                <a:latin typeface="Arial" panose="020B0604020202020204" pitchFamily="34" charset="0"/>
                <a:ea typeface="Calibri" panose="020F0502020204030204" pitchFamily="34" charset="0"/>
                <a:cs typeface="Segoe UI" panose="020B0502040204020203" pitchFamily="34" charset="0"/>
              </a:rPr>
              <a:t>have to spend additional time describing the calculated and transformed values.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22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781090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easiest way for students to understand claim rules might be to describe them as applying business logic to claims. In the previous topics, students learned about all the possible claims that could be defined on an AD FS server. When you define the claim rules, you decide which of all the possible claims your organization will actually use. If you are the claims provider organization, the claim rules define which attributes you use to populate the claim before sending the claim to the relying party. If you are the relying party organization, the claim rules define which claims you will accept.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23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1838015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Describe a claims provider trust as one half of setting up an AD FS federation between organizations, with the relying party trust being the second half. Point out that the claims provider trust actually configures much of what has been covered in the module so far and that this configuration object defines how a relying party accepts claims from an AD FS partner organization.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Point out that in a single-organization deployment of AD FS, there is no need for additional claims provider trusts beyond the Active Directory claims provider trust. In this scenario, all users authenticate by AD DS; the claims provider trust simply defines what AD DS attributes are accepted by AD FS and how those attributes are used in AD FS.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24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893864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Mention that the relying party trust is the second part of the AD FS configuration. This component defines how the claims provider sends information to the relying party.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Point out that the options for creating new relying party trusts are identical to those for configuring claims provider trusts.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25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884838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have completed the demonstration, leave all virtual machines running.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For this demonstration, you will use the available virtual machine environment. These should be running from the previous demonstration. If they are not, before you begin the demonstration, you must complete the following steps and then complete the all preceding demonstrations: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host computer, start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20743C-LON-DC1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Segoe UI" panose="020B0502040204020203" pitchFamily="34" charset="0"/>
              </a:rPr>
              <a:t>. Wait until the virtual machine starts.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Sign in by using the following credentials: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a:t>
            </a:r>
            <a:r>
              <a:rPr lang="en-US" sz="1000" dirty="0">
                <a:effectLst/>
                <a:latin typeface="Arial" panose="020B0604020202020204" pitchFamily="34" charset="0"/>
                <a:ea typeface="Times New Roman" panose="02020603050405020304" pitchFamily="18" charset="0"/>
                <a:cs typeface="Segoe UI" panose="020B0502040204020203" pitchFamily="34" charset="0"/>
              </a:rPr>
              <a:t>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Domain</a:t>
            </a:r>
            <a:r>
              <a:rPr lang="en-US" sz="1000" dirty="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a:effectLst/>
                <a:latin typeface="Arial" panose="020B0604020202020204" pitchFamily="34" charset="0"/>
                <a:ea typeface="Times New Roman" panose="02020603050405020304" pitchFamily="18" charset="0"/>
                <a:cs typeface="Segoe UI" panose="020B0502040204020203" pitchFamily="34" charset="0"/>
              </a:rPr>
              <a:t>Repeat steps 2 through 4 for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20743C-LON-SVR1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20743C-LON-SVR2</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Configure a claims provider trust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Server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 FS Management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 FS Management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Claims Provider Trusts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Claim Rules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Claim Rules for Active Directory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dialog box,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Acceptance Transform Rules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Transform Claim Rule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Rule Template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Send LDAP Attributes as Claims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26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2164320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Outbound LDAP Attributes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 of LDAP attributes to outgoing claim types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select the following values for the LDAP Attribute and the Outgoing Claim Type:</a:t>
            </a: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E-Mail-Addresses: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E-Mail Address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User-Principal-Name: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 WIF application for AD FS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Identity Foundation Federation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 to the Federation Utility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Application configuration location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C:\inetpub\wwwroot\AdatumTestApp\web.config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location of the sample Web.config file.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Application URI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https://lon-svr1.adatum.com/AdatumTestApp/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indicate the path to the sample application that will trust the incoming claims from the federation server,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continue.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 Token Service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an existing 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STS WS-Federation metadata document location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https://adfs.adatum.com/federationmetadata</a:t>
            </a:r>
            <a:b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/2007-06/federationmetadata.xml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continue. </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STS signing certificate chain validation error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Disable certificate chain validation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 token encryption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 encryption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Offered claims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review the claims that will be offered by the federation server,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27</a:t>
            </a:fld>
            <a:endParaRPr lang="en-US" b="0" dirty="0">
              <a:latin typeface="+mn-lt"/>
            </a:endParaRPr>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986101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review the changes that will be made to the sample application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Utility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scroll through the items to understand what each item is doing,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Success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 relying party trust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 (Admin)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Administrator: Windows PowerShell command prompt, type the following command and then press Enter: </a:t>
            </a:r>
          </a:p>
          <a:p>
            <a:pPr lvl="1">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Add-ADFSRelyingPartyTrust –Name ‘Adatum Test App’ –MetadataURL ‘https://lon-svr1.adatum.com/AdatumTestApp/federationmetadata/2007-06/federationmetadata.xml’</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command is necessary due to a bug in the AD FS console. This is likely to be fixed when this course releases.</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 FS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Relying Party Trusts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details pane,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Access Control Policy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Access Control Policy for Adatum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Permit everyone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Claims Issuance Policy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Claim Issuance Policy for Adatum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Windows account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28</a:t>
            </a:fld>
            <a:endParaRPr lang="en-US" b="0" dirty="0">
              <a:latin typeface="+mn-lt"/>
            </a:endParaRPr>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642726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account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E-Mail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E-Mail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UPN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29</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63691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federated trust is the same as a forest trust that organizations can configure between AD DS forests.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576522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Installing and configuring AD FS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start the AD FS implementation, you must install AD FS on an Adatum server. During the initial deployment, you will configure it as the first server in a farm with the option to expand the farm later. The certificate for AD FS has been installed on </a:t>
            </a:r>
            <a:r>
              <a:rPr lang="en-US" sz="1000" b="1" dirty="0">
                <a:latin typeface="Arial" panose="020B0604020202020204" pitchFamily="34" charset="0"/>
                <a:ea typeface="Calibri" panose="020F0502020204030204" pitchFamily="34" charset="0"/>
                <a:cs typeface="Times New Roman" panose="02020603050405020304" pitchFamily="18" charset="0"/>
              </a:rPr>
              <a:t>LON-SVR2</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Configuring an internal application for AD FS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first scenario for implementing the proof-of-concept AD FS application is to ensure that internal users can use SSO to access the web application. You must plan to configure the AD FS server and a web application to enable this scenario. You also must verify that internal users can access the application.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30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710387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31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4069003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Why is it important to configure adfs.adatum.com to use as a host name for the AD FS service?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cs typeface="Arial" panose="020B0604020202020204" pitchFamily="34" charset="0"/>
              </a:rPr>
              <a:t>If you use the host name of an existing server for the AD FS server, you will not be able to add additional servers to your server farm. All servers in the server farm must share the same host name when providing AD FS services. AD FS proxy servers also use the host name for AD FS.</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can you test whether AD FS is functioning properly?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cs typeface="Arial" panose="020B0604020202020204" pitchFamily="34" charset="0"/>
              </a:rPr>
              <a:t>If you can successfully access https://hostname/federationmetadata/2007-06/federationmetadata.xml on the AD FS server, then AD FS is functioning properly.</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32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12189950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statements about configuring Web Application Proxy is true? (Choose all that apply.)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To install Web Application Proxy, you must have implemented AD FS in your organization.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To install Web Application Proxy, you need not have implemented AD FS in your organization.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For each application that you publish, you must configure an external URL and an internal server URL.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When you define the external URL, you must also select a certificate that contains the host name in the internal URL.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When you define the external URL, you must also select a certificate that contains the host name in the external URL.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To install Web Application Proxy, you must have implemented AD FS in your organization.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To install Web Application Proxy, you need not have implemented AD FS in your organization.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For each application that you publish, you must configure an external URL and an internal server URL.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When you define the external URL, you must also select a certificate that contains the host name in the internal URL.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When you define the external URL, you must also select a certificate that contains the host name in the external URL.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r>
              <a:rPr lang="en-US" sz="1000" dirty="0">
                <a:latin typeface="Arial" panose="020B0604020202020204" pitchFamily="34" charset="0"/>
                <a:cs typeface="Arial" panose="020B0604020202020204" pitchFamily="34" charset="0"/>
              </a:rPr>
              <a:t>Option 4 is incorrect. The certificate must contain the host name of the external URL.</a:t>
            </a:r>
          </a:p>
          <a:p>
            <a:r>
              <a:rPr lang="en-US" sz="1000" dirty="0">
                <a:latin typeface="Arial" panose="020B0604020202020204" pitchFamily="34" charset="0"/>
                <a:cs typeface="Arial" panose="020B0604020202020204" pitchFamily="34" charset="0"/>
              </a:rPr>
              <a:t>Option 2 is incorrect. To install Web Application Proxy, AD FS must be implemented in your organization already.</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33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106786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new features.</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34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2346497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Web Application Proxy server has two functions. This slide addresses the application proxy functionality. In this scenario, Web Application Proxy is a reverse proxy server that has the ability to perform preauthentication for an application by using AD FS. This ensures that a user authenticates before requests are passed to an internal network. Use the network diagram to show the location of Web Application Proxy server and to show the firewall locations.</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35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794838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topic builds on the content presented earlier in this module and provides additional details about the importance of DNS resolution and certificates. Ensure that the students understand these points, because they are critical for real-world implementation of AD FS connectivity to the internet.</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36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517417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20743C-LON-DC1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20743C-LON-SVR2</a:t>
            </a:r>
            <a:r>
              <a:rPr lang="en-US" sz="1000" dirty="0">
                <a:latin typeface="Arial" panose="020B0604020202020204" pitchFamily="34" charset="0"/>
                <a:ea typeface="Calibri" panose="020F0502020204030204" pitchFamily="34" charset="0"/>
                <a:cs typeface="Times New Roman" panose="02020603050405020304" pitchFamily="18" charset="0"/>
              </a:rPr>
              <a:t> should be running from the previous demonstration, so you should only need to start </a:t>
            </a:r>
            <a:r>
              <a:rPr lang="en-US" sz="1000" b="1" dirty="0">
                <a:latin typeface="Arial" panose="020B0604020202020204" pitchFamily="34" charset="0"/>
                <a:ea typeface="Calibri" panose="020F0502020204030204" pitchFamily="34" charset="0"/>
                <a:cs typeface="Times New Roman" panose="02020603050405020304" pitchFamily="18" charset="0"/>
              </a:rPr>
              <a:t>20743C-LON-SVR3</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have completed the demonstration, revert all virtual machines.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For this demonstration, you will use the available virtual machine environment. These should be running from the previous demonstration. If they are not, before you begin the demonstration, you must complete the following steps and then complete the all preceding demonstrations: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host computer, start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20743C-LON-DC1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Segoe UI" panose="020B0502040204020203" pitchFamily="34"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Segoe UI" panose="020B0502040204020203" pitchFamily="34" charset="0"/>
              </a:rPr>
              <a:t>. Wait until the virtual machine starts.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Sign in by using the following credentials: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a:t>
            </a:r>
            <a:r>
              <a:rPr lang="en-US" sz="1000" dirty="0">
                <a:effectLst/>
                <a:latin typeface="Arial" panose="020B0604020202020204" pitchFamily="34" charset="0"/>
                <a:ea typeface="Times New Roman" panose="02020603050405020304" pitchFamily="18" charset="0"/>
                <a:cs typeface="Segoe UI" panose="020B0502040204020203" pitchFamily="34" charset="0"/>
              </a:rPr>
              <a:t>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Domain</a:t>
            </a:r>
            <a:r>
              <a:rPr lang="en-US" sz="1000" dirty="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Repeat steps 2 through 4 for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20743C-LON-SVR1</a:t>
            </a:r>
            <a:r>
              <a:rPr lang="en-US" sz="1000" dirty="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20743C-LON-SVR2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20743C-LON-SVR3</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20743C-LON-SVR3</a:t>
            </a:r>
            <a:r>
              <a:rPr lang="en-US" sz="1000" dirty="0">
                <a:latin typeface="Arial" panose="020B0604020202020204" pitchFamily="34" charset="0"/>
                <a:ea typeface="Calibri" panose="020F0502020204030204" pitchFamily="34" charset="0"/>
                <a:cs typeface="Times New Roman" panose="02020603050405020304" pitchFamily="18" charset="0"/>
              </a:rPr>
              <a:t> was not used in the previous demonstration. You must start it now.</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Install Web Application Proxy</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LON-SVR3</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open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Manage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Role-based or feature-based installation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37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2184185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LON-SVR3.Adatum.com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Access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Access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role services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Application Proxy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role services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Installation progress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Export the adfs.adatum.com certificate from LON-SVR2</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mmc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Management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Add/Remove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account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Computer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Computer (the computer this console is running 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(Local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Export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38</a:t>
            </a:fld>
            <a:endParaRPr lang="en-US" b="0" dirty="0">
              <a:latin typeface="+mn-lt"/>
            </a:endParaRPr>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10566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Private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 export the private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File Format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password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boxes,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to 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C:\adfs.pfx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the Certificate Export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to close the success message,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and do not save the changes.</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Import the adfs.adatum.com certificate on LON-SVR3</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LON-SVR3</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mmc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Management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Add/Remove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account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Computer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Computer (the computer this console is running 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(Local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Import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to 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\\LON-SVR2\c$\adfs.pfx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39</a:t>
            </a:fld>
            <a:endParaRPr lang="en-US" b="0" dirty="0">
              <a:latin typeface="+mn-lt"/>
            </a:endParaRPr>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265644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As you start this lesson and this topic, emphasize that identity federation addresses authentication and authorization scenarios that are not addressed easily by traditional means. Within most organizations, users authenticate to AD DS by using the Kerberos V5 authentication protocol, and, based on that authentication, are granted access to most services and applications. Most of these deployment scenarios do not use AD FS. Instead, AD FS enables authentication and authorization across boundaries where AD DS authentication is not sufficient. For example, two organizations </a:t>
            </a:r>
            <a:r>
              <a:rPr lang="en-US" sz="1000" dirty="0">
                <a:latin typeface="Arial" panose="020B0604020202020204" pitchFamily="34" charset="0"/>
                <a:ea typeface="Calibri" panose="020F0502020204030204" pitchFamily="34" charset="0"/>
                <a:cs typeface="Times New Roman" panose="02020603050405020304" pitchFamily="18" charset="0"/>
              </a:rPr>
              <a:t>might </a:t>
            </a:r>
            <a:r>
              <a:rPr lang="en-US" sz="1000" dirty="0">
                <a:latin typeface="Arial" panose="020B0604020202020204" pitchFamily="34" charset="0"/>
                <a:ea typeface="Calibri" panose="020F0502020204030204" pitchFamily="34" charset="0"/>
                <a:cs typeface="Segoe UI" panose="020B0502040204020203" pitchFamily="34" charset="0"/>
              </a:rPr>
              <a:t>want to enable access to applications and still maintain strict security requirements that prevent cross-forest trusts.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Identity federation also is becoming increasingly popular in cloud deployment scenarios. Traditional options for enabling authentication and authorization are not available in hosted private cloud environments, so an alternative method to enable access to cloud applications is necessary</a:t>
            </a:r>
            <a:r>
              <a:rPr lang="en-US"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1033918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Private key protection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Mark this key as exportable. This will allow you to back up or transport your keys at a later 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Place all certificates in the following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the Certificate Import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clear the success message,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and do not save the changes.</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Web Application Proxy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Server Manager,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Notifications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Web Application Proxy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Application Proxy Configuration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enter the following,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service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 FS Proxy Certificate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certificate to be used by the AD FS proxy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40</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1773698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must have completed Lab A before starting this lab.</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Implementing Web Application Proxy</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final scenario for implementing the proof-of-concept AD FS application is to increase security for AD FS authentication by implementing an AD FS proxy for the AD FS and a reverse proxy for the application. You will implement Web Application Proxy to fulfill both of these roles.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41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818980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42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1191260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the lab, you received a certificate error when connecting from </a:t>
            </a:r>
            <a:r>
              <a:rPr lang="en-US" sz="1000" b="1" dirty="0">
                <a:latin typeface="Arial" panose="020B0604020202020204" pitchFamily="34" charset="0"/>
                <a:ea typeface="Calibri" panose="020F0502020204030204" pitchFamily="34" charset="0"/>
                <a:cs typeface="Times New Roman" panose="02020603050405020304" pitchFamily="18" charset="0"/>
              </a:rPr>
              <a:t>LON-CL3</a:t>
            </a:r>
            <a:r>
              <a:rPr lang="en-US" sz="1000" dirty="0">
                <a:latin typeface="Arial" panose="020B0604020202020204" pitchFamily="34" charset="0"/>
                <a:ea typeface="Calibri" panose="020F0502020204030204" pitchFamily="34" charset="0"/>
                <a:cs typeface="Times New Roman" panose="02020603050405020304" pitchFamily="18" charset="0"/>
              </a:rPr>
              <a:t> to the Adatum Test App. Why did this error occur, and what can you do to avoid this?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The error occurs because the client computer does not trust the Adatum CA that issued the web server certificates used by the Adatum Test App. You could either add the root certificate of the CA to the Trusted Root Certification Authorities on </a:t>
            </a:r>
            <a:r>
              <a:rPr lang="en-US" sz="1000" b="1" dirty="0">
                <a:latin typeface="Arial" panose="020B0604020202020204" pitchFamily="34" charset="0"/>
                <a:cs typeface="Arial" panose="020B0604020202020204" pitchFamily="34" charset="0"/>
              </a:rPr>
              <a:t>LON-CL3</a:t>
            </a:r>
            <a:r>
              <a:rPr lang="en-US" sz="1000" dirty="0">
                <a:latin typeface="Arial" panose="020B0604020202020204" pitchFamily="34" charset="0"/>
                <a:cs typeface="Arial" panose="020B0604020202020204" pitchFamily="34" charset="0"/>
              </a:rPr>
              <a:t>, or use certificates from an authority that </a:t>
            </a:r>
            <a:r>
              <a:rPr lang="en-US" sz="1000" b="1" dirty="0">
                <a:latin typeface="Arial" panose="020B0604020202020204" pitchFamily="34" charset="0"/>
                <a:cs typeface="Arial" panose="020B0604020202020204" pitchFamily="34" charset="0"/>
              </a:rPr>
              <a:t>LON-CL3</a:t>
            </a:r>
            <a:r>
              <a:rPr lang="en-US" sz="1000" dirty="0">
                <a:latin typeface="Arial" panose="020B0604020202020204" pitchFamily="34" charset="0"/>
                <a:cs typeface="Arial" panose="020B0604020202020204" pitchFamily="34" charset="0"/>
              </a:rPr>
              <a:t> already trusts, such as an external CA.</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43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26604165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will your organization implement SSO with online services, such as Microsoft Office 365?</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organizations’ needs.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44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644233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Highlight that the Office 365 example could be extended to any cloud-based service that uses claims-based authentication.</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45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2330496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have seen most of the steps involved in this process in this module and the preceding module. Consider reminding them about Azure AD Connect, as discussed in Module 3.</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46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981710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Your organization is planning to implement AD FS. In the short term, only internal clients will use AD FS to access internal applications. However, later you will provide access to web-based applications that are secured by AD FS to users at home. How many certificates should you obtain from a third-party CA?</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You require only a single certificate from a third-party because the only AD FS certificate that needs to be trusted is the service communication certificate. You can leave the token signing and token decrypting certificates as self-signed.</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Your organization has implemented a single AD FS server and a single Web Application Proxy successfully. Initially, AD FS was used for only a single application, but now it is used for several business-critical applications. AD FS must be configured to be highly available.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During the installation of AD FS, you selected to use the Windows Internal Database. Can you use this database in a highly available configuration?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Times New Roman" panose="02020603050405020304" pitchFamily="18" charset="0"/>
              </a:rPr>
              <a:t>Yes, you can use the Windows Internal Database to support up to five AD FS servers. The first </a:t>
            </a:r>
            <a:br>
              <a:rPr lang="en-US" sz="1000" dirty="0">
                <a:latin typeface="Arial" panose="020B0604020202020204" pitchFamily="34" charset="0"/>
                <a:cs typeface="Times New Roman" panose="02020603050405020304" pitchFamily="18" charset="0"/>
              </a:rPr>
            </a:br>
            <a:r>
              <a:rPr lang="en-US" sz="1000" dirty="0">
                <a:latin typeface="Arial" panose="020B0604020202020204" pitchFamily="34" charset="0"/>
                <a:cs typeface="Times New Roman" panose="02020603050405020304" pitchFamily="18" charset="0"/>
              </a:rPr>
              <a:t>AD FS server is the primary server where all configuration changes take place. Changes in the primary server are replicated to the other AD FS servers.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pPr/>
              <a:t>47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414130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Use this topic to describe how claims-based authentication makes it possible to implement identity federation. As organizations define their business processes with partner organizations, they define which users will obtain access and what applications or data the users can access. Claims are a way to transmit agreed-upon information between organizations. If the application provider wants to allow access based on specific groups or some other attribute, the identity provider has to ensure that information is included in the claims that are sent to the application provider.</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353416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Emphasize that web services are an industry-standard solution and not exclusively a Microsoft solution. These industry standards have been developed over the last several years. The goal of web services specifications is to enable organizations to use almost any authentication mechanism and almost any application platform. Web services specifications define how the two components communicate.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Mention that there are many more specifications included with web services than those that are listed in the Handbook. This topic describes the current Web services security specifications as they are implemented in AD FS.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should emphasize that user account properties can be made available to other organizations, but only as defined by the administrator. Only information that is defined as visible to other organizations is made available. Conversely, any information about the user accounts not specifically defined as being visible is never available to other organizations.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4154913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Provide an introduction to AD FS. Be sure to mention the improvements introduced in Windows Server 2012 and Windows Server 2016.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226092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the new features in AD FS. Be sure to differentiate those that were new to Windows Server 2012 R2 and those that are new in Windows Server 2016.</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490847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 brief overview of the benefits of using Web Application Proxy. Be sure to explain that there are two main roles for Web Application Proxy: AD FS proxy and reverse proxy for web applications.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Emphasize that a Federation Service Proxy is a specific functionality that acts as a proxy for AD FS federation servers and that Federation Service Proxy is included in Web Application Proxy. In the remainder of this module, whenever there is a reference to a Federation Service Proxy, students should understand that it would be implemented in Windows Server 2016 by using Web Application Proxy.</a:t>
            </a:r>
          </a:p>
        </p:txBody>
      </p:sp>
      <p:sp>
        <p:nvSpPr>
          <p:cNvPr id="4" name="Slide Number Placeholder 3"/>
          <p:cNvSpPr>
            <a:spLocks noGrp="1"/>
          </p:cNvSpPr>
          <p:nvPr>
            <p:ph type="sldNum" sz="quarter" idx="10"/>
          </p:nvPr>
        </p:nvSpPr>
        <p:spPr/>
        <p:txBody>
          <a:bodyPr/>
          <a:lstStyle/>
          <a:p>
            <a:fld id="{6E2AD768-516C-4D27-8B97-4A03640ADCFE}" type="slidenum">
              <a:rPr lang="en-US" b="0">
                <a:latin typeface="+mn-lt"/>
              </a:rPr>
              <a:t>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Implementing AD FS</a:t>
            </a:r>
          </a:p>
        </p:txBody>
      </p:sp>
    </p:spTree>
    <p:extLst>
      <p:ext uri="{BB962C8B-B14F-4D97-AF65-F5344CB8AC3E}">
        <p14:creationId xmlns:p14="http://schemas.microsoft.com/office/powerpoint/2010/main" val="1094506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4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645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0785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879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42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00482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030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59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844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71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55364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4475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6172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5.emf"/><Relationship Id="rId7"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4.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name="28ad4195-a72c-4709-86eb-8c14d2f5e9e3">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4</a:t>
            </a:r>
          </a:p>
        </p:txBody>
      </p:sp>
      <p:sp>
        <p:nvSpPr>
          <p:cNvPr id="3" name="Subtitle 2"/>
          <p:cNvSpPr>
            <a:spLocks noGrp="1"/>
          </p:cNvSpPr>
          <p:nvPr>
            <p:ph type="subTitle" sz="quarter" idx="1"/>
          </p:nvPr>
        </p:nvSpPr>
        <p:spPr/>
        <p:txBody>
          <a:bodyPr/>
          <a:lstStyle/>
          <a:p>
            <a:r>
              <a:rPr lang="en-US" dirty="0"/>
              <a:t>Implementing AD FS
</a:t>
            </a:r>
          </a:p>
        </p:txBody>
      </p:sp>
    </p:spTree>
    <p:extLst>
      <p:ext uri="{BB962C8B-B14F-4D97-AF65-F5344CB8AC3E}">
        <p14:creationId xmlns:p14="http://schemas.microsoft.com/office/powerpoint/2010/main" val="125220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68596" y="4191000"/>
            <a:ext cx="1156023" cy="6807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AD FS and SSO in a single organization</a:t>
            </a:r>
          </a:p>
        </p:txBody>
      </p:sp>
      <p:sp>
        <p:nvSpPr>
          <p:cNvPr id="8" name="Rectangle 160"/>
          <p:cNvSpPr>
            <a:spLocks noChangeArrowheads="1"/>
          </p:cNvSpPr>
          <p:nvPr/>
        </p:nvSpPr>
        <p:spPr bwMode="auto">
          <a:xfrm>
            <a:off x="914400" y="5029200"/>
            <a:ext cx="12563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External client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216"/>
          <p:cNvSpPr>
            <a:spLocks noChangeArrowheads="1"/>
          </p:cNvSpPr>
          <p:nvPr/>
        </p:nvSpPr>
        <p:spPr bwMode="auto">
          <a:xfrm>
            <a:off x="7893941" y="4640669"/>
            <a:ext cx="96661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Rectangle 272"/>
          <p:cNvSpPr>
            <a:spLocks noChangeArrowheads="1"/>
          </p:cNvSpPr>
          <p:nvPr/>
        </p:nvSpPr>
        <p:spPr bwMode="auto">
          <a:xfrm>
            <a:off x="4214989" y="3505200"/>
            <a:ext cx="96661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service</a:t>
            </a:r>
          </a:p>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proxy</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3" name="Rectangle 333"/>
          <p:cNvSpPr>
            <a:spLocks noChangeArrowheads="1"/>
          </p:cNvSpPr>
          <p:nvPr/>
        </p:nvSpPr>
        <p:spPr bwMode="auto">
          <a:xfrm>
            <a:off x="4191000" y="5248259"/>
            <a:ext cx="10215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Web server</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399"/>
          <p:cNvSpPr>
            <a:spLocks noChangeArrowheads="1"/>
          </p:cNvSpPr>
          <p:nvPr/>
        </p:nvSpPr>
        <p:spPr bwMode="auto">
          <a:xfrm>
            <a:off x="7614987" y="2676436"/>
            <a:ext cx="14528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AD DS</a:t>
            </a:r>
          </a:p>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domain</a:t>
            </a:r>
          </a:p>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controller</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
        <p:nvSpPr>
          <p:cNvPr id="21" name="Oval 421"/>
          <p:cNvSpPr>
            <a:spLocks noChangeArrowheads="1"/>
          </p:cNvSpPr>
          <p:nvPr/>
        </p:nvSpPr>
        <p:spPr bwMode="auto">
          <a:xfrm>
            <a:off x="3295650" y="5070459"/>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1</a:t>
            </a:r>
          </a:p>
        </p:txBody>
      </p:sp>
      <p:sp>
        <p:nvSpPr>
          <p:cNvPr id="25" name="Oval 422"/>
          <p:cNvSpPr>
            <a:spLocks noChangeArrowheads="1"/>
          </p:cNvSpPr>
          <p:nvPr/>
        </p:nvSpPr>
        <p:spPr bwMode="auto">
          <a:xfrm>
            <a:off x="3438525" y="4437881"/>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2</a:t>
            </a:r>
          </a:p>
        </p:txBody>
      </p:sp>
      <p:sp>
        <p:nvSpPr>
          <p:cNvPr id="29" name="Oval 424"/>
          <p:cNvSpPr>
            <a:spLocks noChangeArrowheads="1"/>
          </p:cNvSpPr>
          <p:nvPr/>
        </p:nvSpPr>
        <p:spPr bwMode="auto">
          <a:xfrm>
            <a:off x="3571875" y="38862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3</a:t>
            </a:r>
          </a:p>
        </p:txBody>
      </p:sp>
      <p:sp>
        <p:nvSpPr>
          <p:cNvPr id="33" name="Oval 425"/>
          <p:cNvSpPr>
            <a:spLocks noChangeArrowheads="1"/>
          </p:cNvSpPr>
          <p:nvPr/>
        </p:nvSpPr>
        <p:spPr bwMode="auto">
          <a:xfrm>
            <a:off x="5257800" y="37338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4</a:t>
            </a:r>
          </a:p>
        </p:txBody>
      </p:sp>
      <p:sp>
        <p:nvSpPr>
          <p:cNvPr id="38" name="Oval 427"/>
          <p:cNvSpPr>
            <a:spLocks noChangeArrowheads="1"/>
          </p:cNvSpPr>
          <p:nvPr/>
        </p:nvSpPr>
        <p:spPr bwMode="auto">
          <a:xfrm>
            <a:off x="7620000" y="37338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5</a:t>
            </a:r>
          </a:p>
        </p:txBody>
      </p:sp>
      <p:sp>
        <p:nvSpPr>
          <p:cNvPr id="42" name="Oval 428" descr="Build 5 of 8. The federation server uses AD DS to authenticate the user."/>
          <p:cNvSpPr>
            <a:spLocks noChangeArrowheads="1"/>
          </p:cNvSpPr>
          <p:nvPr/>
        </p:nvSpPr>
        <p:spPr bwMode="auto">
          <a:xfrm>
            <a:off x="6934200" y="3724275"/>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6</a:t>
            </a:r>
          </a:p>
        </p:txBody>
      </p:sp>
      <p:sp>
        <p:nvSpPr>
          <p:cNvPr id="43" name="Oval 431" descr="Build 7 of 8. If the authentication is successful, the authentication information and other information is collected in a security token and passed back to the client computer through the Federation Service Proxy."/>
          <p:cNvSpPr>
            <a:spLocks noChangeArrowheads="1"/>
          </p:cNvSpPr>
          <p:nvPr/>
        </p:nvSpPr>
        <p:spPr bwMode="auto">
          <a:xfrm>
            <a:off x="3600450" y="5100622"/>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9</a:t>
            </a:r>
          </a:p>
        </p:txBody>
      </p:sp>
      <p:sp>
        <p:nvSpPr>
          <p:cNvPr id="56" name="Oval 429"/>
          <p:cNvSpPr>
            <a:spLocks noChangeArrowheads="1"/>
          </p:cNvSpPr>
          <p:nvPr/>
        </p:nvSpPr>
        <p:spPr bwMode="auto">
          <a:xfrm>
            <a:off x="5705475" y="3286031"/>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7</a:t>
            </a:r>
          </a:p>
        </p:txBody>
      </p:sp>
      <p:sp>
        <p:nvSpPr>
          <p:cNvPr id="53" name="Oval 430"/>
          <p:cNvSpPr>
            <a:spLocks noChangeArrowheads="1"/>
          </p:cNvSpPr>
          <p:nvPr/>
        </p:nvSpPr>
        <p:spPr bwMode="auto">
          <a:xfrm>
            <a:off x="3448678" y="3362231"/>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8</a:t>
            </a:r>
          </a:p>
        </p:txBody>
      </p:sp>
      <p:sp>
        <p:nvSpPr>
          <p:cNvPr id="68" name="TextBox 67"/>
          <p:cNvSpPr txBox="1"/>
          <p:nvPr/>
        </p:nvSpPr>
        <p:spPr>
          <a:xfrm>
            <a:off x="3625838" y="1789256"/>
            <a:ext cx="2045881"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Perimeter network</a:t>
            </a:r>
          </a:p>
        </p:txBody>
      </p:sp>
      <p:sp>
        <p:nvSpPr>
          <p:cNvPr id="70" name="TextBox 69"/>
          <p:cNvSpPr txBox="1"/>
          <p:nvPr/>
        </p:nvSpPr>
        <p:spPr>
          <a:xfrm>
            <a:off x="6396571" y="1789256"/>
            <a:ext cx="2094548"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Corporate network</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40543" y="2467813"/>
            <a:ext cx="483226" cy="90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81496" y="4332255"/>
            <a:ext cx="483226" cy="90012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64451" y="4357671"/>
            <a:ext cx="483226" cy="90012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97104" y="2528871"/>
            <a:ext cx="483226" cy="90012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A diagram of the nine steps required for AD FS to enable SSO. Numbered arrows connect components labeled Web Server, External Client, Federation Service Proxy, Federation Server, and AD DS Domain Controller. The eight steps are: &#10;1. The client computer, which is located outside of the network, must access a web-based application on the web server. The client computer sends an HTTPS request to the web server.&#10;2. The web server receives the request and identifies that the client computer does not have a claim. &#10;3. The web server redirects the client computer to the Federation Service Proxy. The client computer sends an HTTPS request to the Federation Service Proxy. Depending on the scenario, the Federation Service Proxy might prompt the user for authentication or use Windows authentication to collect the user’s credentials. &#10;4. The Federation Service Proxy transmits the request and the credentials to the federation server.&#10;5. The federation server uses AD DS to authenticate the user.&#10;6. If authentication is successful, the federation server collects AD DS information about the user. That information is then used to generate the user’s claims. &#10;7. If the authentication is successful, the authentication information and other information is collected in a security token and passed back to the Federation Service Proxy.&#10;8. The Federation Service Proxy then passes the token to the client.&#10;9. The client then presents the token to the web server. &#10;• The web resource receives the request and validates the signed tokens. &#10;• The web resource uses the claims in the user’s token to provide access to the application.&#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166304" y="4254069"/>
            <a:ext cx="828851" cy="508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927590" y="4316552"/>
            <a:ext cx="596410" cy="604469"/>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Arrow Connector 75"/>
          <p:cNvCxnSpPr/>
          <p:nvPr/>
        </p:nvCxnSpPr>
        <p:spPr bwMode="auto">
          <a:xfrm flipH="1">
            <a:off x="2438400" y="3200400"/>
            <a:ext cx="1773236" cy="1025305"/>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82" name="Straight Arrow Connector 81" descr="Build 2 of 8. The Web server receives the request and identifies that the client computer does not have a claim. The Web server redirects the client computer to the Federation Service Proxy."/>
          <p:cNvCxnSpPr/>
          <p:nvPr/>
        </p:nvCxnSpPr>
        <p:spPr bwMode="auto">
          <a:xfrm flipV="1">
            <a:off x="2651125" y="3429000"/>
            <a:ext cx="1692275" cy="984984"/>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90" name="Straight Arrow Connector 89"/>
          <p:cNvCxnSpPr/>
          <p:nvPr/>
        </p:nvCxnSpPr>
        <p:spPr bwMode="auto">
          <a:xfrm>
            <a:off x="2474118" y="4891743"/>
            <a:ext cx="1786103" cy="213657"/>
          </a:xfrm>
          <a:prstGeom prst="straightConnector1">
            <a:avLst/>
          </a:prstGeom>
          <a:ln>
            <a:no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94" name="Straight Arrow Connector 93" descr="Build 1 of 8. The client computer, which is located outside of the network, must access a web-based application on the Web server. The client computer sends an HTTPS request to the Web server."/>
          <p:cNvCxnSpPr/>
          <p:nvPr/>
        </p:nvCxnSpPr>
        <p:spPr bwMode="auto">
          <a:xfrm flipH="1" flipV="1">
            <a:off x="2635820" y="4540943"/>
            <a:ext cx="1677454" cy="18345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00" name="Straight Arrow Connector 99" descr="Build 3 of 8. The client computer sends an HTTPS request to the Federation Service Proxy. Depending on the scenario, the Federation Service Proxy might prompt the user for authentication or use Integrated Windows authentication to collect the user’s credentials."/>
          <p:cNvCxnSpPr/>
          <p:nvPr/>
        </p:nvCxnSpPr>
        <p:spPr bwMode="auto">
          <a:xfrm>
            <a:off x="5034308" y="3257550"/>
            <a:ext cx="1980854" cy="152476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02" name="Straight Arrow Connector 101" descr="Build 6 of 8.  If authentication is successful, the federation server collects AD DS information about the user. That information is then used to generate the user’s claims."/>
          <p:cNvCxnSpPr/>
          <p:nvPr/>
        </p:nvCxnSpPr>
        <p:spPr bwMode="auto">
          <a:xfrm flipH="1" flipV="1">
            <a:off x="5257801" y="3124201"/>
            <a:ext cx="1838324" cy="140715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05" name="Straight Arrow Connector 104"/>
          <p:cNvCxnSpPr/>
          <p:nvPr/>
        </p:nvCxnSpPr>
        <p:spPr bwMode="auto">
          <a:xfrm>
            <a:off x="7252374" y="3387664"/>
            <a:ext cx="0" cy="94459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07" name="Straight Arrow Connector 106" descr="Build 4 of 8. The Federation Service Proxy passes on the request and the credentials to the federation server."/>
          <p:cNvCxnSpPr/>
          <p:nvPr/>
        </p:nvCxnSpPr>
        <p:spPr bwMode="auto">
          <a:xfrm flipV="1">
            <a:off x="7467600" y="3382996"/>
            <a:ext cx="0" cy="84270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12" name="Straight Arrow Connector 111" descr="The eigth and final build on the slide shows the client presenting the token to the web server. The web resource receives the request, validates the signed tokens, and uses the claims in the user’s token to provide access to the application."/>
          <p:cNvCxnSpPr/>
          <p:nvPr/>
        </p:nvCxnSpPr>
        <p:spPr bwMode="auto">
          <a:xfrm>
            <a:off x="2763255" y="4858423"/>
            <a:ext cx="1550019" cy="17077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pic>
        <p:nvPicPr>
          <p:cNvPr id="121" name="Picture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819" y="6172200"/>
            <a:ext cx="39273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657" y="6172200"/>
            <a:ext cx="39273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83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9" grpId="0" animBg="1"/>
      <p:bldP spid="33" grpId="0" animBg="1"/>
      <p:bldP spid="38" grpId="0" animBg="1"/>
      <p:bldP spid="42" grpId="0" animBg="1"/>
      <p:bldP spid="43" grpId="0" animBg="1"/>
      <p:bldP spid="56" grpId="0"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b1362bda-c78c-45d9-a064-97afa8f236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Device Registration?</a:t>
            </a:r>
          </a:p>
        </p:txBody>
      </p:sp>
      <p:sp>
        <p:nvSpPr>
          <p:cNvPr id="4" name="Content Placeholder 2"/>
          <p:cNvSpPr txBox="1">
            <a:spLocks/>
          </p:cNvSpPr>
          <p:nvPr/>
        </p:nvSpPr>
        <p:spPr>
          <a:xfrm>
            <a:off x="458788" y="1021216"/>
            <a:ext cx="8119156" cy="82704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600" b="0" kern="0" dirty="0">
                <a:solidFill>
                  <a:srgbClr val="000000"/>
                </a:solidFill>
              </a:rPr>
              <a:t>Access internal websites and company apps without entering credentials every time</a:t>
            </a:r>
          </a:p>
        </p:txBody>
      </p:sp>
      <p:sp>
        <p:nvSpPr>
          <p:cNvPr id="5" name="Text Placeholder 2"/>
          <p:cNvSpPr txBox="1">
            <a:spLocks/>
          </p:cNvSpPr>
          <p:nvPr/>
        </p:nvSpPr>
        <p:spPr>
          <a:xfrm>
            <a:off x="7147154" y="5676855"/>
            <a:ext cx="2125952" cy="6096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ct val="20000"/>
              </a:spcBef>
              <a:spcAft>
                <a:spcPts val="0"/>
              </a:spcAft>
              <a:buClr>
                <a:srgbClr val="0070C0"/>
              </a:buClr>
              <a:defRPr/>
            </a:pPr>
            <a:r>
              <a:rPr lang="en-US" sz="2000" b="0" dirty="0">
                <a:solidFill>
                  <a:sysClr val="windowText" lastClr="000000"/>
                </a:solidFill>
                <a:latin typeface="Segoe UI" pitchFamily="34" charset="0"/>
                <a:ea typeface="Segoe UI" pitchFamily="34" charset="0"/>
                <a:cs typeface="Segoe UI" pitchFamily="34" charset="0"/>
              </a:rPr>
              <a:t>Web</a:t>
            </a:r>
          </a:p>
          <a:p>
            <a:pPr lvl="0" fontAlgn="auto">
              <a:spcBef>
                <a:spcPct val="20000"/>
              </a:spcBef>
              <a:spcAft>
                <a:spcPts val="0"/>
              </a:spcAft>
              <a:buClr>
                <a:srgbClr val="0070C0"/>
              </a:buClr>
              <a:defRPr/>
            </a:pPr>
            <a:r>
              <a:rPr lang="en-US" sz="2000" b="0" dirty="0">
                <a:solidFill>
                  <a:sysClr val="windowText" lastClr="000000"/>
                </a:solidFill>
                <a:latin typeface="Segoe UI" pitchFamily="34" charset="0"/>
                <a:ea typeface="Segoe UI" pitchFamily="34" charset="0"/>
                <a:cs typeface="Segoe UI" pitchFamily="34" charset="0"/>
              </a:rPr>
              <a:t>claims-aware app</a:t>
            </a:r>
          </a:p>
        </p:txBody>
      </p:sp>
      <p:grpSp>
        <p:nvGrpSpPr>
          <p:cNvPr id="6" name="Group 5" descr="Illustration of two different devices that are enabled for Device Registration. Dotted lines labeled SSO pass from the devices through a firewall, indicating that the devices can access an internal company website with an SSO experience. The slide also depicts some of the required infrastructure servers for Device Registration. These are Active Directory Federation Services (AD FS), a domain controller certificate authority (CA), a web server, and Web Application Proxy, which can publish company apps to public network.&#10;&#10;"/>
          <p:cNvGrpSpPr/>
          <p:nvPr/>
        </p:nvGrpSpPr>
        <p:grpSpPr>
          <a:xfrm>
            <a:off x="273050" y="2042118"/>
            <a:ext cx="8246504" cy="4677896"/>
            <a:chOff x="273050" y="2042118"/>
            <a:chExt cx="8246504" cy="4677896"/>
          </a:xfrm>
        </p:grpSpPr>
        <p:sp>
          <p:nvSpPr>
            <p:cNvPr id="7" name="Text Placeholder 2"/>
            <p:cNvSpPr txBox="1">
              <a:spLocks/>
            </p:cNvSpPr>
            <p:nvPr/>
          </p:nvSpPr>
          <p:spPr>
            <a:xfrm>
              <a:off x="4040749" y="3297379"/>
              <a:ext cx="1371600" cy="6096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ct val="20000"/>
                </a:spcBef>
                <a:spcAft>
                  <a:spcPts val="0"/>
                </a:spcAft>
                <a:buClr>
                  <a:srgbClr val="0070C0"/>
                </a:buClr>
                <a:defRPr/>
              </a:pPr>
              <a:r>
                <a:rPr lang="en-US" sz="2000" b="0" dirty="0">
                  <a:solidFill>
                    <a:sysClr val="windowText" lastClr="000000"/>
                  </a:solidFill>
                  <a:latin typeface="Segoe UI" pitchFamily="34" charset="0"/>
                  <a:ea typeface="Segoe UI" pitchFamily="34" charset="0"/>
                  <a:cs typeface="Segoe UI" pitchFamily="34" charset="0"/>
                </a:rPr>
                <a:t>AD FS</a:t>
              </a:r>
            </a:p>
            <a:p>
              <a:pPr marL="457200" lvl="0" indent="-457200" fontAlgn="auto">
                <a:spcBef>
                  <a:spcPct val="20000"/>
                </a:spcBef>
                <a:spcAft>
                  <a:spcPts val="0"/>
                </a:spcAft>
                <a:buClr>
                  <a:srgbClr val="0070C0"/>
                </a:buClr>
                <a:buFont typeface="Arial" pitchFamily="34" charset="0"/>
                <a:buChar char="•"/>
                <a:defRPr/>
              </a:pPr>
              <a:endParaRPr lang="en-US" sz="2800" b="0" dirty="0">
                <a:solidFill>
                  <a:sysClr val="windowText" lastClr="000000"/>
                </a:solidFill>
                <a:latin typeface="Segoe UI" pitchFamily="34" charset="0"/>
                <a:ea typeface="Segoe UI" pitchFamily="34" charset="0"/>
                <a:cs typeface="Segoe UI" pitchFamily="34" charset="0"/>
              </a:endParaRPr>
            </a:p>
          </p:txBody>
        </p:sp>
        <p:sp>
          <p:nvSpPr>
            <p:cNvPr id="8" name="Text Placeholder 2"/>
            <p:cNvSpPr txBox="1">
              <a:spLocks/>
            </p:cNvSpPr>
            <p:nvPr/>
          </p:nvSpPr>
          <p:spPr>
            <a:xfrm>
              <a:off x="5644499" y="3292071"/>
              <a:ext cx="2779654" cy="6096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buClr>
                  <a:srgbClr val="0070C0"/>
                </a:buClr>
                <a:defRPr/>
              </a:pPr>
              <a:r>
                <a:rPr lang="en-US" sz="2000" b="0" dirty="0">
                  <a:solidFill>
                    <a:sysClr val="windowText" lastClr="000000"/>
                  </a:solidFill>
                  <a:latin typeface="Segoe UI" pitchFamily="34" charset="0"/>
                  <a:ea typeface="Segoe UI" pitchFamily="34" charset="0"/>
                  <a:cs typeface="Segoe UI" pitchFamily="34" charset="0"/>
                </a:rPr>
                <a:t>Domain controller</a:t>
              </a:r>
            </a:p>
            <a:p>
              <a:pPr lvl="0" fontAlgn="auto">
                <a:spcBef>
                  <a:spcPts val="0"/>
                </a:spcBef>
                <a:spcAft>
                  <a:spcPts val="0"/>
                </a:spcAft>
                <a:buClr>
                  <a:srgbClr val="0070C0"/>
                </a:buClr>
                <a:defRPr/>
              </a:pPr>
              <a:r>
                <a:rPr lang="en-US" sz="2000" b="0" dirty="0">
                  <a:solidFill>
                    <a:sysClr val="windowText" lastClr="000000"/>
                  </a:solidFill>
                  <a:latin typeface="Segoe UI" pitchFamily="34" charset="0"/>
                  <a:ea typeface="Segoe UI" pitchFamily="34" charset="0"/>
                  <a:cs typeface="Segoe UI" pitchFamily="34" charset="0"/>
                </a:rPr>
                <a:t>CA</a:t>
              </a:r>
            </a:p>
            <a:p>
              <a:pPr marL="457200" lvl="0" indent="-457200" fontAlgn="auto">
                <a:spcBef>
                  <a:spcPct val="20000"/>
                </a:spcBef>
                <a:spcAft>
                  <a:spcPts val="0"/>
                </a:spcAft>
                <a:buClr>
                  <a:srgbClr val="0070C0"/>
                </a:buClr>
                <a:buFont typeface="Arial" pitchFamily="34" charset="0"/>
                <a:buChar char="•"/>
                <a:defRPr/>
              </a:pPr>
              <a:endParaRPr lang="en-US" sz="2800" b="0" dirty="0">
                <a:solidFill>
                  <a:sysClr val="windowText" lastClr="000000"/>
                </a:solidFill>
                <a:latin typeface="Segoe UI" pitchFamily="34" charset="0"/>
                <a:ea typeface="Segoe UI" pitchFamily="34" charset="0"/>
                <a:cs typeface="Segoe UI" pitchFamily="34" charset="0"/>
              </a:endParaRPr>
            </a:p>
          </p:txBody>
        </p:sp>
        <p:sp>
          <p:nvSpPr>
            <p:cNvPr id="9" name="Text Placeholder 2"/>
            <p:cNvSpPr txBox="1">
              <a:spLocks/>
            </p:cNvSpPr>
            <p:nvPr/>
          </p:nvSpPr>
          <p:spPr>
            <a:xfrm>
              <a:off x="1308407" y="5925985"/>
              <a:ext cx="1952401" cy="6096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ct val="20000"/>
                </a:spcBef>
                <a:spcAft>
                  <a:spcPts val="0"/>
                </a:spcAft>
                <a:buClr>
                  <a:srgbClr val="0070C0"/>
                </a:buClr>
                <a:defRPr/>
              </a:pPr>
              <a:r>
                <a:rPr lang="bs-Latn-BA" sz="2000" b="0">
                  <a:solidFill>
                    <a:sysClr val="windowText" lastClr="000000"/>
                  </a:solidFill>
                  <a:latin typeface="Segoe UI" pitchFamily="34" charset="0"/>
                  <a:ea typeface="Segoe UI" pitchFamily="34" charset="0"/>
                  <a:cs typeface="Segoe UI" pitchFamily="34" charset="0"/>
                </a:rPr>
                <a:t>Registered device</a:t>
              </a:r>
              <a:endParaRPr lang="en-US" sz="2000" b="0" dirty="0">
                <a:solidFill>
                  <a:sysClr val="windowText" lastClr="000000"/>
                </a:solidFill>
                <a:latin typeface="Segoe UI" pitchFamily="34" charset="0"/>
                <a:ea typeface="Segoe UI" pitchFamily="34" charset="0"/>
                <a:cs typeface="Segoe UI" pitchFamily="34" charset="0"/>
              </a:endParaRPr>
            </a:p>
            <a:p>
              <a:pPr marL="457200" lvl="0" indent="-457200" fontAlgn="auto">
                <a:spcBef>
                  <a:spcPct val="20000"/>
                </a:spcBef>
                <a:spcAft>
                  <a:spcPts val="0"/>
                </a:spcAft>
                <a:buClr>
                  <a:srgbClr val="0070C0"/>
                </a:buClr>
                <a:buFont typeface="Arial" pitchFamily="34" charset="0"/>
                <a:buChar char="•"/>
                <a:defRPr/>
              </a:pPr>
              <a:endParaRPr lang="en-US" sz="2400" b="0" dirty="0">
                <a:solidFill>
                  <a:sysClr val="windowText" lastClr="000000"/>
                </a:solidFill>
                <a:latin typeface="Segoe UI" pitchFamily="34" charset="0"/>
                <a:ea typeface="Segoe UI" pitchFamily="34" charset="0"/>
                <a:cs typeface="Segoe UI" pitchFamily="34" charset="0"/>
              </a:endParaRPr>
            </a:p>
          </p:txBody>
        </p:sp>
        <p:cxnSp>
          <p:nvCxnSpPr>
            <p:cNvPr id="10" name="Straight Connector 9"/>
            <p:cNvCxnSpPr/>
            <p:nvPr/>
          </p:nvCxnSpPr>
          <p:spPr>
            <a:xfrm>
              <a:off x="1619672" y="4368190"/>
              <a:ext cx="3461761" cy="803219"/>
            </a:xfrm>
            <a:prstGeom prst="line">
              <a:avLst/>
            </a:prstGeom>
            <a:noFill/>
            <a:ln w="50800" cap="rnd" cmpd="sng" algn="ctr">
              <a:solidFill>
                <a:srgbClr val="FF0000"/>
              </a:solidFill>
              <a:prstDash val="sysDot"/>
              <a:miter lim="800000"/>
              <a:headEnd type="none"/>
              <a:tailEnd type="none"/>
            </a:ln>
            <a:effectLst/>
          </p:spPr>
        </p:cxnSp>
        <p:cxnSp>
          <p:nvCxnSpPr>
            <p:cNvPr id="11" name="Straight Connector 10"/>
            <p:cNvCxnSpPr/>
            <p:nvPr/>
          </p:nvCxnSpPr>
          <p:spPr>
            <a:xfrm flipV="1">
              <a:off x="1619672" y="5379513"/>
              <a:ext cx="3461761" cy="359426"/>
            </a:xfrm>
            <a:prstGeom prst="line">
              <a:avLst/>
            </a:prstGeom>
            <a:noFill/>
            <a:ln w="50800" cap="rnd" cmpd="sng" algn="ctr">
              <a:solidFill>
                <a:srgbClr val="FF0000"/>
              </a:solidFill>
              <a:prstDash val="sysDot"/>
              <a:miter lim="800000"/>
              <a:headEnd type="none"/>
              <a:tailEnd type="none"/>
            </a:ln>
            <a:effectLst/>
          </p:spPr>
        </p:cxnSp>
        <p:sp>
          <p:nvSpPr>
            <p:cNvPr id="12" name="Text Placeholder 2"/>
            <p:cNvSpPr txBox="1">
              <a:spLocks/>
            </p:cNvSpPr>
            <p:nvPr/>
          </p:nvSpPr>
          <p:spPr>
            <a:xfrm rot="982100">
              <a:off x="1863439" y="4201234"/>
              <a:ext cx="1126007" cy="6096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ct val="20000"/>
                </a:spcBef>
                <a:spcAft>
                  <a:spcPts val="0"/>
                </a:spcAft>
                <a:buClr>
                  <a:srgbClr val="0070C0"/>
                </a:buClr>
                <a:defRPr/>
              </a:pPr>
              <a:r>
                <a:rPr lang="en-US" sz="2000" b="0" dirty="0">
                  <a:solidFill>
                    <a:sysClr val="windowText" lastClr="000000"/>
                  </a:solidFill>
                  <a:latin typeface="Segoe UI" pitchFamily="34" charset="0"/>
                  <a:ea typeface="Segoe UI" pitchFamily="34" charset="0"/>
                  <a:cs typeface="Segoe UI" pitchFamily="34" charset="0"/>
                </a:rPr>
                <a:t>SSO</a:t>
              </a:r>
            </a:p>
            <a:p>
              <a:pPr marL="457200" lvl="0" indent="-457200" fontAlgn="auto">
                <a:spcBef>
                  <a:spcPct val="20000"/>
                </a:spcBef>
                <a:spcAft>
                  <a:spcPts val="0"/>
                </a:spcAft>
                <a:buClr>
                  <a:srgbClr val="0070C0"/>
                </a:buClr>
                <a:buFont typeface="Arial" pitchFamily="34" charset="0"/>
                <a:buChar char="•"/>
                <a:defRPr/>
              </a:pPr>
              <a:endParaRPr lang="en-US" sz="2800" b="0" dirty="0">
                <a:solidFill>
                  <a:sysClr val="windowText" lastClr="000000"/>
                </a:solidFill>
                <a:latin typeface="Segoe UI" pitchFamily="34" charset="0"/>
                <a:ea typeface="Segoe UI" pitchFamily="34" charset="0"/>
                <a:cs typeface="Segoe UI" pitchFamily="34" charset="0"/>
              </a:endParaRPr>
            </a:p>
          </p:txBody>
        </p:sp>
        <p:sp>
          <p:nvSpPr>
            <p:cNvPr id="13" name="Text Placeholder 2"/>
            <p:cNvSpPr txBox="1">
              <a:spLocks/>
            </p:cNvSpPr>
            <p:nvPr/>
          </p:nvSpPr>
          <p:spPr>
            <a:xfrm>
              <a:off x="4763433" y="5738939"/>
              <a:ext cx="2176384" cy="6096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ct val="20000"/>
                </a:spcBef>
                <a:spcAft>
                  <a:spcPts val="0"/>
                </a:spcAft>
                <a:buClr>
                  <a:srgbClr val="0070C0"/>
                </a:buClr>
                <a:defRPr/>
              </a:pPr>
              <a:r>
                <a:rPr lang="en-US" sz="2000" b="0" dirty="0">
                  <a:solidFill>
                    <a:sysClr val="windowText" lastClr="000000"/>
                  </a:solidFill>
                  <a:latin typeface="Segoe UI" pitchFamily="34" charset="0"/>
                  <a:ea typeface="Segoe UI" pitchFamily="34" charset="0"/>
                  <a:cs typeface="Segoe UI" pitchFamily="34" charset="0"/>
                </a:rPr>
                <a:t>Web Application Proxy</a:t>
              </a:r>
            </a:p>
            <a:p>
              <a:pPr marL="457200" lvl="0" indent="-457200" algn="ctr" fontAlgn="auto">
                <a:spcBef>
                  <a:spcPct val="20000"/>
                </a:spcBef>
                <a:spcAft>
                  <a:spcPts val="0"/>
                </a:spcAft>
                <a:buClr>
                  <a:srgbClr val="0070C0"/>
                </a:buClr>
                <a:buFont typeface="Arial" pitchFamily="34" charset="0"/>
                <a:buChar char="•"/>
                <a:defRPr/>
              </a:pPr>
              <a:endParaRPr lang="en-US" sz="2000" b="0" dirty="0">
                <a:solidFill>
                  <a:sysClr val="windowText" lastClr="000000"/>
                </a:solidFill>
                <a:latin typeface="Segoe UI" pitchFamily="34" charset="0"/>
                <a:ea typeface="Segoe UI" pitchFamily="34" charset="0"/>
                <a:cs typeface="Segoe UI" pitchFamily="34" charset="0"/>
              </a:endParaRPr>
            </a:p>
          </p:txBody>
        </p:sp>
        <p:cxnSp>
          <p:nvCxnSpPr>
            <p:cNvPr id="14" name="Straight Connector 13"/>
            <p:cNvCxnSpPr/>
            <p:nvPr/>
          </p:nvCxnSpPr>
          <p:spPr>
            <a:xfrm flipV="1">
              <a:off x="6025786" y="5108358"/>
              <a:ext cx="1324551" cy="41142"/>
            </a:xfrm>
            <a:prstGeom prst="line">
              <a:avLst/>
            </a:prstGeom>
            <a:noFill/>
            <a:ln w="50800" cap="rnd" cmpd="sng" algn="ctr">
              <a:solidFill>
                <a:srgbClr val="FF0000"/>
              </a:solidFill>
              <a:prstDash val="sysDot"/>
              <a:miter lim="800000"/>
              <a:headEnd type="none"/>
              <a:tailEnd type="none"/>
            </a:ln>
            <a:effectLst/>
          </p:spPr>
        </p:cxnSp>
        <p:sp>
          <p:nvSpPr>
            <p:cNvPr id="15" name="Text Placeholder 2"/>
            <p:cNvSpPr txBox="1">
              <a:spLocks/>
            </p:cNvSpPr>
            <p:nvPr/>
          </p:nvSpPr>
          <p:spPr>
            <a:xfrm rot="21302586">
              <a:off x="1994094" y="5268877"/>
              <a:ext cx="1126007" cy="6096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ct val="20000"/>
                </a:spcBef>
                <a:spcAft>
                  <a:spcPts val="0"/>
                </a:spcAft>
                <a:buClr>
                  <a:srgbClr val="0070C0"/>
                </a:buClr>
                <a:defRPr/>
              </a:pPr>
              <a:r>
                <a:rPr lang="en-US" sz="2000" b="0" dirty="0">
                  <a:solidFill>
                    <a:sysClr val="windowText" lastClr="000000"/>
                  </a:solidFill>
                  <a:latin typeface="Segoe UI" pitchFamily="34" charset="0"/>
                  <a:ea typeface="Segoe UI" pitchFamily="34" charset="0"/>
                  <a:cs typeface="Segoe UI" pitchFamily="34" charset="0"/>
                </a:rPr>
                <a:t>SSO</a:t>
              </a:r>
            </a:p>
            <a:p>
              <a:pPr marL="457200" lvl="0" indent="-457200" fontAlgn="auto">
                <a:spcBef>
                  <a:spcPct val="20000"/>
                </a:spcBef>
                <a:spcAft>
                  <a:spcPts val="0"/>
                </a:spcAft>
                <a:buClr>
                  <a:srgbClr val="0070C0"/>
                </a:buClr>
                <a:buFont typeface="Arial" pitchFamily="34" charset="0"/>
                <a:buChar char="•"/>
                <a:defRPr/>
              </a:pPr>
              <a:endParaRPr lang="en-US" sz="2800" b="0" dirty="0">
                <a:solidFill>
                  <a:sysClr val="windowText" lastClr="000000"/>
                </a:solidFill>
                <a:latin typeface="Segoe UI" pitchFamily="34" charset="0"/>
                <a:ea typeface="Segoe UI" pitchFamily="34" charset="0"/>
                <a:cs typeface="Segoe UI" pitchFamily="34" charset="0"/>
              </a:endParaRPr>
            </a:p>
          </p:txBody>
        </p:sp>
        <p:pic>
          <p:nvPicPr>
            <p:cNvPr id="1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050" y="634853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p:cNvPicPr>
            <p:nvPr/>
          </p:nvPicPr>
          <p:blipFill>
            <a:blip r:embed="rId4"/>
            <a:stretch>
              <a:fillRect/>
            </a:stretch>
          </p:blipFill>
          <p:spPr>
            <a:xfrm>
              <a:off x="4208389" y="2043767"/>
              <a:ext cx="619953" cy="1166969"/>
            </a:xfrm>
            <a:prstGeom prst="rect">
              <a:avLst/>
            </a:prstGeom>
          </p:spPr>
        </p:pic>
        <p:pic>
          <p:nvPicPr>
            <p:cNvPr id="18" name="Picture 17"/>
            <p:cNvPicPr>
              <a:picLocks noChangeAspect="1"/>
            </p:cNvPicPr>
            <p:nvPr/>
          </p:nvPicPr>
          <p:blipFill>
            <a:blip r:embed="rId4"/>
            <a:stretch>
              <a:fillRect/>
            </a:stretch>
          </p:blipFill>
          <p:spPr>
            <a:xfrm>
              <a:off x="6025786" y="2042118"/>
              <a:ext cx="619953" cy="1166969"/>
            </a:xfrm>
            <a:prstGeom prst="rect">
              <a:avLst/>
            </a:prstGeom>
          </p:spPr>
        </p:pic>
        <p:pic>
          <p:nvPicPr>
            <p:cNvPr id="19" name="Picture 18"/>
            <p:cNvPicPr>
              <a:picLocks noChangeAspect="1"/>
            </p:cNvPicPr>
            <p:nvPr/>
          </p:nvPicPr>
          <p:blipFill>
            <a:blip r:embed="rId4"/>
            <a:stretch>
              <a:fillRect/>
            </a:stretch>
          </p:blipFill>
          <p:spPr>
            <a:xfrm>
              <a:off x="5231672" y="4577278"/>
              <a:ext cx="619953" cy="1166969"/>
            </a:xfrm>
            <a:prstGeom prst="rect">
              <a:avLst/>
            </a:prstGeom>
          </p:spPr>
        </p:pic>
        <p:pic>
          <p:nvPicPr>
            <p:cNvPr id="20" name="Picture 19"/>
            <p:cNvPicPr>
              <a:picLocks noChangeAspect="1"/>
            </p:cNvPicPr>
            <p:nvPr/>
          </p:nvPicPr>
          <p:blipFill>
            <a:blip r:embed="rId4"/>
            <a:stretch>
              <a:fillRect/>
            </a:stretch>
          </p:blipFill>
          <p:spPr>
            <a:xfrm>
              <a:off x="7409487" y="4560221"/>
              <a:ext cx="619953" cy="1166969"/>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00706" y="5267391"/>
              <a:ext cx="618848" cy="618848"/>
            </a:xfrm>
            <a:prstGeom prst="rect">
              <a:avLst/>
            </a:prstGeom>
          </p:spPr>
        </p:pic>
        <p:pic>
          <p:nvPicPr>
            <p:cNvPr id="22" name="Picture 21"/>
            <p:cNvPicPr>
              <a:picLocks noChangeAspect="1"/>
            </p:cNvPicPr>
            <p:nvPr/>
          </p:nvPicPr>
          <p:blipFill>
            <a:blip r:embed="rId6"/>
            <a:stretch>
              <a:fillRect/>
            </a:stretch>
          </p:blipFill>
          <p:spPr>
            <a:xfrm>
              <a:off x="384885" y="3949804"/>
              <a:ext cx="1518894" cy="630483"/>
            </a:xfrm>
            <a:prstGeom prst="rect">
              <a:avLst/>
            </a:prstGeom>
          </p:spPr>
        </p:pic>
        <p:pic>
          <p:nvPicPr>
            <p:cNvPr id="23" name="Picture 22"/>
            <p:cNvPicPr>
              <a:picLocks noChangeAspect="1"/>
            </p:cNvPicPr>
            <p:nvPr/>
          </p:nvPicPr>
          <p:blipFill>
            <a:blip r:embed="rId7"/>
            <a:stretch>
              <a:fillRect/>
            </a:stretch>
          </p:blipFill>
          <p:spPr>
            <a:xfrm>
              <a:off x="775323" y="5171409"/>
              <a:ext cx="515255" cy="986344"/>
            </a:xfrm>
            <a:prstGeom prst="rect">
              <a:avLst/>
            </a:prstGeom>
          </p:spPr>
        </p:pic>
        <p:grpSp>
          <p:nvGrpSpPr>
            <p:cNvPr id="24" name="Group 23"/>
            <p:cNvGrpSpPr>
              <a:grpSpLocks noChangeAspect="1"/>
            </p:cNvGrpSpPr>
            <p:nvPr/>
          </p:nvGrpSpPr>
          <p:grpSpPr>
            <a:xfrm>
              <a:off x="3233213" y="4728459"/>
              <a:ext cx="1267866" cy="830492"/>
              <a:chOff x="3034223" y="2037174"/>
              <a:chExt cx="2311441" cy="1478128"/>
            </a:xfrm>
          </p:grpSpPr>
          <p:sp>
            <p:nvSpPr>
              <p:cNvPr id="25" name="Rectangle 24"/>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0440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2872443-a701-4b2e-a562-0a726c9760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Device Registration?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Device Registration usage scenarios:</a:t>
            </a:r>
          </a:p>
          <a:p>
            <a:pPr lvl="0"/>
            <a:r>
              <a:rPr lang="en-US" b="0" kern="0" dirty="0">
                <a:solidFill>
                  <a:srgbClr val="000000"/>
                </a:solidFill>
              </a:rPr>
              <a:t>IT department has some control over the devices:</a:t>
            </a:r>
          </a:p>
          <a:p>
            <a:pPr lvl="1"/>
            <a:r>
              <a:rPr lang="en-US" b="0" kern="0" dirty="0">
                <a:solidFill>
                  <a:srgbClr val="000000"/>
                </a:solidFill>
              </a:rPr>
              <a:t>Which company websites and apps can be accessed</a:t>
            </a:r>
          </a:p>
          <a:p>
            <a:pPr lvl="1"/>
            <a:r>
              <a:rPr lang="en-US" b="0" kern="0" dirty="0">
                <a:solidFill>
                  <a:srgbClr val="000000"/>
                </a:solidFill>
              </a:rPr>
              <a:t>Which device is represented in AD DS</a:t>
            </a:r>
          </a:p>
          <a:p>
            <a:pPr lvl="0"/>
            <a:r>
              <a:rPr lang="en-US" b="0" kern="0" dirty="0">
                <a:solidFill>
                  <a:srgbClr val="000000"/>
                </a:solidFill>
              </a:rPr>
              <a:t>The device is an additional user authentication factor:</a:t>
            </a:r>
          </a:p>
          <a:p>
            <a:pPr lvl="1"/>
            <a:r>
              <a:rPr lang="en-US" b="0" kern="0" dirty="0">
                <a:solidFill>
                  <a:srgbClr val="000000"/>
                </a:solidFill>
              </a:rPr>
              <a:t>User can access resources only from known devices</a:t>
            </a:r>
          </a:p>
          <a:p>
            <a:pPr lvl="1"/>
            <a:r>
              <a:rPr lang="en-US" b="0" kern="0" dirty="0">
                <a:solidFill>
                  <a:srgbClr val="000000"/>
                </a:solidFill>
              </a:rPr>
              <a:t>User is associated with the device enabled for Device Registration</a:t>
            </a:r>
          </a:p>
          <a:p>
            <a:pPr lvl="1"/>
            <a:r>
              <a:rPr lang="en-US" b="0" kern="0" dirty="0">
                <a:solidFill>
                  <a:srgbClr val="000000"/>
                </a:solidFill>
              </a:rPr>
              <a:t>Multiple users can register devices on the same device</a:t>
            </a:r>
          </a:p>
          <a:p>
            <a:pPr lvl="0"/>
            <a:endParaRPr lang="en-US" b="0" kern="0" dirty="0">
              <a:solidFill>
                <a:srgbClr val="000000"/>
              </a:solidFill>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423" y="632190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781" y="632190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75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00e1ab7-079a-4ca3-969b-ffd7cc4d79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Deploying AD FS</a:t>
            </a:r>
          </a:p>
        </p:txBody>
      </p:sp>
      <p:sp>
        <p:nvSpPr>
          <p:cNvPr id="3" name="Text Placeholder 2"/>
          <p:cNvSpPr>
            <a:spLocks noGrp="1"/>
          </p:cNvSpPr>
          <p:nvPr>
            <p:ph type="body" idx="1"/>
          </p:nvPr>
        </p:nvSpPr>
        <p:spPr/>
        <p:txBody>
          <a:bodyPr/>
          <a:lstStyle/>
          <a:p>
            <a:r>
              <a:rPr lang="en-US" dirty="0"/>
              <a:t>Components in an AD FS deployment
Prerequisites for an AD FS deployment
Public key infrastructure and certificate requirements
AD FS server roles
Demonstration: Installing the AD FS server role</a:t>
            </a:r>
          </a:p>
        </p:txBody>
      </p:sp>
    </p:spTree>
    <p:extLst>
      <p:ext uri="{BB962C8B-B14F-4D97-AF65-F5344CB8AC3E}">
        <p14:creationId xmlns:p14="http://schemas.microsoft.com/office/powerpoint/2010/main" val="369298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2a8c454-3315-4c46-8d07-7579ac9f60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in an AD FS deployment</a:t>
            </a:r>
          </a:p>
        </p:txBody>
      </p:sp>
      <p:graphicFrame>
        <p:nvGraphicFramePr>
          <p:cNvPr id="4" name="Table 3"/>
          <p:cNvGraphicFramePr>
            <a:graphicFrameLocks noGrp="1"/>
          </p:cNvGraphicFramePr>
          <p:nvPr>
            <p:extLst>
              <p:ext uri="{D42A27DB-BD31-4B8C-83A1-F6EECF244321}">
                <p14:modId xmlns:p14="http://schemas.microsoft.com/office/powerpoint/2010/main" val="477012490"/>
              </p:ext>
            </p:extLst>
          </p:nvPr>
        </p:nvGraphicFramePr>
        <p:xfrm>
          <a:off x="622570" y="1358089"/>
          <a:ext cx="7821038" cy="3627120"/>
        </p:xfrm>
        <a:graphic>
          <a:graphicData uri="http://schemas.openxmlformats.org/drawingml/2006/table">
            <a:tbl>
              <a:tblPr firstRow="1" bandRow="1">
                <a:tableStyleId>{F5AB1C69-6EDB-4FF4-983F-18BD219EF322}</a:tableStyleId>
              </a:tblPr>
              <a:tblGrid>
                <a:gridCol w="3910519">
                  <a:extLst>
                    <a:ext uri="{9D8B030D-6E8A-4147-A177-3AD203B41FA5}">
                      <a16:colId xmlns:a16="http://schemas.microsoft.com/office/drawing/2014/main" val="20000"/>
                    </a:ext>
                  </a:extLst>
                </a:gridCol>
                <a:gridCol w="3910519">
                  <a:extLst>
                    <a:ext uri="{9D8B030D-6E8A-4147-A177-3AD203B41FA5}">
                      <a16:colId xmlns:a16="http://schemas.microsoft.com/office/drawing/2014/main" val="20001"/>
                    </a:ext>
                  </a:extLst>
                </a:gridCol>
              </a:tblGrid>
              <a:tr h="370840">
                <a:tc gridSpan="2">
                  <a:txBody>
                    <a:bodyPr/>
                    <a:lstStyle/>
                    <a:p>
                      <a:pPr marL="0" algn="l" defTabSz="914400" rtl="0" eaLnBrk="1" latinLnBrk="0" hangingPunct="1"/>
                      <a:r>
                        <a:rPr lang="en-US" sz="2800" b="0" kern="1200" dirty="0">
                          <a:solidFill>
                            <a:schemeClr val="tx1"/>
                          </a:solidFill>
                          <a:latin typeface="Segoe UI" panose="020B0502040204020203" pitchFamily="34" charset="0"/>
                          <a:cs typeface="Segoe UI" panose="020B0502040204020203" pitchFamily="34" charset="0"/>
                        </a:rPr>
                        <a:t>AD</a:t>
                      </a:r>
                      <a:r>
                        <a:rPr lang="en-US" sz="2800" b="0" kern="1200" baseline="0" dirty="0">
                          <a:solidFill>
                            <a:schemeClr val="tx1"/>
                          </a:solidFill>
                          <a:latin typeface="Segoe UI" panose="020B0502040204020203" pitchFamily="34" charset="0"/>
                          <a:cs typeface="Segoe UI" panose="020B0502040204020203" pitchFamily="34" charset="0"/>
                        </a:rPr>
                        <a:t> FS components:</a:t>
                      </a:r>
                      <a:endParaRPr lang="en-US" sz="28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tc hMerge="1">
                  <a:txBody>
                    <a:bodyPr/>
                    <a:lstStyle/>
                    <a:p>
                      <a:pPr marL="0" algn="l" defTabSz="914400" rtl="0" eaLnBrk="1" latinLnBrk="0" hangingPunct="1"/>
                      <a:endParaRPr lang="en-US" sz="24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70840">
                <a:tc>
                  <a:txBody>
                    <a:bodyPr/>
                    <a:lstStyle/>
                    <a:p>
                      <a:pPr marL="342900" indent="-342900" algn="l" defTabSz="914400" rtl="0" eaLnBrk="1" latinLnBrk="0" hangingPunct="1">
                        <a:buClr>
                          <a:srgbClr val="0070C0"/>
                        </a:buClr>
                        <a:buFont typeface="Arial" panose="020B0604020202020204" pitchFamily="34" charset="0"/>
                        <a:buChar char="•"/>
                      </a:pPr>
                      <a:r>
                        <a:rPr lang="en-US" sz="2400" kern="1200" dirty="0">
                          <a:latin typeface="Segoe UI" panose="020B0502040204020203" pitchFamily="34" charset="0"/>
                          <a:cs typeface="Segoe UI" panose="020B0502040204020203" pitchFamily="34" charset="0"/>
                        </a:rPr>
                        <a:t>Federation server</a:t>
                      </a:r>
                      <a:endParaRPr lang="en-US" sz="24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342900" indent="-342900" algn="l" defTabSz="914400" rtl="0" eaLnBrk="1" latinLnBrk="0" hangingPunct="1">
                        <a:buClr>
                          <a:srgbClr val="0070C0"/>
                        </a:buClr>
                        <a:buFont typeface="Arial" panose="020B0604020202020204" pitchFamily="34" charset="0"/>
                        <a:buChar char="•"/>
                      </a:pPr>
                      <a:r>
                        <a:rPr lang="en-US" sz="2400" kern="1200" dirty="0">
                          <a:latin typeface="Segoe UI" panose="020B0502040204020203" pitchFamily="34" charset="0"/>
                          <a:cs typeface="Segoe UI" panose="020B0502040204020203" pitchFamily="34" charset="0"/>
                        </a:rPr>
                        <a:t>Relying parties</a:t>
                      </a:r>
                      <a:endParaRPr lang="en-US" sz="24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370840">
                <a:tc>
                  <a:txBody>
                    <a:bodyPr/>
                    <a:lstStyle/>
                    <a:p>
                      <a:pPr marL="342900" indent="-342900">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Federation server proxy/ Web Application</a:t>
                      </a:r>
                      <a:r>
                        <a:rPr lang="en-US" sz="2400" baseline="0" dirty="0">
                          <a:latin typeface="Segoe UI" panose="020B0502040204020203" pitchFamily="34" charset="0"/>
                          <a:cs typeface="Segoe UI" panose="020B0502040204020203" pitchFamily="34" charset="0"/>
                        </a:rPr>
                        <a:t> Proxy</a:t>
                      </a:r>
                      <a:endPar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342900" indent="-342900">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Claims provider trust</a:t>
                      </a:r>
                      <a:endPar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370840">
                <a:tc>
                  <a:txBody>
                    <a:bodyPr/>
                    <a:lstStyle/>
                    <a:p>
                      <a:pPr marL="342900" indent="-342900">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Claims</a:t>
                      </a:r>
                      <a:endPar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342900" indent="-342900">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Relying party trust</a:t>
                      </a:r>
                      <a:endPar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0">
                <a:tc>
                  <a:txBody>
                    <a:bodyPr/>
                    <a:lstStyle/>
                    <a:p>
                      <a:pPr marL="342900" indent="-342900">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Claim</a:t>
                      </a:r>
                      <a:r>
                        <a:rPr lang="en-US" sz="2400" baseline="0" dirty="0">
                          <a:latin typeface="Segoe UI" panose="020B0502040204020203" pitchFamily="34" charset="0"/>
                          <a:cs typeface="Segoe UI" panose="020B0502040204020203" pitchFamily="34" charset="0"/>
                        </a:rPr>
                        <a:t> rules</a:t>
                      </a:r>
                      <a:endPar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342900" indent="-342900">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Certificates</a:t>
                      </a:r>
                      <a:endPar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r h="370840">
                <a:tc>
                  <a:txBody>
                    <a:bodyPr/>
                    <a:lstStyle/>
                    <a:p>
                      <a:pPr marL="342900" indent="-342900">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Attribute store</a:t>
                      </a:r>
                      <a:endPar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342900" indent="-342900">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Endpoints</a:t>
                      </a:r>
                      <a:endPar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r h="370840">
                <a:tc>
                  <a:txBody>
                    <a:bodyPr/>
                    <a:lstStyle/>
                    <a:p>
                      <a:pPr marL="342900" indent="-342900">
                        <a:buClr>
                          <a:srgbClr val="0070C0"/>
                        </a:buClr>
                        <a:buFont typeface="Arial" panose="020B0604020202020204" pitchFamily="34" charset="0"/>
                        <a:buChar char="•"/>
                      </a:pPr>
                      <a:r>
                        <a:rPr lang="en-US" sz="2400" dirty="0">
                          <a:latin typeface="Segoe UI" panose="020B0502040204020203" pitchFamily="34" charset="0"/>
                          <a:cs typeface="Segoe UI" panose="020B0502040204020203" pitchFamily="34" charset="0"/>
                        </a:rPr>
                        <a:t>Claims providers</a:t>
                      </a:r>
                      <a:endPar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342900" indent="-342900">
                        <a:buClr>
                          <a:srgbClr val="0070C0"/>
                        </a:buClr>
                        <a:buFont typeface="Arial" panose="020B0604020202020204" pitchFamily="34" charset="0"/>
                        <a:buChar char="•"/>
                      </a:pPr>
                      <a:endPar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909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f742dee-2778-48a7-a77b-8ef0f35255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for an AD FS deployment</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8738" lvl="0" indent="0">
              <a:buNone/>
              <a:defRPr/>
            </a:pPr>
            <a:r>
              <a:rPr lang="en-US" b="0" kern="0" dirty="0">
                <a:solidFill>
                  <a:srgbClr val="000000"/>
                </a:solidFill>
              </a:rPr>
              <a:t>Successful AD FS deployment includes the following critical infrastructure:</a:t>
            </a:r>
          </a:p>
          <a:p>
            <a:pPr marL="344488" lvl="2" indent="-290513">
              <a:buSzPct val="90000"/>
              <a:defRPr/>
            </a:pPr>
            <a:r>
              <a:rPr lang="en-GB" sz="2400" b="0" kern="0" dirty="0">
                <a:solidFill>
                  <a:srgbClr val="000000"/>
                </a:solidFill>
              </a:rPr>
              <a:t>TCP/IP network connectivity</a:t>
            </a:r>
          </a:p>
          <a:p>
            <a:pPr marL="344488" lvl="2" indent="-290513">
              <a:buSzPct val="90000"/>
              <a:defRPr/>
            </a:pPr>
            <a:r>
              <a:rPr lang="en-US" sz="2400" b="0" kern="0" dirty="0">
                <a:solidFill>
                  <a:srgbClr val="000000"/>
                </a:solidFill>
              </a:rPr>
              <a:t>AD DS</a:t>
            </a:r>
          </a:p>
          <a:p>
            <a:pPr marL="344488" lvl="2" indent="-290513">
              <a:buSzPct val="90000"/>
              <a:defRPr/>
            </a:pPr>
            <a:r>
              <a:rPr lang="en-US" sz="2400" b="0" kern="0" dirty="0">
                <a:solidFill>
                  <a:srgbClr val="000000"/>
                </a:solidFill>
              </a:rPr>
              <a:t>Attribute stores</a:t>
            </a:r>
          </a:p>
          <a:p>
            <a:pPr marL="344488" lvl="2" indent="-290513">
              <a:buSzPct val="90000"/>
              <a:defRPr/>
            </a:pPr>
            <a:r>
              <a:rPr lang="en-CA" sz="2400" b="0" kern="0" dirty="0">
                <a:solidFill>
                  <a:srgbClr val="000000"/>
                </a:solidFill>
              </a:rPr>
              <a:t>DNS</a:t>
            </a:r>
            <a:endParaRPr lang="en-US" sz="2400" b="0" kern="0" dirty="0">
              <a:solidFill>
                <a:srgbClr val="000000"/>
              </a:solidFill>
            </a:endParaRPr>
          </a:p>
          <a:p>
            <a:pPr marL="0" lvl="1">
              <a:buSzPct val="90000"/>
              <a:defRPr/>
            </a:pP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51954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aa307a3-e83f-4c48-892f-889ce632c16a">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03406" cy="740664"/>
          </a:xfrm>
        </p:spPr>
        <p:txBody>
          <a:bodyPr/>
          <a:lstStyle/>
          <a:p>
            <a:r>
              <a:rPr lang="en-US" dirty="0"/>
              <a:t>Public key infrastructure and certificate requirements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Certificates used by AD FS:</a:t>
            </a:r>
          </a:p>
          <a:p>
            <a:pPr lvl="1"/>
            <a:r>
              <a:rPr lang="en-US" b="0" kern="0" dirty="0">
                <a:solidFill>
                  <a:srgbClr val="000000"/>
                </a:solidFill>
              </a:rPr>
              <a:t>Service communication certificates</a:t>
            </a:r>
          </a:p>
          <a:p>
            <a:pPr lvl="1"/>
            <a:r>
              <a:rPr lang="en-US" b="0" kern="0" dirty="0">
                <a:solidFill>
                  <a:srgbClr val="000000"/>
                </a:solidFill>
              </a:rPr>
              <a:t>Token-signing certificates</a:t>
            </a:r>
          </a:p>
          <a:p>
            <a:pPr lvl="1"/>
            <a:r>
              <a:rPr lang="en-US" b="0" kern="0" dirty="0">
                <a:solidFill>
                  <a:srgbClr val="000000"/>
                </a:solidFill>
              </a:rPr>
              <a:t>Token-decrypting certificates</a:t>
            </a:r>
          </a:p>
          <a:p>
            <a:pPr lvl="0"/>
            <a:endParaRPr lang="en-US" b="0" kern="0" dirty="0">
              <a:solidFill>
                <a:srgbClr val="000000"/>
              </a:solidFill>
            </a:endParaRPr>
          </a:p>
          <a:p>
            <a:pPr lvl="0"/>
            <a:r>
              <a:rPr lang="en-US" b="0" kern="0" dirty="0">
                <a:solidFill>
                  <a:srgbClr val="000000"/>
                </a:solidFill>
              </a:rPr>
              <a:t>When choosing certificates, ensure that the service communication certificate is trusted by all federation partners and clients</a:t>
            </a:r>
          </a:p>
          <a:p>
            <a:pPr lvl="0"/>
            <a:endParaRPr lang="en-US" b="0" kern="0" dirty="0">
              <a:solidFill>
                <a:srgbClr val="000000"/>
              </a:solidFill>
            </a:endParaRPr>
          </a:p>
        </p:txBody>
      </p:sp>
    </p:spTree>
    <p:extLst>
      <p:ext uri="{BB962C8B-B14F-4D97-AF65-F5344CB8AC3E}">
        <p14:creationId xmlns:p14="http://schemas.microsoft.com/office/powerpoint/2010/main" val="3270359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37a89f8-4052-4fb1-b88c-9593445121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FS server roles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Claims provider federation server:</a:t>
            </a:r>
          </a:p>
          <a:p>
            <a:pPr lvl="1"/>
            <a:r>
              <a:rPr lang="en-US" b="0" kern="0" dirty="0">
                <a:solidFill>
                  <a:srgbClr val="000000"/>
                </a:solidFill>
              </a:rPr>
              <a:t>Authenticates internal users</a:t>
            </a:r>
          </a:p>
          <a:p>
            <a:pPr lvl="1"/>
            <a:r>
              <a:rPr lang="en-US" b="0" kern="0" dirty="0">
                <a:solidFill>
                  <a:srgbClr val="000000"/>
                </a:solidFill>
              </a:rPr>
              <a:t>Issues signed tokens containing user claims</a:t>
            </a:r>
          </a:p>
          <a:p>
            <a:pPr lvl="0"/>
            <a:r>
              <a:rPr lang="en-US" b="0" kern="0" dirty="0">
                <a:solidFill>
                  <a:srgbClr val="000000"/>
                </a:solidFill>
              </a:rPr>
              <a:t>Relying party federation server:</a:t>
            </a:r>
          </a:p>
          <a:p>
            <a:pPr lvl="1"/>
            <a:r>
              <a:rPr lang="en-US" b="0" kern="0" dirty="0">
                <a:solidFill>
                  <a:srgbClr val="000000"/>
                </a:solidFill>
              </a:rPr>
              <a:t>Consumes tokens from the claims provider</a:t>
            </a:r>
          </a:p>
          <a:p>
            <a:pPr lvl="1"/>
            <a:r>
              <a:rPr lang="en-US" b="0" kern="0" dirty="0">
                <a:solidFill>
                  <a:srgbClr val="000000"/>
                </a:solidFill>
              </a:rPr>
              <a:t>Issues tokens for application access</a:t>
            </a:r>
          </a:p>
          <a:p>
            <a:pPr lvl="0"/>
            <a:r>
              <a:rPr lang="en-US" b="0" kern="0" dirty="0">
                <a:solidFill>
                  <a:srgbClr val="000000"/>
                </a:solidFill>
              </a:rPr>
              <a:t>Federation service proxy:</a:t>
            </a:r>
          </a:p>
          <a:p>
            <a:pPr lvl="1"/>
            <a:r>
              <a:rPr lang="en-US" b="0" kern="0" dirty="0">
                <a:solidFill>
                  <a:srgbClr val="000000"/>
                </a:solidFill>
              </a:rPr>
              <a:t>Is deployed in a perimeter network</a:t>
            </a:r>
          </a:p>
          <a:p>
            <a:pPr lvl="1"/>
            <a:r>
              <a:rPr lang="en-US" b="0" kern="0" dirty="0">
                <a:solidFill>
                  <a:srgbClr val="000000"/>
                </a:solidFill>
              </a:rPr>
              <a:t>Provides a layer of security for internal federation servers</a:t>
            </a:r>
          </a:p>
        </p:txBody>
      </p:sp>
    </p:spTree>
    <p:extLst>
      <p:ext uri="{BB962C8B-B14F-4D97-AF65-F5344CB8AC3E}">
        <p14:creationId xmlns:p14="http://schemas.microsoft.com/office/powerpoint/2010/main" val="48032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80f29b8-8e0d-4501-a7be-87cfd1cc4c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Installing the AD FS server role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1"/>
            <a:r>
              <a:rPr lang="en-GB" b="0" kern="0" dirty="0">
                <a:solidFill>
                  <a:srgbClr val="000000"/>
                </a:solidFill>
              </a:rPr>
              <a:t>Install AD FS</a:t>
            </a:r>
          </a:p>
          <a:p>
            <a:pPr lvl="1"/>
            <a:r>
              <a:rPr lang="en-GB" b="0" kern="0" dirty="0">
                <a:solidFill>
                  <a:srgbClr val="000000"/>
                </a:solidFill>
              </a:rPr>
              <a:t>Add a DNS record for AD FS</a:t>
            </a:r>
          </a:p>
          <a:p>
            <a:pPr lvl="1"/>
            <a:r>
              <a:rPr lang="en-GB" b="0" kern="0" dirty="0">
                <a:solidFill>
                  <a:srgbClr val="000000"/>
                </a:solidFill>
              </a:rPr>
              <a:t>Configure AD FS</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765096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091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44d322de-4aed-497e-80af-e745df6718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AD FS
Deploying AD FS
Implementing AD FS for a single organization
Implementing Web Application Proxy
Implementing SSO with Microsoft online services</a:t>
            </a:r>
          </a:p>
        </p:txBody>
      </p:sp>
    </p:spTree>
    <p:extLst>
      <p:ext uri="{BB962C8B-B14F-4D97-AF65-F5344CB8AC3E}">
        <p14:creationId xmlns:p14="http://schemas.microsoft.com/office/powerpoint/2010/main" val="201938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3964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86d398d-4603-474a-b992-7e8e001d736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84449" cy="740664"/>
          </a:xfrm>
        </p:spPr>
        <p:txBody>
          <a:bodyPr/>
          <a:lstStyle/>
          <a:p>
            <a:r>
              <a:rPr lang="en-US" dirty="0"/>
              <a:t>Lesson 3: Implementing AD FS for a single organization</a:t>
            </a:r>
          </a:p>
        </p:txBody>
      </p:sp>
      <p:sp>
        <p:nvSpPr>
          <p:cNvPr id="3" name="Text Placeholder 2"/>
          <p:cNvSpPr>
            <a:spLocks noGrp="1"/>
          </p:cNvSpPr>
          <p:nvPr>
            <p:ph type="body" idx="1"/>
          </p:nvPr>
        </p:nvSpPr>
        <p:spPr/>
        <p:txBody>
          <a:bodyPr/>
          <a:lstStyle/>
          <a:p>
            <a:r>
              <a:rPr lang="en-US" dirty="0"/>
              <a:t>AD FS claims
AD FS claim rules
Claims provider trust
Relying party trust
Demonstration: Configuring claims provider and relying party trusts</a:t>
            </a:r>
          </a:p>
        </p:txBody>
      </p:sp>
    </p:spTree>
    <p:extLst>
      <p:ext uri="{BB962C8B-B14F-4D97-AF65-F5344CB8AC3E}">
        <p14:creationId xmlns:p14="http://schemas.microsoft.com/office/powerpoint/2010/main" val="2290429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b9f5944-653b-4018-bbc6-9dd8e0b1af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FS claims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Claims provide information about users from the claims provider to the relying party</a:t>
            </a:r>
          </a:p>
          <a:p>
            <a:pPr lvl="0"/>
            <a:endParaRPr lang="en-US" sz="2400" b="0" kern="0" dirty="0">
              <a:solidFill>
                <a:srgbClr val="000000"/>
              </a:solidFill>
            </a:endParaRPr>
          </a:p>
          <a:p>
            <a:pPr lvl="0"/>
            <a:r>
              <a:rPr lang="en-US" b="0" kern="0" dirty="0">
                <a:solidFill>
                  <a:srgbClr val="000000"/>
                </a:solidFill>
              </a:rPr>
              <a:t>AD FS:</a:t>
            </a:r>
          </a:p>
          <a:p>
            <a:pPr lvl="1"/>
            <a:r>
              <a:rPr lang="en-US" b="0" kern="0" dirty="0">
                <a:solidFill>
                  <a:srgbClr val="000000"/>
                </a:solidFill>
              </a:rPr>
              <a:t>Provides a default set of built-in claims</a:t>
            </a:r>
          </a:p>
          <a:p>
            <a:pPr lvl="1"/>
            <a:r>
              <a:rPr lang="en-US" b="0" kern="0" dirty="0">
                <a:solidFill>
                  <a:srgbClr val="000000"/>
                </a:solidFill>
              </a:rPr>
              <a:t>Enables the creation of custom claims</a:t>
            </a:r>
          </a:p>
          <a:p>
            <a:pPr lvl="1"/>
            <a:r>
              <a:rPr lang="en-US" b="0" kern="0" dirty="0">
                <a:solidFill>
                  <a:srgbClr val="000000"/>
                </a:solidFill>
              </a:rPr>
              <a:t>Requires each claim have a unique URI</a:t>
            </a:r>
          </a:p>
          <a:p>
            <a:pPr lvl="0"/>
            <a:endParaRPr lang="en-US" sz="2400" b="0" kern="0" dirty="0">
              <a:solidFill>
                <a:srgbClr val="000000"/>
              </a:solidFill>
            </a:endParaRPr>
          </a:p>
          <a:p>
            <a:pPr lvl="0"/>
            <a:r>
              <a:rPr lang="en-US" b="0" kern="0" dirty="0">
                <a:solidFill>
                  <a:srgbClr val="000000"/>
                </a:solidFill>
              </a:rPr>
              <a:t>Claims can be:</a:t>
            </a:r>
          </a:p>
          <a:p>
            <a:pPr lvl="1"/>
            <a:r>
              <a:rPr lang="en-US" b="0" kern="0" dirty="0">
                <a:solidFill>
                  <a:srgbClr val="000000"/>
                </a:solidFill>
              </a:rPr>
              <a:t>Retrieved from an attribute store</a:t>
            </a:r>
          </a:p>
          <a:p>
            <a:pPr lvl="1"/>
            <a:r>
              <a:rPr lang="en-US" b="0" kern="0" dirty="0">
                <a:solidFill>
                  <a:srgbClr val="000000"/>
                </a:solidFill>
              </a:rPr>
              <a:t>Calculated based on retrieved values</a:t>
            </a:r>
          </a:p>
          <a:p>
            <a:pPr lvl="1"/>
            <a:r>
              <a:rPr lang="en-US" b="0" kern="0" dirty="0">
                <a:solidFill>
                  <a:srgbClr val="000000"/>
                </a:solidFill>
              </a:rPr>
              <a:t>Transformed into alternate values</a:t>
            </a:r>
          </a:p>
          <a:p>
            <a:pPr lvl="0"/>
            <a:endParaRPr lang="en-US" b="0" kern="0" dirty="0">
              <a:solidFill>
                <a:srgbClr val="000000"/>
              </a:solidFill>
            </a:endParaRPr>
          </a:p>
        </p:txBody>
      </p:sp>
    </p:spTree>
    <p:extLst>
      <p:ext uri="{BB962C8B-B14F-4D97-AF65-F5344CB8AC3E}">
        <p14:creationId xmlns:p14="http://schemas.microsoft.com/office/powerpoint/2010/main" val="405978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8d10fab-756a-4eb7-a1aa-4028fcfc92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FS claim rules</a:t>
            </a:r>
          </a:p>
        </p:txBody>
      </p:sp>
      <p:sp>
        <p:nvSpPr>
          <p:cNvPr id="4" name="Content Placeholder 2"/>
          <p:cNvSpPr txBox="1">
            <a:spLocks/>
          </p:cNvSpPr>
          <p:nvPr/>
        </p:nvSpPr>
        <p:spPr>
          <a:xfrm>
            <a:off x="458788" y="1021214"/>
            <a:ext cx="8119156" cy="55891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Claim rules define how claims are sent and consumed by AD FS servers</a:t>
            </a:r>
          </a:p>
          <a:p>
            <a:pPr lvl="0"/>
            <a:endParaRPr lang="en-US" sz="800" b="0" kern="0" dirty="0">
              <a:solidFill>
                <a:srgbClr val="000000"/>
              </a:solidFill>
            </a:endParaRPr>
          </a:p>
          <a:p>
            <a:pPr lvl="0"/>
            <a:r>
              <a:rPr lang="en-US" b="0" kern="0" dirty="0">
                <a:solidFill>
                  <a:srgbClr val="000000"/>
                </a:solidFill>
              </a:rPr>
              <a:t>Claims provider rules are acceptance transform rules</a:t>
            </a:r>
          </a:p>
          <a:p>
            <a:pPr lvl="0"/>
            <a:endParaRPr lang="en-US" sz="800" b="0" kern="0" dirty="0">
              <a:solidFill>
                <a:srgbClr val="000000"/>
              </a:solidFill>
            </a:endParaRPr>
          </a:p>
          <a:p>
            <a:pPr lvl="0"/>
            <a:r>
              <a:rPr lang="en-US" b="0" kern="0" dirty="0">
                <a:solidFill>
                  <a:srgbClr val="000000"/>
                </a:solidFill>
              </a:rPr>
              <a:t>Relying party rules can be:</a:t>
            </a:r>
          </a:p>
          <a:p>
            <a:pPr lvl="1"/>
            <a:r>
              <a:rPr lang="en-US" b="0" kern="0" dirty="0">
                <a:solidFill>
                  <a:srgbClr val="000000"/>
                </a:solidFill>
              </a:rPr>
              <a:t>Issuance transform rules</a:t>
            </a:r>
          </a:p>
          <a:p>
            <a:pPr lvl="1"/>
            <a:r>
              <a:rPr lang="en-US" b="0" kern="0" dirty="0">
                <a:solidFill>
                  <a:srgbClr val="000000"/>
                </a:solidFill>
              </a:rPr>
              <a:t>Issuance authorization rules</a:t>
            </a:r>
          </a:p>
          <a:p>
            <a:pPr lvl="1"/>
            <a:r>
              <a:rPr lang="en-US" b="0" kern="0" dirty="0">
                <a:solidFill>
                  <a:srgbClr val="000000"/>
                </a:solidFill>
              </a:rPr>
              <a:t>Delegation authorization rules</a:t>
            </a:r>
          </a:p>
          <a:p>
            <a:pPr lvl="0"/>
            <a:endParaRPr lang="en-US" sz="800" b="0" kern="0" dirty="0">
              <a:solidFill>
                <a:srgbClr val="000000"/>
              </a:solidFill>
            </a:endParaRPr>
          </a:p>
          <a:p>
            <a:pPr lvl="0"/>
            <a:r>
              <a:rPr lang="en-US" b="0" kern="0" dirty="0">
                <a:solidFill>
                  <a:srgbClr val="000000"/>
                </a:solidFill>
              </a:rPr>
              <a:t>AD FS servers provide default claim rules, templates, and a syntax for creating custom claim rules</a:t>
            </a:r>
          </a:p>
          <a:p>
            <a:pPr lvl="0"/>
            <a:endParaRPr lang="en-US" b="0" kern="0" dirty="0">
              <a:solidFill>
                <a:srgbClr val="000000"/>
              </a:solidFill>
            </a:endParaRPr>
          </a:p>
        </p:txBody>
      </p:sp>
    </p:spTree>
    <p:extLst>
      <p:ext uri="{BB962C8B-B14F-4D97-AF65-F5344CB8AC3E}">
        <p14:creationId xmlns:p14="http://schemas.microsoft.com/office/powerpoint/2010/main" val="1421960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9dc201f-33c5-417b-b1f4-d57c94e481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Claims provider trust</a:t>
            </a:r>
          </a:p>
        </p:txBody>
      </p:sp>
      <p:sp>
        <p:nvSpPr>
          <p:cNvPr id="4" name="Content Placeholder 1"/>
          <p:cNvSpPr txBox="1">
            <a:spLocks/>
          </p:cNvSpPr>
          <p:nvPr/>
        </p:nvSpPr>
        <p:spPr>
          <a:xfrm>
            <a:off x="458788" y="1021214"/>
            <a:ext cx="8119156" cy="53795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Claims provider trusts:</a:t>
            </a:r>
          </a:p>
          <a:p>
            <a:pPr lvl="1"/>
            <a:r>
              <a:rPr lang="en-US" b="0" kern="0" dirty="0">
                <a:solidFill>
                  <a:srgbClr val="000000"/>
                </a:solidFill>
              </a:rPr>
              <a:t>Are configured on the relying party federation server</a:t>
            </a:r>
          </a:p>
          <a:p>
            <a:pPr lvl="1"/>
            <a:r>
              <a:rPr lang="en-US" b="0" kern="0" dirty="0">
                <a:solidFill>
                  <a:srgbClr val="000000"/>
                </a:solidFill>
              </a:rPr>
              <a:t>Identify the claims provider</a:t>
            </a:r>
          </a:p>
          <a:p>
            <a:pPr lvl="1"/>
            <a:r>
              <a:rPr lang="en-US" b="0" kern="0" dirty="0">
                <a:solidFill>
                  <a:srgbClr val="000000"/>
                </a:solidFill>
              </a:rPr>
              <a:t>Configure the claim rules for the claims provider</a:t>
            </a:r>
          </a:p>
          <a:p>
            <a:pPr lvl="1"/>
            <a:endParaRPr lang="en-US" sz="800" b="0" kern="0" dirty="0">
              <a:solidFill>
                <a:srgbClr val="000000"/>
              </a:solidFill>
            </a:endParaRPr>
          </a:p>
          <a:p>
            <a:pPr lvl="0"/>
            <a:r>
              <a:rPr lang="en-US" b="0" kern="0" dirty="0">
                <a:solidFill>
                  <a:srgbClr val="000000"/>
                </a:solidFill>
              </a:rPr>
              <a:t>In a single-organization scenario, a claims provider trust called Active Directory defines </a:t>
            </a:r>
            <a:br>
              <a:rPr lang="en-US" b="0" kern="0" dirty="0">
                <a:solidFill>
                  <a:srgbClr val="000000"/>
                </a:solidFill>
              </a:rPr>
            </a:br>
            <a:r>
              <a:rPr lang="en-US" b="0" kern="0" dirty="0">
                <a:solidFill>
                  <a:srgbClr val="000000"/>
                </a:solidFill>
              </a:rPr>
              <a:t>how AD DS user credentials are processed</a:t>
            </a:r>
          </a:p>
          <a:p>
            <a:pPr lvl="0"/>
            <a:endParaRPr lang="en-US" sz="800" b="0" kern="0" dirty="0">
              <a:solidFill>
                <a:srgbClr val="000000"/>
              </a:solidFill>
            </a:endParaRPr>
          </a:p>
          <a:p>
            <a:pPr lvl="0"/>
            <a:r>
              <a:rPr lang="en-US" b="0" kern="0" dirty="0">
                <a:solidFill>
                  <a:srgbClr val="000000"/>
                </a:solidFill>
              </a:rPr>
              <a:t>Claims provider trusts can be configured by:</a:t>
            </a:r>
          </a:p>
          <a:p>
            <a:pPr lvl="1"/>
            <a:r>
              <a:rPr lang="en-US" b="0" kern="0" dirty="0">
                <a:solidFill>
                  <a:srgbClr val="000000"/>
                </a:solidFill>
              </a:rPr>
              <a:t>Importing the federation metadata</a:t>
            </a:r>
          </a:p>
          <a:p>
            <a:pPr lvl="1"/>
            <a:r>
              <a:rPr lang="en-US" b="0" kern="0" dirty="0">
                <a:solidFill>
                  <a:srgbClr val="000000"/>
                </a:solidFill>
              </a:rPr>
              <a:t>Importing a configuration file</a:t>
            </a:r>
          </a:p>
          <a:p>
            <a:pPr lvl="1"/>
            <a:r>
              <a:rPr lang="en-US" b="0" kern="0" dirty="0">
                <a:solidFill>
                  <a:srgbClr val="000000"/>
                </a:solidFill>
              </a:rPr>
              <a:t>Configuring the trust manually </a:t>
            </a:r>
          </a:p>
        </p:txBody>
      </p:sp>
    </p:spTree>
    <p:extLst>
      <p:ext uri="{BB962C8B-B14F-4D97-AF65-F5344CB8AC3E}">
        <p14:creationId xmlns:p14="http://schemas.microsoft.com/office/powerpoint/2010/main" val="350806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9835dd2d-624a-419c-9200-7f05237194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Relying party trust</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Relying party trusts:</a:t>
            </a:r>
          </a:p>
          <a:p>
            <a:pPr lvl="1"/>
            <a:r>
              <a:rPr lang="en-US" b="0" kern="0" dirty="0">
                <a:solidFill>
                  <a:srgbClr val="000000"/>
                </a:solidFill>
              </a:rPr>
              <a:t>Are configured on the claims provider federation server</a:t>
            </a:r>
          </a:p>
          <a:p>
            <a:pPr lvl="1"/>
            <a:r>
              <a:rPr lang="en-US" b="0" kern="0" dirty="0">
                <a:solidFill>
                  <a:srgbClr val="000000"/>
                </a:solidFill>
              </a:rPr>
              <a:t>Identify the relying party</a:t>
            </a:r>
          </a:p>
          <a:p>
            <a:pPr lvl="1"/>
            <a:r>
              <a:rPr lang="en-US" b="0" kern="0" dirty="0">
                <a:solidFill>
                  <a:srgbClr val="000000"/>
                </a:solidFill>
              </a:rPr>
              <a:t>Configure the claim rules for the relying party</a:t>
            </a:r>
          </a:p>
          <a:p>
            <a:pPr lvl="0"/>
            <a:endParaRPr lang="en-US" sz="800" b="0" kern="0" dirty="0">
              <a:solidFill>
                <a:srgbClr val="000000"/>
              </a:solidFill>
            </a:endParaRPr>
          </a:p>
          <a:p>
            <a:pPr lvl="0"/>
            <a:r>
              <a:rPr lang="en-US" b="0" kern="0" dirty="0">
                <a:solidFill>
                  <a:srgbClr val="000000"/>
                </a:solidFill>
              </a:rPr>
              <a:t>In a single-organization scenario, a relying party trust defines the connection to internal applications</a:t>
            </a:r>
          </a:p>
          <a:p>
            <a:pPr lvl="0"/>
            <a:endParaRPr lang="en-US" sz="800" b="0" kern="0" dirty="0">
              <a:solidFill>
                <a:srgbClr val="000000"/>
              </a:solidFill>
            </a:endParaRPr>
          </a:p>
          <a:p>
            <a:pPr lvl="0"/>
            <a:r>
              <a:rPr lang="en-US" b="0" kern="0" dirty="0">
                <a:solidFill>
                  <a:srgbClr val="000000"/>
                </a:solidFill>
              </a:rPr>
              <a:t>You can configure relying party trusts by:</a:t>
            </a:r>
          </a:p>
          <a:p>
            <a:pPr lvl="1"/>
            <a:r>
              <a:rPr lang="en-US" b="0" kern="0" dirty="0">
                <a:solidFill>
                  <a:srgbClr val="000000"/>
                </a:solidFill>
              </a:rPr>
              <a:t>Importing the federation metadata</a:t>
            </a:r>
          </a:p>
          <a:p>
            <a:pPr lvl="1"/>
            <a:r>
              <a:rPr lang="en-US" b="0" kern="0" dirty="0">
                <a:solidFill>
                  <a:srgbClr val="000000"/>
                </a:solidFill>
              </a:rPr>
              <a:t>Importing a configuration file</a:t>
            </a:r>
          </a:p>
          <a:p>
            <a:pPr lvl="1"/>
            <a:r>
              <a:rPr lang="en-US" b="0" kern="0" dirty="0">
                <a:solidFill>
                  <a:srgbClr val="000000"/>
                </a:solidFill>
              </a:rPr>
              <a:t>Manually configuring the trust</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281883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ff12f94-d0e2-48d6-88da-0bf7878d05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claims provider and relying party trusts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1"/>
            <a:r>
              <a:rPr lang="en-US" b="0" kern="0" dirty="0">
                <a:solidFill>
                  <a:srgbClr val="000000"/>
                </a:solidFill>
              </a:rPr>
              <a:t>Configure a claims provider trust</a:t>
            </a:r>
          </a:p>
          <a:p>
            <a:pPr lvl="1"/>
            <a:r>
              <a:rPr lang="en-US" b="0" kern="0" dirty="0">
                <a:solidFill>
                  <a:srgbClr val="000000"/>
                </a:solidFill>
              </a:rPr>
              <a:t>Configure a WIF application for AD FS</a:t>
            </a:r>
          </a:p>
          <a:p>
            <a:pPr lvl="1"/>
            <a:r>
              <a:rPr lang="en-US" b="0" kern="0" dirty="0">
                <a:solidFill>
                  <a:srgbClr val="000000"/>
                </a:solidFill>
              </a:rPr>
              <a:t>Configure a relying party trust</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107126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4813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1242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58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ea367f19-9d6e-41a1-9059-59031fe9de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AD FS</a:t>
            </a:r>
          </a:p>
        </p:txBody>
      </p:sp>
      <p:sp>
        <p:nvSpPr>
          <p:cNvPr id="3" name="Text Placeholder 2"/>
          <p:cNvSpPr>
            <a:spLocks noGrp="1"/>
          </p:cNvSpPr>
          <p:nvPr>
            <p:ph type="body" idx="1"/>
          </p:nvPr>
        </p:nvSpPr>
        <p:spPr/>
        <p:txBody>
          <a:bodyPr/>
          <a:lstStyle/>
          <a:p>
            <a:r>
              <a:rPr lang="en-US" dirty="0"/>
              <a:t>What is identity federation?
What is claims-based identity?
Web services overview
What is AD FS?
Overview of Web Application Proxy
AD FS and SSO in a single organization
What is Device Registration?</a:t>
            </a:r>
          </a:p>
        </p:txBody>
      </p:sp>
    </p:spTree>
    <p:extLst>
      <p:ext uri="{BB962C8B-B14F-4D97-AF65-F5344CB8AC3E}">
        <p14:creationId xmlns:p14="http://schemas.microsoft.com/office/powerpoint/2010/main" val="3993612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faade76e-eba6-469e-8d82-3f88fb4c75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 Implementing AD FS</a:t>
            </a:r>
          </a:p>
        </p:txBody>
      </p:sp>
      <p:sp>
        <p:nvSpPr>
          <p:cNvPr id="3" name="Text Placeholder 2"/>
          <p:cNvSpPr>
            <a:spLocks noGrp="1"/>
          </p:cNvSpPr>
          <p:nvPr>
            <p:ph type="body" idx="1"/>
          </p:nvPr>
        </p:nvSpPr>
        <p:spPr/>
        <p:txBody>
          <a:bodyPr/>
          <a:lstStyle/>
          <a:p>
            <a:r>
              <a:rPr lang="en-US" dirty="0"/>
              <a:t>Exercise 1: Installing and configuring AD FS
Exercise 2: Configuring an internal application for AD FS</a:t>
            </a:r>
          </a:p>
        </p:txBody>
      </p:sp>
      <p:sp>
        <p:nvSpPr>
          <p:cNvPr id="4" name="TextBox 3"/>
          <p:cNvSpPr txBox="1"/>
          <p:nvPr/>
        </p:nvSpPr>
        <p:spPr>
          <a:xfrm>
            <a:off x="458788" y="2589877"/>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9" y="2979266"/>
            <a:ext cx="7848304" cy="3108543"/>
          </a:xfrm>
          <a:prstGeom prst="rect">
            <a:avLst/>
          </a:prstGeom>
          <a:noFill/>
        </p:spPr>
        <p:txBody>
          <a:bodyPr vert="horz" wrap="squar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20743C-LON-DC1</a:t>
            </a:r>
            <a:br>
              <a:rPr lang="en-US" sz="2800" dirty="0">
                <a:latin typeface="Segoe UI" panose="020B0502040204020203" pitchFamily="34" charset="0"/>
              </a:rPr>
            </a:br>
            <a:r>
              <a:rPr lang="en-US" sz="2800" dirty="0">
                <a:latin typeface="Segoe UI" panose="020B0502040204020203" pitchFamily="34" charset="0"/>
              </a:rPr>
              <a:t>				20743C-LON-SVR1</a:t>
            </a:r>
            <a:br>
              <a:rPr lang="en-US" sz="2800" dirty="0">
                <a:latin typeface="Segoe UI" panose="020B0502040204020203" pitchFamily="34" charset="0"/>
              </a:rPr>
            </a:br>
            <a:r>
              <a:rPr lang="en-US" sz="2800" dirty="0">
                <a:latin typeface="Segoe UI" panose="020B0502040204020203" pitchFamily="34" charset="0"/>
              </a:rPr>
              <a:t>				20743C-LON-SVR2</a:t>
            </a:r>
            <a:br>
              <a:rPr lang="en-US" sz="2800" dirty="0">
                <a:latin typeface="Segoe UI" panose="020B0502040204020203" pitchFamily="34" charset="0"/>
              </a:rPr>
            </a:br>
            <a:r>
              <a:rPr lang="en-US" sz="2800" dirty="0">
                <a:latin typeface="Segoe UI" panose="020B0502040204020203" pitchFamily="34" charset="0"/>
              </a:rPr>
              <a:t>				20743C-LON-CL1</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Adatum\Administrator</a:t>
            </a:r>
            <a:br>
              <a:rPr lang="en-US" sz="2800" dirty="0">
                <a:latin typeface="Segoe UI" panose="020B0502040204020203" pitchFamily="34" charset="0"/>
              </a:rPr>
            </a:br>
            <a:r>
              <a:rPr lang="en-US" sz="2800" dirty="0">
                <a:latin typeface="Segoe UI" panose="020B0502040204020203" pitchFamily="34" charset="0"/>
              </a:rPr>
              <a:t>				Adatum\Beth</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55 minutes</a:t>
            </a:r>
          </a:p>
        </p:txBody>
      </p:sp>
    </p:spTree>
    <p:extLst>
      <p:ext uri="{BB962C8B-B14F-4D97-AF65-F5344CB8AC3E}">
        <p14:creationId xmlns:p14="http://schemas.microsoft.com/office/powerpoint/2010/main" val="3354305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40382187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4401205"/>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Adatum Corporation plans to implement AD FS. In the initial deployment, the company plans to use AD FS to implement SSO for internal users who access an application on a web server. As one of the senior network administrators at Adatum, it is your responsibility to implement this AD FS solution. As a proof of concept, you plan to deploy a sample claims-aware application, and configure AD FS to enable internal users to access the application. </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5366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577eebe3-f99f-4025-a17d-a48bece021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Why is it important to configure adfs.adatum.com to use as a host name for the AD FS service?
How can you test whether AD FS is functioning properly?</a:t>
            </a:r>
          </a:p>
        </p:txBody>
      </p:sp>
    </p:spTree>
    <p:extLst>
      <p:ext uri="{BB962C8B-B14F-4D97-AF65-F5344CB8AC3E}">
        <p14:creationId xmlns:p14="http://schemas.microsoft.com/office/powerpoint/2010/main" val="1139854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fac5b2c0-48bd-434b-8643-9beb5874dd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Implementing Web Application Proxy</a:t>
            </a:r>
          </a:p>
        </p:txBody>
      </p:sp>
      <p:sp>
        <p:nvSpPr>
          <p:cNvPr id="3" name="Text Placeholder 2"/>
          <p:cNvSpPr>
            <a:spLocks noGrp="1"/>
          </p:cNvSpPr>
          <p:nvPr>
            <p:ph type="body" idx="1"/>
          </p:nvPr>
        </p:nvSpPr>
        <p:spPr/>
        <p:txBody>
          <a:bodyPr/>
          <a:lstStyle/>
          <a:p>
            <a:r>
              <a:rPr lang="en-US" dirty="0"/>
              <a:t>What is new in Web Application Proxy?
Configuring an application
Web Application Proxy and AD FS proxy
Demonstration: Installing and configuring Web Application Proxy</a:t>
            </a:r>
          </a:p>
        </p:txBody>
      </p:sp>
    </p:spTree>
    <p:extLst>
      <p:ext uri="{BB962C8B-B14F-4D97-AF65-F5344CB8AC3E}">
        <p14:creationId xmlns:p14="http://schemas.microsoft.com/office/powerpoint/2010/main" val="320757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66ff0343-b613-4bb7-8dc4-cfd9904180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new in Web Application Proxy?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Windows Server 2016 includes several improvements to the Web Application Proxy role, including:</a:t>
            </a:r>
          </a:p>
          <a:p>
            <a:pPr lvl="1"/>
            <a:r>
              <a:rPr lang="en-GB" b="0" kern="0" dirty="0">
                <a:solidFill>
                  <a:srgbClr val="000000"/>
                </a:solidFill>
              </a:rPr>
              <a:t>Preauthentication for HTTP Basic application publishing</a:t>
            </a:r>
          </a:p>
          <a:p>
            <a:pPr lvl="1"/>
            <a:r>
              <a:rPr lang="en-GB" b="0" kern="0" dirty="0">
                <a:solidFill>
                  <a:srgbClr val="000000"/>
                </a:solidFill>
              </a:rPr>
              <a:t>Wildcard domain publishing of applications</a:t>
            </a:r>
          </a:p>
          <a:p>
            <a:pPr lvl="1"/>
            <a:r>
              <a:rPr lang="en-GB" b="0" kern="0" dirty="0">
                <a:solidFill>
                  <a:srgbClr val="000000"/>
                </a:solidFill>
              </a:rPr>
              <a:t>HTTP to HTTPS redirection</a:t>
            </a:r>
          </a:p>
          <a:p>
            <a:pPr lvl="1"/>
            <a:r>
              <a:rPr lang="en-GB" b="0" kern="0" dirty="0">
                <a:solidFill>
                  <a:srgbClr val="000000"/>
                </a:solidFill>
              </a:rPr>
              <a:t>HTTP Publishing</a:t>
            </a:r>
          </a:p>
          <a:p>
            <a:pPr lvl="0"/>
            <a:endParaRPr lang="en-US" b="0" kern="0" dirty="0">
              <a:solidFill>
                <a:srgbClr val="000000"/>
              </a:solidFill>
            </a:endParaRPr>
          </a:p>
        </p:txBody>
      </p:sp>
    </p:spTree>
    <p:extLst>
      <p:ext uri="{BB962C8B-B14F-4D97-AF65-F5344CB8AC3E}">
        <p14:creationId xmlns:p14="http://schemas.microsoft.com/office/powerpoint/2010/main" val="1634664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e2183f22-4011-4f73-a014-08b152e9d0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an application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Preauthentication types:</a:t>
            </a:r>
          </a:p>
          <a:p>
            <a:pPr lvl="1"/>
            <a:r>
              <a:rPr lang="en-US" b="0" kern="0" dirty="0">
                <a:solidFill>
                  <a:srgbClr val="000000"/>
                </a:solidFill>
              </a:rPr>
              <a:t>AD FS</a:t>
            </a:r>
          </a:p>
          <a:p>
            <a:pPr lvl="1"/>
            <a:r>
              <a:rPr lang="en-US" b="0" kern="0" dirty="0">
                <a:solidFill>
                  <a:srgbClr val="000000"/>
                </a:solidFill>
              </a:rPr>
              <a:t>Pass-through</a:t>
            </a:r>
          </a:p>
          <a:p>
            <a:pPr lvl="0"/>
            <a:r>
              <a:rPr lang="en-US" b="0" kern="0" dirty="0">
                <a:solidFill>
                  <a:srgbClr val="000000"/>
                </a:solidFill>
              </a:rPr>
              <a:t>URLs:</a:t>
            </a:r>
          </a:p>
          <a:p>
            <a:pPr lvl="1"/>
            <a:r>
              <a:rPr lang="en-US" b="0" kern="0" dirty="0">
                <a:solidFill>
                  <a:srgbClr val="000000"/>
                </a:solidFill>
              </a:rPr>
              <a:t>External</a:t>
            </a:r>
          </a:p>
          <a:p>
            <a:pPr lvl="1"/>
            <a:r>
              <a:rPr lang="en-US" b="0" kern="0" dirty="0">
                <a:solidFill>
                  <a:srgbClr val="000000"/>
                </a:solidFill>
              </a:rPr>
              <a:t>Internal server</a:t>
            </a:r>
          </a:p>
          <a:p>
            <a:pPr lvl="0"/>
            <a:r>
              <a:rPr lang="en-US" b="0" kern="0" dirty="0">
                <a:solidFill>
                  <a:srgbClr val="000000"/>
                </a:solidFill>
              </a:rPr>
              <a:t>Certificates</a:t>
            </a:r>
          </a:p>
          <a:p>
            <a:pPr lvl="0"/>
            <a:endParaRPr lang="en-US" b="0" kern="0" dirty="0">
              <a:solidFill>
                <a:srgbClr val="000000"/>
              </a:solidFill>
            </a:endParaRPr>
          </a:p>
        </p:txBody>
      </p:sp>
      <p:grpSp>
        <p:nvGrpSpPr>
          <p:cNvPr id="5" name="Group 4" descr="A diagram of the location of Web Application Proxy in relation to the Internet and an intranet application. A drawing of three elements includes, from left to right, an office building labeled “Intranet Application,” a secure server labeled “Web Application Proxy,” and a globe labeled “Internet.” The Web Application Proxy has a brick wall on either side of it, indicating a firewall.&#10;&#10;"/>
          <p:cNvGrpSpPr/>
          <p:nvPr/>
        </p:nvGrpSpPr>
        <p:grpSpPr>
          <a:xfrm>
            <a:off x="216134" y="4398222"/>
            <a:ext cx="8293338" cy="2082068"/>
            <a:chOff x="216134" y="4874472"/>
            <a:chExt cx="8293338" cy="2082068"/>
          </a:xfrm>
        </p:grpSpPr>
        <p:sp>
          <p:nvSpPr>
            <p:cNvPr id="6" name="TextBox 5"/>
            <p:cNvSpPr txBox="1"/>
            <p:nvPr/>
          </p:nvSpPr>
          <p:spPr>
            <a:xfrm>
              <a:off x="216134" y="6544028"/>
              <a:ext cx="2331087" cy="369332"/>
            </a:xfrm>
            <a:prstGeom prst="rect">
              <a:avLst/>
            </a:prstGeom>
            <a:noFill/>
          </p:spPr>
          <p:txBody>
            <a:bodyPr wrap="none" rtlCol="0">
              <a:spAutoFit/>
            </a:bodyPr>
            <a:lstStyle/>
            <a:p>
              <a:pPr lvl="0" algn="ctr"/>
              <a:r>
                <a:rPr lang="en-US" dirty="0">
                  <a:solidFill>
                    <a:srgbClr val="000000"/>
                  </a:solidFill>
                  <a:latin typeface="Segoe UI" panose="020B0502040204020203" pitchFamily="34" charset="0"/>
                  <a:cs typeface="Segoe UI" panose="020B0502040204020203" pitchFamily="34" charset="0"/>
                </a:rPr>
                <a:t>Intranet application</a:t>
              </a:r>
            </a:p>
          </p:txBody>
        </p:sp>
        <p:sp>
          <p:nvSpPr>
            <p:cNvPr id="7" name="TextBox 6"/>
            <p:cNvSpPr txBox="1"/>
            <p:nvPr/>
          </p:nvSpPr>
          <p:spPr>
            <a:xfrm>
              <a:off x="3174954" y="6544027"/>
              <a:ext cx="2675220" cy="369332"/>
            </a:xfrm>
            <a:prstGeom prst="rect">
              <a:avLst/>
            </a:prstGeom>
            <a:noFill/>
          </p:spPr>
          <p:txBody>
            <a:bodyPr wrap="none" rtlCol="0">
              <a:spAutoFit/>
            </a:bodyPr>
            <a:lstStyle/>
            <a:p>
              <a:pPr lvl="0" algn="ctr"/>
              <a:r>
                <a:rPr lang="en-US" dirty="0">
                  <a:solidFill>
                    <a:srgbClr val="000000"/>
                  </a:solidFill>
                  <a:latin typeface="Segoe UI" panose="020B0502040204020203" pitchFamily="34" charset="0"/>
                  <a:cs typeface="Segoe UI" panose="020B0502040204020203" pitchFamily="34" charset="0"/>
                </a:rPr>
                <a:t>Web Application Proxy</a:t>
              </a:r>
            </a:p>
          </p:txBody>
        </p:sp>
        <p:sp>
          <p:nvSpPr>
            <p:cNvPr id="8" name="TextBox 7"/>
            <p:cNvSpPr txBox="1"/>
            <p:nvPr/>
          </p:nvSpPr>
          <p:spPr>
            <a:xfrm>
              <a:off x="7137872" y="6544026"/>
              <a:ext cx="1371600" cy="369332"/>
            </a:xfrm>
            <a:prstGeom prst="rect">
              <a:avLst/>
            </a:prstGeom>
            <a:noFill/>
          </p:spPr>
          <p:txBody>
            <a:bodyPr wrap="square" rtlCol="0">
              <a:spAutoFit/>
            </a:bodyPr>
            <a:lstStyle/>
            <a:p>
              <a:pPr lvl="0" algn="ctr"/>
              <a:r>
                <a:rPr lang="en-US" dirty="0">
                  <a:solidFill>
                    <a:srgbClr val="000000"/>
                  </a:solidFill>
                  <a:latin typeface="Segoe UI" panose="020B0502040204020203" pitchFamily="34" charset="0"/>
                  <a:cs typeface="Segoe UI" panose="020B0502040204020203" pitchFamily="34" charset="0"/>
                </a:rPr>
                <a:t>Internet</a:t>
              </a:r>
            </a:p>
          </p:txBody>
        </p:sp>
        <p:grpSp>
          <p:nvGrpSpPr>
            <p:cNvPr id="9" name="Group 8"/>
            <p:cNvGrpSpPr/>
            <p:nvPr/>
          </p:nvGrpSpPr>
          <p:grpSpPr>
            <a:xfrm>
              <a:off x="3675102" y="4874472"/>
              <a:ext cx="2082068" cy="2082068"/>
              <a:chOff x="3829986" y="4480593"/>
              <a:chExt cx="2082068" cy="2082068"/>
            </a:xfrm>
          </p:grpSpPr>
          <p:pic>
            <p:nvPicPr>
              <p:cNvPr id="53" name="Picture 52"/>
              <p:cNvPicPr>
                <a:picLocks noChangeAspect="1"/>
              </p:cNvPicPr>
              <p:nvPr/>
            </p:nvPicPr>
            <p:blipFill>
              <a:blip r:embed="rId3"/>
              <a:stretch>
                <a:fillRect/>
              </a:stretch>
            </p:blipFill>
            <p:spPr>
              <a:xfrm>
                <a:off x="4203508" y="4726054"/>
                <a:ext cx="619953" cy="1166969"/>
              </a:xfrm>
              <a:prstGeom prst="rect">
                <a:avLst/>
              </a:prstGeom>
            </p:spPr>
          </p:pic>
          <p:pic>
            <p:nvPicPr>
              <p:cNvPr id="54" name="Picture 53"/>
              <p:cNvPicPr>
                <a:picLocks noChangeAspect="1"/>
              </p:cNvPicPr>
              <p:nvPr/>
            </p:nvPicPr>
            <p:blipFill>
              <a:blip r:embed="rId4"/>
              <a:stretch>
                <a:fillRect/>
              </a:stretch>
            </p:blipFill>
            <p:spPr>
              <a:xfrm>
                <a:off x="3829986" y="4480593"/>
                <a:ext cx="2082068" cy="2082068"/>
              </a:xfrm>
              <a:prstGeom prst="rect">
                <a:avLst/>
              </a:prstGeom>
            </p:spPr>
          </p:pic>
        </p:grpSp>
        <p:grpSp>
          <p:nvGrpSpPr>
            <p:cNvPr id="10" name="Group 9"/>
            <p:cNvGrpSpPr>
              <a:grpSpLocks noChangeAspect="1"/>
            </p:cNvGrpSpPr>
            <p:nvPr/>
          </p:nvGrpSpPr>
          <p:grpSpPr>
            <a:xfrm>
              <a:off x="5583530" y="5521277"/>
              <a:ext cx="1207642" cy="791044"/>
              <a:chOff x="3034223" y="2037174"/>
              <a:chExt cx="2311441" cy="1478128"/>
            </a:xfrm>
          </p:grpSpPr>
          <p:sp>
            <p:nvSpPr>
              <p:cNvPr id="38" name="Rectangle 37"/>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a:grpSpLocks noChangeAspect="1"/>
            </p:cNvGrpSpPr>
            <p:nvPr/>
          </p:nvGrpSpPr>
          <p:grpSpPr>
            <a:xfrm>
              <a:off x="2251544" y="5543269"/>
              <a:ext cx="1207642" cy="791044"/>
              <a:chOff x="3034223" y="2037174"/>
              <a:chExt cx="2311441" cy="1478128"/>
            </a:xfrm>
          </p:grpSpPr>
          <p:sp>
            <p:nvSpPr>
              <p:cNvPr id="23" name="Rectangle 22"/>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Freeform 11"/>
            <p:cNvSpPr>
              <a:spLocks noChangeAspect="1" noEditPoints="1"/>
            </p:cNvSpPr>
            <p:nvPr/>
          </p:nvSpPr>
          <p:spPr bwMode="auto">
            <a:xfrm>
              <a:off x="7201806" y="5076151"/>
              <a:ext cx="1307666" cy="1423903"/>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nvGrpSpPr>
            <p:cNvPr id="13" name="Group 12"/>
            <p:cNvGrpSpPr/>
            <p:nvPr/>
          </p:nvGrpSpPr>
          <p:grpSpPr>
            <a:xfrm>
              <a:off x="708218" y="5065288"/>
              <a:ext cx="1094816" cy="1316607"/>
              <a:chOff x="6790054" y="1915428"/>
              <a:chExt cx="1094816" cy="1316607"/>
            </a:xfrm>
          </p:grpSpPr>
          <p:pic>
            <p:nvPicPr>
              <p:cNvPr id="14" name="Picture 13"/>
              <p:cNvPicPr>
                <a:picLocks noChangeAspect="1"/>
              </p:cNvPicPr>
              <p:nvPr/>
            </p:nvPicPr>
            <p:blipFill>
              <a:blip r:embed="rId3"/>
              <a:stretch>
                <a:fillRect/>
              </a:stretch>
            </p:blipFill>
            <p:spPr>
              <a:xfrm>
                <a:off x="6790054" y="1915428"/>
                <a:ext cx="619953" cy="1166969"/>
              </a:xfrm>
              <a:prstGeom prst="rect">
                <a:avLst/>
              </a:prstGeom>
            </p:spPr>
          </p:pic>
          <p:grpSp>
            <p:nvGrpSpPr>
              <p:cNvPr id="15" name="Group 14"/>
              <p:cNvGrpSpPr>
                <a:grpSpLocks noChangeAspect="1"/>
              </p:cNvGrpSpPr>
              <p:nvPr/>
            </p:nvGrpSpPr>
            <p:grpSpPr>
              <a:xfrm>
                <a:off x="6935144" y="2491170"/>
                <a:ext cx="949726" cy="740865"/>
                <a:chOff x="1507436" y="1799127"/>
                <a:chExt cx="3681068" cy="2752580"/>
              </a:xfrm>
            </p:grpSpPr>
            <p:sp>
              <p:nvSpPr>
                <p:cNvPr id="16" name="Rectangle 1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Isosceles Triangle 1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2" name="5-Point Star 2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2133799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01d616f6-7e4b-4ba5-90d0-983252de5c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Proxy and AD FS proxy</a:t>
            </a:r>
          </a:p>
        </p:txBody>
      </p:sp>
      <p:sp>
        <p:nvSpPr>
          <p:cNvPr id="4" name="Content Placeholder 1"/>
          <p:cNvSpPr txBox="1">
            <a:spLocks/>
          </p:cNvSpPr>
          <p:nvPr/>
        </p:nvSpPr>
        <p:spPr>
          <a:xfrm>
            <a:off x="458788" y="1021215"/>
            <a:ext cx="8119156" cy="22363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Web Application Proxy is an AD FS proxy</a:t>
            </a:r>
          </a:p>
          <a:p>
            <a:pPr lvl="0"/>
            <a:r>
              <a:rPr lang="en-US" b="0" kern="0" dirty="0">
                <a:solidFill>
                  <a:srgbClr val="000000"/>
                </a:solidFill>
              </a:rPr>
              <a:t>The same certificate is used on the AD FS server and Web Application Proxy</a:t>
            </a:r>
          </a:p>
          <a:p>
            <a:pPr lvl="0"/>
            <a:r>
              <a:rPr lang="en-US" b="0" kern="0" dirty="0">
                <a:solidFill>
                  <a:srgbClr val="000000"/>
                </a:solidFill>
              </a:rPr>
              <a:t>Split DNS allows the same name to resolve to different IP addresses</a:t>
            </a:r>
          </a:p>
          <a:p>
            <a:pPr lvl="0"/>
            <a:endParaRPr lang="en-US" b="0" kern="0" dirty="0">
              <a:solidFill>
                <a:srgbClr val="000000"/>
              </a:solidFill>
            </a:endParaRPr>
          </a:p>
        </p:txBody>
      </p:sp>
      <p:grpSp>
        <p:nvGrpSpPr>
          <p:cNvPr id="5" name="Group 4" descr="An illustration of the Web Application Proxy location in relation to the Internet and an AD FS server includes three elements. From left to right, these elements are a server image labeled “AD FS Server,” a secure server labeled “Web Application Proxy,” and a globe labeled “Internet.” The Web Application Proxy has a firewall image on either side.&#10;&#10;"/>
          <p:cNvGrpSpPr/>
          <p:nvPr/>
        </p:nvGrpSpPr>
        <p:grpSpPr>
          <a:xfrm>
            <a:off x="250790" y="4005626"/>
            <a:ext cx="8157082" cy="2431218"/>
            <a:chOff x="250790" y="4005626"/>
            <a:chExt cx="8157082" cy="2431218"/>
          </a:xfrm>
        </p:grpSpPr>
        <p:sp>
          <p:nvSpPr>
            <p:cNvPr id="6" name="TextBox 5"/>
            <p:cNvSpPr txBox="1"/>
            <p:nvPr/>
          </p:nvSpPr>
          <p:spPr>
            <a:xfrm>
              <a:off x="250790" y="5513514"/>
              <a:ext cx="2058577" cy="923330"/>
            </a:xfrm>
            <a:prstGeom prst="rect">
              <a:avLst/>
            </a:prstGeom>
            <a:noFill/>
          </p:spPr>
          <p:txBody>
            <a:bodyPr wrap="none" rtlCol="0">
              <a:spAutoFit/>
            </a:bodyPr>
            <a:lstStyle/>
            <a:p>
              <a:pPr lvl="0" algn="ctr"/>
              <a:r>
                <a:rPr lang="en-US" dirty="0">
                  <a:solidFill>
                    <a:srgbClr val="000000"/>
                  </a:solidFill>
                  <a:latin typeface="Segoe UI" panose="020B0502040204020203" pitchFamily="34" charset="0"/>
                  <a:cs typeface="Segoe UI" panose="020B0502040204020203" pitchFamily="34" charset="0"/>
                </a:rPr>
                <a:t>AD FS server</a:t>
              </a:r>
            </a:p>
            <a:p>
              <a:pPr lvl="0" algn="ctr"/>
              <a:r>
                <a:rPr lang="en-US" dirty="0">
                  <a:solidFill>
                    <a:srgbClr val="000000"/>
                  </a:solidFill>
                  <a:latin typeface="Segoe UI" panose="020B0502040204020203" pitchFamily="34" charset="0"/>
                  <a:cs typeface="Segoe UI" panose="020B0502040204020203" pitchFamily="34" charset="0"/>
                </a:rPr>
                <a:t>adfs.adatum.com</a:t>
              </a:r>
            </a:p>
            <a:p>
              <a:pPr lvl="0" algn="ctr"/>
              <a:r>
                <a:rPr lang="en-US" dirty="0">
                  <a:solidFill>
                    <a:srgbClr val="000000"/>
                  </a:solidFill>
                  <a:latin typeface="Segoe UI" panose="020B0502040204020203" pitchFamily="34" charset="0"/>
                  <a:cs typeface="Segoe UI" panose="020B0502040204020203" pitchFamily="34" charset="0"/>
                </a:rPr>
                <a:t>172.16.0.21</a:t>
              </a:r>
            </a:p>
          </p:txBody>
        </p:sp>
        <p:sp>
          <p:nvSpPr>
            <p:cNvPr id="7" name="TextBox 6"/>
            <p:cNvSpPr txBox="1"/>
            <p:nvPr/>
          </p:nvSpPr>
          <p:spPr>
            <a:xfrm>
              <a:off x="3073354" y="5513513"/>
              <a:ext cx="2675220" cy="923330"/>
            </a:xfrm>
            <a:prstGeom prst="rect">
              <a:avLst/>
            </a:prstGeom>
            <a:noFill/>
          </p:spPr>
          <p:txBody>
            <a:bodyPr wrap="none" rtlCol="0">
              <a:spAutoFit/>
            </a:bodyPr>
            <a:lstStyle/>
            <a:p>
              <a:pPr lvl="0" algn="ctr"/>
              <a:r>
                <a:rPr lang="en-US" dirty="0">
                  <a:solidFill>
                    <a:srgbClr val="000000"/>
                  </a:solidFill>
                  <a:latin typeface="Segoe UI" panose="020B0502040204020203" pitchFamily="34" charset="0"/>
                  <a:cs typeface="Segoe UI" panose="020B0502040204020203" pitchFamily="34" charset="0"/>
                </a:rPr>
                <a:t>Web Application Proxy</a:t>
              </a:r>
            </a:p>
            <a:p>
              <a:pPr lvl="0" algn="ctr"/>
              <a:r>
                <a:rPr lang="en-US" dirty="0">
                  <a:solidFill>
                    <a:srgbClr val="000000"/>
                  </a:solidFill>
                  <a:latin typeface="Segoe UI" panose="020B0502040204020203" pitchFamily="34" charset="0"/>
                  <a:cs typeface="Segoe UI" panose="020B0502040204020203" pitchFamily="34" charset="0"/>
                </a:rPr>
                <a:t>adfs.adatum.com</a:t>
              </a:r>
            </a:p>
            <a:p>
              <a:pPr lvl="0" algn="ctr"/>
              <a:r>
                <a:rPr lang="en-US" dirty="0">
                  <a:solidFill>
                    <a:srgbClr val="000000"/>
                  </a:solidFill>
                  <a:latin typeface="Segoe UI" panose="020B0502040204020203" pitchFamily="34" charset="0"/>
                  <a:cs typeface="Segoe UI" panose="020B0502040204020203" pitchFamily="34" charset="0"/>
                </a:rPr>
                <a:t>10.10.0.100</a:t>
              </a:r>
            </a:p>
          </p:txBody>
        </p:sp>
        <p:sp>
          <p:nvSpPr>
            <p:cNvPr id="8" name="TextBox 7"/>
            <p:cNvSpPr txBox="1"/>
            <p:nvPr/>
          </p:nvSpPr>
          <p:spPr>
            <a:xfrm>
              <a:off x="7036272" y="5513512"/>
              <a:ext cx="1371600" cy="369332"/>
            </a:xfrm>
            <a:prstGeom prst="rect">
              <a:avLst/>
            </a:prstGeom>
            <a:noFill/>
          </p:spPr>
          <p:txBody>
            <a:bodyPr wrap="square" rtlCol="0">
              <a:spAutoFit/>
            </a:bodyPr>
            <a:lstStyle/>
            <a:p>
              <a:pPr lvl="0" algn="ctr"/>
              <a:r>
                <a:rPr lang="en-US" dirty="0">
                  <a:solidFill>
                    <a:srgbClr val="000000"/>
                  </a:solidFill>
                  <a:latin typeface="Segoe UI" panose="020B0502040204020203" pitchFamily="34" charset="0"/>
                  <a:cs typeface="Segoe UI" panose="020B0502040204020203" pitchFamily="34" charset="0"/>
                </a:rPr>
                <a:t>Internet</a:t>
              </a:r>
            </a:p>
          </p:txBody>
        </p:sp>
        <p:grpSp>
          <p:nvGrpSpPr>
            <p:cNvPr id="9" name="Group 8"/>
            <p:cNvGrpSpPr/>
            <p:nvPr/>
          </p:nvGrpSpPr>
          <p:grpSpPr>
            <a:xfrm>
              <a:off x="3556081" y="4005626"/>
              <a:ext cx="2082068" cy="2082068"/>
              <a:chOff x="3829986" y="4480593"/>
              <a:chExt cx="2082068" cy="2082068"/>
            </a:xfrm>
          </p:grpSpPr>
          <p:pic>
            <p:nvPicPr>
              <p:cNvPr id="54" name="Picture 53"/>
              <p:cNvPicPr>
                <a:picLocks noChangeAspect="1"/>
              </p:cNvPicPr>
              <p:nvPr/>
            </p:nvPicPr>
            <p:blipFill>
              <a:blip r:embed="rId3"/>
              <a:stretch>
                <a:fillRect/>
              </a:stretch>
            </p:blipFill>
            <p:spPr>
              <a:xfrm>
                <a:off x="4203508" y="4726054"/>
                <a:ext cx="619953" cy="1166969"/>
              </a:xfrm>
              <a:prstGeom prst="rect">
                <a:avLst/>
              </a:prstGeom>
            </p:spPr>
          </p:pic>
          <p:pic>
            <p:nvPicPr>
              <p:cNvPr id="55" name="Picture 54"/>
              <p:cNvPicPr>
                <a:picLocks noChangeAspect="1"/>
              </p:cNvPicPr>
              <p:nvPr/>
            </p:nvPicPr>
            <p:blipFill>
              <a:blip r:embed="rId4"/>
              <a:stretch>
                <a:fillRect/>
              </a:stretch>
            </p:blipFill>
            <p:spPr>
              <a:xfrm>
                <a:off x="3829986" y="4480593"/>
                <a:ext cx="2082068" cy="2082068"/>
              </a:xfrm>
              <a:prstGeom prst="rect">
                <a:avLst/>
              </a:prstGeom>
            </p:spPr>
          </p:pic>
        </p:grpSp>
        <p:grpSp>
          <p:nvGrpSpPr>
            <p:cNvPr id="10" name="Group 9"/>
            <p:cNvGrpSpPr>
              <a:grpSpLocks noChangeAspect="1"/>
            </p:cNvGrpSpPr>
            <p:nvPr/>
          </p:nvGrpSpPr>
          <p:grpSpPr>
            <a:xfrm>
              <a:off x="5481930" y="4490763"/>
              <a:ext cx="1207642" cy="791044"/>
              <a:chOff x="3034223" y="2037174"/>
              <a:chExt cx="2311441" cy="1478128"/>
            </a:xfrm>
          </p:grpSpPr>
          <p:sp>
            <p:nvSpPr>
              <p:cNvPr id="39" name="Rectangle 38"/>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a:grpSpLocks noChangeAspect="1"/>
            </p:cNvGrpSpPr>
            <p:nvPr/>
          </p:nvGrpSpPr>
          <p:grpSpPr>
            <a:xfrm>
              <a:off x="2149944" y="4512755"/>
              <a:ext cx="1207642" cy="791044"/>
              <a:chOff x="3034223" y="2037174"/>
              <a:chExt cx="2311441" cy="1478128"/>
            </a:xfrm>
          </p:grpSpPr>
          <p:sp>
            <p:nvSpPr>
              <p:cNvPr id="24" name="Rectangle 23"/>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Freeform 11"/>
            <p:cNvSpPr>
              <a:spLocks noChangeAspect="1" noEditPoints="1"/>
            </p:cNvSpPr>
            <p:nvPr/>
          </p:nvSpPr>
          <p:spPr bwMode="auto">
            <a:xfrm>
              <a:off x="7100206" y="4045637"/>
              <a:ext cx="1307666" cy="1423903"/>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nvGrpSpPr>
            <p:cNvPr id="13" name="Group 12"/>
            <p:cNvGrpSpPr/>
            <p:nvPr/>
          </p:nvGrpSpPr>
          <p:grpSpPr>
            <a:xfrm>
              <a:off x="606618" y="4034774"/>
              <a:ext cx="1103292" cy="1307006"/>
              <a:chOff x="606618" y="4034774"/>
              <a:chExt cx="1103292" cy="1307006"/>
            </a:xfrm>
          </p:grpSpPr>
          <p:pic>
            <p:nvPicPr>
              <p:cNvPr id="14" name="Picture 13"/>
              <p:cNvPicPr>
                <a:picLocks noChangeAspect="1"/>
              </p:cNvPicPr>
              <p:nvPr/>
            </p:nvPicPr>
            <p:blipFill>
              <a:blip r:embed="rId3"/>
              <a:stretch>
                <a:fillRect/>
              </a:stretch>
            </p:blipFill>
            <p:spPr>
              <a:xfrm>
                <a:off x="606618" y="4034774"/>
                <a:ext cx="619953" cy="1166969"/>
              </a:xfrm>
              <a:prstGeom prst="rect">
                <a:avLst/>
              </a:prstGeom>
            </p:spPr>
          </p:pic>
          <p:grpSp>
            <p:nvGrpSpPr>
              <p:cNvPr id="15" name="Group 14"/>
              <p:cNvGrpSpPr>
                <a:grpSpLocks noChangeAspect="1"/>
              </p:cNvGrpSpPr>
              <p:nvPr/>
            </p:nvGrpSpPr>
            <p:grpSpPr>
              <a:xfrm>
                <a:off x="916594" y="4785260"/>
                <a:ext cx="793316" cy="556520"/>
                <a:chOff x="7193745" y="1781496"/>
                <a:chExt cx="2715568" cy="1905001"/>
              </a:xfrm>
            </p:grpSpPr>
            <p:sp>
              <p:nvSpPr>
                <p:cNvPr id="16" name="Rectangle 15"/>
                <p:cNvSpPr/>
                <p:nvPr/>
              </p:nvSpPr>
              <p:spPr bwMode="auto">
                <a:xfrm rot="5400000">
                  <a:off x="7599028" y="1376213"/>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Line 11"/>
                <p:cNvSpPr>
                  <a:spLocks noChangeShapeType="1"/>
                </p:cNvSpPr>
                <p:nvPr/>
              </p:nvSpPr>
              <p:spPr bwMode="auto">
                <a:xfrm flipV="1">
                  <a:off x="7507699" y="2135450"/>
                  <a:ext cx="2033821" cy="459"/>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8" name="Line 12"/>
                <p:cNvSpPr>
                  <a:spLocks noChangeShapeType="1"/>
                </p:cNvSpPr>
                <p:nvPr/>
              </p:nvSpPr>
              <p:spPr bwMode="auto">
                <a:xfrm>
                  <a:off x="7535239" y="3280798"/>
                  <a:ext cx="638942"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9" name="Line 14"/>
                <p:cNvSpPr>
                  <a:spLocks noChangeShapeType="1"/>
                </p:cNvSpPr>
                <p:nvPr/>
              </p:nvSpPr>
              <p:spPr bwMode="auto">
                <a:xfrm>
                  <a:off x="7535239" y="3091873"/>
                  <a:ext cx="742950"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0" name="Line 16"/>
                <p:cNvSpPr>
                  <a:spLocks noChangeShapeType="1"/>
                </p:cNvSpPr>
                <p:nvPr/>
              </p:nvSpPr>
              <p:spPr bwMode="auto">
                <a:xfrm>
                  <a:off x="7520865" y="2519685"/>
                  <a:ext cx="2020655"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1" name="Line 17"/>
                <p:cNvSpPr>
                  <a:spLocks noChangeShapeType="1"/>
                </p:cNvSpPr>
                <p:nvPr/>
              </p:nvSpPr>
              <p:spPr bwMode="auto">
                <a:xfrm>
                  <a:off x="7520865" y="2330325"/>
                  <a:ext cx="2020655"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2" name="Oval 5"/>
                <p:cNvSpPr>
                  <a:spLocks noChangeArrowheads="1"/>
                </p:cNvSpPr>
                <p:nvPr/>
              </p:nvSpPr>
              <p:spPr bwMode="auto">
                <a:xfrm>
                  <a:off x="8996053" y="2903898"/>
                  <a:ext cx="457200" cy="457200"/>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3" name="Freeform 6"/>
                <p:cNvSpPr>
                  <a:spLocks noEditPoints="1"/>
                </p:cNvSpPr>
                <p:nvPr/>
              </p:nvSpPr>
              <p:spPr bwMode="auto">
                <a:xfrm>
                  <a:off x="8813173" y="2721018"/>
                  <a:ext cx="822960" cy="822960"/>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spTree>
    <p:extLst>
      <p:ext uri="{BB962C8B-B14F-4D97-AF65-F5344CB8AC3E}">
        <p14:creationId xmlns:p14="http://schemas.microsoft.com/office/powerpoint/2010/main" val="3004166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5e3af388-3e7d-49d7-b09b-4b0b90b5b9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Installing and configuring Web Application Proxy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1"/>
            <a:r>
              <a:rPr lang="en-US" b="0" kern="0" dirty="0">
                <a:solidFill>
                  <a:srgbClr val="000000"/>
                </a:solidFill>
              </a:rPr>
              <a:t>Install Web Application Proxy</a:t>
            </a:r>
          </a:p>
          <a:p>
            <a:pPr lvl="1"/>
            <a:r>
              <a:rPr lang="en-US" b="0" kern="0" dirty="0">
                <a:solidFill>
                  <a:srgbClr val="000000"/>
                </a:solidFill>
              </a:rPr>
              <a:t>Export the certificate from the AD FS server</a:t>
            </a:r>
          </a:p>
          <a:p>
            <a:pPr lvl="1"/>
            <a:r>
              <a:rPr lang="en-US" b="0" kern="0" dirty="0">
                <a:solidFill>
                  <a:srgbClr val="000000"/>
                </a:solidFill>
              </a:rPr>
              <a:t>Import the certificate to the Web Application Proxy server</a:t>
            </a:r>
          </a:p>
          <a:p>
            <a:pPr lvl="1"/>
            <a:r>
              <a:rPr lang="en-US" b="0" kern="0" dirty="0">
                <a:solidFill>
                  <a:srgbClr val="000000"/>
                </a:solidFill>
              </a:rPr>
              <a:t>Configure Web Application Proxy</a:t>
            </a:r>
          </a:p>
        </p:txBody>
      </p:sp>
    </p:spTree>
    <p:extLst>
      <p:ext uri="{BB962C8B-B14F-4D97-AF65-F5344CB8AC3E}">
        <p14:creationId xmlns:p14="http://schemas.microsoft.com/office/powerpoint/2010/main" val="2740905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9888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308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a2b60c2-07ed-4cca-96d7-5c7d7a9001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identity federation?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Identity federation:</a:t>
            </a:r>
          </a:p>
          <a:p>
            <a:pPr lvl="0"/>
            <a:r>
              <a:rPr lang="en-US" sz="2400" b="0" kern="0" dirty="0">
                <a:solidFill>
                  <a:srgbClr val="000000"/>
                </a:solidFill>
              </a:rPr>
              <a:t>Enables identification, authentication, and authorization across organizational and platform boundaries</a:t>
            </a:r>
          </a:p>
          <a:p>
            <a:pPr lvl="0"/>
            <a:endParaRPr lang="en-US" sz="800" b="0" kern="0" dirty="0">
              <a:solidFill>
                <a:srgbClr val="000000"/>
              </a:solidFill>
            </a:endParaRPr>
          </a:p>
          <a:p>
            <a:pPr lvl="0"/>
            <a:r>
              <a:rPr lang="en-US" sz="2400" b="0" kern="0" dirty="0">
                <a:solidFill>
                  <a:srgbClr val="000000"/>
                </a:solidFill>
              </a:rPr>
              <a:t>Requires a federated trust relationship between two organizations or entities</a:t>
            </a:r>
          </a:p>
          <a:p>
            <a:pPr lvl="0"/>
            <a:endParaRPr lang="en-US" sz="800" b="0" kern="0" dirty="0">
              <a:solidFill>
                <a:srgbClr val="000000"/>
              </a:solidFill>
            </a:endParaRPr>
          </a:p>
          <a:p>
            <a:pPr lvl="0"/>
            <a:r>
              <a:rPr lang="en-US" sz="2400" b="0" kern="0" dirty="0">
                <a:solidFill>
                  <a:srgbClr val="000000"/>
                </a:solidFill>
              </a:rPr>
              <a:t>Enables organizations to retain control over who can access resources</a:t>
            </a:r>
          </a:p>
          <a:p>
            <a:pPr lvl="0"/>
            <a:endParaRPr lang="en-US" sz="800" b="0" kern="0" dirty="0">
              <a:solidFill>
                <a:srgbClr val="000000"/>
              </a:solidFill>
            </a:endParaRPr>
          </a:p>
          <a:p>
            <a:pPr lvl="0"/>
            <a:r>
              <a:rPr lang="en-US" sz="2400" b="0" kern="0" dirty="0">
                <a:solidFill>
                  <a:srgbClr val="000000"/>
                </a:solidFill>
              </a:rPr>
              <a:t>Enables organizations to retain control of their user and group accounts</a:t>
            </a:r>
          </a:p>
          <a:p>
            <a:pPr lvl="0"/>
            <a:endParaRPr lang="en-US" b="0" kern="0" dirty="0">
              <a:solidFill>
                <a:srgbClr val="000000"/>
              </a:solidFill>
            </a:endParaRPr>
          </a:p>
        </p:txBody>
      </p:sp>
    </p:spTree>
    <p:extLst>
      <p:ext uri="{BB962C8B-B14F-4D97-AF65-F5344CB8AC3E}">
        <p14:creationId xmlns:p14="http://schemas.microsoft.com/office/powerpoint/2010/main" val="1804647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5625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23ad6279-aa16-40dd-968b-83d19e020d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B: Implementing Web Application Proxy</a:t>
            </a:r>
          </a:p>
        </p:txBody>
      </p:sp>
      <p:sp>
        <p:nvSpPr>
          <p:cNvPr id="3" name="Text Placeholder 2"/>
          <p:cNvSpPr>
            <a:spLocks noGrp="1"/>
          </p:cNvSpPr>
          <p:nvPr>
            <p:ph type="body" idx="1"/>
          </p:nvPr>
        </p:nvSpPr>
        <p:spPr/>
        <p:txBody>
          <a:bodyPr/>
          <a:lstStyle/>
          <a:p>
            <a:r>
              <a:rPr lang="en-US" dirty="0"/>
              <a:t>Exercise 1: Implementing Web Application Proxy</a:t>
            </a:r>
          </a:p>
        </p:txBody>
      </p:sp>
      <p:sp>
        <p:nvSpPr>
          <p:cNvPr id="4" name="TextBox 3"/>
          <p:cNvSpPr txBox="1"/>
          <p:nvPr/>
        </p:nvSpPr>
        <p:spPr>
          <a:xfrm>
            <a:off x="458788" y="1891030"/>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9" y="2322364"/>
            <a:ext cx="7829806" cy="3970318"/>
          </a:xfrm>
          <a:prstGeom prst="rect">
            <a:avLst/>
          </a:prstGeom>
          <a:noFill/>
        </p:spPr>
        <p:txBody>
          <a:bodyPr vert="horz" wrap="squar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20743C-LON-DC1</a:t>
            </a:r>
            <a:br>
              <a:rPr lang="en-US" sz="2800" dirty="0">
                <a:latin typeface="Segoe UI" panose="020B0502040204020203" pitchFamily="34" charset="0"/>
              </a:rPr>
            </a:br>
            <a:r>
              <a:rPr lang="en-US" sz="2800" dirty="0">
                <a:latin typeface="Segoe UI" panose="020B0502040204020203" pitchFamily="34" charset="0"/>
              </a:rPr>
              <a:t>				20743C-LON-SVR1</a:t>
            </a:r>
            <a:br>
              <a:rPr lang="en-US" sz="2800" dirty="0">
                <a:latin typeface="Segoe UI" panose="020B0502040204020203" pitchFamily="34" charset="0"/>
              </a:rPr>
            </a:br>
            <a:r>
              <a:rPr lang="en-US" sz="2800" dirty="0">
                <a:latin typeface="Segoe UI" panose="020B0502040204020203" pitchFamily="34" charset="0"/>
              </a:rPr>
              <a:t>				20743C-LON-SVR2</a:t>
            </a:r>
            <a:br>
              <a:rPr lang="en-US" sz="2800" dirty="0">
                <a:latin typeface="Segoe UI" panose="020B0502040204020203" pitchFamily="34" charset="0"/>
              </a:rPr>
            </a:br>
            <a:r>
              <a:rPr lang="en-US" sz="2800" dirty="0">
                <a:latin typeface="Segoe UI" panose="020B0502040204020203" pitchFamily="34" charset="0"/>
              </a:rPr>
              <a:t>				20743C-LON-SVR3</a:t>
            </a:r>
            <a:br>
              <a:rPr lang="en-US" sz="2800" dirty="0">
                <a:latin typeface="Segoe UI" panose="020B0502040204020203" pitchFamily="34" charset="0"/>
              </a:rPr>
            </a:br>
            <a:r>
              <a:rPr lang="en-US" sz="2800" dirty="0">
                <a:latin typeface="Segoe UI" panose="020B0502040204020203" pitchFamily="34" charset="0"/>
              </a:rPr>
              <a:t>				20743C-LON-CL1</a:t>
            </a:r>
            <a:br>
              <a:rPr lang="en-US" sz="2800" dirty="0">
                <a:latin typeface="Segoe UI" panose="020B0502040204020203" pitchFamily="34" charset="0"/>
              </a:rPr>
            </a:br>
            <a:r>
              <a:rPr lang="en-US" sz="2800" dirty="0">
                <a:latin typeface="Segoe UI" panose="020B0502040204020203" pitchFamily="34" charset="0"/>
              </a:rPr>
              <a:t>				20743C-LON-CL3</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Adatum\Administrator </a:t>
            </a:r>
            <a:br>
              <a:rPr lang="en-US" sz="2800" dirty="0">
                <a:latin typeface="Segoe UI" panose="020B0502040204020203" pitchFamily="34" charset="0"/>
              </a:rPr>
            </a:br>
            <a:r>
              <a:rPr lang="en-US" sz="2800" dirty="0">
                <a:latin typeface="Segoe UI" panose="020B0502040204020203" pitchFamily="34" charset="0"/>
              </a:rPr>
              <a:t>				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20 minutes</a:t>
            </a:r>
          </a:p>
        </p:txBody>
      </p:sp>
    </p:spTree>
    <p:extLst>
      <p:ext uri="{BB962C8B-B14F-4D97-AF65-F5344CB8AC3E}">
        <p14:creationId xmlns:p14="http://schemas.microsoft.com/office/powerpoint/2010/main" val="3643550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Lab Scenario14699392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2246769"/>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Adatum plans to implement AD FS. You have successfully implemented AD FS to support an internal application. Now you must deploy and configure the Web Application Proxy to support remote clients. </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185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940f431b-215f-4422-80e5-6fca77e1d2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pPr marL="0" indent="0">
              <a:buNone/>
            </a:pPr>
            <a:r>
              <a:rPr lang="en-US" dirty="0"/>
              <a:t>In the lab, you received a certificate error when connecting from LON-CL3 to the Adatum Test App. Why did this error occur, and what can you do to avoid this?</a:t>
            </a:r>
          </a:p>
        </p:txBody>
      </p:sp>
    </p:spTree>
    <p:extLst>
      <p:ext uri="{BB962C8B-B14F-4D97-AF65-F5344CB8AC3E}">
        <p14:creationId xmlns:p14="http://schemas.microsoft.com/office/powerpoint/2010/main" val="340682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cd2e4d3b-7e7a-4638-bedf-d7fd9a5854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Implementing SSO with Microsoft online services</a:t>
            </a:r>
          </a:p>
        </p:txBody>
      </p:sp>
      <p:sp>
        <p:nvSpPr>
          <p:cNvPr id="3" name="Text Placeholder 2"/>
          <p:cNvSpPr>
            <a:spLocks noGrp="1"/>
          </p:cNvSpPr>
          <p:nvPr>
            <p:ph type="body" idx="1"/>
          </p:nvPr>
        </p:nvSpPr>
        <p:spPr/>
        <p:txBody>
          <a:bodyPr/>
          <a:lstStyle/>
          <a:p>
            <a:r>
              <a:rPr lang="en-US" dirty="0"/>
              <a:t>AD FS and SSO with online services
Configuring SSO for integration with Microsoft online services</a:t>
            </a:r>
          </a:p>
        </p:txBody>
      </p:sp>
    </p:spTree>
    <p:extLst>
      <p:ext uri="{BB962C8B-B14F-4D97-AF65-F5344CB8AC3E}">
        <p14:creationId xmlns:p14="http://schemas.microsoft.com/office/powerpoint/2010/main" val="2290699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ddf67a8a-a50b-44cc-bcdf-09a2cf3909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FS and SSO with online services</a:t>
            </a:r>
          </a:p>
        </p:txBody>
      </p:sp>
      <p:pic>
        <p:nvPicPr>
          <p:cNvPr id="4"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20" y="613886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158" y="613886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stretch>
            <a:fillRect/>
          </a:stretch>
        </p:blipFill>
        <p:spPr>
          <a:xfrm>
            <a:off x="526320" y="911966"/>
            <a:ext cx="7845477" cy="5724851"/>
          </a:xfrm>
          <a:prstGeom prst="rect">
            <a:avLst/>
          </a:prstGeom>
        </p:spPr>
      </p:pic>
    </p:spTree>
    <p:extLst>
      <p:ext uri="{BB962C8B-B14F-4D97-AF65-F5344CB8AC3E}">
        <p14:creationId xmlns:p14="http://schemas.microsoft.com/office/powerpoint/2010/main" val="239512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6749f59a-86cf-419b-9b2a-0fd162e7fd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SSO for integration with Microsoft online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To configure SSO for integration with online services, you must: </a:t>
            </a:r>
          </a:p>
          <a:p>
            <a:pPr marL="798513" lvl="1" indent="-514350">
              <a:buFont typeface="+mj-lt"/>
              <a:buAutoNum type="arabicPeriod"/>
            </a:pPr>
            <a:r>
              <a:rPr lang="en-GB" b="0" kern="0" dirty="0">
                <a:solidFill>
                  <a:srgbClr val="000000"/>
                </a:solidFill>
              </a:rPr>
              <a:t>Prepare for single sign-on</a:t>
            </a:r>
          </a:p>
          <a:p>
            <a:pPr marL="798513" lvl="1" indent="-514350">
              <a:buFont typeface="+mj-lt"/>
              <a:buAutoNum type="arabicPeriod"/>
            </a:pPr>
            <a:r>
              <a:rPr lang="en-GB" b="0" kern="0" dirty="0">
                <a:solidFill>
                  <a:srgbClr val="000000"/>
                </a:solidFill>
              </a:rPr>
              <a:t>Set up your on-premises AD FS</a:t>
            </a:r>
          </a:p>
          <a:p>
            <a:pPr marL="798513" lvl="1" indent="-514350">
              <a:buFont typeface="+mj-lt"/>
              <a:buAutoNum type="arabicPeriod"/>
            </a:pPr>
            <a:r>
              <a:rPr lang="en-GB" b="0" kern="0" dirty="0">
                <a:solidFill>
                  <a:srgbClr val="000000"/>
                </a:solidFill>
              </a:rPr>
              <a:t>Set up directory synchronization</a:t>
            </a:r>
          </a:p>
          <a:p>
            <a:pPr marL="798513" lvl="1" indent="-514350">
              <a:buFont typeface="+mj-lt"/>
              <a:buAutoNum type="arabicPeriod"/>
            </a:pPr>
            <a:r>
              <a:rPr lang="en-GB" b="0" kern="0" dirty="0">
                <a:solidFill>
                  <a:srgbClr val="000000"/>
                </a:solidFill>
              </a:rPr>
              <a:t>Verify single sign-on</a:t>
            </a:r>
          </a:p>
          <a:p>
            <a:pPr lvl="0"/>
            <a:endParaRPr lang="en-GB"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914920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200696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7f898f4-bb7d-4b63-abee-232c987739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claims-based identity?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lvl="1" indent="-342900"/>
            <a:r>
              <a:rPr lang="en-CA" b="0" kern="0" dirty="0">
                <a:solidFill>
                  <a:srgbClr val="000000"/>
                </a:solidFill>
              </a:rPr>
              <a:t>Claims provide information about users</a:t>
            </a:r>
          </a:p>
          <a:p>
            <a:pPr marL="342900" lvl="1" indent="-342900"/>
            <a:r>
              <a:rPr lang="en-CA" b="0" kern="0" dirty="0">
                <a:solidFill>
                  <a:srgbClr val="000000"/>
                </a:solidFill>
              </a:rPr>
              <a:t>Information is provided by the user’s identity provider and is accepted by the application provider</a:t>
            </a:r>
            <a:endParaRPr lang="en-US" b="0" kern="0" dirty="0">
              <a:solidFill>
                <a:srgbClr val="000000"/>
              </a:solidFill>
            </a:endParaRPr>
          </a:p>
        </p:txBody>
      </p:sp>
      <p:grpSp>
        <p:nvGrpSpPr>
          <p:cNvPr id="5" name="Group 4" descr="Diagram of how the identity provider provides security tokens that are sent to the application provider, which is running an AD FS–compatible application. Two secure servers are connected by a horizontal arrow that passes through a cloud. The secure server on the left is labeled “Identity Provider” and “Security Token service. The secure server on the right is labeled “Application Provider” and “Application.”&#10;&#10;"/>
          <p:cNvGrpSpPr/>
          <p:nvPr/>
        </p:nvGrpSpPr>
        <p:grpSpPr>
          <a:xfrm>
            <a:off x="296341" y="2281084"/>
            <a:ext cx="8331879" cy="3475029"/>
            <a:chOff x="296341" y="2281084"/>
            <a:chExt cx="8331879" cy="3475029"/>
          </a:xfrm>
        </p:grpSpPr>
        <p:grpSp>
          <p:nvGrpSpPr>
            <p:cNvPr id="6" name="Group 4"/>
            <p:cNvGrpSpPr>
              <a:grpSpLocks noChangeAspect="1"/>
            </p:cNvGrpSpPr>
            <p:nvPr/>
          </p:nvGrpSpPr>
          <p:grpSpPr bwMode="auto">
            <a:xfrm>
              <a:off x="3104268" y="2281084"/>
              <a:ext cx="3846443" cy="2169422"/>
              <a:chOff x="6696" y="1934"/>
              <a:chExt cx="539" cy="304"/>
            </a:xfrm>
          </p:grpSpPr>
          <p:sp>
            <p:nvSpPr>
              <p:cNvPr id="18"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9" name="Freeform 5"/>
              <p:cNvSpPr>
                <a:spLocks/>
              </p:cNvSpPr>
              <p:nvPr/>
            </p:nvSpPr>
            <p:spPr bwMode="auto">
              <a:xfrm>
                <a:off x="6699" y="2031"/>
                <a:ext cx="402" cy="20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sp>
          <p:nvSpPr>
            <p:cNvPr id="7" name="Text Box 3"/>
            <p:cNvSpPr txBox="1">
              <a:spLocks noChangeArrowheads="1"/>
            </p:cNvSpPr>
            <p:nvPr/>
          </p:nvSpPr>
          <p:spPr bwMode="blackWhite">
            <a:xfrm>
              <a:off x="7099759" y="5048226"/>
              <a:ext cx="1470274" cy="707886"/>
            </a:xfrm>
            <a:prstGeom prst="rect">
              <a:avLst/>
            </a:prstGeom>
            <a:noFill/>
            <a:ln w="9525">
              <a:noFill/>
              <a:miter lim="800000"/>
              <a:headEnd/>
              <a:tailEnd/>
            </a:ln>
            <a:effectLst/>
          </p:spPr>
          <p:txBody>
            <a:bodyPr wrap="none">
              <a:spAutoFit/>
              <a:flatTx/>
            </a:bodyPr>
            <a:lstStyle/>
            <a:p>
              <a:pPr lvl="0" algn="ctr" eaLnBrk="0" hangingPunct="0">
                <a:defRPr/>
              </a:pPr>
              <a:r>
                <a:rPr lang="en-US" sz="2000" b="0" dirty="0">
                  <a:solidFill>
                    <a:srgbClr val="000000"/>
                  </a:solidFill>
                  <a:latin typeface="Segoe UI" pitchFamily="34" charset="0"/>
                  <a:ea typeface="Segoe UI" pitchFamily="34" charset="0"/>
                  <a:cs typeface="Segoe UI" pitchFamily="34" charset="0"/>
                </a:rPr>
                <a:t>Application</a:t>
              </a:r>
            </a:p>
            <a:p>
              <a:pPr lvl="0" algn="ctr" eaLnBrk="0" hangingPunct="0">
                <a:defRPr/>
              </a:pPr>
              <a:r>
                <a:rPr lang="en-US" sz="2000" b="0" dirty="0">
                  <a:solidFill>
                    <a:srgbClr val="000000"/>
                  </a:solidFill>
                  <a:latin typeface="Segoe UI" pitchFamily="34" charset="0"/>
                  <a:ea typeface="Segoe UI" pitchFamily="34" charset="0"/>
                  <a:cs typeface="Segoe UI" pitchFamily="34" charset="0"/>
                </a:rPr>
                <a:t>provider</a:t>
              </a:r>
            </a:p>
          </p:txBody>
        </p:sp>
        <p:sp>
          <p:nvSpPr>
            <p:cNvPr id="8" name="Text Box 5"/>
            <p:cNvSpPr txBox="1">
              <a:spLocks noChangeArrowheads="1"/>
            </p:cNvSpPr>
            <p:nvPr/>
          </p:nvSpPr>
          <p:spPr bwMode="blackWhite">
            <a:xfrm>
              <a:off x="585311" y="5048227"/>
              <a:ext cx="1133452" cy="707886"/>
            </a:xfrm>
            <a:prstGeom prst="rect">
              <a:avLst/>
            </a:prstGeom>
            <a:noFill/>
            <a:ln w="9525">
              <a:noFill/>
              <a:miter lim="800000"/>
              <a:headEnd/>
              <a:tailEnd/>
            </a:ln>
            <a:effectLst/>
          </p:spPr>
          <p:txBody>
            <a:bodyPr wrap="none">
              <a:spAutoFit/>
              <a:flatTx/>
            </a:bodyPr>
            <a:lstStyle/>
            <a:p>
              <a:pPr lvl="0" algn="ctr" eaLnBrk="0" hangingPunct="0">
                <a:defRPr/>
              </a:pPr>
              <a:r>
                <a:rPr lang="en-US" sz="2000" b="0" dirty="0">
                  <a:solidFill>
                    <a:srgbClr val="000000"/>
                  </a:solidFill>
                  <a:latin typeface="Segoe UI" pitchFamily="34" charset="0"/>
                  <a:ea typeface="Segoe UI" pitchFamily="34" charset="0"/>
                  <a:cs typeface="Segoe UI" pitchFamily="34" charset="0"/>
                </a:rPr>
                <a:t>Identity</a:t>
              </a:r>
            </a:p>
            <a:p>
              <a:pPr lvl="0" algn="ctr" eaLnBrk="0" hangingPunct="0">
                <a:defRPr/>
              </a:pPr>
              <a:r>
                <a:rPr lang="en-US" sz="2000" b="0" dirty="0">
                  <a:solidFill>
                    <a:srgbClr val="000000"/>
                  </a:solidFill>
                  <a:latin typeface="Segoe UI" pitchFamily="34" charset="0"/>
                  <a:ea typeface="Segoe UI" pitchFamily="34" charset="0"/>
                  <a:cs typeface="Segoe UI" pitchFamily="34" charset="0"/>
                </a:rPr>
                <a:t>provider</a:t>
              </a:r>
            </a:p>
          </p:txBody>
        </p:sp>
        <p:sp>
          <p:nvSpPr>
            <p:cNvPr id="9" name="Text Box 7"/>
            <p:cNvSpPr txBox="1">
              <a:spLocks noChangeArrowheads="1"/>
            </p:cNvSpPr>
            <p:nvPr/>
          </p:nvSpPr>
          <p:spPr bwMode="auto">
            <a:xfrm>
              <a:off x="6896656" y="2962810"/>
              <a:ext cx="1731564" cy="461665"/>
            </a:xfrm>
            <a:prstGeom prst="rect">
              <a:avLst/>
            </a:prstGeom>
            <a:noFill/>
            <a:ln w="9525">
              <a:noFill/>
              <a:miter lim="800000"/>
              <a:headEnd/>
              <a:tailEnd/>
            </a:ln>
            <a:effectLst/>
          </p:spPr>
          <p:txBody>
            <a:bodyPr wrap="none">
              <a:spAutoFit/>
            </a:bodyPr>
            <a:lstStyle/>
            <a:p>
              <a:pPr lvl="0" algn="ctr">
                <a:defRPr/>
              </a:pPr>
              <a:r>
                <a:rPr lang="en-US" sz="2400" b="0" dirty="0">
                  <a:solidFill>
                    <a:srgbClr val="000000"/>
                  </a:solidFill>
                  <a:latin typeface="Segoe UI" pitchFamily="34" charset="0"/>
                  <a:ea typeface="Segoe UI" pitchFamily="34" charset="0"/>
                  <a:cs typeface="Segoe UI" pitchFamily="34" charset="0"/>
                </a:rPr>
                <a:t>Application</a:t>
              </a:r>
            </a:p>
          </p:txBody>
        </p:sp>
        <p:sp>
          <p:nvSpPr>
            <p:cNvPr id="10" name="Text Box 11"/>
            <p:cNvSpPr txBox="1">
              <a:spLocks noChangeArrowheads="1"/>
            </p:cNvSpPr>
            <p:nvPr/>
          </p:nvSpPr>
          <p:spPr bwMode="auto">
            <a:xfrm>
              <a:off x="1147997" y="2382683"/>
              <a:ext cx="1261884" cy="1200329"/>
            </a:xfrm>
            <a:prstGeom prst="rect">
              <a:avLst/>
            </a:prstGeom>
            <a:noFill/>
            <a:ln w="9525">
              <a:noFill/>
              <a:miter lim="800000"/>
              <a:headEnd/>
              <a:tailEnd/>
            </a:ln>
            <a:effectLst/>
          </p:spPr>
          <p:txBody>
            <a:bodyPr wrap="none">
              <a:spAutoFit/>
            </a:bodyPr>
            <a:lstStyle/>
            <a:p>
              <a:pPr lvl="0">
                <a:defRPr/>
              </a:pPr>
              <a:r>
                <a:rPr lang="en-US" sz="2400" b="0" dirty="0">
                  <a:solidFill>
                    <a:srgbClr val="000000"/>
                  </a:solidFill>
                  <a:latin typeface="Segoe UI" pitchFamily="34" charset="0"/>
                  <a:ea typeface="Segoe UI" pitchFamily="34" charset="0"/>
                  <a:cs typeface="Segoe UI" pitchFamily="34" charset="0"/>
                </a:rPr>
                <a:t>Security</a:t>
              </a:r>
            </a:p>
            <a:p>
              <a:pPr lvl="0">
                <a:defRPr/>
              </a:pPr>
              <a:r>
                <a:rPr lang="en-US" sz="2400" b="0" dirty="0">
                  <a:solidFill>
                    <a:srgbClr val="000000"/>
                  </a:solidFill>
                  <a:latin typeface="Segoe UI" pitchFamily="34" charset="0"/>
                  <a:ea typeface="Segoe UI" pitchFamily="34" charset="0"/>
                  <a:cs typeface="Segoe UI" pitchFamily="34" charset="0"/>
                </a:rPr>
                <a:t>token</a:t>
              </a:r>
            </a:p>
            <a:p>
              <a:pPr lvl="0">
                <a:defRPr/>
              </a:pPr>
              <a:r>
                <a:rPr lang="en-US" sz="2400" b="0" dirty="0">
                  <a:solidFill>
                    <a:srgbClr val="000000"/>
                  </a:solidFill>
                  <a:latin typeface="Segoe UI" pitchFamily="34" charset="0"/>
                  <a:ea typeface="Segoe UI" pitchFamily="34" charset="0"/>
                  <a:cs typeface="Segoe UI" pitchFamily="34" charset="0"/>
                </a:rPr>
                <a:t>service</a:t>
              </a:r>
            </a:p>
          </p:txBody>
        </p:sp>
        <p:sp>
          <p:nvSpPr>
            <p:cNvPr id="11" name="TextBox 10"/>
            <p:cNvSpPr txBox="1"/>
            <p:nvPr/>
          </p:nvSpPr>
          <p:spPr>
            <a:xfrm>
              <a:off x="1686915" y="3997927"/>
              <a:ext cx="1791773" cy="1015663"/>
            </a:xfrm>
            <a:prstGeom prst="rect">
              <a:avLst/>
            </a:prstGeom>
            <a:noFill/>
          </p:spPr>
          <p:txBody>
            <a:bodyPr wrap="none" rtlCol="0">
              <a:spAutoFit/>
            </a:bodyPr>
            <a:lstStyle/>
            <a:p>
              <a:pPr lvl="0" algn="ctr">
                <a:defRPr/>
              </a:pPr>
              <a:r>
                <a:rPr lang="en-US" sz="2000" b="0" dirty="0">
                  <a:solidFill>
                    <a:srgbClr val="000000"/>
                  </a:solidFill>
                  <a:latin typeface="Segoe UI" pitchFamily="34" charset="0"/>
                  <a:ea typeface="Segoe UI" pitchFamily="34" charset="0"/>
                  <a:cs typeface="Segoe UI" pitchFamily="34" charset="0"/>
                </a:rPr>
                <a:t>Security token</a:t>
              </a:r>
            </a:p>
            <a:p>
              <a:pPr lvl="0" algn="ctr">
                <a:defRPr/>
              </a:pPr>
              <a:r>
                <a:rPr lang="en-US" sz="2000" b="0" dirty="0">
                  <a:solidFill>
                    <a:srgbClr val="000000"/>
                  </a:solidFill>
                  <a:latin typeface="Segoe UI" pitchFamily="34" charset="0"/>
                  <a:ea typeface="Segoe UI" pitchFamily="34" charset="0"/>
                  <a:cs typeface="Segoe UI" pitchFamily="34" charset="0"/>
                </a:rPr>
                <a:t>(Outgoing</a:t>
              </a:r>
            </a:p>
            <a:p>
              <a:pPr lvl="0" algn="ctr">
                <a:defRPr/>
              </a:pPr>
              <a:r>
                <a:rPr lang="en-US" sz="2000" b="0" dirty="0">
                  <a:solidFill>
                    <a:srgbClr val="000000"/>
                  </a:solidFill>
                  <a:latin typeface="Segoe UI" pitchFamily="34" charset="0"/>
                  <a:ea typeface="Segoe UI" pitchFamily="34" charset="0"/>
                  <a:cs typeface="Segoe UI" pitchFamily="34" charset="0"/>
                </a:rPr>
                <a:t>claims)</a:t>
              </a:r>
              <a:endParaRPr lang="en-US" sz="2000" dirty="0">
                <a:solidFill>
                  <a:srgbClr val="000000"/>
                </a:solidFill>
              </a:endParaRPr>
            </a:p>
          </p:txBody>
        </p:sp>
        <p:sp>
          <p:nvSpPr>
            <p:cNvPr id="12" name="TextBox 11"/>
            <p:cNvSpPr txBox="1"/>
            <p:nvPr/>
          </p:nvSpPr>
          <p:spPr>
            <a:xfrm>
              <a:off x="5655943" y="3996154"/>
              <a:ext cx="1791773" cy="1015663"/>
            </a:xfrm>
            <a:prstGeom prst="rect">
              <a:avLst/>
            </a:prstGeom>
            <a:noFill/>
          </p:spPr>
          <p:txBody>
            <a:bodyPr wrap="none" rtlCol="0">
              <a:spAutoFit/>
            </a:bodyPr>
            <a:lstStyle/>
            <a:p>
              <a:pPr lvl="0" algn="ctr">
                <a:defRPr/>
              </a:pPr>
              <a:r>
                <a:rPr lang="en-US" sz="2000" b="0" dirty="0">
                  <a:solidFill>
                    <a:srgbClr val="000000"/>
                  </a:solidFill>
                  <a:latin typeface="Segoe UI" pitchFamily="34" charset="0"/>
                  <a:ea typeface="Segoe UI" pitchFamily="34" charset="0"/>
                  <a:cs typeface="Segoe UI" pitchFamily="34" charset="0"/>
                </a:rPr>
                <a:t>Security token</a:t>
              </a:r>
            </a:p>
            <a:p>
              <a:pPr lvl="0" algn="ctr">
                <a:defRPr/>
              </a:pPr>
              <a:r>
                <a:rPr lang="en-US" sz="2000" b="0" dirty="0">
                  <a:solidFill>
                    <a:srgbClr val="000000"/>
                  </a:solidFill>
                  <a:latin typeface="Segoe UI" pitchFamily="34" charset="0"/>
                  <a:ea typeface="Segoe UI" pitchFamily="34" charset="0"/>
                  <a:cs typeface="Segoe UI" pitchFamily="34" charset="0"/>
                </a:rPr>
                <a:t>(Incoming</a:t>
              </a:r>
            </a:p>
            <a:p>
              <a:pPr lvl="0" algn="ctr">
                <a:defRPr/>
              </a:pPr>
              <a:r>
                <a:rPr lang="en-US" sz="2000" b="0" dirty="0">
                  <a:solidFill>
                    <a:srgbClr val="000000"/>
                  </a:solidFill>
                  <a:latin typeface="Segoe UI" pitchFamily="34" charset="0"/>
                  <a:ea typeface="Segoe UI" pitchFamily="34" charset="0"/>
                  <a:cs typeface="Segoe UI" pitchFamily="34" charset="0"/>
                </a:rPr>
                <a:t>claims)</a:t>
              </a:r>
              <a:endParaRPr lang="en-US" sz="2000" dirty="0">
                <a:solidFill>
                  <a:srgbClr val="000000"/>
                </a:solidFill>
              </a:endParaRPr>
            </a:p>
          </p:txBody>
        </p:sp>
        <p:cxnSp>
          <p:nvCxnSpPr>
            <p:cNvPr id="13" name="Straight Arrow Connector 12"/>
            <p:cNvCxnSpPr/>
            <p:nvPr/>
          </p:nvCxnSpPr>
          <p:spPr bwMode="auto">
            <a:xfrm flipH="1">
              <a:off x="5291850" y="3966066"/>
              <a:ext cx="2092971" cy="1"/>
            </a:xfrm>
            <a:prstGeom prst="straightConnector1">
              <a:avLst/>
            </a:prstGeom>
            <a:ln>
              <a:solidFill>
                <a:schemeClr val="tx1"/>
              </a:solidFill>
              <a:headEnd type="arrow" w="med" len="med"/>
              <a:tailEnd type="none"/>
            </a:ln>
            <a:effectLst/>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bwMode="auto">
            <a:xfrm flipV="1">
              <a:off x="1564725" y="3966067"/>
              <a:ext cx="2190152" cy="6030"/>
            </a:xfrm>
            <a:prstGeom prst="straightConnector1">
              <a:avLst/>
            </a:prstGeom>
            <a:ln>
              <a:solidFill>
                <a:schemeClr val="tx1"/>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5" name="Group 14"/>
            <p:cNvGrpSpPr/>
            <p:nvPr/>
          </p:nvGrpSpPr>
          <p:grpSpPr>
            <a:xfrm>
              <a:off x="296341" y="3324557"/>
              <a:ext cx="2082068" cy="2082068"/>
              <a:chOff x="3829986" y="4480593"/>
              <a:chExt cx="2082068" cy="2082068"/>
            </a:xfrm>
          </p:grpSpPr>
          <p:pic>
            <p:nvPicPr>
              <p:cNvPr id="16" name="Picture 15"/>
              <p:cNvPicPr>
                <a:picLocks noChangeAspect="1"/>
              </p:cNvPicPr>
              <p:nvPr/>
            </p:nvPicPr>
            <p:blipFill>
              <a:blip r:embed="rId3"/>
              <a:stretch>
                <a:fillRect/>
              </a:stretch>
            </p:blipFill>
            <p:spPr>
              <a:xfrm>
                <a:off x="4203508" y="4726054"/>
                <a:ext cx="619953" cy="1166969"/>
              </a:xfrm>
              <a:prstGeom prst="rect">
                <a:avLst/>
              </a:prstGeom>
            </p:spPr>
          </p:pic>
          <p:pic>
            <p:nvPicPr>
              <p:cNvPr id="17" name="Picture 16"/>
              <p:cNvPicPr>
                <a:picLocks noChangeAspect="1"/>
              </p:cNvPicPr>
              <p:nvPr/>
            </p:nvPicPr>
            <p:blipFill>
              <a:blip r:embed="rId4"/>
              <a:stretch>
                <a:fillRect/>
              </a:stretch>
            </p:blipFill>
            <p:spPr>
              <a:xfrm>
                <a:off x="3829986" y="4480593"/>
                <a:ext cx="2082068" cy="2082068"/>
              </a:xfrm>
              <a:prstGeom prst="rect">
                <a:avLst/>
              </a:prstGeom>
            </p:spPr>
          </p:pic>
        </p:grpSp>
      </p:grpSp>
      <p:grpSp>
        <p:nvGrpSpPr>
          <p:cNvPr id="20" name="Group 19"/>
          <p:cNvGrpSpPr/>
          <p:nvPr/>
        </p:nvGrpSpPr>
        <p:grpSpPr>
          <a:xfrm>
            <a:off x="7201184" y="3287476"/>
            <a:ext cx="2082068" cy="2082068"/>
            <a:chOff x="3829986" y="4480593"/>
            <a:chExt cx="2082068" cy="2082068"/>
          </a:xfrm>
        </p:grpSpPr>
        <p:pic>
          <p:nvPicPr>
            <p:cNvPr id="21" name="Picture 20"/>
            <p:cNvPicPr>
              <a:picLocks noChangeAspect="1"/>
            </p:cNvPicPr>
            <p:nvPr/>
          </p:nvPicPr>
          <p:blipFill>
            <a:blip r:embed="rId3"/>
            <a:stretch>
              <a:fillRect/>
            </a:stretch>
          </p:blipFill>
          <p:spPr>
            <a:xfrm>
              <a:off x="4203508" y="4726054"/>
              <a:ext cx="619953" cy="1166969"/>
            </a:xfrm>
            <a:prstGeom prst="rect">
              <a:avLst/>
            </a:prstGeom>
          </p:spPr>
        </p:pic>
        <p:pic>
          <p:nvPicPr>
            <p:cNvPr id="22" name="Picture 21"/>
            <p:cNvPicPr>
              <a:picLocks noChangeAspect="1"/>
            </p:cNvPicPr>
            <p:nvPr/>
          </p:nvPicPr>
          <p:blipFill>
            <a:blip r:embed="rId4"/>
            <a:stretch>
              <a:fillRect/>
            </a:stretch>
          </p:blipFill>
          <p:spPr>
            <a:xfrm>
              <a:off x="3829986" y="4480593"/>
              <a:ext cx="2082068" cy="2082068"/>
            </a:xfrm>
            <a:prstGeom prst="rect">
              <a:avLst/>
            </a:prstGeom>
          </p:spPr>
        </p:pic>
      </p:grpSp>
    </p:spTree>
    <p:extLst>
      <p:ext uri="{BB962C8B-B14F-4D97-AF65-F5344CB8AC3E}">
        <p14:creationId xmlns:p14="http://schemas.microsoft.com/office/powerpoint/2010/main" val="170742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15d925b5-0e33-43a1-a0ec-10c8965b8d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 overview</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Web services are a standardized set of specifications used to build applications and services</a:t>
            </a:r>
          </a:p>
          <a:p>
            <a:pPr lvl="0"/>
            <a:r>
              <a:rPr lang="en-US" b="0" kern="0" dirty="0">
                <a:solidFill>
                  <a:srgbClr val="000000"/>
                </a:solidFill>
              </a:rPr>
              <a:t>Web services typically:</a:t>
            </a:r>
          </a:p>
          <a:p>
            <a:pPr lvl="1"/>
            <a:r>
              <a:rPr lang="en-US" b="0" kern="0" dirty="0">
                <a:solidFill>
                  <a:srgbClr val="000000"/>
                </a:solidFill>
              </a:rPr>
              <a:t>Transmit data as XML</a:t>
            </a:r>
          </a:p>
          <a:p>
            <a:pPr lvl="1"/>
            <a:r>
              <a:rPr lang="en-US" b="0" kern="0" dirty="0">
                <a:solidFill>
                  <a:srgbClr val="000000"/>
                </a:solidFill>
              </a:rPr>
              <a:t>Use SOAP to define the XML message format</a:t>
            </a:r>
          </a:p>
          <a:p>
            <a:pPr lvl="1"/>
            <a:r>
              <a:rPr lang="en-US" b="0" kern="0" dirty="0">
                <a:solidFill>
                  <a:srgbClr val="000000"/>
                </a:solidFill>
              </a:rPr>
              <a:t>Use WSDL to define valid SOAP messages</a:t>
            </a:r>
          </a:p>
          <a:p>
            <a:pPr lvl="1"/>
            <a:r>
              <a:rPr lang="en-US" b="0" kern="0" dirty="0">
                <a:solidFill>
                  <a:srgbClr val="000000"/>
                </a:solidFill>
              </a:rPr>
              <a:t>Use UDDI to describe available web services</a:t>
            </a:r>
          </a:p>
          <a:p>
            <a:pPr lvl="0"/>
            <a:r>
              <a:rPr lang="en-US" b="0" kern="0" dirty="0">
                <a:solidFill>
                  <a:srgbClr val="000000"/>
                </a:solidFill>
              </a:rPr>
              <a:t>SAML is a standard for exchanging identity claims</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48472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1ed6a4e-d30b-4106-a8f9-e7621b52c0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AD FS?</a:t>
            </a:r>
          </a:p>
        </p:txBody>
      </p:sp>
      <p:sp>
        <p:nvSpPr>
          <p:cNvPr id="4" name="Content Placeholder 2"/>
          <p:cNvSpPr txBox="1">
            <a:spLocks/>
          </p:cNvSpPr>
          <p:nvPr/>
        </p:nvSpPr>
        <p:spPr>
          <a:xfrm>
            <a:off x="458788" y="1021214"/>
            <a:ext cx="8119156" cy="5665336"/>
          </a:xfrm>
          <a:prstGeom prst="rect">
            <a:avLst/>
          </a:prstGeom>
        </p:spPr>
        <p:txBody>
          <a:bodyP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AD FS is the Microsoft identity federation product that can use claim-based authentication</a:t>
            </a:r>
          </a:p>
          <a:p>
            <a:pPr marL="0" lvl="0" indent="0">
              <a:buNone/>
            </a:pPr>
            <a:endParaRPr lang="en-US" sz="900" b="0" kern="0" dirty="0">
              <a:solidFill>
                <a:srgbClr val="000000"/>
              </a:solidFill>
            </a:endParaRPr>
          </a:p>
          <a:p>
            <a:pPr marL="0" lvl="0" indent="0">
              <a:buNone/>
            </a:pPr>
            <a:r>
              <a:rPr lang="en-US" sz="2400" b="0" kern="0" dirty="0">
                <a:solidFill>
                  <a:srgbClr val="000000"/>
                </a:solidFill>
              </a:rPr>
              <a:t>AD FS has the following features:</a:t>
            </a:r>
          </a:p>
          <a:p>
            <a:pPr lvl="0"/>
            <a:r>
              <a:rPr lang="en-US" sz="2600" b="0" kern="0" dirty="0">
                <a:solidFill>
                  <a:srgbClr val="000000"/>
                </a:solidFill>
              </a:rPr>
              <a:t>SSO for web-based applications</a:t>
            </a:r>
          </a:p>
          <a:p>
            <a:pPr lvl="0"/>
            <a:r>
              <a:rPr lang="en-US" sz="2600" b="0" kern="0" dirty="0">
                <a:solidFill>
                  <a:srgbClr val="000000"/>
                </a:solidFill>
              </a:rPr>
              <a:t>Interoperability with web services on multiple platforms</a:t>
            </a:r>
          </a:p>
          <a:p>
            <a:pPr lvl="0"/>
            <a:r>
              <a:rPr lang="en-US" sz="2600" b="0" kern="0" dirty="0">
                <a:solidFill>
                  <a:srgbClr val="000000"/>
                </a:solidFill>
              </a:rPr>
              <a:t>Support for many clients, such as web browsers, mobile devices, and applications</a:t>
            </a:r>
          </a:p>
          <a:p>
            <a:pPr lvl="0"/>
            <a:r>
              <a:rPr lang="en-US" sz="2600" b="0" kern="0" dirty="0">
                <a:solidFill>
                  <a:srgbClr val="000000"/>
                </a:solidFill>
              </a:rPr>
              <a:t>Extensibility to support customized claims from third-party applications</a:t>
            </a:r>
          </a:p>
          <a:p>
            <a:pPr lvl="0"/>
            <a:r>
              <a:rPr lang="en-US" sz="2600" b="0" kern="0" dirty="0">
                <a:solidFill>
                  <a:srgbClr val="000000"/>
                </a:solidFill>
              </a:rPr>
              <a:t>Delegation of account management to the user’s organization </a:t>
            </a:r>
          </a:p>
          <a:p>
            <a:pPr lvl="1"/>
            <a:endParaRPr lang="en-US" sz="900" b="0" kern="0" dirty="0">
              <a:solidFill>
                <a:srgbClr val="000000"/>
              </a:solidFill>
            </a:endParaRPr>
          </a:p>
          <a:p>
            <a:pPr lvl="1"/>
            <a:endParaRPr lang="en-US" b="0" kern="0" dirty="0">
              <a:solidFill>
                <a:srgbClr val="000000"/>
              </a:solidFill>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788" y="63420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52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8b8198d-e90b-49a5-9b20-b9762b0560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AD FS</a:t>
            </a:r>
          </a:p>
        </p:txBody>
      </p:sp>
      <p:sp>
        <p:nvSpPr>
          <p:cNvPr id="4" name="Content Placeholder 2"/>
          <p:cNvSpPr txBox="1">
            <a:spLocks/>
          </p:cNvSpPr>
          <p:nvPr/>
        </p:nvSpPr>
        <p:spPr>
          <a:xfrm>
            <a:off x="458788" y="1021215"/>
            <a:ext cx="8119156" cy="5147356"/>
          </a:xfrm>
          <a:prstGeom prst="rect">
            <a:avLst/>
          </a:prstGeom>
        </p:spPr>
        <p:txBody>
          <a:bodyPr>
            <a:normAutofit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New features in AD FS introduced in Windows Server 2012:</a:t>
            </a:r>
          </a:p>
          <a:p>
            <a:pPr lvl="1"/>
            <a:r>
              <a:rPr lang="en-GB" b="0" kern="0" dirty="0">
                <a:solidFill>
                  <a:srgbClr val="000000"/>
                </a:solidFill>
              </a:rPr>
              <a:t>Integration with Windows Server 2012 operating system</a:t>
            </a:r>
          </a:p>
          <a:p>
            <a:pPr lvl="1"/>
            <a:r>
              <a:rPr lang="en-GB" b="0" kern="0" dirty="0">
                <a:solidFill>
                  <a:srgbClr val="000000"/>
                </a:solidFill>
              </a:rPr>
              <a:t>Integration with Dynamic Access Control </a:t>
            </a:r>
          </a:p>
          <a:p>
            <a:pPr lvl="1"/>
            <a:r>
              <a:rPr lang="en-GB" b="0" kern="0" dirty="0">
                <a:solidFill>
                  <a:srgbClr val="000000"/>
                </a:solidFill>
              </a:rPr>
              <a:t>Windows PowerShell cmdlets for administering AD FS</a:t>
            </a:r>
          </a:p>
          <a:p>
            <a:pPr marL="0" lvl="0" indent="0">
              <a:buNone/>
            </a:pPr>
            <a:r>
              <a:rPr lang="en-GB" b="0" kern="0" dirty="0">
                <a:solidFill>
                  <a:srgbClr val="000000"/>
                </a:solidFill>
              </a:rPr>
              <a:t>New features in AD FS introduced in Windows Server 2016:</a:t>
            </a:r>
          </a:p>
          <a:p>
            <a:pPr lvl="1"/>
            <a:r>
              <a:rPr lang="en-GB" b="0" kern="0" dirty="0">
                <a:solidFill>
                  <a:srgbClr val="000000"/>
                </a:solidFill>
              </a:rPr>
              <a:t>Support for any LDAP v3-compliant directory</a:t>
            </a:r>
          </a:p>
          <a:p>
            <a:pPr lvl="1"/>
            <a:r>
              <a:rPr lang="en-GB" b="0" kern="0" dirty="0">
                <a:solidFill>
                  <a:srgbClr val="000000"/>
                </a:solidFill>
              </a:rPr>
              <a:t>New factors of authentication</a:t>
            </a:r>
          </a:p>
          <a:p>
            <a:pPr lvl="1"/>
            <a:r>
              <a:rPr lang="en-GB" b="0" kern="0" dirty="0">
                <a:solidFill>
                  <a:srgbClr val="000000"/>
                </a:solidFill>
              </a:rPr>
              <a:t>Improvements in AD FS management</a:t>
            </a:r>
          </a:p>
          <a:p>
            <a:pPr lvl="1"/>
            <a:r>
              <a:rPr lang="en-GB" b="0" kern="0" dirty="0">
                <a:solidFill>
                  <a:srgbClr val="000000"/>
                </a:solidFill>
              </a:rPr>
              <a:t>Conditional access</a:t>
            </a:r>
          </a:p>
          <a:p>
            <a:pPr lvl="0"/>
            <a:endParaRPr lang="en-US" b="0" kern="0" dirty="0">
              <a:solidFill>
                <a:srgbClr val="000000"/>
              </a:solidFill>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788" y="63420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146" y="634206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45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2f8b22a-3cb7-4c97-8c31-9987c84156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Application Proxy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Web Application Proxy:</a:t>
            </a:r>
          </a:p>
          <a:p>
            <a:pPr lvl="1"/>
            <a:r>
              <a:rPr lang="en-US" b="0" kern="0" dirty="0">
                <a:solidFill>
                  <a:srgbClr val="000000"/>
                </a:solidFill>
              </a:rPr>
              <a:t>Increases security by acting as a:</a:t>
            </a:r>
          </a:p>
          <a:p>
            <a:pPr lvl="2"/>
            <a:r>
              <a:rPr lang="en-US" b="0" kern="0" dirty="0">
                <a:solidFill>
                  <a:srgbClr val="000000"/>
                </a:solidFill>
              </a:rPr>
              <a:t>Web -proxy for web-based applications</a:t>
            </a:r>
          </a:p>
          <a:p>
            <a:pPr lvl="2"/>
            <a:r>
              <a:rPr lang="en-US" b="0" kern="0" dirty="0">
                <a:solidFill>
                  <a:srgbClr val="000000"/>
                </a:solidFill>
              </a:rPr>
              <a:t>Federation Service Proxy for AD FS</a:t>
            </a:r>
          </a:p>
          <a:p>
            <a:pPr lvl="1"/>
            <a:r>
              <a:rPr lang="en-US" b="0" kern="0" dirty="0">
                <a:solidFill>
                  <a:srgbClr val="000000"/>
                </a:solidFill>
              </a:rPr>
              <a:t>Is placed in a perimeter network</a:t>
            </a:r>
          </a:p>
          <a:p>
            <a:pPr lvl="1"/>
            <a:r>
              <a:rPr lang="en-US" b="0" kern="0" dirty="0">
                <a:solidFill>
                  <a:srgbClr val="000000"/>
                </a:solidFill>
              </a:rPr>
              <a:t>Drops invalid requests</a:t>
            </a:r>
          </a:p>
          <a:p>
            <a:pPr lvl="1"/>
            <a:r>
              <a:rPr lang="en-US" b="0" kern="0" dirty="0">
                <a:solidFill>
                  <a:srgbClr val="000000"/>
                </a:solidFill>
              </a:rPr>
              <a:t>Is independent of the web server software being used</a:t>
            </a:r>
          </a:p>
          <a:p>
            <a:pPr lvl="0"/>
            <a:endParaRPr lang="en-US" b="0" kern="0" dirty="0">
              <a:solidFill>
                <a:srgbClr val="000000"/>
              </a:solidFill>
            </a:endParaRPr>
          </a:p>
        </p:txBody>
      </p:sp>
      <p:grpSp>
        <p:nvGrpSpPr>
          <p:cNvPr id="5" name="Group 4" descr="drawing of three elements includes, from left to right, a server labeled “Intranet Application,” a secure server labeled “Web Application Proxy,” and a globe labeled “Internet.” The Web Application Proxy has a brick wall on either side of it to indicate a firewall."/>
          <p:cNvGrpSpPr/>
          <p:nvPr/>
        </p:nvGrpSpPr>
        <p:grpSpPr>
          <a:xfrm>
            <a:off x="319528" y="4407547"/>
            <a:ext cx="8189944" cy="2082068"/>
            <a:chOff x="319528" y="4874472"/>
            <a:chExt cx="8189944" cy="2082068"/>
          </a:xfrm>
        </p:grpSpPr>
        <p:sp>
          <p:nvSpPr>
            <p:cNvPr id="6" name="TextBox 5"/>
            <p:cNvSpPr txBox="1"/>
            <p:nvPr/>
          </p:nvSpPr>
          <p:spPr>
            <a:xfrm>
              <a:off x="319528" y="6544028"/>
              <a:ext cx="2124299" cy="338554"/>
            </a:xfrm>
            <a:prstGeom prst="rect">
              <a:avLst/>
            </a:prstGeom>
            <a:noFill/>
          </p:spPr>
          <p:txBody>
            <a:bodyPr wrap="none" rtlCol="0">
              <a:spAutoFit/>
            </a:bodyPr>
            <a:lstStyle/>
            <a:p>
              <a:pPr lvl="0" algn="ctr"/>
              <a:r>
                <a:rPr lang="en-US" sz="1600" dirty="0">
                  <a:solidFill>
                    <a:srgbClr val="000000"/>
                  </a:solidFill>
                  <a:latin typeface="Segoe UI" panose="020B0502040204020203" pitchFamily="34" charset="0"/>
                  <a:cs typeface="Segoe UI" panose="020B0502040204020203" pitchFamily="34" charset="0"/>
                </a:rPr>
                <a:t>Intranet Application</a:t>
              </a:r>
            </a:p>
          </p:txBody>
        </p:sp>
        <p:sp>
          <p:nvSpPr>
            <p:cNvPr id="7" name="TextBox 6"/>
            <p:cNvSpPr txBox="1"/>
            <p:nvPr/>
          </p:nvSpPr>
          <p:spPr>
            <a:xfrm>
              <a:off x="3314575" y="6544027"/>
              <a:ext cx="2395977" cy="338554"/>
            </a:xfrm>
            <a:prstGeom prst="rect">
              <a:avLst/>
            </a:prstGeom>
            <a:noFill/>
          </p:spPr>
          <p:txBody>
            <a:bodyPr wrap="none" rtlCol="0">
              <a:spAutoFit/>
            </a:bodyPr>
            <a:lstStyle/>
            <a:p>
              <a:pPr lvl="0" algn="ctr"/>
              <a:r>
                <a:rPr lang="en-US" sz="1600" dirty="0">
                  <a:solidFill>
                    <a:srgbClr val="000000"/>
                  </a:solidFill>
                  <a:latin typeface="Segoe UI" panose="020B0502040204020203" pitchFamily="34" charset="0"/>
                  <a:cs typeface="Segoe UI" panose="020B0502040204020203" pitchFamily="34" charset="0"/>
                </a:rPr>
                <a:t>Web Application Proxy</a:t>
              </a:r>
            </a:p>
          </p:txBody>
        </p:sp>
        <p:sp>
          <p:nvSpPr>
            <p:cNvPr id="8" name="TextBox 7"/>
            <p:cNvSpPr txBox="1"/>
            <p:nvPr/>
          </p:nvSpPr>
          <p:spPr>
            <a:xfrm>
              <a:off x="7137872" y="6544026"/>
              <a:ext cx="1371600" cy="338554"/>
            </a:xfrm>
            <a:prstGeom prst="rect">
              <a:avLst/>
            </a:prstGeom>
            <a:noFill/>
          </p:spPr>
          <p:txBody>
            <a:bodyPr wrap="square" rtlCol="0">
              <a:spAutoFit/>
            </a:bodyPr>
            <a:lstStyle/>
            <a:p>
              <a:pPr lvl="0" algn="ctr"/>
              <a:r>
                <a:rPr lang="en-US" sz="1600" dirty="0">
                  <a:solidFill>
                    <a:srgbClr val="000000"/>
                  </a:solidFill>
                  <a:latin typeface="Segoe UI" panose="020B0502040204020203" pitchFamily="34" charset="0"/>
                  <a:cs typeface="Segoe UI" panose="020B0502040204020203" pitchFamily="34" charset="0"/>
                </a:rPr>
                <a:t>Internet</a:t>
              </a:r>
            </a:p>
          </p:txBody>
        </p:sp>
        <p:grpSp>
          <p:nvGrpSpPr>
            <p:cNvPr id="9" name="Group 8"/>
            <p:cNvGrpSpPr/>
            <p:nvPr/>
          </p:nvGrpSpPr>
          <p:grpSpPr>
            <a:xfrm>
              <a:off x="3675102" y="4874472"/>
              <a:ext cx="2082068" cy="2082068"/>
              <a:chOff x="3829986" y="4480593"/>
              <a:chExt cx="2082068" cy="2082068"/>
            </a:xfrm>
          </p:grpSpPr>
          <p:pic>
            <p:nvPicPr>
              <p:cNvPr id="53" name="Picture 52"/>
              <p:cNvPicPr>
                <a:picLocks noChangeAspect="1"/>
              </p:cNvPicPr>
              <p:nvPr/>
            </p:nvPicPr>
            <p:blipFill>
              <a:blip r:embed="rId3"/>
              <a:stretch>
                <a:fillRect/>
              </a:stretch>
            </p:blipFill>
            <p:spPr>
              <a:xfrm>
                <a:off x="4203508" y="4726054"/>
                <a:ext cx="619953" cy="1166969"/>
              </a:xfrm>
              <a:prstGeom prst="rect">
                <a:avLst/>
              </a:prstGeom>
            </p:spPr>
          </p:pic>
          <p:pic>
            <p:nvPicPr>
              <p:cNvPr id="54" name="Picture 53"/>
              <p:cNvPicPr>
                <a:picLocks noChangeAspect="1"/>
              </p:cNvPicPr>
              <p:nvPr/>
            </p:nvPicPr>
            <p:blipFill>
              <a:blip r:embed="rId4"/>
              <a:stretch>
                <a:fillRect/>
              </a:stretch>
            </p:blipFill>
            <p:spPr>
              <a:xfrm>
                <a:off x="3829986" y="4480593"/>
                <a:ext cx="2082068" cy="2082068"/>
              </a:xfrm>
              <a:prstGeom prst="rect">
                <a:avLst/>
              </a:prstGeom>
            </p:spPr>
          </p:pic>
        </p:grpSp>
        <p:grpSp>
          <p:nvGrpSpPr>
            <p:cNvPr id="10" name="Group 9"/>
            <p:cNvGrpSpPr>
              <a:grpSpLocks noChangeAspect="1"/>
            </p:cNvGrpSpPr>
            <p:nvPr/>
          </p:nvGrpSpPr>
          <p:grpSpPr>
            <a:xfrm>
              <a:off x="5583530" y="5521277"/>
              <a:ext cx="1207642" cy="791044"/>
              <a:chOff x="3034223" y="2037174"/>
              <a:chExt cx="2311441" cy="1478128"/>
            </a:xfrm>
          </p:grpSpPr>
          <p:sp>
            <p:nvSpPr>
              <p:cNvPr id="38" name="Rectangle 37"/>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a:grpSpLocks noChangeAspect="1"/>
            </p:cNvGrpSpPr>
            <p:nvPr/>
          </p:nvGrpSpPr>
          <p:grpSpPr>
            <a:xfrm>
              <a:off x="2251544" y="5543269"/>
              <a:ext cx="1207642" cy="791044"/>
              <a:chOff x="3034223" y="2037174"/>
              <a:chExt cx="2311441" cy="1478128"/>
            </a:xfrm>
          </p:grpSpPr>
          <p:sp>
            <p:nvSpPr>
              <p:cNvPr id="23" name="Rectangle 22"/>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Freeform 11"/>
            <p:cNvSpPr>
              <a:spLocks noChangeAspect="1" noEditPoints="1"/>
            </p:cNvSpPr>
            <p:nvPr/>
          </p:nvSpPr>
          <p:spPr bwMode="auto">
            <a:xfrm>
              <a:off x="7201806" y="5076151"/>
              <a:ext cx="1307666" cy="1423903"/>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nvGrpSpPr>
            <p:cNvPr id="13" name="Group 12"/>
            <p:cNvGrpSpPr/>
            <p:nvPr/>
          </p:nvGrpSpPr>
          <p:grpSpPr>
            <a:xfrm>
              <a:off x="708218" y="5065288"/>
              <a:ext cx="1094816" cy="1316607"/>
              <a:chOff x="6790054" y="1915428"/>
              <a:chExt cx="1094816" cy="1316607"/>
            </a:xfrm>
          </p:grpSpPr>
          <p:pic>
            <p:nvPicPr>
              <p:cNvPr id="14" name="Picture 13"/>
              <p:cNvPicPr>
                <a:picLocks noChangeAspect="1"/>
              </p:cNvPicPr>
              <p:nvPr/>
            </p:nvPicPr>
            <p:blipFill>
              <a:blip r:embed="rId3"/>
              <a:stretch>
                <a:fillRect/>
              </a:stretch>
            </p:blipFill>
            <p:spPr>
              <a:xfrm>
                <a:off x="6790054" y="1915428"/>
                <a:ext cx="619953" cy="1166969"/>
              </a:xfrm>
              <a:prstGeom prst="rect">
                <a:avLst/>
              </a:prstGeom>
            </p:spPr>
          </p:pic>
          <p:grpSp>
            <p:nvGrpSpPr>
              <p:cNvPr id="15" name="Group 14"/>
              <p:cNvGrpSpPr>
                <a:grpSpLocks noChangeAspect="1"/>
              </p:cNvGrpSpPr>
              <p:nvPr/>
            </p:nvGrpSpPr>
            <p:grpSpPr>
              <a:xfrm>
                <a:off x="6935144" y="2491170"/>
                <a:ext cx="949726" cy="740865"/>
                <a:chOff x="1507436" y="1799127"/>
                <a:chExt cx="3681068" cy="2752580"/>
              </a:xfrm>
            </p:grpSpPr>
            <p:sp>
              <p:nvSpPr>
                <p:cNvPr id="16" name="Rectangle 1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Isosceles Triangle 1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2" name="5-Point Star 2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76608624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5184</Words>
  <Application>Microsoft Office PowerPoint</Application>
  <PresentationFormat>On-screen Show (4:3)</PresentationFormat>
  <Paragraphs>735</Paragraphs>
  <Slides>47</Slides>
  <Notes>47</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Courier New</vt:lpstr>
      <vt:lpstr>Verdana</vt:lpstr>
      <vt:lpstr>Wingdings</vt:lpstr>
      <vt:lpstr>Times New Roman</vt:lpstr>
      <vt:lpstr>Segoe UI</vt:lpstr>
      <vt:lpstr>Calibri</vt:lpstr>
      <vt:lpstr>Symbol</vt:lpstr>
      <vt:lpstr>NG_MOC_Core_ModuleNew2</vt:lpstr>
      <vt:lpstr>Module 4</vt:lpstr>
      <vt:lpstr>Module Overview</vt:lpstr>
      <vt:lpstr>Lesson 1: Overview of AD FS</vt:lpstr>
      <vt:lpstr>What is identity federation?</vt:lpstr>
      <vt:lpstr>What is claims-based identity?</vt:lpstr>
      <vt:lpstr>Web services overview</vt:lpstr>
      <vt:lpstr>What is AD FS?</vt:lpstr>
      <vt:lpstr>Overview of AD FS</vt:lpstr>
      <vt:lpstr>Overview of Web Application Proxy</vt:lpstr>
      <vt:lpstr>AD FS and SSO in a single organization</vt:lpstr>
      <vt:lpstr>What is Device Registration?</vt:lpstr>
      <vt:lpstr>What is Device Registration?</vt:lpstr>
      <vt:lpstr>Lesson 2: Deploying AD FS</vt:lpstr>
      <vt:lpstr>Components in an AD FS deployment</vt:lpstr>
      <vt:lpstr>Prerequisites for an AD FS deployment</vt:lpstr>
      <vt:lpstr>Public key infrastructure and certificate requirements</vt:lpstr>
      <vt:lpstr>AD FS server roles</vt:lpstr>
      <vt:lpstr>Demonstration: Installing the AD FS server role</vt:lpstr>
      <vt:lpstr>PowerPoint Presentation</vt:lpstr>
      <vt:lpstr>PowerPoint Presentation</vt:lpstr>
      <vt:lpstr>Lesson 3: Implementing AD FS for a single organization</vt:lpstr>
      <vt:lpstr>AD FS claims</vt:lpstr>
      <vt:lpstr>AD FS claim rules</vt:lpstr>
      <vt:lpstr>Claims provider trust</vt:lpstr>
      <vt:lpstr>Relying party trust</vt:lpstr>
      <vt:lpstr>Demonstration: Configuring claims provider and relying party trusts</vt:lpstr>
      <vt:lpstr>PowerPoint Presentation</vt:lpstr>
      <vt:lpstr>PowerPoint Presentation</vt:lpstr>
      <vt:lpstr>PowerPoint Presentation</vt:lpstr>
      <vt:lpstr>Lab A: Implementing AD FS</vt:lpstr>
      <vt:lpstr>Lab Scenario</vt:lpstr>
      <vt:lpstr>Lab Review</vt:lpstr>
      <vt:lpstr>Lesson 4: Implementing Web Application Proxy</vt:lpstr>
      <vt:lpstr>What is new in Web Application Proxy?</vt:lpstr>
      <vt:lpstr>Configuring an application</vt:lpstr>
      <vt:lpstr>Web Application Proxy and AD FS proxy</vt:lpstr>
      <vt:lpstr>Demonstration: Installing and configuring Web Application Proxy</vt:lpstr>
      <vt:lpstr>PowerPoint Presentation</vt:lpstr>
      <vt:lpstr>PowerPoint Presentation</vt:lpstr>
      <vt:lpstr>PowerPoint Presentation</vt:lpstr>
      <vt:lpstr>Lab B: Implementing Web Application Proxy</vt:lpstr>
      <vt:lpstr>Lab Scenario</vt:lpstr>
      <vt:lpstr>Lab Review</vt:lpstr>
      <vt:lpstr>Lesson 5: Implementing SSO with Microsoft online services</vt:lpstr>
      <vt:lpstr>AD FS and SSO with online services</vt:lpstr>
      <vt:lpstr>Configuring SSO for integration with Microsoft online services</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2018-01-02T20:27:55Z</dcterms:created>
  <dcterms:modified xsi:type="dcterms:W3CDTF">2018-01-02T20:28:02Z</dcterms:modified>
</cp:coreProperties>
</file>