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4" r:id="rId14"/>
    <p:sldId id="268" r:id="rId15"/>
    <p:sldId id="269" r:id="rId16"/>
    <p:sldId id="270" r:id="rId17"/>
    <p:sldId id="271" r:id="rId18"/>
    <p:sldId id="295" r:id="rId19"/>
    <p:sldId id="272" r:id="rId20"/>
    <p:sldId id="273" r:id="rId21"/>
    <p:sldId id="274" r:id="rId22"/>
    <p:sldId id="275" r:id="rId23"/>
    <p:sldId id="276" r:id="rId24"/>
    <p:sldId id="277" r:id="rId25"/>
    <p:sldId id="278" r:id="rId26"/>
    <p:sldId id="296" r:id="rId27"/>
    <p:sldId id="297" r:id="rId28"/>
    <p:sldId id="29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2" r:id="rId42"/>
    <p:sldId id="293" r:id="rId43"/>
    <p:sldId id="299" r:id="rId44"/>
  </p:sldIdLst>
  <p:sldSz cx="9144000" cy="6858000" type="screen4x3"/>
  <p:notesSz cx="6858000" cy="9144000"/>
  <p:embeddedFontLst>
    <p:embeddedFont>
      <p:font typeface="Verdana" panose="020B0604030504040204" pitchFamily="34" charset="0"/>
      <p:regular r:id="rId46"/>
      <p:bold r:id="rId47"/>
      <p:italic r:id="rId48"/>
      <p:boldItalic r:id="rId49"/>
    </p:embeddedFont>
    <p:embeddedFont>
      <p:font typeface="Segoe UI" panose="020B0502040204020203" pitchFamily="34" charset="0"/>
      <p:regular r:id="rId50"/>
      <p:bold r:id="rId51"/>
      <p:italic r:id="rId52"/>
      <p:boldItalic r:id="rId53"/>
    </p:embeddedFont>
    <p:embeddedFont>
      <p:font typeface="Calibri" panose="020F0502020204030204" pitchFamily="34" charset="0"/>
      <p:regular r:id="rId54"/>
      <p:bold r:id="rId55"/>
      <p:italic r:id="rId56"/>
      <p:boldItalic r:id="rId5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94647" autoAdjust="0"/>
  </p:normalViewPr>
  <p:slideViewPr>
    <p:cSldViewPr snapToGrid="0">
      <p:cViewPr varScale="1">
        <p:scale>
          <a:sx n="110" d="100"/>
          <a:sy n="110" d="100"/>
        </p:scale>
        <p:origin x="2424" y="102"/>
      </p:cViewPr>
      <p:guideLst>
        <p:guide orient="horz" pos="2160"/>
        <p:guide pos="2880"/>
      </p:guideLst>
    </p:cSldViewPr>
  </p:slideViewPr>
  <p:notesTextViewPr>
    <p:cViewPr>
      <p:scale>
        <a:sx n="1" d="1"/>
        <a:sy n="1" d="1"/>
      </p:scale>
      <p:origin x="0" y="0"/>
    </p:cViewPr>
  </p:notesTextViewPr>
  <p:notesViewPr>
    <p:cSldViewPr snapToGrid="0">
      <p:cViewPr varScale="1">
        <p:scale>
          <a:sx n="84" d="100"/>
          <a:sy n="84" d="100"/>
        </p:scale>
        <p:origin x="391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FB0EE-6C1F-455F-BCFE-17FA983D8B2F}" type="datetimeFigureOut">
              <a:rPr lang="en-US" smtClean="0"/>
              <a:t>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AEB3A-DCD6-4451-AB16-24EF0B19AB6C}" type="slidenum">
              <a:rPr lang="en-US" smtClean="0"/>
              <a:t>‹#›</a:t>
            </a:fld>
            <a:endParaRPr lang="en-US" dirty="0"/>
          </a:p>
        </p:txBody>
      </p:sp>
    </p:spTree>
    <p:extLst>
      <p:ext uri="{BB962C8B-B14F-4D97-AF65-F5344CB8AC3E}">
        <p14:creationId xmlns:p14="http://schemas.microsoft.com/office/powerpoint/2010/main" val="320544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aka.ms/s8hoe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100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a:t>
            </a:r>
            <a:r>
              <a:rPr lang="en-US" sz="1000" b="1" dirty="0">
                <a:latin typeface="Arial" panose="020B0604020202020204" pitchFamily="34" charset="0"/>
                <a:ea typeface="Calibri" panose="020F0502020204030204" pitchFamily="34" charset="0"/>
                <a:cs typeface="Times New Roman" panose="02020603050405020304" pitchFamily="18" charset="0"/>
              </a:rPr>
              <a:t> 40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Describe the networking enhancements in Windows Server 2016.</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Implement IP Address Management (IPAM).</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Manage IP address spaces with IPAM.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20743C_05.pptx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Calibri" panose="020F0502020204030204" pitchFamily="34"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Calibri" panose="020F0502020204030204" pitchFamily="34"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1DCAEB3A-DCD6-4451-AB16-24EF0B19AB6C}"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3242940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new and improved features of the DNS server. Do not spend too much time on DNS policies, because upcoming topics cover this subject.</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10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259932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is a new feature in Windows Server 2016, so be sure that students understand in which scenarios you can use DNS policies. Additionally, be sure to perform the demonstration that follows this topic.</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11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239880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Leave the VMs running after you complete the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will need the </a:t>
            </a:r>
            <a:r>
              <a:rPr lang="en-US" sz="1000" b="1" dirty="0">
                <a:latin typeface="Arial" panose="020B0604020202020204" pitchFamily="34" charset="0"/>
                <a:ea typeface="Calibri" panose="020F0502020204030204" pitchFamily="34" charset="0"/>
                <a:cs typeface="Times New Roman" panose="02020603050405020304" pitchFamily="18" charset="0"/>
              </a:rPr>
              <a:t>20743C-LON-DC1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20743C-TREY-DC1</a:t>
            </a:r>
            <a:r>
              <a:rPr lang="en-US" sz="1000" dirty="0">
                <a:latin typeface="Arial" panose="020B0604020202020204" pitchFamily="34" charset="0"/>
                <a:ea typeface="Calibri" panose="020F0502020204030204" pitchFamily="34" charset="0"/>
                <a:cs typeface="Times New Roman" panose="02020603050405020304" pitchFamily="18" charset="0"/>
              </a:rPr>
              <a:t> VMs. On </a:t>
            </a:r>
            <a:r>
              <a:rPr lang="en-US" sz="1000" b="1" dirty="0">
                <a:latin typeface="Arial" panose="020B0604020202020204" pitchFamily="34" charset="0"/>
                <a:ea typeface="Calibri" panose="020F0502020204030204" pitchFamily="34" charset="0"/>
                <a:cs typeface="Times New Roman" panose="02020603050405020304" pitchFamily="18" charset="0"/>
              </a:rPr>
              <a:t>LON-DC1</a:t>
            </a:r>
            <a:r>
              <a:rPr lang="en-US" sz="1000" dirty="0">
                <a:latin typeface="Arial" panose="020B0604020202020204" pitchFamily="34" charset="0"/>
                <a:ea typeface="Calibri" panose="020F0502020204030204" pitchFamily="34" charset="0"/>
                <a:cs typeface="Times New Roman" panose="02020603050405020304" pitchFamily="18" charset="0"/>
              </a:rPr>
              <a:t>, sign in as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 On </a:t>
            </a:r>
            <a:r>
              <a:rPr lang="en-US" sz="1000" b="1" dirty="0">
                <a:latin typeface="Arial" panose="020B0604020202020204" pitchFamily="34" charset="0"/>
                <a:ea typeface="Calibri" panose="020F0502020204030204" pitchFamily="34" charset="0"/>
                <a:cs typeface="Times New Roman" panose="02020603050405020304" pitchFamily="18" charset="0"/>
              </a:rPr>
              <a:t>TREY-DC1</a:t>
            </a:r>
            <a:r>
              <a:rPr lang="en-US" sz="1000" dirty="0">
                <a:latin typeface="Arial" panose="020B0604020202020204" pitchFamily="34" charset="0"/>
                <a:ea typeface="Calibri" panose="020F0502020204030204" pitchFamily="34" charset="0"/>
                <a:cs typeface="Times New Roman" panose="02020603050405020304" pitchFamily="18" charset="0"/>
              </a:rPr>
              <a:t>, sign in as </a:t>
            </a:r>
            <a:r>
              <a:rPr lang="en-US" sz="1000" b="1" dirty="0">
                <a:latin typeface="Arial" panose="020B0604020202020204" pitchFamily="34" charset="0"/>
                <a:ea typeface="Calibri" panose="020F0502020204030204" pitchFamily="34" charset="0"/>
                <a:cs typeface="Times New Roman" panose="02020603050405020304" pitchFamily="18" charset="0"/>
              </a:rPr>
              <a:t>TreyResearch\Administrator</a:t>
            </a:r>
            <a:r>
              <a:rPr lang="en-US" sz="1000" dirty="0">
                <a:latin typeface="Arial" panose="020B0604020202020204" pitchFamily="34" charset="0"/>
                <a:ea typeface="Calibri" panose="020F0502020204030204" pitchFamily="34" charset="0"/>
                <a:cs typeface="Times New Roman" panose="02020603050405020304" pitchFamily="18" charset="0"/>
              </a:rPr>
              <a:t> by using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TREY-DC1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Server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console,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TREY-DC1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Conditional Forwarders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Conditional Forwarders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Conditional Forwarder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Conditional Forwarder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DNS Domain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 addresses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of the master servers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&lt;Click here to add an IP Address or DNS Name&gt;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172.16.0.10</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press Enter,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type the following three commands, pressing Enter after each command:</a:t>
            </a:r>
          </a:p>
          <a:p>
            <a:pPr lvl="1">
              <a:lnSpc>
                <a:spcPct val="115000"/>
              </a:lnSpc>
              <a:spcBef>
                <a:spcPts val="600"/>
              </a:spcBef>
              <a:spcAft>
                <a:spcPts val="995"/>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Clear-DnsClientCache</a:t>
            </a:r>
          </a:p>
          <a:p>
            <a:pPr lvl="1">
              <a:lnSpc>
                <a:spcPct val="115000"/>
              </a:lnSpc>
              <a:spcBef>
                <a:spcPts val="600"/>
              </a:spcBef>
              <a:spcAft>
                <a:spcPts val="995"/>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Clear-DnsServerCache</a:t>
            </a:r>
          </a:p>
          <a:p>
            <a:pPr lvl="1">
              <a:lnSpc>
                <a:spcPct val="115000"/>
              </a:lnSpc>
              <a:spcBef>
                <a:spcPts val="600"/>
              </a:spcBef>
              <a:spcAft>
                <a:spcPts val="995"/>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Resolve-DnsName LON-DC1.Adatum.com</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you receive a prompt, press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press Enter. Verify that the name resolves to an IP address. If the last command returns an error, repeat the last command.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Switch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R="0" lvl="0">
              <a:lnSpc>
                <a:spcPct val="115000"/>
              </a:lnSpc>
              <a:spcBef>
                <a:spcPts val="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12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648168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type the following two commands, pressing Enter after each command:</a:t>
            </a:r>
          </a:p>
          <a:p>
            <a:pPr lvl="1">
              <a:lnSpc>
                <a:spcPct val="115000"/>
              </a:lnSpc>
              <a:spcBef>
                <a:spcPts val="600"/>
              </a:spcBef>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Add-DnsServerClientSubnet -Name "TreyResearchSubnet" -IPv4Subnet 172.16.10.0/24 -PassThru</a:t>
            </a:r>
          </a:p>
          <a:p>
            <a:pPr lvl="1">
              <a:lnSpc>
                <a:spcPct val="115000"/>
              </a:lnSpc>
              <a:spcBef>
                <a:spcPts val="600"/>
              </a:spcBef>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Add-DnsServerQueryResolutionPolicy -Name "BlackholePolicyTreyResearch" -Action IGNORE -ClientSubnet "EQ,TreyResearchSubnet" -PassThru</a:t>
            </a: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Switch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TREY-DC1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TREY-DC1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type the following three commands, pressing Enter after each command:</a:t>
            </a:r>
          </a:p>
          <a:p>
            <a:pPr lvl="1">
              <a:lnSpc>
                <a:spcPct val="115000"/>
              </a:lnSpc>
              <a:spcBef>
                <a:spcPts val="600"/>
              </a:spcBef>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Clear-DnsClientCache</a:t>
            </a:r>
          </a:p>
          <a:p>
            <a:pPr lvl="1">
              <a:lnSpc>
                <a:spcPct val="115000"/>
              </a:lnSpc>
              <a:spcBef>
                <a:spcPts val="600"/>
              </a:spcBef>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Clear-DnsServerCache</a:t>
            </a:r>
          </a:p>
          <a:p>
            <a:pPr lvl="1">
              <a:lnSpc>
                <a:spcPct val="115000"/>
              </a:lnSpc>
              <a:spcBef>
                <a:spcPts val="600"/>
              </a:spcBef>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Resolve-DnsName LON-DC1.Adatum.com</a:t>
            </a: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you receive a prompt, press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 Verify that the last command returns an error because the DNS policy no longer allows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TREY-DC1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do name resolution 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13</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895066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to students that they apply Dynamic Host Configuration Protocol (DHCP) options at the global or scope level, because all clients on a given subnet tend to use the same default gateway and DNS server configurations. Additionally, explain that they typically use reservations to assign an address to a DHCP client, such as a printer.</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14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2712495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Ask the students if they use Network Access Protection (NAP). If none of them use NAP, do not spend time with the new features that are part of Windows Server 2016. However, not all students might be familiar with all of the new DHCP features in Windows Server 2012 and Windows Server 2012 R2, so you might want to provide some details.</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15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4143769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Start this topic by talking about the previous methodologies for DHCP high availability, which are split scopes and clustering. Ask students about the advantages and disadvantages of these technologies, and then introduce DHCP failover, and explain how it works.</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16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3949586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you complete the demonstration, revert all of the running VMs.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will need the </a:t>
            </a:r>
            <a:r>
              <a:rPr lang="en-US" sz="1000" b="1" dirty="0">
                <a:latin typeface="Arial" panose="020B0604020202020204" pitchFamily="34" charset="0"/>
                <a:ea typeface="Calibri" panose="020F0502020204030204" pitchFamily="34" charset="0"/>
                <a:cs typeface="Times New Roman" panose="02020603050405020304" pitchFamily="18" charset="0"/>
              </a:rPr>
              <a:t>20743C-LON-DC1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20743C-LON-SVR1</a:t>
            </a:r>
            <a:r>
              <a:rPr lang="en-US" sz="1000" dirty="0">
                <a:latin typeface="Arial" panose="020B0604020202020204" pitchFamily="34" charset="0"/>
                <a:ea typeface="Calibri" panose="020F0502020204030204" pitchFamily="34" charset="0"/>
                <a:cs typeface="Times New Roman" panose="02020603050405020304" pitchFamily="18" charset="0"/>
              </a:rPr>
              <a:t> VMs. Sign in as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by using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Before you perform this demonstration, you must perform the “Install DHCP on an additional server” task in the “Configure DHCP failover” exercise in the lab.</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Configure a DHCP failover relationship</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effectLst/>
                <a:latin typeface="Arial" panose="020B0604020202020204" pitchFamily="34" charset="0"/>
                <a:ea typeface="Times New Roman" panose="02020603050405020304" pitchFamily="18" charset="0"/>
                <a:cs typeface="Segoe UI" panose="020B0502040204020203" pitchFamily="34" charset="0"/>
              </a:rPr>
              <a:t>, open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DHCP</a:t>
            </a:r>
            <a:r>
              <a:rPr lang="en-US" sz="1000" dirty="0">
                <a:effectLst/>
                <a:latin typeface="Arial" panose="020B0604020202020204" pitchFamily="34" charset="0"/>
                <a:ea typeface="Times New Roman" panose="02020603050405020304" pitchFamily="18" charset="0"/>
                <a:cs typeface="Segoe UI" panose="020B0502040204020203" pitchFamily="34"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DHCP</a:t>
            </a:r>
            <a:r>
              <a:rPr lang="en-US" sz="1000" dirty="0">
                <a:effectLst/>
                <a:latin typeface="Arial" panose="020B0604020202020204" pitchFamily="34" charset="0"/>
                <a:ea typeface="Times New Roman" panose="02020603050405020304" pitchFamily="18" charset="0"/>
                <a:cs typeface="Segoe UI" panose="020B0502040204020203" pitchFamily="34" charset="0"/>
              </a:rPr>
              <a:t> console,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DHCP</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Server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This authorized DHCP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option, click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lon-dc1.adatum.com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DHCP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console,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select and then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IPv4</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Configure Failover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Configure Failover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Specify the partner server to use for failover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Partner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172.16.0.11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 a new failover relationship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Relationship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Maximum Client Lead Time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field,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hours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0</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minutes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15</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Mode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field is set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Load balance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17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853903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 Balance Percentage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50%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 Switchover Interval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Do not change the default value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60 minutes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Message Authentication Shared Secret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IPv4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F5.</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IPv4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node, and then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Scope [172.16.0.0] Adatum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Address Pool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Notice that the address pool is configured.</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Scope 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Notice that the scope options are configured.</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DHCP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a:t>
            </a:r>
            <a:endParaRPr lang="en-US" dirty="0"/>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18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313215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introduce this lesson, point out that IPAM is for larger networks that require multiple static addresses or that have multiple DHCP servers and multiple scopes. For example, IPAM would be beneficial for an organization that has many branch offices on different subnets.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statements are true? (Choose all that apply.)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You can install IPAM on an AD DS domain controller.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You can install IPAM on a domain-joined server.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IPAM can manage servers that are running Windows Server 2012 and newer only.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IPAM can manage servers that are running Windows Server 2008 and newer only.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You must install SQL Server locally on the IPAM server.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You can install IPAM on an AD DS domain controller.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You can install IPAM on a domain-joined server.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IPAM can manage servers that are running Windows Server 2012 and newer only.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IPAM can manage servers that are running Windows Server 2008 and newer only.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You must install SQL Server locally on the IPAM server.</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19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91676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Briefly introduce the module content to students, and ask them about their experience with IPAM to determine how much time to spend on the IPAM lessons.</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575889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Consider starting the lesson by asking how students’ organizations handle IP addressing. How are static addresses distributed? How do they currently determine which addresses are available? You can then introduce how IPAM might ease the administration of IP addressing.</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20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581308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new features. The enhanced DNS service management should be your focus, including the ability to support multiple AD DS forests.</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21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3936256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Point out that IPAM works well in large Windows deployments but falls short in mixed environments that have non-Windows client computers. This is because it cannot discover or manage these computers.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22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2322260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main IPAM deployment scenarios. Present the main deployment scenarios, including centralized and distributed, on a whiteboard. Explain the IPAM usage scenarios, discuss both deployment and usage scenarios, and discuss which scenario is most suited for students’ organizations.</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23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353360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the IPAM role can coexist with other server roles, but it cannot coexist fully with the DHCP and DNS roles.</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pPr/>
              <a:t>24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725233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you complete the demonstration, leave all of the VMs running so that you can perform additional demonstrations, if necessary. Otherwise, revert all of the VMs when the students start the lab.</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this demonstration, you will need the </a:t>
            </a:r>
            <a:r>
              <a:rPr lang="en-US" sz="1000" b="1" dirty="0">
                <a:latin typeface="Arial" panose="020B0604020202020204" pitchFamily="34" charset="0"/>
                <a:ea typeface="Calibri" panose="020F0502020204030204" pitchFamily="34" charset="0"/>
                <a:cs typeface="Times New Roman" panose="02020603050405020304" pitchFamily="18" charset="0"/>
              </a:rPr>
              <a:t>20743C-LON-DC1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20743C-LON-SVR2</a:t>
            </a:r>
            <a:r>
              <a:rPr lang="en-US" sz="1000" dirty="0">
                <a:latin typeface="Arial" panose="020B0604020202020204" pitchFamily="34" charset="0"/>
                <a:ea typeface="Calibri" panose="020F0502020204030204" pitchFamily="34" charset="0"/>
                <a:cs typeface="Times New Roman" panose="02020603050405020304" pitchFamily="18" charset="0"/>
              </a:rPr>
              <a:t> VMs. Sign in as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Times New Roman" panose="02020603050405020304" pitchFamily="18" charset="0"/>
              </a:rPr>
              <a:t> by using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Some sequences in this demonstration can take considerable time. Instead of waiting, discuss the tasks with the students, or move ahead with teaching, and return to this demonstration when you finish this lesson. You can install the IPAM role while students perform the lab in the previous module, because students taking this course should be comfortable with installing roles on the Windows Server operating system.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Install IPAM</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 Address Management (IPAM)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check box.</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completes,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25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024457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IPAM</a:t>
            </a:r>
            <a:endPar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navigation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 Overview</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content pane, verify that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IPAM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IPAM is connected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Provision the IPAM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Provision IPAM Wizard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database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provisioning method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Based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is selected.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GPO name prefix</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Provisioning will take a few minutes to complete.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When provisioning has completed,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 Overview</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content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server discovery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Server Discovery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forests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Server Discovery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yellow status bar indicates when discovery is complete.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 Overview</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content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server discovery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to add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domain,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 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content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server discovery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Discovery might take 5 to 10 minutes to run. The yellow status bar indicates when discovery is complete.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 Overview</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content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or add servers to manage and verify IPAM access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Notice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 Access Status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is blocked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Scroll down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view, and notice the status report.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26</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426250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type the following command, and then press Enter:</a:t>
            </a:r>
          </a:p>
          <a:p>
            <a:pPr lvl="1">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Invoke-IpamGpoProvisioning –Domain Adatum.com –GpoPrefixName IPAM –IpamServerFqdn LON-SVR2.adatum.com –DelegatedGpoUser Administrator</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you receive a prompt to confirm the action,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The command will take a few minutes to complete.</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Forest: 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three Group Policy Objects (GPOs) starting with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IPAM_</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are linked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domain.</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navigation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IPAM_DNS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GPO.</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Management Console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 Filtering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is empty.</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switch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IPv4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content pane, right-click the line with </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Edit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Manageability 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press F5.</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Management Console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27</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2686890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 Filtering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no longer is empty.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now listed.</a:t>
            </a:r>
          </a:p>
          <a:p>
            <a:pPr marL="342900" lvl="0" indent="-342900">
              <a:lnSpc>
                <a:spcPct val="115000"/>
              </a:lnSpc>
              <a:spcAft>
                <a:spcPts val="995"/>
              </a:spcAft>
              <a:buFont typeface="+mj-lt"/>
              <a:buAutoNum type="arabicPeriod" startAt="3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cmd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lvl="0" indent="-342900">
              <a:lnSpc>
                <a:spcPct val="115000"/>
              </a:lnSpc>
              <a:spcAft>
                <a:spcPts val="995"/>
              </a:spcAft>
              <a:buFont typeface="+mj-lt"/>
              <a:buAutoNum type="arabicPeriod" startAt="3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command prompt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Gpupdate /force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lvl="0" indent="-342900">
              <a:lnSpc>
                <a:spcPct val="115000"/>
              </a:lnSpc>
              <a:spcAft>
                <a:spcPts val="995"/>
              </a:spcAft>
              <a:buFont typeface="+mj-lt"/>
              <a:buAutoNum type="arabicPeriod" startAt="3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for the Gpupdate process to complete, and then close the command prompt.</a:t>
            </a:r>
          </a:p>
          <a:p>
            <a:pPr marL="342900" lvl="0" indent="-342900">
              <a:lnSpc>
                <a:spcPct val="115000"/>
              </a:lnSpc>
              <a:spcAft>
                <a:spcPts val="995"/>
              </a:spcAft>
              <a:buFont typeface="+mj-lt"/>
              <a:buAutoNum type="arabicPeriod" startAt="3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 right-click the line with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Refresh Server Access 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Discovery might take 5 to 10 minutes to run. The yellow status bar indicates when discovery is complete.</a:t>
            </a:r>
          </a:p>
          <a:p>
            <a:pPr marL="342900" lvl="0" indent="-342900">
              <a:lnSpc>
                <a:spcPct val="115000"/>
              </a:lnSpc>
              <a:spcAft>
                <a:spcPts val="995"/>
              </a:spcAft>
              <a:buFont typeface="+mj-lt"/>
              <a:buAutoNum type="arabicPeriod" startAt="3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discovery is complete, refresh IPv4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It might take up to 5 minutes for the status to change.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 Access 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now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Unblocked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navigation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IPAM Overview</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content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Retrieve data from managed servers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This action will take a few minutes to complete.</a:t>
            </a:r>
            <a:endParaRPr lang="en-US" dirty="0"/>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28</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700673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Remember to mention that the enhanced management of DNS zones and resource records is new to Windows Server 2016.</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29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06706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Briefly introduce lesson topics to students.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options are new or different in Windows Server 2016? (Select all that apply.)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DNS policies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DHCP failover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IPv6 root hints in DNS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Hyper-V virtualized networking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No DHCP server support for NAP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DNS policies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DHCP failover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IPv6 root hints in DNS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Hyper-V virtualized networking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No DHCP server support for NAP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need more physical NICs when you configure converged networking on a Hyper-V host.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932836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30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2476020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topic has one additional slide.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Regional Internet Registries (RIRs) are the nonprofit entities that allocate blocks of IP addresses to organizations.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Additional Reading: </a:t>
            </a:r>
            <a:r>
              <a:rPr lang="en-US" sz="1000" dirty="0">
                <a:latin typeface="Arial" panose="020B0604020202020204" pitchFamily="34" charset="0"/>
                <a:ea typeface="Calibri" panose="020F0502020204030204" pitchFamily="34" charset="0"/>
                <a:cs typeface="Times New Roman" panose="02020603050405020304" pitchFamily="18" charset="0"/>
              </a:rPr>
              <a:t>For more information, refer to REGIONAL INTERNET REGISTRIES: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http://aka.ms/s8hoes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the slides to show the relationships among the IP address ranges that IPAM defines.</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31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686176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Ask students how they manage IP address usage for DHCP scopes today.</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32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842187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topic has three additional slides.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Use the slides to show the various ways to create IP address information in IPAM manually: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initial screen shows the dialog box for creating an IP address block.</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first click shows the dialog box for creating an IP address subnet.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second click shows the dialog box for creating an IP address range.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third click shows the dialog box for creating an individual address.</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33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604039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34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7544699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35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4044001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36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787486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time permits, you can demonstrate some of the IPAM features that the slide details.</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37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2802568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might want to show the students how to use the IPAM event catalog.</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pPr/>
              <a:t>38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32484942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da-DK" sz="1000" b="1" dirty="0">
                <a:latin typeface="Arial" panose="020B0604020202020204" pitchFamily="34" charset="0"/>
                <a:ea typeface="Calibri" panose="020F0502020204030204" pitchFamily="34" charset="0"/>
                <a:cs typeface="Times New Roman" panose="02020603050405020304" pitchFamily="18" charset="0"/>
              </a:rPr>
              <a:t>Exercise 1: Configuring DNS policies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want to make DNS zone management easier. You want to configure split-brain DNS by using the new DNS policies in Windows Server 2016 so that partners can connect to a different web server. Trey Research has agreed to test the new DNS setup. If you configure the DNS policies correctly, clients in the TreyResearch domain should receive different name-resolution answers than clients that are internal to the Adatum domain.</a:t>
            </a:r>
          </a:p>
          <a:p>
            <a:pPr>
              <a:lnSpc>
                <a:spcPct val="107000"/>
              </a:lnSpc>
              <a:spcAft>
                <a:spcPts val="800"/>
              </a:spcAft>
            </a:pPr>
            <a:r>
              <a:rPr lang="da-DK" sz="1000" b="1" dirty="0">
                <a:latin typeface="Arial" panose="020B0604020202020204" pitchFamily="34" charset="0"/>
                <a:ea typeface="Calibri" panose="020F0502020204030204" pitchFamily="34" charset="0"/>
                <a:cs typeface="Times New Roman" panose="02020603050405020304" pitchFamily="18" charset="0"/>
              </a:rPr>
              <a:t>Exercise 2: Configuring DHCP failover</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Adatum network expansion, and the increased availability and security requirements, necessitate configuration of DHCP failover.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Configuring IPAM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Because of Adatum’s expansion, you find it difficult to manage your network and IP address usage. You must implement IPAM to simplify how you manage your IP infrastructure. You need to prepare for a new building that will open soon and for the installation of a new domain controller. You want to try this using the </a:t>
            </a:r>
            <a:r>
              <a:rPr lang="en-US" sz="1000" b="1" dirty="0">
                <a:latin typeface="Arial" panose="020B0604020202020204" pitchFamily="34" charset="0"/>
                <a:ea typeface="Calibri" panose="020F0502020204030204" pitchFamily="34" charset="0"/>
                <a:cs typeface="Times New Roman" panose="02020603050405020304" pitchFamily="18" charset="0"/>
              </a:rPr>
              <a:t>IPAM</a:t>
            </a:r>
            <a:r>
              <a:rPr lang="en-US" sz="1000" dirty="0">
                <a:latin typeface="Arial" panose="020B0604020202020204" pitchFamily="34" charset="0"/>
                <a:ea typeface="Calibri" panose="020F0502020204030204" pitchFamily="34" charset="0"/>
                <a:cs typeface="Times New Roman" panose="02020603050405020304" pitchFamily="18" charset="0"/>
              </a:rPr>
              <a:t> console instead of the tools that you typically use.</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39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85901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topic has three additional slides.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concept of converged networking. The next slides will provide examples of configuring a Hyper-V host.</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23954251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40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78929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Will you be implementing DNS policies in your DNS infrastructure? Discuss your answers with the rest of the students.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Answers will vary but might include split-brain DNS, block malicious attempts, and application load balancing.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is the difference between a centralized and a distributed IPAM topology?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a centralized topology, there is only one IPAM server. In a distributed topology, there is an IPAM server in every site. IPAM servers do not communicate with each other in a distributed topology. You configure each IPAM server independently.</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41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2842447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many DHCP servers can you configure as part of a DHCP failover relationship?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Each DHCP failover relationship can only contain two DHCP servers. However, each DHCP server can be a part of multiple relationships, as long as the relationship names are unique.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a limitation of IPAM.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IPAM is not able to manage non-Windows devices, such as network devices. You can use the </a:t>
            </a:r>
            <a:r>
              <a:rPr lang="en-US" sz="1000" b="1" dirty="0">
                <a:latin typeface="Arial" panose="020B0604020202020204" pitchFamily="34" charset="0"/>
                <a:ea typeface="Calibri" panose="020F0502020204030204" pitchFamily="34" charset="0"/>
                <a:cs typeface="Times New Roman" panose="02020603050405020304" pitchFamily="18" charset="0"/>
              </a:rPr>
              <a:t>Network Controller</a:t>
            </a:r>
            <a:r>
              <a:rPr lang="en-US" sz="1000" dirty="0">
                <a:latin typeface="Arial" panose="020B0604020202020204" pitchFamily="34" charset="0"/>
                <a:ea typeface="Calibri" panose="020F0502020204030204" pitchFamily="34" charset="0"/>
                <a:cs typeface="Times New Roman" panose="02020603050405020304" pitchFamily="18" charset="0"/>
              </a:rPr>
              <a:t> role in Windows Server 2016 to manage network devices.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Scenario:</a:t>
            </a:r>
            <a:r>
              <a:rPr lang="en-US" sz="1000" dirty="0">
                <a:latin typeface="Arial" panose="020B0604020202020204" pitchFamily="34" charset="0"/>
                <a:ea typeface="Calibri" panose="020F0502020204030204" pitchFamily="34" charset="0"/>
                <a:cs typeface="Times New Roman" panose="02020603050405020304" pitchFamily="18" charset="0"/>
              </a:rPr>
              <a:t> What are some scenarios in which you would use DNS policies?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r>
              <a:rPr lang="en-US" sz="1000" dirty="0">
                <a:latin typeface="Arial" panose="020B0604020202020204" pitchFamily="34" charset="0"/>
                <a:ea typeface="Calibri" panose="020F0502020204030204" pitchFamily="34" charset="0"/>
                <a:cs typeface="Times New Roman" panose="02020603050405020304" pitchFamily="18" charset="0"/>
              </a:rPr>
              <a:t> You can use DNS policies to configure split-brain DNS, DNS load balancing, and DNS responses based on criteria such as time of day, client IP address, DNS server IP address, and query type.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Scenario:</a:t>
            </a:r>
            <a:r>
              <a:rPr lang="en-US" sz="1000" dirty="0">
                <a:latin typeface="Arial" panose="020B0604020202020204" pitchFamily="34" charset="0"/>
                <a:ea typeface="Calibri" panose="020F0502020204030204" pitchFamily="34" charset="0"/>
                <a:cs typeface="Times New Roman" panose="02020603050405020304" pitchFamily="18" charset="0"/>
              </a:rPr>
              <a:t> What are some methods that you can use to guard against DHCP failures?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r>
              <a:rPr lang="en-US" sz="1000" dirty="0">
                <a:latin typeface="Arial" panose="020B0604020202020204" pitchFamily="34" charset="0"/>
                <a:ea typeface="Calibri" panose="020F0502020204030204" pitchFamily="34" charset="0"/>
                <a:cs typeface="Times New Roman" panose="02020603050405020304" pitchFamily="18" charset="0"/>
              </a:rPr>
              <a:t> You can use DHCP failover protection, a DHCP split-scope solution, or you can cluster the DHCP servers.</a:t>
            </a:r>
          </a:p>
          <a:p>
            <a:pPr>
              <a:lnSpc>
                <a:spcPct val="107000"/>
              </a:lnSpc>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42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4000164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Tools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following table includes the tools that are needed for this module:</a:t>
            </a:r>
          </a:p>
          <a:p>
            <a:pPr>
              <a:lnSpc>
                <a:spcPct val="107000"/>
              </a:lnSpc>
            </a:pPr>
            <a:endParaRPr lang="en-US" dirty="0"/>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43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pic>
        <p:nvPicPr>
          <p:cNvPr id="10" name="Picture 9"/>
          <p:cNvPicPr>
            <a:picLocks noChangeAspect="1"/>
          </p:cNvPicPr>
          <p:nvPr/>
        </p:nvPicPr>
        <p:blipFill>
          <a:blip r:embed="rId3"/>
          <a:stretch>
            <a:fillRect/>
          </a:stretch>
        </p:blipFill>
        <p:spPr>
          <a:xfrm>
            <a:off x="961849" y="2827778"/>
            <a:ext cx="4596782" cy="1548518"/>
          </a:xfrm>
          <a:prstGeom prst="rect">
            <a:avLst/>
          </a:prstGeom>
        </p:spPr>
      </p:pic>
    </p:spTree>
    <p:extLst>
      <p:ext uri="{BB962C8B-B14F-4D97-AF65-F5344CB8AC3E}">
        <p14:creationId xmlns:p14="http://schemas.microsoft.com/office/powerpoint/2010/main" val="242005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inefficiency and high cost of having multiple network interface cards (NICs) in a physical host, when you do not use all NICs fully.</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263902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to the students that, with converged networking, they can use the physically teamed NICs and then create virtual NICs on the host with virtual local area network (VLAN) tags to specify a target network. In Windows Server 2012, they cannot use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Remote Direct Memory Access (</a:t>
            </a:r>
            <a:r>
              <a:rPr lang="en-US" sz="1000" dirty="0">
                <a:latin typeface="Arial" panose="020B0604020202020204" pitchFamily="34" charset="0"/>
                <a:ea typeface="Calibri" panose="020F0502020204030204" pitchFamily="34" charset="0"/>
                <a:cs typeface="Times New Roman" panose="02020603050405020304" pitchFamily="18" charset="0"/>
              </a:rPr>
              <a:t>RDMA) for teaming and virtual switches.</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61007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to the students that with converged networking, they can use the physical teamed NICs and then create virtual NICs on the host with VLAN tags to specify the target network. In Windows Server 2016, they can use RDMA-capable NICs in Switch Embedded Teaming (SET).</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1126669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section provides an overview of software-defined networking, so explain how some of the Windows Server 2016 features support software-defined networking.</a:t>
            </a: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3967424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List the components of a Domain Name System (DNS) solution.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CAEB3A-DCD6-4451-AB16-24EF0B19AB6C}" type="slidenum">
              <a:rPr lang="en-US" b="0">
                <a:latin typeface="+mn-lt"/>
              </a:rPr>
              <a:t>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network services</a:t>
            </a:r>
          </a:p>
        </p:txBody>
      </p:sp>
    </p:spTree>
    <p:extLst>
      <p:ext uri="{BB962C8B-B14F-4D97-AF65-F5344CB8AC3E}">
        <p14:creationId xmlns:p14="http://schemas.microsoft.com/office/powerpoint/2010/main" val="252870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5572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01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090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679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346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18743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546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281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644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8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23120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1982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7344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emf"/><Relationship Id="rId4" Type="http://schemas.openxmlformats.org/officeDocument/2006/relationships/image" Target="../media/image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em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image" Target="../media/image4.em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1806e7f1-32d4-49a7-ac5d-c2760fb0e918">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5</a:t>
            </a:r>
          </a:p>
        </p:txBody>
      </p:sp>
      <p:sp>
        <p:nvSpPr>
          <p:cNvPr id="3" name="Subtitle 2"/>
          <p:cNvSpPr>
            <a:spLocks noGrp="1"/>
          </p:cNvSpPr>
          <p:nvPr>
            <p:ph type="subTitle" sz="quarter" idx="1"/>
          </p:nvPr>
        </p:nvSpPr>
        <p:spPr/>
        <p:txBody>
          <a:bodyPr/>
          <a:lstStyle/>
          <a:p>
            <a:r>
              <a:rPr lang="en-US" dirty="0"/>
              <a:t>Implementing network services
</a:t>
            </a:r>
          </a:p>
        </p:txBody>
      </p:sp>
    </p:spTree>
    <p:extLst>
      <p:ext uri="{BB962C8B-B14F-4D97-AF65-F5344CB8AC3E}">
        <p14:creationId xmlns:p14="http://schemas.microsoft.com/office/powerpoint/2010/main" val="3651525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b16a86c2-0611-4517-a55b-c463aea869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DNS features in Windows Server 2016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DNS policies</a:t>
            </a:r>
          </a:p>
          <a:p>
            <a:pPr lvl="0"/>
            <a:r>
              <a:rPr lang="en-US" b="0" kern="0" dirty="0">
                <a:solidFill>
                  <a:srgbClr val="000000"/>
                </a:solidFill>
              </a:rPr>
              <a:t>Response rate limiting</a:t>
            </a:r>
          </a:p>
          <a:p>
            <a:pPr lvl="0"/>
            <a:r>
              <a:rPr lang="en-US" b="0" kern="0" dirty="0">
                <a:solidFill>
                  <a:srgbClr val="000000"/>
                </a:solidFill>
              </a:rPr>
              <a:t>DNS-based authentication of named entities</a:t>
            </a:r>
          </a:p>
          <a:p>
            <a:pPr lvl="0"/>
            <a:r>
              <a:rPr lang="en-US" b="0" kern="0" dirty="0">
                <a:solidFill>
                  <a:srgbClr val="000000"/>
                </a:solidFill>
              </a:rPr>
              <a:t>Unknown record support</a:t>
            </a:r>
          </a:p>
          <a:p>
            <a:pPr lvl="0"/>
            <a:r>
              <a:rPr lang="en-US" b="0" kern="0" dirty="0">
                <a:solidFill>
                  <a:srgbClr val="000000"/>
                </a:solidFill>
              </a:rPr>
              <a:t>IPv6 root hints</a:t>
            </a:r>
          </a:p>
          <a:p>
            <a:pPr lvl="0"/>
            <a:r>
              <a:rPr lang="en-US" b="0" kern="0" dirty="0">
                <a:solidFill>
                  <a:srgbClr val="000000"/>
                </a:solidFill>
              </a:rPr>
              <a:t>Enhanced Windows PowerShell support</a:t>
            </a:r>
          </a:p>
        </p:txBody>
      </p:sp>
    </p:spTree>
    <p:extLst>
      <p:ext uri="{BB962C8B-B14F-4D97-AF65-F5344CB8AC3E}">
        <p14:creationId xmlns:p14="http://schemas.microsoft.com/office/powerpoint/2010/main" val="130765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815910b3-f4d0-426b-ad33-ae5393d67e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DNS policies to:</a:t>
            </a:r>
          </a:p>
          <a:p>
            <a:pPr lvl="1"/>
            <a:r>
              <a:rPr lang="en-US" b="0" kern="0" dirty="0">
                <a:solidFill>
                  <a:srgbClr val="000000"/>
                </a:solidFill>
              </a:rPr>
              <a:t>Redirect DNS clients to endpoints based on configurable percentages of traffic</a:t>
            </a:r>
          </a:p>
          <a:p>
            <a:pPr lvl="1"/>
            <a:r>
              <a:rPr lang="en-US" b="0" kern="0" dirty="0">
                <a:solidFill>
                  <a:srgbClr val="000000"/>
                </a:solidFill>
              </a:rPr>
              <a:t>Redirect DNS clients to the closest datacenter</a:t>
            </a:r>
          </a:p>
          <a:p>
            <a:pPr lvl="1"/>
            <a:r>
              <a:rPr lang="en-US" b="0" kern="0" dirty="0">
                <a:solidFill>
                  <a:srgbClr val="000000"/>
                </a:solidFill>
              </a:rPr>
              <a:t>Configure split-brain DNS</a:t>
            </a:r>
          </a:p>
          <a:p>
            <a:pPr lvl="1"/>
            <a:r>
              <a:rPr lang="en-US" b="0" kern="0" dirty="0">
                <a:solidFill>
                  <a:srgbClr val="000000"/>
                </a:solidFill>
              </a:rPr>
              <a:t>Block or allow DNS queries from a list of malicious or approved IP addresses or FQDNs</a:t>
            </a:r>
          </a:p>
          <a:p>
            <a:pPr lvl="1"/>
            <a:r>
              <a:rPr lang="en-CA" b="0" kern="0" dirty="0">
                <a:solidFill>
                  <a:srgbClr val="000000"/>
                </a:solidFill>
              </a:rPr>
              <a:t>Redirect DNS clients to different datacenters based on the time of the day</a:t>
            </a:r>
            <a:endParaRPr lang="en-US" b="0" kern="0" dirty="0">
              <a:solidFill>
                <a:srgbClr val="000000"/>
              </a:solidFill>
            </a:endParaRPr>
          </a:p>
          <a:p>
            <a:pPr lvl="0"/>
            <a:r>
              <a:rPr lang="en-US" b="0" kern="0" dirty="0">
                <a:solidFill>
                  <a:srgbClr val="000000"/>
                </a:solidFill>
              </a:rPr>
              <a:t>You configure DNS policies by using Windows PowerShell</a:t>
            </a:r>
          </a:p>
        </p:txBody>
      </p:sp>
    </p:spTree>
    <p:extLst>
      <p:ext uri="{BB962C8B-B14F-4D97-AF65-F5344CB8AC3E}">
        <p14:creationId xmlns:p14="http://schemas.microsoft.com/office/powerpoint/2010/main" val="261830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ca7ba42-d011-4ae6-9424-6ba6d6939a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DNS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configure and verify DNS policies</a:t>
            </a:r>
          </a:p>
          <a:p>
            <a:pPr lvl="0"/>
            <a:endParaRPr lang="en-US" b="0" kern="0" dirty="0">
              <a:solidFill>
                <a:srgbClr val="000000"/>
              </a:solidFill>
            </a:endParaRPr>
          </a:p>
        </p:txBody>
      </p:sp>
    </p:spTree>
    <p:extLst>
      <p:ext uri="{BB962C8B-B14F-4D97-AF65-F5344CB8AC3E}">
        <p14:creationId xmlns:p14="http://schemas.microsoft.com/office/powerpoint/2010/main" val="249295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51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89fddd9-945c-4444-a0ce-3332488fe3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DHCP</a:t>
            </a:r>
          </a:p>
        </p:txBody>
      </p:sp>
      <p:sp>
        <p:nvSpPr>
          <p:cNvPr id="4" name="TextBox 3"/>
          <p:cNvSpPr txBox="1">
            <a:spLocks noChangeArrowheads="1"/>
          </p:cNvSpPr>
          <p:nvPr/>
        </p:nvSpPr>
        <p:spPr bwMode="auto">
          <a:xfrm>
            <a:off x="479347" y="980707"/>
            <a:ext cx="7751762" cy="54590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lvl="0" indent="-228600">
              <a:lnSpc>
                <a:spcPct val="90000"/>
              </a:lnSpc>
              <a:spcBef>
                <a:spcPts val="600"/>
              </a:spcBef>
              <a:spcAft>
                <a:spcPts val="600"/>
              </a:spcAft>
              <a:buClr>
                <a:srgbClr val="006699"/>
              </a:buClr>
              <a:buSzPct val="90000"/>
              <a:buFont typeface="Arial" panose="020B0604020202020204" pitchFamily="34" charset="0"/>
              <a:buChar char="•"/>
            </a:pPr>
            <a:r>
              <a:rPr lang="en-US" sz="2800" b="0" kern="0" dirty="0">
                <a:solidFill>
                  <a:srgbClr val="000000"/>
                </a:solidFill>
                <a:latin typeface="Segoe UI" pitchFamily="34" charset="0"/>
              </a:rPr>
              <a:t>DHCP components consist of:</a:t>
            </a:r>
          </a:p>
          <a:p>
            <a:pPr lvl="1" indent="-228600">
              <a:lnSpc>
                <a:spcPct val="90000"/>
              </a:lnSpc>
              <a:spcBef>
                <a:spcPts val="600"/>
              </a:spcBef>
              <a:spcAft>
                <a:spcPts val="600"/>
              </a:spcAft>
              <a:buClr>
                <a:srgbClr val="006699"/>
              </a:buClr>
              <a:buSzPct val="90000"/>
              <a:buFont typeface="Arial" panose="020B0604020202020204" pitchFamily="34" charset="0"/>
              <a:buChar char="•"/>
            </a:pPr>
            <a:r>
              <a:rPr lang="en-US" sz="2400" b="0" kern="0" dirty="0">
                <a:solidFill>
                  <a:srgbClr val="000000"/>
                </a:solidFill>
                <a:latin typeface="Segoe UI" pitchFamily="34" charset="0"/>
              </a:rPr>
              <a:t>The DHCP server service</a:t>
            </a:r>
          </a:p>
          <a:p>
            <a:pPr lvl="1" indent="-228600">
              <a:lnSpc>
                <a:spcPct val="90000"/>
              </a:lnSpc>
              <a:spcBef>
                <a:spcPts val="600"/>
              </a:spcBef>
              <a:spcAft>
                <a:spcPts val="600"/>
              </a:spcAft>
              <a:buClr>
                <a:srgbClr val="006699"/>
              </a:buClr>
              <a:buSzPct val="90000"/>
              <a:buFont typeface="Arial" panose="020B0604020202020204" pitchFamily="34" charset="0"/>
              <a:buChar char="•"/>
            </a:pPr>
            <a:r>
              <a:rPr lang="en-US" sz="2400" b="0" kern="0" dirty="0">
                <a:solidFill>
                  <a:srgbClr val="000000"/>
                </a:solidFill>
                <a:latin typeface="Segoe UI" pitchFamily="34" charset="0"/>
              </a:rPr>
              <a:t>DHCP scopes</a:t>
            </a:r>
          </a:p>
          <a:p>
            <a:pPr lvl="1" indent="-228600">
              <a:lnSpc>
                <a:spcPct val="90000"/>
              </a:lnSpc>
              <a:spcBef>
                <a:spcPts val="600"/>
              </a:spcBef>
              <a:spcAft>
                <a:spcPts val="600"/>
              </a:spcAft>
              <a:buClr>
                <a:srgbClr val="006699"/>
              </a:buClr>
              <a:buSzPct val="90000"/>
              <a:buFont typeface="Arial" panose="020B0604020202020204" pitchFamily="34" charset="0"/>
              <a:buChar char="•"/>
            </a:pPr>
            <a:r>
              <a:rPr lang="en-US" sz="2400" b="0" kern="0" dirty="0">
                <a:solidFill>
                  <a:srgbClr val="000000"/>
                </a:solidFill>
                <a:latin typeface="Segoe UI" pitchFamily="34" charset="0"/>
              </a:rPr>
              <a:t>DHCP options</a:t>
            </a:r>
          </a:p>
          <a:p>
            <a:pPr lvl="1" indent="-228600">
              <a:lnSpc>
                <a:spcPct val="90000"/>
              </a:lnSpc>
              <a:spcBef>
                <a:spcPts val="600"/>
              </a:spcBef>
              <a:spcAft>
                <a:spcPts val="600"/>
              </a:spcAft>
              <a:buClr>
                <a:srgbClr val="006699"/>
              </a:buClr>
              <a:buSzPct val="90000"/>
              <a:buFont typeface="Arial" panose="020B0604020202020204" pitchFamily="34" charset="0"/>
              <a:buChar char="•"/>
            </a:pPr>
            <a:r>
              <a:rPr lang="en-US" sz="2400" b="0" kern="0" dirty="0">
                <a:solidFill>
                  <a:srgbClr val="000000"/>
                </a:solidFill>
                <a:latin typeface="Segoe UI" pitchFamily="34" charset="0"/>
              </a:rPr>
              <a:t>The DHCP database</a:t>
            </a:r>
          </a:p>
          <a:p>
            <a:pPr lvl="1" indent="-228600">
              <a:lnSpc>
                <a:spcPct val="90000"/>
              </a:lnSpc>
              <a:spcBef>
                <a:spcPts val="600"/>
              </a:spcBef>
              <a:spcAft>
                <a:spcPts val="600"/>
              </a:spcAft>
              <a:buClr>
                <a:srgbClr val="006699"/>
              </a:buClr>
              <a:buSzPct val="90000"/>
              <a:buFont typeface="Arial" panose="020B0604020202020204" pitchFamily="34" charset="0"/>
              <a:buChar char="•"/>
            </a:pPr>
            <a:r>
              <a:rPr lang="en-US" sz="2400" b="0" kern="0" dirty="0">
                <a:solidFill>
                  <a:srgbClr val="000000"/>
                </a:solidFill>
                <a:latin typeface="Segoe UI" pitchFamily="34" charset="0"/>
              </a:rPr>
              <a:t>The DHCP console</a:t>
            </a:r>
          </a:p>
          <a:p>
            <a:pPr marL="228600" lvl="0" indent="-228600">
              <a:lnSpc>
                <a:spcPct val="90000"/>
              </a:lnSpc>
              <a:spcBef>
                <a:spcPts val="600"/>
              </a:spcBef>
              <a:spcAft>
                <a:spcPts val="600"/>
              </a:spcAft>
              <a:buClr>
                <a:srgbClr val="006699"/>
              </a:buClr>
              <a:buSzPct val="90000"/>
              <a:buFont typeface="Arial" panose="020B0604020202020204" pitchFamily="34" charset="0"/>
              <a:buChar char="•"/>
            </a:pPr>
            <a:r>
              <a:rPr lang="en-US" sz="2800" b="0" kern="0" dirty="0">
                <a:solidFill>
                  <a:srgbClr val="000000"/>
                </a:solidFill>
                <a:latin typeface="Segoe UI" pitchFamily="34" charset="0"/>
              </a:rPr>
              <a:t>When you use DHCP:</a:t>
            </a:r>
          </a:p>
          <a:p>
            <a:pPr lvl="1" indent="-228600">
              <a:lnSpc>
                <a:spcPct val="90000"/>
              </a:lnSpc>
              <a:spcBef>
                <a:spcPts val="600"/>
              </a:spcBef>
              <a:spcAft>
                <a:spcPts val="600"/>
              </a:spcAft>
              <a:buClr>
                <a:srgbClr val="006699"/>
              </a:buClr>
              <a:buSzPct val="90000"/>
              <a:buFont typeface="Arial" panose="020B0604020202020204" pitchFamily="34" charset="0"/>
              <a:buChar char="•"/>
            </a:pPr>
            <a:r>
              <a:rPr lang="en-CA" sz="2400" b="0" kern="0" dirty="0">
                <a:solidFill>
                  <a:srgbClr val="000000"/>
                </a:solidFill>
                <a:latin typeface="Segoe UI" pitchFamily="34" charset="0"/>
              </a:rPr>
              <a:t>Clients request IP configuration through a broadcast</a:t>
            </a:r>
          </a:p>
          <a:p>
            <a:pPr lvl="1" indent="-228600">
              <a:lnSpc>
                <a:spcPct val="90000"/>
              </a:lnSpc>
              <a:spcBef>
                <a:spcPts val="600"/>
              </a:spcBef>
              <a:spcAft>
                <a:spcPts val="600"/>
              </a:spcAft>
              <a:buClr>
                <a:srgbClr val="006699"/>
              </a:buClr>
              <a:buSzPct val="90000"/>
              <a:buFont typeface="Arial" panose="020B0604020202020204" pitchFamily="34" charset="0"/>
              <a:buChar char="•"/>
            </a:pPr>
            <a:r>
              <a:rPr lang="en-CA" sz="2400" b="0" kern="0" dirty="0">
                <a:solidFill>
                  <a:srgbClr val="000000"/>
                </a:solidFill>
                <a:latin typeface="Segoe UI" pitchFamily="34" charset="0"/>
              </a:rPr>
              <a:t>IP addresses are leased to clients for a configurable period and are renewed regularly </a:t>
            </a:r>
          </a:p>
          <a:p>
            <a:pPr lvl="1" indent="-228600">
              <a:lnSpc>
                <a:spcPct val="90000"/>
              </a:lnSpc>
              <a:spcBef>
                <a:spcPts val="600"/>
              </a:spcBef>
              <a:spcAft>
                <a:spcPts val="600"/>
              </a:spcAft>
              <a:buClr>
                <a:srgbClr val="006699"/>
              </a:buClr>
              <a:buSzPct val="90000"/>
              <a:buFont typeface="Arial" panose="020B0604020202020204" pitchFamily="34" charset="0"/>
              <a:buChar char="•"/>
            </a:pPr>
            <a:r>
              <a:rPr lang="en-CA" sz="2400" b="0" kern="0" dirty="0">
                <a:solidFill>
                  <a:srgbClr val="000000"/>
                </a:solidFill>
                <a:latin typeface="Segoe UI" pitchFamily="34" charset="0"/>
              </a:rPr>
              <a:t>DHCP servers must be authorized in AD DS</a:t>
            </a:r>
            <a:endParaRPr lang="en-US" sz="2400" b="0" kern="0" dirty="0">
              <a:solidFill>
                <a:srgbClr val="000000"/>
              </a:solidFill>
              <a:latin typeface="Segoe UI" pitchFamily="34" charset="0"/>
            </a:endParaRPr>
          </a:p>
        </p:txBody>
      </p:sp>
    </p:spTree>
    <p:extLst>
      <p:ext uri="{BB962C8B-B14F-4D97-AF65-F5344CB8AC3E}">
        <p14:creationId xmlns:p14="http://schemas.microsoft.com/office/powerpoint/2010/main" val="47367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015b8df-4b85-47d5-accd-09fc107bf359">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39008" cy="740664"/>
          </a:xfrm>
        </p:spPr>
        <p:txBody>
          <a:bodyPr/>
          <a:lstStyle/>
          <a:p>
            <a:r>
              <a:rPr lang="en-US" dirty="0"/>
              <a:t>Changes in DHCP features in Windows Server 2016</a:t>
            </a:r>
          </a:p>
        </p:txBody>
      </p:sp>
      <p:sp>
        <p:nvSpPr>
          <p:cNvPr id="4" name="Content Placeholder 2"/>
          <p:cNvSpPr txBox="1">
            <a:spLocks/>
          </p:cNvSpPr>
          <p:nvPr/>
        </p:nvSpPr>
        <p:spPr>
          <a:xfrm>
            <a:off x="458788" y="1021215"/>
            <a:ext cx="845213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DHCP does not support NAP</a:t>
            </a:r>
          </a:p>
          <a:p>
            <a:pPr lvl="0"/>
            <a:r>
              <a:rPr lang="en-US" b="0" kern="0" dirty="0">
                <a:solidFill>
                  <a:srgbClr val="000000"/>
                </a:solidFill>
              </a:rPr>
              <a:t>Features new to Windows Server 2012 and Windows Server 2012 R2 include:</a:t>
            </a:r>
          </a:p>
          <a:p>
            <a:pPr lvl="1"/>
            <a:r>
              <a:rPr lang="en-US" b="0" kern="0" dirty="0">
                <a:solidFill>
                  <a:srgbClr val="000000"/>
                </a:solidFill>
              </a:rPr>
              <a:t>DHCP failover</a:t>
            </a:r>
          </a:p>
          <a:p>
            <a:pPr lvl="1"/>
            <a:r>
              <a:rPr lang="en-US" b="0" kern="0" dirty="0">
                <a:solidFill>
                  <a:srgbClr val="000000"/>
                </a:solidFill>
              </a:rPr>
              <a:t>DHCP policies</a:t>
            </a:r>
          </a:p>
          <a:p>
            <a:pPr lvl="1"/>
            <a:r>
              <a:rPr lang="en-US" b="0" kern="0" dirty="0">
                <a:solidFill>
                  <a:srgbClr val="000000"/>
                </a:solidFill>
              </a:rPr>
              <a:t>DHCP name protection</a:t>
            </a:r>
          </a:p>
          <a:p>
            <a:pPr lvl="1"/>
            <a:r>
              <a:rPr lang="en-US" b="0" kern="0" dirty="0">
                <a:solidFill>
                  <a:srgbClr val="000000"/>
                </a:solidFill>
              </a:rPr>
              <a:t>Disable PTR record registration</a:t>
            </a:r>
          </a:p>
          <a:p>
            <a:pPr lvl="1"/>
            <a:r>
              <a:rPr lang="en-US" b="0" kern="0" dirty="0">
                <a:solidFill>
                  <a:srgbClr val="000000"/>
                </a:solidFill>
              </a:rPr>
              <a:t>Improved Windows PowerShell support</a:t>
            </a:r>
          </a:p>
        </p:txBody>
      </p:sp>
    </p:spTree>
    <p:extLst>
      <p:ext uri="{BB962C8B-B14F-4D97-AF65-F5344CB8AC3E}">
        <p14:creationId xmlns:p14="http://schemas.microsoft.com/office/powerpoint/2010/main" val="1368608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ea5c7d6-e701-4fa8-ae67-61b58983d5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DHCP failover?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DHCP failover:</a:t>
            </a:r>
          </a:p>
          <a:p>
            <a:pPr lvl="1"/>
            <a:r>
              <a:rPr lang="en-US" b="0" kern="0" dirty="0">
                <a:solidFill>
                  <a:srgbClr val="000000"/>
                </a:solidFill>
              </a:rPr>
              <a:t>Enables two DHCP servers to provide IP addresses and optional configurations to the same subnets or scopes</a:t>
            </a:r>
          </a:p>
          <a:p>
            <a:pPr lvl="1"/>
            <a:r>
              <a:rPr lang="en-US" b="0" kern="0" dirty="0">
                <a:solidFill>
                  <a:srgbClr val="000000"/>
                </a:solidFill>
              </a:rPr>
              <a:t>Requires failover relationships to have unique names</a:t>
            </a:r>
          </a:p>
          <a:p>
            <a:pPr lvl="1"/>
            <a:r>
              <a:rPr lang="en-US" b="0" kern="0" dirty="0">
                <a:solidFill>
                  <a:srgbClr val="000000"/>
                </a:solidFill>
              </a:rPr>
              <a:t>Supports the hot standby and load sharing modes</a:t>
            </a:r>
          </a:p>
          <a:p>
            <a:pPr marL="0" lvl="0" indent="0">
              <a:buNone/>
            </a:pPr>
            <a:r>
              <a:rPr lang="en-US" b="0" kern="0" dirty="0">
                <a:solidFill>
                  <a:srgbClr val="000000"/>
                </a:solidFill>
              </a:rPr>
              <a:t>When you use DHCP failover:</a:t>
            </a:r>
          </a:p>
          <a:p>
            <a:pPr lvl="1"/>
            <a:r>
              <a:rPr lang="en-US" b="0" kern="0" dirty="0">
                <a:solidFill>
                  <a:srgbClr val="000000"/>
                </a:solidFill>
              </a:rPr>
              <a:t>The maximum client lead time determines when a failover partner assumes control of the subnet or scope</a:t>
            </a:r>
          </a:p>
          <a:p>
            <a:pPr lvl="1"/>
            <a:r>
              <a:rPr lang="en-US" b="0" kern="0" dirty="0">
                <a:solidFill>
                  <a:srgbClr val="000000"/>
                </a:solidFill>
              </a:rPr>
              <a:t>The auto-state switchover interval determines when a failover partner is considered to be down state</a:t>
            </a:r>
          </a:p>
          <a:p>
            <a:pPr lvl="1"/>
            <a:r>
              <a:rPr lang="en-US" b="0" kern="0" dirty="0">
                <a:solidFill>
                  <a:srgbClr val="000000"/>
                </a:solidFill>
              </a:rPr>
              <a:t>Message authentication can validate failover messages</a:t>
            </a:r>
          </a:p>
          <a:p>
            <a:pPr lvl="1"/>
            <a:r>
              <a:rPr lang="en-US" b="0" kern="0" dirty="0">
                <a:solidFill>
                  <a:srgbClr val="000000"/>
                </a:solidFill>
              </a:rPr>
              <a:t>Firewall rules are configured automatically during DHCP installation</a:t>
            </a:r>
          </a:p>
          <a:p>
            <a:pPr lvl="0"/>
            <a:endParaRPr lang="en-US" b="0" kern="0" dirty="0">
              <a:solidFill>
                <a:srgbClr val="000000"/>
              </a:solidFill>
            </a:endParaRPr>
          </a:p>
        </p:txBody>
      </p:sp>
    </p:spTree>
    <p:extLst>
      <p:ext uri="{BB962C8B-B14F-4D97-AF65-F5344CB8AC3E}">
        <p14:creationId xmlns:p14="http://schemas.microsoft.com/office/powerpoint/2010/main" val="912764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392f015-6ffc-40d7-af6e-a08232a630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DHCP failover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configure a DHCP failover relationship</a:t>
            </a:r>
          </a:p>
          <a:p>
            <a:pPr lvl="0"/>
            <a:endParaRPr lang="en-US" b="0" kern="0" dirty="0">
              <a:solidFill>
                <a:srgbClr val="000000"/>
              </a:solidFill>
            </a:endParaRPr>
          </a:p>
        </p:txBody>
      </p:sp>
    </p:spTree>
    <p:extLst>
      <p:ext uri="{BB962C8B-B14F-4D97-AF65-F5344CB8AC3E}">
        <p14:creationId xmlns:p14="http://schemas.microsoft.com/office/powerpoint/2010/main" val="208546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74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4029d83-706f-4ce4-8ef4-e330266462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Implementing IPAM</a:t>
            </a:r>
          </a:p>
        </p:txBody>
      </p:sp>
      <p:sp>
        <p:nvSpPr>
          <p:cNvPr id="3" name="Text Placeholder 2"/>
          <p:cNvSpPr>
            <a:spLocks noGrp="1"/>
          </p:cNvSpPr>
          <p:nvPr>
            <p:ph type="body" idx="1"/>
          </p:nvPr>
        </p:nvSpPr>
        <p:spPr/>
        <p:txBody>
          <a:bodyPr/>
          <a:lstStyle/>
          <a:p>
            <a:r>
              <a:rPr lang="en-US" dirty="0"/>
              <a:t>What is IPAM?
IPAM architecture
Scenarios in which to use IPAM
Requirements for implementing IPAM
Demonstration: Implementing IPAM
IPAM management and monitoring</a:t>
            </a:r>
          </a:p>
        </p:txBody>
      </p:sp>
    </p:spTree>
    <p:extLst>
      <p:ext uri="{BB962C8B-B14F-4D97-AF65-F5344CB8AC3E}">
        <p14:creationId xmlns:p14="http://schemas.microsoft.com/office/powerpoint/2010/main" val="196491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5863ba21-2a11-4c6a-af01-c5d9d0fa9f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networking enhancements
Implementing IPAM
Managing IP address spaces with IPAM</a:t>
            </a:r>
          </a:p>
        </p:txBody>
      </p:sp>
    </p:spTree>
    <p:extLst>
      <p:ext uri="{BB962C8B-B14F-4D97-AF65-F5344CB8AC3E}">
        <p14:creationId xmlns:p14="http://schemas.microsoft.com/office/powerpoint/2010/main" val="137249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dd91394b-28c8-4758-9385-dceaadd240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IPAM?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IPAM includes administration and monitoring of:</a:t>
            </a:r>
          </a:p>
          <a:p>
            <a:pPr lvl="1"/>
            <a:r>
              <a:rPr lang="en-US" b="0" kern="0" dirty="0">
                <a:solidFill>
                  <a:srgbClr val="000000"/>
                </a:solidFill>
              </a:rPr>
              <a:t>IP addresses</a:t>
            </a:r>
          </a:p>
          <a:p>
            <a:pPr lvl="1"/>
            <a:r>
              <a:rPr lang="en-US" b="0" kern="0" dirty="0">
                <a:solidFill>
                  <a:srgbClr val="000000"/>
                </a:solidFill>
              </a:rPr>
              <a:t>DHCP services</a:t>
            </a:r>
          </a:p>
          <a:p>
            <a:pPr lvl="1"/>
            <a:r>
              <a:rPr lang="en-US" b="0" kern="0" dirty="0">
                <a:solidFill>
                  <a:srgbClr val="000000"/>
                </a:solidFill>
              </a:rPr>
              <a:t>DNS services</a:t>
            </a:r>
            <a:endParaRPr lang="en-US" sz="2800" b="0" kern="0" dirty="0">
              <a:solidFill>
                <a:srgbClr val="000000"/>
              </a:solidFill>
            </a:endParaRPr>
          </a:p>
          <a:p>
            <a:pPr lvl="0"/>
            <a:r>
              <a:rPr lang="en-US" b="0" kern="0" dirty="0">
                <a:solidFill>
                  <a:srgbClr val="000000"/>
                </a:solidFill>
              </a:rPr>
              <a:t>IPAM benefits for network administrators include:</a:t>
            </a:r>
          </a:p>
          <a:p>
            <a:pPr lvl="1"/>
            <a:r>
              <a:rPr lang="en-CA" b="0" kern="0" dirty="0">
                <a:solidFill>
                  <a:srgbClr val="000000"/>
                </a:solidFill>
              </a:rPr>
              <a:t>Planning and allocation functionality for IPv4 and IPv6 address spaces</a:t>
            </a:r>
            <a:endParaRPr lang="en-US" b="0" kern="0" dirty="0">
              <a:solidFill>
                <a:srgbClr val="000000"/>
              </a:solidFill>
            </a:endParaRPr>
          </a:p>
          <a:p>
            <a:pPr lvl="1"/>
            <a:r>
              <a:rPr lang="en-US" b="0" kern="0" dirty="0">
                <a:solidFill>
                  <a:srgbClr val="000000"/>
                </a:solidFill>
              </a:rPr>
              <a:t>Utilization statistics and trend monitoring for IP address spaces</a:t>
            </a:r>
          </a:p>
          <a:p>
            <a:pPr lvl="1"/>
            <a:r>
              <a:rPr lang="en-US" b="0" kern="0" dirty="0">
                <a:solidFill>
                  <a:srgbClr val="000000"/>
                </a:solidFill>
              </a:rPr>
              <a:t>Static IP inventory management, lifetime management, and DHCP and DNS record creation and deletion</a:t>
            </a:r>
          </a:p>
          <a:p>
            <a:pPr lvl="1"/>
            <a:r>
              <a:rPr lang="en-US" b="0" kern="0" dirty="0">
                <a:solidFill>
                  <a:srgbClr val="000000"/>
                </a:solidFill>
              </a:rPr>
              <a:t>Service and zone monitoring of DNS services</a:t>
            </a:r>
          </a:p>
          <a:p>
            <a:pPr lvl="0"/>
            <a:endParaRPr lang="en-US" b="0"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5164" y="633009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02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name="0a2e2106-2964-41ec-a3e0-1e9861a85d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IPAM?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Windows Server 2016 enhancements to IPAM</a:t>
            </a:r>
            <a:endParaRPr lang="en-CA" b="0" kern="0" dirty="0">
              <a:solidFill>
                <a:srgbClr val="000000"/>
              </a:solidFill>
            </a:endParaRPr>
          </a:p>
          <a:p>
            <a:pPr lvl="0"/>
            <a:r>
              <a:rPr lang="en-US" b="0" kern="0" dirty="0">
                <a:solidFill>
                  <a:srgbClr val="000000"/>
                </a:solidFill>
              </a:rPr>
              <a:t>Enhanced IP address management:</a:t>
            </a:r>
          </a:p>
          <a:p>
            <a:pPr lvl="1"/>
            <a:r>
              <a:rPr lang="en-US" b="0" kern="0" dirty="0">
                <a:solidFill>
                  <a:srgbClr val="000000"/>
                </a:solidFill>
              </a:rPr>
              <a:t>Support for /31, /32, and /128 subnets</a:t>
            </a:r>
          </a:p>
          <a:p>
            <a:pPr lvl="1"/>
            <a:r>
              <a:rPr lang="en-US" b="0" kern="0" dirty="0">
                <a:solidFill>
                  <a:srgbClr val="000000"/>
                </a:solidFill>
              </a:rPr>
              <a:t>Windows PowerShell cmdlets that return available subnets and IP ranges</a:t>
            </a:r>
          </a:p>
          <a:p>
            <a:pPr lvl="0"/>
            <a:r>
              <a:rPr lang="en-US" b="0" kern="0" dirty="0">
                <a:solidFill>
                  <a:srgbClr val="000000"/>
                </a:solidFill>
              </a:rPr>
              <a:t>Enhanced DNS service management</a:t>
            </a:r>
          </a:p>
          <a:p>
            <a:pPr lvl="0"/>
            <a:r>
              <a:rPr lang="en-US" b="0" kern="0" dirty="0">
                <a:solidFill>
                  <a:srgbClr val="000000"/>
                </a:solidFill>
              </a:rPr>
              <a:t>Integrated DNS, DHCP, and IP address  management</a:t>
            </a:r>
          </a:p>
          <a:p>
            <a:pPr lvl="0"/>
            <a:r>
              <a:rPr lang="en-US" b="0" kern="0" dirty="0">
                <a:solidFill>
                  <a:srgbClr val="000000"/>
                </a:solidFill>
              </a:rPr>
              <a:t>Support for multiple AD DS forests</a:t>
            </a:r>
          </a:p>
          <a:p>
            <a:pPr lvl="0"/>
            <a:r>
              <a:rPr lang="en-US" b="0" kern="0" dirty="0">
                <a:solidFill>
                  <a:srgbClr val="000000"/>
                </a:solidFill>
              </a:rPr>
              <a:t>Windows PowerShell support for RBAC</a:t>
            </a:r>
          </a:p>
          <a:p>
            <a:pPr lvl="0"/>
            <a:endParaRPr lang="en-US" b="0"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9952" y="64103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8594" y="64103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59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name="0876ca18-3fb8-4ea1-9f50-1e57c6cbac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IPAM architecture</a:t>
            </a:r>
          </a:p>
        </p:txBody>
      </p:sp>
      <p:graphicFrame>
        <p:nvGraphicFramePr>
          <p:cNvPr id="4" name="Table 3"/>
          <p:cNvGraphicFramePr>
            <a:graphicFrameLocks noGrp="1"/>
          </p:cNvGraphicFramePr>
          <p:nvPr>
            <p:extLst>
              <p:ext uri="{D42A27DB-BD31-4B8C-83A1-F6EECF244321}">
                <p14:modId xmlns:p14="http://schemas.microsoft.com/office/powerpoint/2010/main" val="1821508623"/>
              </p:ext>
            </p:extLst>
          </p:nvPr>
        </p:nvGraphicFramePr>
        <p:xfrm>
          <a:off x="334109" y="1207851"/>
          <a:ext cx="8370276" cy="4876800"/>
        </p:xfrm>
        <a:graphic>
          <a:graphicData uri="http://schemas.openxmlformats.org/drawingml/2006/table">
            <a:tbl>
              <a:tblPr firstRow="1" bandRow="1">
                <a:tableStyleId>{5940675A-B579-460E-94D1-54222C63F5DA}</a:tableStyleId>
              </a:tblPr>
              <a:tblGrid>
                <a:gridCol w="3270737">
                  <a:extLst>
                    <a:ext uri="{9D8B030D-6E8A-4147-A177-3AD203B41FA5}">
                      <a16:colId xmlns:a16="http://schemas.microsoft.com/office/drawing/2014/main" val="20000"/>
                    </a:ext>
                  </a:extLst>
                </a:gridCol>
                <a:gridCol w="2567354">
                  <a:extLst>
                    <a:ext uri="{9D8B030D-6E8A-4147-A177-3AD203B41FA5}">
                      <a16:colId xmlns:a16="http://schemas.microsoft.com/office/drawing/2014/main" val="20001"/>
                    </a:ext>
                  </a:extLst>
                </a:gridCol>
                <a:gridCol w="2532185">
                  <a:extLst>
                    <a:ext uri="{9D8B030D-6E8A-4147-A177-3AD203B41FA5}">
                      <a16:colId xmlns:a16="http://schemas.microsoft.com/office/drawing/2014/main" val="20002"/>
                    </a:ext>
                  </a:extLst>
                </a:gridCol>
              </a:tblGrid>
              <a:tr h="686061">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r>
                        <a:rPr lang="en-US" sz="2800" dirty="0">
                          <a:solidFill>
                            <a:schemeClr val="tx1"/>
                          </a:solidFill>
                        </a:rPr>
                        <a:t>IPAM modules</a:t>
                      </a:r>
                      <a:endParaRPr lang="en-US" sz="2800" b="0" dirty="0">
                        <a:solidFill>
                          <a:schemeClr val="tx1"/>
                        </a:solidFill>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r>
                        <a:rPr lang="en-US" sz="2800" dirty="0">
                          <a:solidFill>
                            <a:schemeClr val="tx1"/>
                          </a:solidFill>
                        </a:rPr>
                        <a:t>IPAM</a:t>
                      </a:r>
                      <a:r>
                        <a:rPr lang="en-US" sz="2800" baseline="0" dirty="0">
                          <a:solidFill>
                            <a:schemeClr val="tx1"/>
                          </a:solidFill>
                        </a:rPr>
                        <a:t> topologies</a:t>
                      </a:r>
                      <a:endParaRPr lang="en-US" sz="2800" b="0" dirty="0">
                        <a:solidFill>
                          <a:schemeClr val="tx1"/>
                        </a:solidFill>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r>
                        <a:rPr lang="en-US" sz="2800" dirty="0">
                          <a:solidFill>
                            <a:schemeClr val="tx1"/>
                          </a:solidFill>
                        </a:rPr>
                        <a:t>IPAM components</a:t>
                      </a:r>
                      <a:endParaRPr lang="en-US" sz="2800" b="0" dirty="0">
                        <a:solidFill>
                          <a:schemeClr val="tx1"/>
                        </a:solidFill>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2803900">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285750" indent="-285750">
                        <a:buClr>
                          <a:srgbClr val="0070C0"/>
                        </a:buClr>
                        <a:buFont typeface="Arial" panose="020B0604020202020204" pitchFamily="34" charset="0"/>
                        <a:buChar char="•"/>
                      </a:pPr>
                      <a:r>
                        <a:rPr lang="en-US" sz="2800" dirty="0">
                          <a:solidFill>
                            <a:schemeClr val="tx1"/>
                          </a:solidFill>
                        </a:rPr>
                        <a:t>IPAM discovery</a:t>
                      </a:r>
                    </a:p>
                    <a:p>
                      <a:pPr marL="285750" indent="-285750">
                        <a:buClr>
                          <a:srgbClr val="0070C0"/>
                        </a:buClr>
                        <a:buFont typeface="Arial" panose="020B0604020202020204" pitchFamily="34" charset="0"/>
                        <a:buChar char="•"/>
                      </a:pPr>
                      <a:r>
                        <a:rPr lang="en-US" sz="2800" dirty="0">
                          <a:solidFill>
                            <a:schemeClr val="tx1"/>
                          </a:solidFill>
                        </a:rPr>
                        <a:t>IP address space management</a:t>
                      </a:r>
                    </a:p>
                    <a:p>
                      <a:pPr marL="285750" indent="-285750">
                        <a:buClr>
                          <a:srgbClr val="0070C0"/>
                        </a:buClr>
                        <a:buFont typeface="Arial" panose="020B0604020202020204" pitchFamily="34" charset="0"/>
                        <a:buChar char="•"/>
                      </a:pPr>
                      <a:r>
                        <a:rPr lang="en-US" sz="2800" dirty="0">
                          <a:solidFill>
                            <a:schemeClr val="tx1"/>
                          </a:solidFill>
                        </a:rPr>
                        <a:t>Multi-server management and monitoring</a:t>
                      </a:r>
                    </a:p>
                    <a:p>
                      <a:pPr marL="285750" indent="-285750">
                        <a:buClr>
                          <a:srgbClr val="0070C0"/>
                        </a:buClr>
                        <a:buFont typeface="Arial" panose="020B0604020202020204" pitchFamily="34" charset="0"/>
                        <a:buChar char="•"/>
                      </a:pPr>
                      <a:r>
                        <a:rPr lang="en-US" sz="2800" dirty="0">
                          <a:solidFill>
                            <a:schemeClr val="tx1"/>
                          </a:solidFill>
                        </a:rPr>
                        <a:t>Operational auditing and IP address tracking</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285750" indent="-285750">
                        <a:buClr>
                          <a:srgbClr val="0070C0"/>
                        </a:buClr>
                        <a:buFont typeface="Arial" panose="020B0604020202020204" pitchFamily="34" charset="0"/>
                        <a:buChar char="•"/>
                      </a:pPr>
                      <a:r>
                        <a:rPr lang="en-US" sz="2800" dirty="0">
                          <a:solidFill>
                            <a:schemeClr val="tx1"/>
                          </a:solidFill>
                        </a:rPr>
                        <a:t>Centralized </a:t>
                      </a:r>
                    </a:p>
                    <a:p>
                      <a:pPr marL="285750" indent="-285750">
                        <a:buClr>
                          <a:srgbClr val="0070C0"/>
                        </a:buClr>
                        <a:buFont typeface="Arial" panose="020B0604020202020204" pitchFamily="34" charset="0"/>
                        <a:buChar char="•"/>
                      </a:pPr>
                      <a:r>
                        <a:rPr lang="en-US" sz="2800" dirty="0">
                          <a:solidFill>
                            <a:schemeClr val="tx1"/>
                          </a:solidFill>
                        </a:rPr>
                        <a:t>Distributed</a:t>
                      </a:r>
                    </a:p>
                    <a:p>
                      <a:pPr marL="285750" indent="-285750">
                        <a:buClr>
                          <a:srgbClr val="0070C0"/>
                        </a:buClr>
                        <a:buFont typeface="Arial" panose="020B0604020202020204" pitchFamily="34" charset="0"/>
                        <a:buChar char="•"/>
                      </a:pPr>
                      <a:r>
                        <a:rPr lang="en-US" sz="2800" dirty="0">
                          <a:solidFill>
                            <a:schemeClr val="tx1"/>
                          </a:solidFill>
                        </a:rPr>
                        <a:t>Hybrid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342900" marR="0" lvl="1" indent="-34290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Char char="•"/>
                        <a:tabLst/>
                        <a:defRPr/>
                      </a:pPr>
                      <a:r>
                        <a:rPr lang="en-US" sz="2800" dirty="0">
                          <a:solidFill>
                            <a:schemeClr val="tx1"/>
                          </a:solidFill>
                        </a:rPr>
                        <a:t>IPAM server</a:t>
                      </a:r>
                    </a:p>
                    <a:p>
                      <a:pPr marL="342900" marR="0" lvl="1" indent="-34290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Char char="•"/>
                        <a:tabLst/>
                        <a:defRPr/>
                      </a:pPr>
                      <a:r>
                        <a:rPr lang="en-US" sz="2800" dirty="0">
                          <a:solidFill>
                            <a:schemeClr val="tx1"/>
                          </a:solidFill>
                        </a:rPr>
                        <a:t>IPAM client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359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cf9d221-470a-42ce-bc10-54651f0ead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in which to use IPAM</a:t>
            </a:r>
          </a:p>
        </p:txBody>
      </p:sp>
      <p:sp>
        <p:nvSpPr>
          <p:cNvPr id="4" name="Content Placeholder 2" descr="Illustration with four groups of icons depicting the IPAM usage scenarios. On the top-left, the group of icons depicts planning with a human head with processing gears over it, to represent thinking, and an icon of a light bulb. On the top-right, the group of icons depicts management, and consists of processing gears, and tools to depict troubleshooting. On the lower-left, the group of icons depicts auditing, and consists of a bar graph next to a security certificate. On the lower-right, the group of icons depicts tracking, and consists of a looking glass and a performance gauge."/>
          <p:cNvSpPr txBox="1">
            <a:spLocks/>
          </p:cNvSpPr>
          <p:nvPr/>
        </p:nvSpPr>
        <p:spPr>
          <a:xfrm>
            <a:off x="265353" y="88053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Main IPAM usage scenarios include:</a:t>
            </a:r>
          </a:p>
          <a:p>
            <a:pPr marL="288925" lvl="1" indent="0">
              <a:buNone/>
            </a:pPr>
            <a:endParaRPr lang="en-US" b="0" kern="0" dirty="0">
              <a:solidFill>
                <a:srgbClr val="000000"/>
              </a:solidFill>
            </a:endParaRPr>
          </a:p>
          <a:p>
            <a:pPr lvl="1"/>
            <a:endParaRPr lang="en-US" b="0" kern="0" dirty="0">
              <a:solidFill>
                <a:srgbClr val="000000"/>
              </a:solidFill>
            </a:endParaRPr>
          </a:p>
          <a:p>
            <a:pPr lvl="0"/>
            <a:endParaRPr lang="en-US" b="0" kern="0" dirty="0">
              <a:solidFill>
                <a:srgbClr val="000000"/>
              </a:solidFill>
            </a:endParaRPr>
          </a:p>
        </p:txBody>
      </p:sp>
      <p:grpSp>
        <p:nvGrpSpPr>
          <p:cNvPr id="5" name="Group 4" descr="Illustration with four groups of icons depicting the IPAM usage scenarios. On the top left, the group of icons depicts planning with a human head that has processing gears over it, to represent thinking, and an icon of a light bulb. On the top right, the group of icons depicts management, and consists of processing gears, and tools to depict troubleshooting. On the lower left, the group of icons depicts auditing, and consists of a bar graph next to a security certificate. On the lower right, the group of icons depicts tracking, and consists of a looking glass and a performance gauge.&#10;&#10;"/>
          <p:cNvGrpSpPr/>
          <p:nvPr/>
        </p:nvGrpSpPr>
        <p:grpSpPr>
          <a:xfrm>
            <a:off x="873369" y="1437905"/>
            <a:ext cx="6896352" cy="5185158"/>
            <a:chOff x="873369" y="1437905"/>
            <a:chExt cx="6896352" cy="5185158"/>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25775">
              <a:off x="5668608" y="4970590"/>
              <a:ext cx="1175911" cy="1644047"/>
            </a:xfrm>
            <a:prstGeom prst="rect">
              <a:avLst/>
            </a:prstGeom>
          </p:spPr>
        </p:pic>
        <p:grpSp>
          <p:nvGrpSpPr>
            <p:cNvPr id="7" name="Group 4"/>
            <p:cNvGrpSpPr>
              <a:grpSpLocks noChangeAspect="1"/>
            </p:cNvGrpSpPr>
            <p:nvPr/>
          </p:nvGrpSpPr>
          <p:grpSpPr bwMode="auto">
            <a:xfrm>
              <a:off x="6650533" y="5046673"/>
              <a:ext cx="1119188" cy="1120775"/>
              <a:chOff x="5842" y="1401"/>
              <a:chExt cx="705" cy="706"/>
            </a:xfrm>
          </p:grpSpPr>
          <p:sp>
            <p:nvSpPr>
              <p:cNvPr id="55" name="AutoShape 3"/>
              <p:cNvSpPr>
                <a:spLocks noChangeAspect="1" noChangeArrowheads="1" noTextEdit="1"/>
              </p:cNvSpPr>
              <p:nvPr/>
            </p:nvSpPr>
            <p:spPr bwMode="auto">
              <a:xfrm>
                <a:off x="5842" y="1401"/>
                <a:ext cx="705"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6" name="Oval 5"/>
              <p:cNvSpPr>
                <a:spLocks noChangeArrowheads="1"/>
              </p:cNvSpPr>
              <p:nvPr/>
            </p:nvSpPr>
            <p:spPr bwMode="auto">
              <a:xfrm>
                <a:off x="5836" y="1407"/>
                <a:ext cx="705" cy="70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7" name="Oval 6"/>
              <p:cNvSpPr>
                <a:spLocks noChangeArrowheads="1"/>
              </p:cNvSpPr>
              <p:nvPr/>
            </p:nvSpPr>
            <p:spPr bwMode="auto">
              <a:xfrm>
                <a:off x="5948" y="1519"/>
                <a:ext cx="482" cy="4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8" name="Freeform 7"/>
              <p:cNvSpPr>
                <a:spLocks/>
              </p:cNvSpPr>
              <p:nvPr/>
            </p:nvSpPr>
            <p:spPr bwMode="auto">
              <a:xfrm>
                <a:off x="6148" y="1719"/>
                <a:ext cx="82" cy="229"/>
              </a:xfrm>
              <a:custGeom>
                <a:avLst/>
                <a:gdLst>
                  <a:gd name="T0" fmla="*/ 0 w 14"/>
                  <a:gd name="T1" fmla="*/ 7 h 39"/>
                  <a:gd name="T2" fmla="*/ 7 w 14"/>
                  <a:gd name="T3" fmla="*/ 0 h 39"/>
                  <a:gd name="T4" fmla="*/ 14 w 14"/>
                  <a:gd name="T5" fmla="*/ 7 h 39"/>
                  <a:gd name="T6" fmla="*/ 7 w 14"/>
                  <a:gd name="T7" fmla="*/ 39 h 39"/>
                  <a:gd name="T8" fmla="*/ 0 w 14"/>
                  <a:gd name="T9" fmla="*/ 7 h 39"/>
                </a:gdLst>
                <a:ahLst/>
                <a:cxnLst>
                  <a:cxn ang="0">
                    <a:pos x="T0" y="T1"/>
                  </a:cxn>
                  <a:cxn ang="0">
                    <a:pos x="T2" y="T3"/>
                  </a:cxn>
                  <a:cxn ang="0">
                    <a:pos x="T4" y="T5"/>
                  </a:cxn>
                  <a:cxn ang="0">
                    <a:pos x="T6" y="T7"/>
                  </a:cxn>
                  <a:cxn ang="0">
                    <a:pos x="T8" y="T9"/>
                  </a:cxn>
                </a:cxnLst>
                <a:rect l="0" t="0" r="r" b="b"/>
                <a:pathLst>
                  <a:path w="14" h="39">
                    <a:moveTo>
                      <a:pt x="0" y="7"/>
                    </a:moveTo>
                    <a:cubicBezTo>
                      <a:pt x="0" y="3"/>
                      <a:pt x="3" y="0"/>
                      <a:pt x="7" y="0"/>
                    </a:cubicBezTo>
                    <a:cubicBezTo>
                      <a:pt x="11" y="0"/>
                      <a:pt x="14" y="3"/>
                      <a:pt x="14" y="7"/>
                    </a:cubicBezTo>
                    <a:cubicBezTo>
                      <a:pt x="14" y="11"/>
                      <a:pt x="7" y="39"/>
                      <a:pt x="7" y="39"/>
                    </a:cubicBezTo>
                    <a:cubicBezTo>
                      <a:pt x="7" y="39"/>
                      <a:pt x="0" y="11"/>
                      <a:pt x="0" y="7"/>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9" name="Freeform 8"/>
              <p:cNvSpPr>
                <a:spLocks/>
              </p:cNvSpPr>
              <p:nvPr/>
            </p:nvSpPr>
            <p:spPr bwMode="auto">
              <a:xfrm>
                <a:off x="6148" y="1572"/>
                <a:ext cx="82" cy="229"/>
              </a:xfrm>
              <a:custGeom>
                <a:avLst/>
                <a:gdLst>
                  <a:gd name="T0" fmla="*/ 14 w 14"/>
                  <a:gd name="T1" fmla="*/ 32 h 39"/>
                  <a:gd name="T2" fmla="*/ 7 w 14"/>
                  <a:gd name="T3" fmla="*/ 39 h 39"/>
                  <a:gd name="T4" fmla="*/ 0 w 14"/>
                  <a:gd name="T5" fmla="*/ 32 h 39"/>
                  <a:gd name="T6" fmla="*/ 7 w 14"/>
                  <a:gd name="T7" fmla="*/ 0 h 39"/>
                  <a:gd name="T8" fmla="*/ 14 w 14"/>
                  <a:gd name="T9" fmla="*/ 32 h 39"/>
                </a:gdLst>
                <a:ahLst/>
                <a:cxnLst>
                  <a:cxn ang="0">
                    <a:pos x="T0" y="T1"/>
                  </a:cxn>
                  <a:cxn ang="0">
                    <a:pos x="T2" y="T3"/>
                  </a:cxn>
                  <a:cxn ang="0">
                    <a:pos x="T4" y="T5"/>
                  </a:cxn>
                  <a:cxn ang="0">
                    <a:pos x="T6" y="T7"/>
                  </a:cxn>
                  <a:cxn ang="0">
                    <a:pos x="T8" y="T9"/>
                  </a:cxn>
                </a:cxnLst>
                <a:rect l="0" t="0" r="r" b="b"/>
                <a:pathLst>
                  <a:path w="14" h="39">
                    <a:moveTo>
                      <a:pt x="14" y="32"/>
                    </a:moveTo>
                    <a:cubicBezTo>
                      <a:pt x="14" y="36"/>
                      <a:pt x="11" y="39"/>
                      <a:pt x="7" y="39"/>
                    </a:cubicBezTo>
                    <a:cubicBezTo>
                      <a:pt x="3" y="39"/>
                      <a:pt x="0" y="36"/>
                      <a:pt x="0" y="32"/>
                    </a:cubicBezTo>
                    <a:cubicBezTo>
                      <a:pt x="0" y="28"/>
                      <a:pt x="7" y="0"/>
                      <a:pt x="7" y="0"/>
                    </a:cubicBezTo>
                    <a:cubicBezTo>
                      <a:pt x="7" y="0"/>
                      <a:pt x="14" y="28"/>
                      <a:pt x="14" y="3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sp>
          <p:nvSpPr>
            <p:cNvPr id="8" name="Rectangle 7" descr="Illustration with four groups of icons depicting the IPAM usage scenarios. On the top-left, the group of icons depicts planning with a human head with processing gears over it, to represent thinking, and an icon of a light bulb. On the top-right, the group of icons depicts management, and consists of processing gears, and tools to depict troubleshooting. On the lower-left, the group of icons depicts auditing, and consists of a bar graph next to a security certificate. On the lower-right, the group of icons depicts tracking, and consists of a looking glass and a performance gauge."/>
            <p:cNvSpPr/>
            <p:nvPr/>
          </p:nvSpPr>
          <p:spPr bwMode="auto">
            <a:xfrm>
              <a:off x="873369" y="4118218"/>
              <a:ext cx="3601187" cy="2504845"/>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marL="288925" lvl="1" algn="ctr">
                <a:spcBef>
                  <a:spcPts val="600"/>
                </a:spcBef>
                <a:buClr>
                  <a:srgbClr val="0070C0"/>
                </a:buClr>
                <a:buSzPct val="80000"/>
              </a:pPr>
              <a:r>
                <a:rPr lang="en-US" sz="2400" b="0" kern="0" dirty="0">
                  <a:solidFill>
                    <a:srgbClr val="000000"/>
                  </a:solidFill>
                  <a:latin typeface="Segoe UI" pitchFamily="34" charset="0"/>
                  <a:cs typeface="Segoe UI" pitchFamily="34" charset="0"/>
                </a:rPr>
                <a:t>Auditing</a:t>
              </a:r>
            </a:p>
            <a:p>
              <a:pPr lvl="0" algn="ctr" eaLnBrk="0" hangingPunct="0"/>
              <a:endParaRPr lang="en-CA" dirty="0">
                <a:solidFill>
                  <a:srgbClr val="000000"/>
                </a:solidFill>
              </a:endParaRPr>
            </a:p>
          </p:txBody>
        </p:sp>
        <p:grpSp>
          <p:nvGrpSpPr>
            <p:cNvPr id="9" name="Group 8"/>
            <p:cNvGrpSpPr/>
            <p:nvPr/>
          </p:nvGrpSpPr>
          <p:grpSpPr>
            <a:xfrm>
              <a:off x="1799175" y="1951669"/>
              <a:ext cx="1567914" cy="1879716"/>
              <a:chOff x="3053499" y="1229355"/>
              <a:chExt cx="1567914" cy="1879716"/>
            </a:xfrm>
          </p:grpSpPr>
          <p:grpSp>
            <p:nvGrpSpPr>
              <p:cNvPr id="23" name="Group 8"/>
              <p:cNvGrpSpPr>
                <a:grpSpLocks noChangeAspect="1"/>
              </p:cNvGrpSpPr>
              <p:nvPr/>
            </p:nvGrpSpPr>
            <p:grpSpPr bwMode="auto">
              <a:xfrm>
                <a:off x="3053499" y="1229355"/>
                <a:ext cx="957656" cy="1819382"/>
                <a:chOff x="4397" y="807"/>
                <a:chExt cx="579" cy="1100"/>
              </a:xfrm>
            </p:grpSpPr>
            <p:sp>
              <p:nvSpPr>
                <p:cNvPr id="30" name="AutoShape 7"/>
                <p:cNvSpPr>
                  <a:spLocks noChangeAspect="1" noChangeArrowheads="1" noTextEdit="1"/>
                </p:cNvSpPr>
                <p:nvPr/>
              </p:nvSpPr>
              <p:spPr bwMode="auto">
                <a:xfrm>
                  <a:off x="4397" y="807"/>
                  <a:ext cx="579" cy="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1" name="Freeform 9"/>
                <p:cNvSpPr>
                  <a:spLocks noEditPoints="1"/>
                </p:cNvSpPr>
                <p:nvPr/>
              </p:nvSpPr>
              <p:spPr bwMode="auto">
                <a:xfrm>
                  <a:off x="4604" y="1092"/>
                  <a:ext cx="138" cy="137"/>
                </a:xfrm>
                <a:custGeom>
                  <a:avLst/>
                  <a:gdLst>
                    <a:gd name="T0" fmla="*/ 16 w 77"/>
                    <a:gd name="T1" fmla="*/ 19 h 77"/>
                    <a:gd name="T2" fmla="*/ 16 w 77"/>
                    <a:gd name="T3" fmla="*/ 24 h 77"/>
                    <a:gd name="T4" fmla="*/ 11 w 77"/>
                    <a:gd name="T5" fmla="*/ 29 h 77"/>
                    <a:gd name="T6" fmla="*/ 1 w 77"/>
                    <a:gd name="T7" fmla="*/ 31 h 77"/>
                    <a:gd name="T8" fmla="*/ 3 w 77"/>
                    <a:gd name="T9" fmla="*/ 39 h 77"/>
                    <a:gd name="T10" fmla="*/ 12 w 77"/>
                    <a:gd name="T11" fmla="*/ 43 h 77"/>
                    <a:gd name="T12" fmla="*/ 12 w 77"/>
                    <a:gd name="T13" fmla="*/ 51 h 77"/>
                    <a:gd name="T14" fmla="*/ 7 w 77"/>
                    <a:gd name="T15" fmla="*/ 59 h 77"/>
                    <a:gd name="T16" fmla="*/ 13 w 77"/>
                    <a:gd name="T17" fmla="*/ 64 h 77"/>
                    <a:gd name="T18" fmla="*/ 24 w 77"/>
                    <a:gd name="T19" fmla="*/ 61 h 77"/>
                    <a:gd name="T20" fmla="*/ 29 w 77"/>
                    <a:gd name="T21" fmla="*/ 66 h 77"/>
                    <a:gd name="T22" fmla="*/ 31 w 77"/>
                    <a:gd name="T23" fmla="*/ 76 h 77"/>
                    <a:gd name="T24" fmla="*/ 39 w 77"/>
                    <a:gd name="T25" fmla="*/ 75 h 77"/>
                    <a:gd name="T26" fmla="*/ 44 w 77"/>
                    <a:gd name="T27" fmla="*/ 65 h 77"/>
                    <a:gd name="T28" fmla="*/ 47 w 77"/>
                    <a:gd name="T29" fmla="*/ 64 h 77"/>
                    <a:gd name="T30" fmla="*/ 52 w 77"/>
                    <a:gd name="T31" fmla="*/ 65 h 77"/>
                    <a:gd name="T32" fmla="*/ 60 w 77"/>
                    <a:gd name="T33" fmla="*/ 70 h 77"/>
                    <a:gd name="T34" fmla="*/ 65 w 77"/>
                    <a:gd name="T35" fmla="*/ 64 h 77"/>
                    <a:gd name="T36" fmla="*/ 61 w 77"/>
                    <a:gd name="T37" fmla="*/ 53 h 77"/>
                    <a:gd name="T38" fmla="*/ 63 w 77"/>
                    <a:gd name="T39" fmla="*/ 50 h 77"/>
                    <a:gd name="T40" fmla="*/ 67 w 77"/>
                    <a:gd name="T41" fmla="*/ 48 h 77"/>
                    <a:gd name="T42" fmla="*/ 76 w 77"/>
                    <a:gd name="T43" fmla="*/ 46 h 77"/>
                    <a:gd name="T44" fmla="*/ 75 w 77"/>
                    <a:gd name="T45" fmla="*/ 38 h 77"/>
                    <a:gd name="T46" fmla="*/ 65 w 77"/>
                    <a:gd name="T47" fmla="*/ 33 h 77"/>
                    <a:gd name="T48" fmla="*/ 64 w 77"/>
                    <a:gd name="T49" fmla="*/ 30 h 77"/>
                    <a:gd name="T50" fmla="*/ 65 w 77"/>
                    <a:gd name="T51" fmla="*/ 25 h 77"/>
                    <a:gd name="T52" fmla="*/ 71 w 77"/>
                    <a:gd name="T53" fmla="*/ 17 h 77"/>
                    <a:gd name="T54" fmla="*/ 64 w 77"/>
                    <a:gd name="T55" fmla="*/ 12 h 77"/>
                    <a:gd name="T56" fmla="*/ 54 w 77"/>
                    <a:gd name="T57" fmla="*/ 16 h 77"/>
                    <a:gd name="T58" fmla="*/ 51 w 77"/>
                    <a:gd name="T59" fmla="*/ 14 h 77"/>
                    <a:gd name="T60" fmla="*/ 48 w 77"/>
                    <a:gd name="T61" fmla="*/ 10 h 77"/>
                    <a:gd name="T62" fmla="*/ 46 w 77"/>
                    <a:gd name="T63" fmla="*/ 1 h 77"/>
                    <a:gd name="T64" fmla="*/ 38 w 77"/>
                    <a:gd name="T65" fmla="*/ 2 h 77"/>
                    <a:gd name="T66" fmla="*/ 33 w 77"/>
                    <a:gd name="T67" fmla="*/ 12 h 77"/>
                    <a:gd name="T68" fmla="*/ 30 w 77"/>
                    <a:gd name="T69" fmla="*/ 13 h 77"/>
                    <a:gd name="T70" fmla="*/ 26 w 77"/>
                    <a:gd name="T71" fmla="*/ 12 h 77"/>
                    <a:gd name="T72" fmla="*/ 18 w 77"/>
                    <a:gd name="T73" fmla="*/ 6 h 77"/>
                    <a:gd name="T74" fmla="*/ 13 w 77"/>
                    <a:gd name="T75" fmla="*/ 13 h 77"/>
                    <a:gd name="T76" fmla="*/ 47 w 77"/>
                    <a:gd name="T77" fmla="*/ 49 h 77"/>
                    <a:gd name="T78" fmla="*/ 30 w 77"/>
                    <a:gd name="T79"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13" y="13"/>
                      </a:moveTo>
                      <a:cubicBezTo>
                        <a:pt x="16" y="19"/>
                        <a:pt x="16" y="19"/>
                        <a:pt x="16" y="19"/>
                      </a:cubicBezTo>
                      <a:cubicBezTo>
                        <a:pt x="18" y="21"/>
                        <a:pt x="17" y="22"/>
                        <a:pt x="16" y="24"/>
                      </a:cubicBezTo>
                      <a:cubicBezTo>
                        <a:pt x="16" y="24"/>
                        <a:pt x="16" y="24"/>
                        <a:pt x="16" y="24"/>
                      </a:cubicBezTo>
                      <a:cubicBezTo>
                        <a:pt x="16" y="25"/>
                        <a:pt x="15" y="26"/>
                        <a:pt x="15" y="27"/>
                      </a:cubicBezTo>
                      <a:cubicBezTo>
                        <a:pt x="14" y="28"/>
                        <a:pt x="13" y="29"/>
                        <a:pt x="11" y="29"/>
                      </a:cubicBezTo>
                      <a:cubicBezTo>
                        <a:pt x="4" y="29"/>
                        <a:pt x="4" y="29"/>
                        <a:pt x="4" y="29"/>
                      </a:cubicBezTo>
                      <a:cubicBezTo>
                        <a:pt x="2" y="29"/>
                        <a:pt x="1" y="30"/>
                        <a:pt x="1" y="31"/>
                      </a:cubicBezTo>
                      <a:cubicBezTo>
                        <a:pt x="1" y="36"/>
                        <a:pt x="1" y="36"/>
                        <a:pt x="1" y="36"/>
                      </a:cubicBezTo>
                      <a:cubicBezTo>
                        <a:pt x="0" y="37"/>
                        <a:pt x="1" y="38"/>
                        <a:pt x="3" y="39"/>
                      </a:cubicBezTo>
                      <a:cubicBezTo>
                        <a:pt x="9" y="40"/>
                        <a:pt x="9" y="40"/>
                        <a:pt x="9" y="40"/>
                      </a:cubicBezTo>
                      <a:cubicBezTo>
                        <a:pt x="11" y="41"/>
                        <a:pt x="12" y="42"/>
                        <a:pt x="12" y="43"/>
                      </a:cubicBezTo>
                      <a:cubicBezTo>
                        <a:pt x="13" y="45"/>
                        <a:pt x="13" y="46"/>
                        <a:pt x="14" y="48"/>
                      </a:cubicBezTo>
                      <a:cubicBezTo>
                        <a:pt x="14" y="49"/>
                        <a:pt x="14" y="50"/>
                        <a:pt x="12" y="51"/>
                      </a:cubicBezTo>
                      <a:cubicBezTo>
                        <a:pt x="7" y="56"/>
                        <a:pt x="7" y="56"/>
                        <a:pt x="7" y="56"/>
                      </a:cubicBezTo>
                      <a:cubicBezTo>
                        <a:pt x="6" y="57"/>
                        <a:pt x="6" y="59"/>
                        <a:pt x="7" y="59"/>
                      </a:cubicBezTo>
                      <a:cubicBezTo>
                        <a:pt x="10" y="64"/>
                        <a:pt x="10" y="64"/>
                        <a:pt x="10" y="64"/>
                      </a:cubicBezTo>
                      <a:cubicBezTo>
                        <a:pt x="11" y="64"/>
                        <a:pt x="12" y="65"/>
                        <a:pt x="13" y="64"/>
                      </a:cubicBezTo>
                      <a:cubicBezTo>
                        <a:pt x="19" y="61"/>
                        <a:pt x="19" y="61"/>
                        <a:pt x="19" y="61"/>
                      </a:cubicBezTo>
                      <a:cubicBezTo>
                        <a:pt x="21" y="59"/>
                        <a:pt x="23" y="60"/>
                        <a:pt x="24" y="61"/>
                      </a:cubicBezTo>
                      <a:cubicBezTo>
                        <a:pt x="25" y="61"/>
                        <a:pt x="26" y="62"/>
                        <a:pt x="27" y="62"/>
                      </a:cubicBezTo>
                      <a:cubicBezTo>
                        <a:pt x="28" y="63"/>
                        <a:pt x="29" y="64"/>
                        <a:pt x="29" y="66"/>
                      </a:cubicBezTo>
                      <a:cubicBezTo>
                        <a:pt x="29" y="73"/>
                        <a:pt x="29" y="73"/>
                        <a:pt x="29" y="73"/>
                      </a:cubicBezTo>
                      <a:cubicBezTo>
                        <a:pt x="29" y="75"/>
                        <a:pt x="30" y="76"/>
                        <a:pt x="31" y="76"/>
                      </a:cubicBezTo>
                      <a:cubicBezTo>
                        <a:pt x="37" y="76"/>
                        <a:pt x="37" y="76"/>
                        <a:pt x="37" y="76"/>
                      </a:cubicBezTo>
                      <a:cubicBezTo>
                        <a:pt x="37" y="77"/>
                        <a:pt x="39" y="76"/>
                        <a:pt x="39" y="75"/>
                      </a:cubicBezTo>
                      <a:cubicBezTo>
                        <a:pt x="41" y="68"/>
                        <a:pt x="41" y="68"/>
                        <a:pt x="41" y="68"/>
                      </a:cubicBezTo>
                      <a:cubicBezTo>
                        <a:pt x="41" y="66"/>
                        <a:pt x="43" y="65"/>
                        <a:pt x="44" y="65"/>
                      </a:cubicBezTo>
                      <a:cubicBezTo>
                        <a:pt x="44" y="65"/>
                        <a:pt x="44" y="65"/>
                        <a:pt x="44" y="65"/>
                      </a:cubicBezTo>
                      <a:cubicBezTo>
                        <a:pt x="45" y="64"/>
                        <a:pt x="46" y="64"/>
                        <a:pt x="47" y="64"/>
                      </a:cubicBezTo>
                      <a:cubicBezTo>
                        <a:pt x="47" y="64"/>
                        <a:pt x="47" y="64"/>
                        <a:pt x="47" y="64"/>
                      </a:cubicBezTo>
                      <a:cubicBezTo>
                        <a:pt x="49" y="63"/>
                        <a:pt x="50" y="63"/>
                        <a:pt x="52" y="65"/>
                      </a:cubicBezTo>
                      <a:cubicBezTo>
                        <a:pt x="57" y="70"/>
                        <a:pt x="57" y="70"/>
                        <a:pt x="57" y="70"/>
                      </a:cubicBezTo>
                      <a:cubicBezTo>
                        <a:pt x="57" y="71"/>
                        <a:pt x="59" y="71"/>
                        <a:pt x="60" y="70"/>
                      </a:cubicBezTo>
                      <a:cubicBezTo>
                        <a:pt x="64" y="67"/>
                        <a:pt x="64" y="67"/>
                        <a:pt x="64" y="67"/>
                      </a:cubicBezTo>
                      <a:cubicBezTo>
                        <a:pt x="65" y="66"/>
                        <a:pt x="65" y="65"/>
                        <a:pt x="65" y="64"/>
                      </a:cubicBezTo>
                      <a:cubicBezTo>
                        <a:pt x="61" y="58"/>
                        <a:pt x="61" y="58"/>
                        <a:pt x="61" y="58"/>
                      </a:cubicBezTo>
                      <a:cubicBezTo>
                        <a:pt x="60" y="56"/>
                        <a:pt x="60" y="54"/>
                        <a:pt x="61" y="53"/>
                      </a:cubicBezTo>
                      <a:cubicBezTo>
                        <a:pt x="61" y="53"/>
                        <a:pt x="61" y="53"/>
                        <a:pt x="61" y="53"/>
                      </a:cubicBezTo>
                      <a:cubicBezTo>
                        <a:pt x="62" y="52"/>
                        <a:pt x="62" y="51"/>
                        <a:pt x="63" y="50"/>
                      </a:cubicBezTo>
                      <a:cubicBezTo>
                        <a:pt x="63" y="50"/>
                        <a:pt x="63" y="50"/>
                        <a:pt x="63" y="50"/>
                      </a:cubicBezTo>
                      <a:cubicBezTo>
                        <a:pt x="63" y="49"/>
                        <a:pt x="64" y="48"/>
                        <a:pt x="67" y="48"/>
                      </a:cubicBezTo>
                      <a:cubicBezTo>
                        <a:pt x="74" y="48"/>
                        <a:pt x="74" y="48"/>
                        <a:pt x="74" y="48"/>
                      </a:cubicBezTo>
                      <a:cubicBezTo>
                        <a:pt x="75" y="48"/>
                        <a:pt x="76" y="47"/>
                        <a:pt x="76" y="46"/>
                      </a:cubicBezTo>
                      <a:cubicBezTo>
                        <a:pt x="77" y="40"/>
                        <a:pt x="77" y="40"/>
                        <a:pt x="77" y="40"/>
                      </a:cubicBezTo>
                      <a:cubicBezTo>
                        <a:pt x="77" y="40"/>
                        <a:pt x="76" y="38"/>
                        <a:pt x="75" y="38"/>
                      </a:cubicBezTo>
                      <a:cubicBezTo>
                        <a:pt x="68" y="36"/>
                        <a:pt x="68" y="36"/>
                        <a:pt x="68" y="36"/>
                      </a:cubicBezTo>
                      <a:cubicBezTo>
                        <a:pt x="66" y="36"/>
                        <a:pt x="65" y="35"/>
                        <a:pt x="65" y="33"/>
                      </a:cubicBezTo>
                      <a:cubicBezTo>
                        <a:pt x="65" y="33"/>
                        <a:pt x="65" y="33"/>
                        <a:pt x="65" y="33"/>
                      </a:cubicBezTo>
                      <a:cubicBezTo>
                        <a:pt x="65" y="32"/>
                        <a:pt x="64" y="31"/>
                        <a:pt x="64" y="30"/>
                      </a:cubicBezTo>
                      <a:cubicBezTo>
                        <a:pt x="64" y="30"/>
                        <a:pt x="64" y="30"/>
                        <a:pt x="64" y="30"/>
                      </a:cubicBezTo>
                      <a:cubicBezTo>
                        <a:pt x="63" y="28"/>
                        <a:pt x="63" y="27"/>
                        <a:pt x="65" y="25"/>
                      </a:cubicBezTo>
                      <a:cubicBezTo>
                        <a:pt x="70" y="21"/>
                        <a:pt x="70" y="21"/>
                        <a:pt x="70" y="21"/>
                      </a:cubicBezTo>
                      <a:cubicBezTo>
                        <a:pt x="71" y="20"/>
                        <a:pt x="71" y="18"/>
                        <a:pt x="71" y="17"/>
                      </a:cubicBezTo>
                      <a:cubicBezTo>
                        <a:pt x="67" y="13"/>
                        <a:pt x="67" y="13"/>
                        <a:pt x="67" y="13"/>
                      </a:cubicBezTo>
                      <a:cubicBezTo>
                        <a:pt x="67" y="12"/>
                        <a:pt x="65" y="12"/>
                        <a:pt x="64" y="12"/>
                      </a:cubicBezTo>
                      <a:cubicBezTo>
                        <a:pt x="58" y="16"/>
                        <a:pt x="58" y="16"/>
                        <a:pt x="58" y="16"/>
                      </a:cubicBezTo>
                      <a:cubicBezTo>
                        <a:pt x="56" y="17"/>
                        <a:pt x="55" y="17"/>
                        <a:pt x="54" y="16"/>
                      </a:cubicBezTo>
                      <a:cubicBezTo>
                        <a:pt x="53" y="16"/>
                        <a:pt x="53" y="16"/>
                        <a:pt x="53" y="16"/>
                      </a:cubicBezTo>
                      <a:cubicBezTo>
                        <a:pt x="52" y="15"/>
                        <a:pt x="52" y="15"/>
                        <a:pt x="51" y="14"/>
                      </a:cubicBezTo>
                      <a:cubicBezTo>
                        <a:pt x="51" y="14"/>
                        <a:pt x="50" y="14"/>
                        <a:pt x="50" y="14"/>
                      </a:cubicBezTo>
                      <a:cubicBezTo>
                        <a:pt x="49" y="14"/>
                        <a:pt x="48" y="13"/>
                        <a:pt x="48" y="10"/>
                      </a:cubicBezTo>
                      <a:cubicBezTo>
                        <a:pt x="48" y="3"/>
                        <a:pt x="48" y="3"/>
                        <a:pt x="48" y="3"/>
                      </a:cubicBezTo>
                      <a:cubicBezTo>
                        <a:pt x="48" y="2"/>
                        <a:pt x="47" y="1"/>
                        <a:pt x="46" y="1"/>
                      </a:cubicBezTo>
                      <a:cubicBezTo>
                        <a:pt x="41" y="0"/>
                        <a:pt x="41" y="0"/>
                        <a:pt x="41" y="0"/>
                      </a:cubicBezTo>
                      <a:cubicBezTo>
                        <a:pt x="40" y="0"/>
                        <a:pt x="39" y="1"/>
                        <a:pt x="38" y="2"/>
                      </a:cubicBezTo>
                      <a:cubicBezTo>
                        <a:pt x="37" y="9"/>
                        <a:pt x="37" y="9"/>
                        <a:pt x="37" y="9"/>
                      </a:cubicBezTo>
                      <a:cubicBezTo>
                        <a:pt x="36" y="11"/>
                        <a:pt x="35" y="12"/>
                        <a:pt x="33" y="12"/>
                      </a:cubicBezTo>
                      <a:cubicBezTo>
                        <a:pt x="33" y="12"/>
                        <a:pt x="33" y="12"/>
                        <a:pt x="33" y="12"/>
                      </a:cubicBezTo>
                      <a:cubicBezTo>
                        <a:pt x="32" y="12"/>
                        <a:pt x="31" y="13"/>
                        <a:pt x="30" y="13"/>
                      </a:cubicBezTo>
                      <a:cubicBezTo>
                        <a:pt x="30" y="13"/>
                        <a:pt x="30" y="13"/>
                        <a:pt x="30" y="13"/>
                      </a:cubicBezTo>
                      <a:cubicBezTo>
                        <a:pt x="29" y="14"/>
                        <a:pt x="27" y="14"/>
                        <a:pt x="26" y="12"/>
                      </a:cubicBezTo>
                      <a:cubicBezTo>
                        <a:pt x="21" y="7"/>
                        <a:pt x="21" y="7"/>
                        <a:pt x="21" y="7"/>
                      </a:cubicBezTo>
                      <a:cubicBezTo>
                        <a:pt x="20" y="6"/>
                        <a:pt x="18" y="6"/>
                        <a:pt x="18" y="6"/>
                      </a:cubicBezTo>
                      <a:cubicBezTo>
                        <a:pt x="13" y="10"/>
                        <a:pt x="13" y="10"/>
                        <a:pt x="13" y="10"/>
                      </a:cubicBezTo>
                      <a:cubicBezTo>
                        <a:pt x="13" y="10"/>
                        <a:pt x="12" y="12"/>
                        <a:pt x="13" y="13"/>
                      </a:cubicBezTo>
                      <a:close/>
                      <a:moveTo>
                        <a:pt x="50" y="30"/>
                      </a:moveTo>
                      <a:cubicBezTo>
                        <a:pt x="54" y="36"/>
                        <a:pt x="53" y="45"/>
                        <a:pt x="47" y="49"/>
                      </a:cubicBezTo>
                      <a:cubicBezTo>
                        <a:pt x="41" y="54"/>
                        <a:pt x="32" y="53"/>
                        <a:pt x="28" y="47"/>
                      </a:cubicBezTo>
                      <a:cubicBezTo>
                        <a:pt x="23" y="41"/>
                        <a:pt x="24" y="32"/>
                        <a:pt x="30" y="27"/>
                      </a:cubicBezTo>
                      <a:cubicBezTo>
                        <a:pt x="36" y="23"/>
                        <a:pt x="45" y="24"/>
                        <a:pt x="50" y="3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2" name="Freeform 10"/>
                <p:cNvSpPr>
                  <a:spLocks noEditPoints="1"/>
                </p:cNvSpPr>
                <p:nvPr/>
              </p:nvSpPr>
              <p:spPr bwMode="auto">
                <a:xfrm>
                  <a:off x="4508" y="1302"/>
                  <a:ext cx="414" cy="413"/>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3" name="Freeform 11"/>
                <p:cNvSpPr>
                  <a:spLocks noEditPoints="1"/>
                </p:cNvSpPr>
                <p:nvPr/>
              </p:nvSpPr>
              <p:spPr bwMode="auto">
                <a:xfrm>
                  <a:off x="4633" y="807"/>
                  <a:ext cx="195" cy="196"/>
                </a:xfrm>
                <a:custGeom>
                  <a:avLst/>
                  <a:gdLst>
                    <a:gd name="T0" fmla="*/ 106 w 109"/>
                    <a:gd name="T1" fmla="*/ 67 h 110"/>
                    <a:gd name="T2" fmla="*/ 91 w 109"/>
                    <a:gd name="T3" fmla="*/ 57 h 110"/>
                    <a:gd name="T4" fmla="*/ 91 w 109"/>
                    <a:gd name="T5" fmla="*/ 57 h 110"/>
                    <a:gd name="T6" fmla="*/ 90 w 109"/>
                    <a:gd name="T7" fmla="*/ 48 h 110"/>
                    <a:gd name="T8" fmla="*/ 91 w 109"/>
                    <a:gd name="T9" fmla="*/ 48 h 110"/>
                    <a:gd name="T10" fmla="*/ 104 w 109"/>
                    <a:gd name="T11" fmla="*/ 37 h 110"/>
                    <a:gd name="T12" fmla="*/ 106 w 109"/>
                    <a:gd name="T13" fmla="*/ 30 h 110"/>
                    <a:gd name="T14" fmla="*/ 99 w 109"/>
                    <a:gd name="T15" fmla="*/ 27 h 110"/>
                    <a:gd name="T16" fmla="*/ 82 w 109"/>
                    <a:gd name="T17" fmla="*/ 31 h 110"/>
                    <a:gd name="T18" fmla="*/ 82 w 109"/>
                    <a:gd name="T19" fmla="*/ 31 h 110"/>
                    <a:gd name="T20" fmla="*/ 75 w 109"/>
                    <a:gd name="T21" fmla="*/ 25 h 110"/>
                    <a:gd name="T22" fmla="*/ 75 w 109"/>
                    <a:gd name="T23" fmla="*/ 24 h 110"/>
                    <a:gd name="T24" fmla="*/ 77 w 109"/>
                    <a:gd name="T25" fmla="*/ 7 h 110"/>
                    <a:gd name="T26" fmla="*/ 73 w 109"/>
                    <a:gd name="T27" fmla="*/ 1 h 110"/>
                    <a:gd name="T28" fmla="*/ 66 w 109"/>
                    <a:gd name="T29" fmla="*/ 3 h 110"/>
                    <a:gd name="T30" fmla="*/ 57 w 109"/>
                    <a:gd name="T31" fmla="*/ 18 h 110"/>
                    <a:gd name="T32" fmla="*/ 57 w 109"/>
                    <a:gd name="T33" fmla="*/ 18 h 110"/>
                    <a:gd name="T34" fmla="*/ 48 w 109"/>
                    <a:gd name="T35" fmla="*/ 19 h 110"/>
                    <a:gd name="T36" fmla="*/ 47 w 109"/>
                    <a:gd name="T37" fmla="*/ 18 h 110"/>
                    <a:gd name="T38" fmla="*/ 37 w 109"/>
                    <a:gd name="T39" fmla="*/ 5 h 110"/>
                    <a:gd name="T40" fmla="*/ 29 w 109"/>
                    <a:gd name="T41" fmla="*/ 3 h 110"/>
                    <a:gd name="T42" fmla="*/ 26 w 109"/>
                    <a:gd name="T43" fmla="*/ 10 h 110"/>
                    <a:gd name="T44" fmla="*/ 30 w 109"/>
                    <a:gd name="T45" fmla="*/ 27 h 110"/>
                    <a:gd name="T46" fmla="*/ 30 w 109"/>
                    <a:gd name="T47" fmla="*/ 27 h 110"/>
                    <a:gd name="T48" fmla="*/ 24 w 109"/>
                    <a:gd name="T49" fmla="*/ 34 h 110"/>
                    <a:gd name="T50" fmla="*/ 24 w 109"/>
                    <a:gd name="T51" fmla="*/ 34 h 110"/>
                    <a:gd name="T52" fmla="*/ 7 w 109"/>
                    <a:gd name="T53" fmla="*/ 32 h 110"/>
                    <a:gd name="T54" fmla="*/ 0 w 109"/>
                    <a:gd name="T55" fmla="*/ 36 h 110"/>
                    <a:gd name="T56" fmla="*/ 3 w 109"/>
                    <a:gd name="T57" fmla="*/ 43 h 110"/>
                    <a:gd name="T58" fmla="*/ 17 w 109"/>
                    <a:gd name="T59" fmla="*/ 52 h 110"/>
                    <a:gd name="T60" fmla="*/ 18 w 109"/>
                    <a:gd name="T61" fmla="*/ 62 h 110"/>
                    <a:gd name="T62" fmla="*/ 5 w 109"/>
                    <a:gd name="T63" fmla="*/ 73 h 110"/>
                    <a:gd name="T64" fmla="*/ 3 w 109"/>
                    <a:gd name="T65" fmla="*/ 80 h 110"/>
                    <a:gd name="T66" fmla="*/ 10 w 109"/>
                    <a:gd name="T67" fmla="*/ 83 h 110"/>
                    <a:gd name="T68" fmla="*/ 26 w 109"/>
                    <a:gd name="T69" fmla="*/ 79 h 110"/>
                    <a:gd name="T70" fmla="*/ 34 w 109"/>
                    <a:gd name="T71" fmla="*/ 86 h 110"/>
                    <a:gd name="T72" fmla="*/ 32 w 109"/>
                    <a:gd name="T73" fmla="*/ 102 h 110"/>
                    <a:gd name="T74" fmla="*/ 36 w 109"/>
                    <a:gd name="T75" fmla="*/ 109 h 110"/>
                    <a:gd name="T76" fmla="*/ 43 w 109"/>
                    <a:gd name="T77" fmla="*/ 106 h 110"/>
                    <a:gd name="T78" fmla="*/ 51 w 109"/>
                    <a:gd name="T79" fmla="*/ 92 h 110"/>
                    <a:gd name="T80" fmla="*/ 62 w 109"/>
                    <a:gd name="T81" fmla="*/ 91 h 110"/>
                    <a:gd name="T82" fmla="*/ 72 w 109"/>
                    <a:gd name="T83" fmla="*/ 104 h 110"/>
                    <a:gd name="T84" fmla="*/ 79 w 109"/>
                    <a:gd name="T85" fmla="*/ 106 h 110"/>
                    <a:gd name="T86" fmla="*/ 82 w 109"/>
                    <a:gd name="T87" fmla="*/ 99 h 110"/>
                    <a:gd name="T88" fmla="*/ 79 w 109"/>
                    <a:gd name="T89" fmla="*/ 83 h 110"/>
                    <a:gd name="T90" fmla="*/ 85 w 109"/>
                    <a:gd name="T91" fmla="*/ 75 h 110"/>
                    <a:gd name="T92" fmla="*/ 102 w 109"/>
                    <a:gd name="T93" fmla="*/ 77 h 110"/>
                    <a:gd name="T94" fmla="*/ 108 w 109"/>
                    <a:gd name="T95" fmla="*/ 73 h 110"/>
                    <a:gd name="T96" fmla="*/ 106 w 109"/>
                    <a:gd name="T97" fmla="*/ 67 h 110"/>
                    <a:gd name="T98" fmla="*/ 46 w 109"/>
                    <a:gd name="T99" fmla="*/ 78 h 110"/>
                    <a:gd name="T100" fmla="*/ 32 w 109"/>
                    <a:gd name="T101" fmla="*/ 47 h 110"/>
                    <a:gd name="T102" fmla="*/ 62 w 109"/>
                    <a:gd name="T103" fmla="*/ 33 h 110"/>
                    <a:gd name="T104" fmla="*/ 77 w 109"/>
                    <a:gd name="T105" fmla="*/ 63 h 110"/>
                    <a:gd name="T106" fmla="*/ 46 w 109"/>
                    <a:gd name="T107" fmla="*/ 7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10">
                      <a:moveTo>
                        <a:pt x="106" y="67"/>
                      </a:moveTo>
                      <a:cubicBezTo>
                        <a:pt x="91" y="57"/>
                        <a:pt x="91" y="57"/>
                        <a:pt x="91" y="57"/>
                      </a:cubicBezTo>
                      <a:cubicBezTo>
                        <a:pt x="91" y="57"/>
                        <a:pt x="91" y="57"/>
                        <a:pt x="91" y="57"/>
                      </a:cubicBezTo>
                      <a:cubicBezTo>
                        <a:pt x="91" y="54"/>
                        <a:pt x="91" y="51"/>
                        <a:pt x="90" y="48"/>
                      </a:cubicBezTo>
                      <a:cubicBezTo>
                        <a:pt x="91" y="48"/>
                        <a:pt x="91" y="48"/>
                        <a:pt x="91" y="48"/>
                      </a:cubicBezTo>
                      <a:cubicBezTo>
                        <a:pt x="104" y="37"/>
                        <a:pt x="104" y="37"/>
                        <a:pt x="104" y="37"/>
                      </a:cubicBezTo>
                      <a:cubicBezTo>
                        <a:pt x="106" y="35"/>
                        <a:pt x="107" y="32"/>
                        <a:pt x="106" y="30"/>
                      </a:cubicBezTo>
                      <a:cubicBezTo>
                        <a:pt x="105" y="27"/>
                        <a:pt x="102" y="26"/>
                        <a:pt x="99" y="27"/>
                      </a:cubicBezTo>
                      <a:cubicBezTo>
                        <a:pt x="82" y="31"/>
                        <a:pt x="82" y="31"/>
                        <a:pt x="82" y="31"/>
                      </a:cubicBezTo>
                      <a:cubicBezTo>
                        <a:pt x="82" y="31"/>
                        <a:pt x="82" y="31"/>
                        <a:pt x="82" y="31"/>
                      </a:cubicBezTo>
                      <a:cubicBezTo>
                        <a:pt x="80" y="28"/>
                        <a:pt x="78" y="26"/>
                        <a:pt x="75" y="25"/>
                      </a:cubicBezTo>
                      <a:cubicBezTo>
                        <a:pt x="75" y="24"/>
                        <a:pt x="75" y="24"/>
                        <a:pt x="75" y="24"/>
                      </a:cubicBezTo>
                      <a:cubicBezTo>
                        <a:pt x="77" y="7"/>
                        <a:pt x="77" y="7"/>
                        <a:pt x="77" y="7"/>
                      </a:cubicBezTo>
                      <a:cubicBezTo>
                        <a:pt x="77" y="4"/>
                        <a:pt x="76" y="2"/>
                        <a:pt x="73" y="1"/>
                      </a:cubicBezTo>
                      <a:cubicBezTo>
                        <a:pt x="71" y="0"/>
                        <a:pt x="68" y="1"/>
                        <a:pt x="66" y="3"/>
                      </a:cubicBezTo>
                      <a:cubicBezTo>
                        <a:pt x="57" y="18"/>
                        <a:pt x="57" y="18"/>
                        <a:pt x="57" y="18"/>
                      </a:cubicBezTo>
                      <a:cubicBezTo>
                        <a:pt x="57" y="18"/>
                        <a:pt x="57" y="18"/>
                        <a:pt x="57" y="18"/>
                      </a:cubicBezTo>
                      <a:cubicBezTo>
                        <a:pt x="54" y="18"/>
                        <a:pt x="51" y="18"/>
                        <a:pt x="48" y="19"/>
                      </a:cubicBezTo>
                      <a:cubicBezTo>
                        <a:pt x="47" y="19"/>
                        <a:pt x="47" y="19"/>
                        <a:pt x="47" y="18"/>
                      </a:cubicBezTo>
                      <a:cubicBezTo>
                        <a:pt x="37" y="5"/>
                        <a:pt x="37" y="5"/>
                        <a:pt x="37" y="5"/>
                      </a:cubicBezTo>
                      <a:cubicBezTo>
                        <a:pt x="35" y="3"/>
                        <a:pt x="32" y="2"/>
                        <a:pt x="29" y="3"/>
                      </a:cubicBezTo>
                      <a:cubicBezTo>
                        <a:pt x="27" y="5"/>
                        <a:pt x="26" y="7"/>
                        <a:pt x="26" y="10"/>
                      </a:cubicBezTo>
                      <a:cubicBezTo>
                        <a:pt x="30" y="27"/>
                        <a:pt x="30" y="27"/>
                        <a:pt x="30" y="27"/>
                      </a:cubicBezTo>
                      <a:cubicBezTo>
                        <a:pt x="30" y="27"/>
                        <a:pt x="30" y="27"/>
                        <a:pt x="30" y="27"/>
                      </a:cubicBezTo>
                      <a:cubicBezTo>
                        <a:pt x="28" y="29"/>
                        <a:pt x="26" y="31"/>
                        <a:pt x="24" y="34"/>
                      </a:cubicBezTo>
                      <a:cubicBezTo>
                        <a:pt x="24" y="34"/>
                        <a:pt x="24" y="34"/>
                        <a:pt x="24" y="34"/>
                      </a:cubicBezTo>
                      <a:cubicBezTo>
                        <a:pt x="7" y="32"/>
                        <a:pt x="7" y="32"/>
                        <a:pt x="7" y="32"/>
                      </a:cubicBezTo>
                      <a:cubicBezTo>
                        <a:pt x="4" y="32"/>
                        <a:pt x="1" y="34"/>
                        <a:pt x="0" y="36"/>
                      </a:cubicBezTo>
                      <a:cubicBezTo>
                        <a:pt x="0" y="38"/>
                        <a:pt x="1" y="42"/>
                        <a:pt x="3" y="43"/>
                      </a:cubicBezTo>
                      <a:cubicBezTo>
                        <a:pt x="17" y="52"/>
                        <a:pt x="17" y="52"/>
                        <a:pt x="17" y="52"/>
                      </a:cubicBezTo>
                      <a:cubicBezTo>
                        <a:pt x="17" y="55"/>
                        <a:pt x="17" y="59"/>
                        <a:pt x="18" y="62"/>
                      </a:cubicBezTo>
                      <a:cubicBezTo>
                        <a:pt x="5" y="73"/>
                        <a:pt x="5" y="73"/>
                        <a:pt x="5" y="73"/>
                      </a:cubicBezTo>
                      <a:cubicBezTo>
                        <a:pt x="3" y="74"/>
                        <a:pt x="2" y="77"/>
                        <a:pt x="3" y="80"/>
                      </a:cubicBezTo>
                      <a:cubicBezTo>
                        <a:pt x="4" y="82"/>
                        <a:pt x="7" y="83"/>
                        <a:pt x="10" y="83"/>
                      </a:cubicBezTo>
                      <a:cubicBezTo>
                        <a:pt x="26" y="79"/>
                        <a:pt x="26" y="79"/>
                        <a:pt x="26" y="79"/>
                      </a:cubicBezTo>
                      <a:cubicBezTo>
                        <a:pt x="28" y="82"/>
                        <a:pt x="31" y="84"/>
                        <a:pt x="34" y="86"/>
                      </a:cubicBezTo>
                      <a:cubicBezTo>
                        <a:pt x="32" y="102"/>
                        <a:pt x="32" y="102"/>
                        <a:pt x="32" y="102"/>
                      </a:cubicBezTo>
                      <a:cubicBezTo>
                        <a:pt x="32" y="105"/>
                        <a:pt x="33" y="108"/>
                        <a:pt x="36" y="109"/>
                      </a:cubicBezTo>
                      <a:cubicBezTo>
                        <a:pt x="38" y="110"/>
                        <a:pt x="41" y="108"/>
                        <a:pt x="43" y="106"/>
                      </a:cubicBezTo>
                      <a:cubicBezTo>
                        <a:pt x="51" y="92"/>
                        <a:pt x="51" y="92"/>
                        <a:pt x="51" y="92"/>
                      </a:cubicBezTo>
                      <a:cubicBezTo>
                        <a:pt x="55" y="92"/>
                        <a:pt x="58" y="92"/>
                        <a:pt x="62" y="91"/>
                      </a:cubicBezTo>
                      <a:cubicBezTo>
                        <a:pt x="72" y="104"/>
                        <a:pt x="72" y="104"/>
                        <a:pt x="72" y="104"/>
                      </a:cubicBezTo>
                      <a:cubicBezTo>
                        <a:pt x="74" y="106"/>
                        <a:pt x="77" y="107"/>
                        <a:pt x="79" y="106"/>
                      </a:cubicBezTo>
                      <a:cubicBezTo>
                        <a:pt x="82" y="105"/>
                        <a:pt x="83" y="102"/>
                        <a:pt x="82" y="99"/>
                      </a:cubicBezTo>
                      <a:cubicBezTo>
                        <a:pt x="79" y="83"/>
                        <a:pt x="79" y="83"/>
                        <a:pt x="79" y="83"/>
                      </a:cubicBezTo>
                      <a:cubicBezTo>
                        <a:pt x="81" y="81"/>
                        <a:pt x="83" y="78"/>
                        <a:pt x="85" y="75"/>
                      </a:cubicBezTo>
                      <a:cubicBezTo>
                        <a:pt x="102" y="77"/>
                        <a:pt x="102" y="77"/>
                        <a:pt x="102" y="77"/>
                      </a:cubicBezTo>
                      <a:cubicBezTo>
                        <a:pt x="105" y="78"/>
                        <a:pt x="107" y="76"/>
                        <a:pt x="108" y="73"/>
                      </a:cubicBezTo>
                      <a:cubicBezTo>
                        <a:pt x="109" y="71"/>
                        <a:pt x="108" y="68"/>
                        <a:pt x="106" y="67"/>
                      </a:cubicBezTo>
                      <a:close/>
                      <a:moveTo>
                        <a:pt x="46" y="78"/>
                      </a:moveTo>
                      <a:cubicBezTo>
                        <a:pt x="34" y="73"/>
                        <a:pt x="28" y="60"/>
                        <a:pt x="32" y="47"/>
                      </a:cubicBezTo>
                      <a:cubicBezTo>
                        <a:pt x="36" y="35"/>
                        <a:pt x="50" y="28"/>
                        <a:pt x="62" y="33"/>
                      </a:cubicBezTo>
                      <a:cubicBezTo>
                        <a:pt x="74" y="37"/>
                        <a:pt x="81" y="50"/>
                        <a:pt x="77" y="63"/>
                      </a:cubicBezTo>
                      <a:cubicBezTo>
                        <a:pt x="72" y="75"/>
                        <a:pt x="59" y="82"/>
                        <a:pt x="46" y="78"/>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4" name="Freeform 12"/>
                <p:cNvSpPr>
                  <a:spLocks noEditPoints="1"/>
                </p:cNvSpPr>
                <p:nvPr/>
              </p:nvSpPr>
              <p:spPr bwMode="auto">
                <a:xfrm>
                  <a:off x="4395" y="1135"/>
                  <a:ext cx="245" cy="243"/>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5" name="Freeform 13"/>
                <p:cNvSpPr>
                  <a:spLocks noEditPoints="1"/>
                </p:cNvSpPr>
                <p:nvPr/>
              </p:nvSpPr>
              <p:spPr bwMode="auto">
                <a:xfrm>
                  <a:off x="4747" y="985"/>
                  <a:ext cx="211" cy="210"/>
                </a:xfrm>
                <a:custGeom>
                  <a:avLst/>
                  <a:gdLst>
                    <a:gd name="T0" fmla="*/ 55 w 118"/>
                    <a:gd name="T1" fmla="*/ 2 h 118"/>
                    <a:gd name="T2" fmla="*/ 2 w 118"/>
                    <a:gd name="T3" fmla="*/ 63 h 118"/>
                    <a:gd name="T4" fmla="*/ 63 w 118"/>
                    <a:gd name="T5" fmla="*/ 116 h 118"/>
                    <a:gd name="T6" fmla="*/ 116 w 118"/>
                    <a:gd name="T7" fmla="*/ 55 h 118"/>
                    <a:gd name="T8" fmla="*/ 55 w 118"/>
                    <a:gd name="T9" fmla="*/ 2 h 118"/>
                    <a:gd name="T10" fmla="*/ 61 w 118"/>
                    <a:gd name="T11" fmla="*/ 86 h 118"/>
                    <a:gd name="T12" fmla="*/ 32 w 118"/>
                    <a:gd name="T13" fmla="*/ 61 h 118"/>
                    <a:gd name="T14" fmla="*/ 57 w 118"/>
                    <a:gd name="T15" fmla="*/ 32 h 118"/>
                    <a:gd name="T16" fmla="*/ 86 w 118"/>
                    <a:gd name="T17" fmla="*/ 57 h 118"/>
                    <a:gd name="T18" fmla="*/ 61 w 118"/>
                    <a:gd name="T19" fmla="*/ 8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5" y="2"/>
                      </a:moveTo>
                      <a:cubicBezTo>
                        <a:pt x="24" y="4"/>
                        <a:pt x="0" y="31"/>
                        <a:pt x="2" y="63"/>
                      </a:cubicBezTo>
                      <a:cubicBezTo>
                        <a:pt x="4" y="94"/>
                        <a:pt x="31" y="118"/>
                        <a:pt x="63" y="116"/>
                      </a:cubicBezTo>
                      <a:cubicBezTo>
                        <a:pt x="94" y="114"/>
                        <a:pt x="118" y="87"/>
                        <a:pt x="116" y="55"/>
                      </a:cubicBezTo>
                      <a:cubicBezTo>
                        <a:pt x="114" y="24"/>
                        <a:pt x="87" y="0"/>
                        <a:pt x="55" y="2"/>
                      </a:cubicBezTo>
                      <a:close/>
                      <a:moveTo>
                        <a:pt x="61" y="86"/>
                      </a:moveTo>
                      <a:cubicBezTo>
                        <a:pt x="46" y="87"/>
                        <a:pt x="33" y="76"/>
                        <a:pt x="32" y="61"/>
                      </a:cubicBezTo>
                      <a:cubicBezTo>
                        <a:pt x="31" y="46"/>
                        <a:pt x="42" y="33"/>
                        <a:pt x="57" y="32"/>
                      </a:cubicBezTo>
                      <a:cubicBezTo>
                        <a:pt x="72" y="31"/>
                        <a:pt x="85" y="42"/>
                        <a:pt x="86" y="57"/>
                      </a:cubicBezTo>
                      <a:cubicBezTo>
                        <a:pt x="87" y="72"/>
                        <a:pt x="76" y="85"/>
                        <a:pt x="61" y="8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6" name="Freeform 14"/>
                <p:cNvSpPr>
                  <a:spLocks/>
                </p:cNvSpPr>
                <p:nvPr/>
              </p:nvSpPr>
              <p:spPr bwMode="auto">
                <a:xfrm>
                  <a:off x="4829" y="965"/>
                  <a:ext cx="38" cy="61"/>
                </a:xfrm>
                <a:custGeom>
                  <a:avLst/>
                  <a:gdLst>
                    <a:gd name="T0" fmla="*/ 20 w 21"/>
                    <a:gd name="T1" fmla="*/ 28 h 34"/>
                    <a:gd name="T2" fmla="*/ 17 w 21"/>
                    <a:gd name="T3" fmla="*/ 33 h 34"/>
                    <a:gd name="T4" fmla="*/ 5 w 21"/>
                    <a:gd name="T5" fmla="*/ 34 h 34"/>
                    <a:gd name="T6" fmla="*/ 0 w 21"/>
                    <a:gd name="T7" fmla="*/ 30 h 34"/>
                    <a:gd name="T8" fmla="*/ 2 w 21"/>
                    <a:gd name="T9" fmla="*/ 5 h 34"/>
                    <a:gd name="T10" fmla="*/ 7 w 21"/>
                    <a:gd name="T11" fmla="*/ 0 h 34"/>
                    <a:gd name="T12" fmla="*/ 10 w 21"/>
                    <a:gd name="T13" fmla="*/ 0 h 34"/>
                    <a:gd name="T14" fmla="*/ 15 w 21"/>
                    <a:gd name="T15" fmla="*/ 4 h 34"/>
                    <a:gd name="T16" fmla="*/ 20 w 2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4">
                      <a:moveTo>
                        <a:pt x="20" y="28"/>
                      </a:moveTo>
                      <a:cubicBezTo>
                        <a:pt x="21" y="31"/>
                        <a:pt x="19" y="33"/>
                        <a:pt x="17" y="33"/>
                      </a:cubicBezTo>
                      <a:cubicBezTo>
                        <a:pt x="5" y="34"/>
                        <a:pt x="5" y="34"/>
                        <a:pt x="5" y="34"/>
                      </a:cubicBezTo>
                      <a:cubicBezTo>
                        <a:pt x="2" y="34"/>
                        <a:pt x="0" y="32"/>
                        <a:pt x="0" y="30"/>
                      </a:cubicBezTo>
                      <a:cubicBezTo>
                        <a:pt x="2" y="5"/>
                        <a:pt x="2" y="5"/>
                        <a:pt x="2" y="5"/>
                      </a:cubicBezTo>
                      <a:cubicBezTo>
                        <a:pt x="3" y="2"/>
                        <a:pt x="5" y="0"/>
                        <a:pt x="7" y="0"/>
                      </a:cubicBezTo>
                      <a:cubicBezTo>
                        <a:pt x="10" y="0"/>
                        <a:pt x="10" y="0"/>
                        <a:pt x="10" y="0"/>
                      </a:cubicBezTo>
                      <a:cubicBezTo>
                        <a:pt x="12" y="0"/>
                        <a:pt x="14" y="1"/>
                        <a:pt x="15" y="4"/>
                      </a:cubicBezTo>
                      <a:lnTo>
                        <a:pt x="20" y="2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7" name="Freeform 15"/>
                <p:cNvSpPr>
                  <a:spLocks/>
                </p:cNvSpPr>
                <p:nvPr/>
              </p:nvSpPr>
              <p:spPr bwMode="auto">
                <a:xfrm>
                  <a:off x="4838" y="1154"/>
                  <a:ext cx="38" cy="61"/>
                </a:xfrm>
                <a:custGeom>
                  <a:avLst/>
                  <a:gdLst>
                    <a:gd name="T0" fmla="*/ 1 w 21"/>
                    <a:gd name="T1" fmla="*/ 6 h 34"/>
                    <a:gd name="T2" fmla="*/ 4 w 21"/>
                    <a:gd name="T3" fmla="*/ 1 h 34"/>
                    <a:gd name="T4" fmla="*/ 16 w 21"/>
                    <a:gd name="T5" fmla="*/ 0 h 34"/>
                    <a:gd name="T6" fmla="*/ 20 w 21"/>
                    <a:gd name="T7" fmla="*/ 4 h 34"/>
                    <a:gd name="T8" fmla="*/ 19 w 21"/>
                    <a:gd name="T9" fmla="*/ 29 h 34"/>
                    <a:gd name="T10" fmla="*/ 14 w 21"/>
                    <a:gd name="T11" fmla="*/ 34 h 34"/>
                    <a:gd name="T12" fmla="*/ 11 w 21"/>
                    <a:gd name="T13" fmla="*/ 34 h 34"/>
                    <a:gd name="T14" fmla="*/ 6 w 21"/>
                    <a:gd name="T15" fmla="*/ 30 h 34"/>
                    <a:gd name="T16" fmla="*/ 1 w 21"/>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4">
                      <a:moveTo>
                        <a:pt x="1" y="6"/>
                      </a:moveTo>
                      <a:cubicBezTo>
                        <a:pt x="0" y="3"/>
                        <a:pt x="2" y="1"/>
                        <a:pt x="4" y="1"/>
                      </a:cubicBezTo>
                      <a:cubicBezTo>
                        <a:pt x="16" y="0"/>
                        <a:pt x="16" y="0"/>
                        <a:pt x="16" y="0"/>
                      </a:cubicBezTo>
                      <a:cubicBezTo>
                        <a:pt x="19" y="0"/>
                        <a:pt x="21" y="2"/>
                        <a:pt x="20" y="4"/>
                      </a:cubicBezTo>
                      <a:cubicBezTo>
                        <a:pt x="19" y="29"/>
                        <a:pt x="19" y="29"/>
                        <a:pt x="19" y="29"/>
                      </a:cubicBezTo>
                      <a:cubicBezTo>
                        <a:pt x="18" y="32"/>
                        <a:pt x="16" y="34"/>
                        <a:pt x="14" y="34"/>
                      </a:cubicBezTo>
                      <a:cubicBezTo>
                        <a:pt x="11" y="34"/>
                        <a:pt x="11" y="34"/>
                        <a:pt x="11" y="34"/>
                      </a:cubicBezTo>
                      <a:cubicBezTo>
                        <a:pt x="9" y="34"/>
                        <a:pt x="7" y="33"/>
                        <a:pt x="6" y="30"/>
                      </a:cubicBezTo>
                      <a:lnTo>
                        <a:pt x="1"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8" name="Freeform 16"/>
                <p:cNvSpPr>
                  <a:spLocks/>
                </p:cNvSpPr>
                <p:nvPr/>
              </p:nvSpPr>
              <p:spPr bwMode="auto">
                <a:xfrm>
                  <a:off x="4728" y="1076"/>
                  <a:ext cx="60" cy="37"/>
                </a:xfrm>
                <a:custGeom>
                  <a:avLst/>
                  <a:gdLst>
                    <a:gd name="T0" fmla="*/ 28 w 34"/>
                    <a:gd name="T1" fmla="*/ 1 h 21"/>
                    <a:gd name="T2" fmla="*/ 33 w 34"/>
                    <a:gd name="T3" fmla="*/ 4 h 21"/>
                    <a:gd name="T4" fmla="*/ 34 w 34"/>
                    <a:gd name="T5" fmla="*/ 16 h 21"/>
                    <a:gd name="T6" fmla="*/ 30 w 34"/>
                    <a:gd name="T7" fmla="*/ 20 h 21"/>
                    <a:gd name="T8" fmla="*/ 5 w 34"/>
                    <a:gd name="T9" fmla="*/ 19 h 21"/>
                    <a:gd name="T10" fmla="*/ 0 w 34"/>
                    <a:gd name="T11" fmla="*/ 14 h 21"/>
                    <a:gd name="T12" fmla="*/ 0 w 34"/>
                    <a:gd name="T13" fmla="*/ 11 h 21"/>
                    <a:gd name="T14" fmla="*/ 4 w 34"/>
                    <a:gd name="T15" fmla="*/ 6 h 21"/>
                    <a:gd name="T16" fmla="*/ 28 w 34"/>
                    <a:gd name="T17"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1">
                      <a:moveTo>
                        <a:pt x="28" y="1"/>
                      </a:moveTo>
                      <a:cubicBezTo>
                        <a:pt x="31" y="0"/>
                        <a:pt x="33" y="2"/>
                        <a:pt x="33" y="4"/>
                      </a:cubicBezTo>
                      <a:cubicBezTo>
                        <a:pt x="34" y="16"/>
                        <a:pt x="34" y="16"/>
                        <a:pt x="34" y="16"/>
                      </a:cubicBezTo>
                      <a:cubicBezTo>
                        <a:pt x="34" y="19"/>
                        <a:pt x="32" y="21"/>
                        <a:pt x="30" y="20"/>
                      </a:cubicBezTo>
                      <a:cubicBezTo>
                        <a:pt x="5" y="19"/>
                        <a:pt x="5" y="19"/>
                        <a:pt x="5" y="19"/>
                      </a:cubicBezTo>
                      <a:cubicBezTo>
                        <a:pt x="2" y="18"/>
                        <a:pt x="0" y="16"/>
                        <a:pt x="0" y="14"/>
                      </a:cubicBezTo>
                      <a:cubicBezTo>
                        <a:pt x="0" y="11"/>
                        <a:pt x="0" y="11"/>
                        <a:pt x="0" y="11"/>
                      </a:cubicBezTo>
                      <a:cubicBezTo>
                        <a:pt x="0" y="9"/>
                        <a:pt x="1" y="7"/>
                        <a:pt x="4" y="6"/>
                      </a:cubicBezTo>
                      <a:lnTo>
                        <a:pt x="28" y="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9" name="Freeform 17"/>
                <p:cNvSpPr>
                  <a:spLocks/>
                </p:cNvSpPr>
                <p:nvPr/>
              </p:nvSpPr>
              <p:spPr bwMode="auto">
                <a:xfrm>
                  <a:off x="4917" y="1067"/>
                  <a:ext cx="61" cy="37"/>
                </a:xfrm>
                <a:custGeom>
                  <a:avLst/>
                  <a:gdLst>
                    <a:gd name="T0" fmla="*/ 6 w 34"/>
                    <a:gd name="T1" fmla="*/ 20 h 21"/>
                    <a:gd name="T2" fmla="*/ 1 w 34"/>
                    <a:gd name="T3" fmla="*/ 17 h 21"/>
                    <a:gd name="T4" fmla="*/ 0 w 34"/>
                    <a:gd name="T5" fmla="*/ 5 h 21"/>
                    <a:gd name="T6" fmla="*/ 4 w 34"/>
                    <a:gd name="T7" fmla="*/ 1 h 21"/>
                    <a:gd name="T8" fmla="*/ 29 w 34"/>
                    <a:gd name="T9" fmla="*/ 2 h 21"/>
                    <a:gd name="T10" fmla="*/ 34 w 34"/>
                    <a:gd name="T11" fmla="*/ 7 h 21"/>
                    <a:gd name="T12" fmla="*/ 34 w 34"/>
                    <a:gd name="T13" fmla="*/ 10 h 21"/>
                    <a:gd name="T14" fmla="*/ 30 w 34"/>
                    <a:gd name="T15" fmla="*/ 15 h 21"/>
                    <a:gd name="T16" fmla="*/ 6 w 34"/>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1">
                      <a:moveTo>
                        <a:pt x="6" y="20"/>
                      </a:moveTo>
                      <a:cubicBezTo>
                        <a:pt x="3" y="21"/>
                        <a:pt x="1" y="19"/>
                        <a:pt x="1" y="17"/>
                      </a:cubicBezTo>
                      <a:cubicBezTo>
                        <a:pt x="0" y="5"/>
                        <a:pt x="0" y="5"/>
                        <a:pt x="0" y="5"/>
                      </a:cubicBezTo>
                      <a:cubicBezTo>
                        <a:pt x="0" y="2"/>
                        <a:pt x="2" y="0"/>
                        <a:pt x="4" y="1"/>
                      </a:cubicBezTo>
                      <a:cubicBezTo>
                        <a:pt x="29" y="2"/>
                        <a:pt x="29" y="2"/>
                        <a:pt x="29" y="2"/>
                      </a:cubicBezTo>
                      <a:cubicBezTo>
                        <a:pt x="32" y="3"/>
                        <a:pt x="34" y="5"/>
                        <a:pt x="34" y="7"/>
                      </a:cubicBezTo>
                      <a:cubicBezTo>
                        <a:pt x="34" y="10"/>
                        <a:pt x="34" y="10"/>
                        <a:pt x="34" y="10"/>
                      </a:cubicBezTo>
                      <a:cubicBezTo>
                        <a:pt x="34" y="12"/>
                        <a:pt x="33" y="14"/>
                        <a:pt x="30" y="15"/>
                      </a:cubicBezTo>
                      <a:lnTo>
                        <a:pt x="6" y="2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0" name="Freeform 18"/>
                <p:cNvSpPr>
                  <a:spLocks/>
                </p:cNvSpPr>
                <p:nvPr/>
              </p:nvSpPr>
              <p:spPr bwMode="auto">
                <a:xfrm>
                  <a:off x="4754" y="1001"/>
                  <a:ext cx="59" cy="57"/>
                </a:xfrm>
                <a:custGeom>
                  <a:avLst/>
                  <a:gdLst>
                    <a:gd name="T0" fmla="*/ 31 w 33"/>
                    <a:gd name="T1" fmla="*/ 16 h 32"/>
                    <a:gd name="T2" fmla="*/ 31 w 33"/>
                    <a:gd name="T3" fmla="*/ 21 h 32"/>
                    <a:gd name="T4" fmla="*/ 23 w 33"/>
                    <a:gd name="T5" fmla="*/ 30 h 32"/>
                    <a:gd name="T6" fmla="*/ 18 w 33"/>
                    <a:gd name="T7" fmla="*/ 30 h 32"/>
                    <a:gd name="T8" fmla="*/ 1 w 33"/>
                    <a:gd name="T9" fmla="*/ 11 h 32"/>
                    <a:gd name="T10" fmla="*/ 1 w 33"/>
                    <a:gd name="T11" fmla="*/ 5 h 32"/>
                    <a:gd name="T12" fmla="*/ 3 w 33"/>
                    <a:gd name="T13" fmla="*/ 3 h 32"/>
                    <a:gd name="T14" fmla="*/ 10 w 33"/>
                    <a:gd name="T15" fmla="*/ 2 h 32"/>
                    <a:gd name="T16" fmla="*/ 31 w 33"/>
                    <a:gd name="T1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1" y="16"/>
                      </a:moveTo>
                      <a:cubicBezTo>
                        <a:pt x="33" y="17"/>
                        <a:pt x="33" y="20"/>
                        <a:pt x="31" y="21"/>
                      </a:cubicBezTo>
                      <a:cubicBezTo>
                        <a:pt x="23" y="30"/>
                        <a:pt x="23" y="30"/>
                        <a:pt x="23" y="30"/>
                      </a:cubicBezTo>
                      <a:cubicBezTo>
                        <a:pt x="22" y="32"/>
                        <a:pt x="19" y="32"/>
                        <a:pt x="18" y="30"/>
                      </a:cubicBezTo>
                      <a:cubicBezTo>
                        <a:pt x="1" y="11"/>
                        <a:pt x="1" y="11"/>
                        <a:pt x="1" y="11"/>
                      </a:cubicBezTo>
                      <a:cubicBezTo>
                        <a:pt x="0" y="9"/>
                        <a:pt x="0" y="6"/>
                        <a:pt x="1" y="5"/>
                      </a:cubicBezTo>
                      <a:cubicBezTo>
                        <a:pt x="3" y="3"/>
                        <a:pt x="3" y="3"/>
                        <a:pt x="3" y="3"/>
                      </a:cubicBezTo>
                      <a:cubicBezTo>
                        <a:pt x="5" y="1"/>
                        <a:pt x="7" y="0"/>
                        <a:pt x="10" y="2"/>
                      </a:cubicBezTo>
                      <a:lnTo>
                        <a:pt x="31" y="1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1" name="Freeform 19"/>
                <p:cNvSpPr>
                  <a:spLocks/>
                </p:cNvSpPr>
                <p:nvPr/>
              </p:nvSpPr>
              <p:spPr bwMode="auto">
                <a:xfrm>
                  <a:off x="4892" y="1122"/>
                  <a:ext cx="59" cy="57"/>
                </a:xfrm>
                <a:custGeom>
                  <a:avLst/>
                  <a:gdLst>
                    <a:gd name="T0" fmla="*/ 2 w 33"/>
                    <a:gd name="T1" fmla="*/ 16 h 32"/>
                    <a:gd name="T2" fmla="*/ 2 w 33"/>
                    <a:gd name="T3" fmla="*/ 11 h 32"/>
                    <a:gd name="T4" fmla="*/ 9 w 33"/>
                    <a:gd name="T5" fmla="*/ 2 h 32"/>
                    <a:gd name="T6" fmla="*/ 15 w 33"/>
                    <a:gd name="T7" fmla="*/ 2 h 32"/>
                    <a:gd name="T8" fmla="*/ 32 w 33"/>
                    <a:gd name="T9" fmla="*/ 21 h 32"/>
                    <a:gd name="T10" fmla="*/ 32 w 33"/>
                    <a:gd name="T11" fmla="*/ 27 h 32"/>
                    <a:gd name="T12" fmla="*/ 30 w 33"/>
                    <a:gd name="T13" fmla="*/ 29 h 32"/>
                    <a:gd name="T14" fmla="*/ 23 w 33"/>
                    <a:gd name="T15" fmla="*/ 30 h 32"/>
                    <a:gd name="T16" fmla="*/ 2 w 33"/>
                    <a:gd name="T1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2" y="16"/>
                      </a:moveTo>
                      <a:cubicBezTo>
                        <a:pt x="0" y="15"/>
                        <a:pt x="0" y="12"/>
                        <a:pt x="2" y="11"/>
                      </a:cubicBezTo>
                      <a:cubicBezTo>
                        <a:pt x="9" y="2"/>
                        <a:pt x="9" y="2"/>
                        <a:pt x="9" y="2"/>
                      </a:cubicBezTo>
                      <a:cubicBezTo>
                        <a:pt x="11" y="0"/>
                        <a:pt x="14" y="0"/>
                        <a:pt x="15" y="2"/>
                      </a:cubicBezTo>
                      <a:cubicBezTo>
                        <a:pt x="32" y="21"/>
                        <a:pt x="32" y="21"/>
                        <a:pt x="32" y="21"/>
                      </a:cubicBezTo>
                      <a:cubicBezTo>
                        <a:pt x="33" y="23"/>
                        <a:pt x="33" y="26"/>
                        <a:pt x="32" y="27"/>
                      </a:cubicBezTo>
                      <a:cubicBezTo>
                        <a:pt x="30" y="29"/>
                        <a:pt x="30" y="29"/>
                        <a:pt x="30" y="29"/>
                      </a:cubicBezTo>
                      <a:cubicBezTo>
                        <a:pt x="28" y="31"/>
                        <a:pt x="25" y="32"/>
                        <a:pt x="23" y="30"/>
                      </a:cubicBezTo>
                      <a:lnTo>
                        <a:pt x="2" y="1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2" name="Freeform 20"/>
                <p:cNvSpPr>
                  <a:spLocks/>
                </p:cNvSpPr>
                <p:nvPr/>
              </p:nvSpPr>
              <p:spPr bwMode="auto">
                <a:xfrm>
                  <a:off x="4763" y="1129"/>
                  <a:ext cx="57" cy="59"/>
                </a:xfrm>
                <a:custGeom>
                  <a:avLst/>
                  <a:gdLst>
                    <a:gd name="T0" fmla="*/ 16 w 32"/>
                    <a:gd name="T1" fmla="*/ 2 h 33"/>
                    <a:gd name="T2" fmla="*/ 21 w 32"/>
                    <a:gd name="T3" fmla="*/ 2 h 33"/>
                    <a:gd name="T4" fmla="*/ 30 w 32"/>
                    <a:gd name="T5" fmla="*/ 9 h 33"/>
                    <a:gd name="T6" fmla="*/ 30 w 32"/>
                    <a:gd name="T7" fmla="*/ 15 h 33"/>
                    <a:gd name="T8" fmla="*/ 11 w 32"/>
                    <a:gd name="T9" fmla="*/ 32 h 33"/>
                    <a:gd name="T10" fmla="*/ 5 w 32"/>
                    <a:gd name="T11" fmla="*/ 32 h 33"/>
                    <a:gd name="T12" fmla="*/ 3 w 32"/>
                    <a:gd name="T13" fmla="*/ 30 h 33"/>
                    <a:gd name="T14" fmla="*/ 2 w 32"/>
                    <a:gd name="T15" fmla="*/ 23 h 33"/>
                    <a:gd name="T16" fmla="*/ 16 w 32"/>
                    <a:gd name="T17"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3">
                      <a:moveTo>
                        <a:pt x="16" y="2"/>
                      </a:moveTo>
                      <a:cubicBezTo>
                        <a:pt x="17" y="0"/>
                        <a:pt x="20" y="0"/>
                        <a:pt x="21" y="2"/>
                      </a:cubicBezTo>
                      <a:cubicBezTo>
                        <a:pt x="30" y="9"/>
                        <a:pt x="30" y="9"/>
                        <a:pt x="30" y="9"/>
                      </a:cubicBezTo>
                      <a:cubicBezTo>
                        <a:pt x="32" y="11"/>
                        <a:pt x="32" y="14"/>
                        <a:pt x="30" y="15"/>
                      </a:cubicBezTo>
                      <a:cubicBezTo>
                        <a:pt x="11" y="32"/>
                        <a:pt x="11" y="32"/>
                        <a:pt x="11" y="32"/>
                      </a:cubicBezTo>
                      <a:cubicBezTo>
                        <a:pt x="9" y="33"/>
                        <a:pt x="6" y="33"/>
                        <a:pt x="5" y="32"/>
                      </a:cubicBezTo>
                      <a:cubicBezTo>
                        <a:pt x="3" y="30"/>
                        <a:pt x="3" y="30"/>
                        <a:pt x="3" y="30"/>
                      </a:cubicBezTo>
                      <a:cubicBezTo>
                        <a:pt x="1" y="28"/>
                        <a:pt x="0" y="25"/>
                        <a:pt x="2" y="23"/>
                      </a:cubicBezTo>
                      <a:lnTo>
                        <a:pt x="16"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3" name="Freeform 21"/>
                <p:cNvSpPr>
                  <a:spLocks/>
                </p:cNvSpPr>
                <p:nvPr/>
              </p:nvSpPr>
              <p:spPr bwMode="auto">
                <a:xfrm>
                  <a:off x="4885" y="992"/>
                  <a:ext cx="57" cy="59"/>
                </a:xfrm>
                <a:custGeom>
                  <a:avLst/>
                  <a:gdLst>
                    <a:gd name="T0" fmla="*/ 16 w 32"/>
                    <a:gd name="T1" fmla="*/ 31 h 33"/>
                    <a:gd name="T2" fmla="*/ 11 w 32"/>
                    <a:gd name="T3" fmla="*/ 31 h 33"/>
                    <a:gd name="T4" fmla="*/ 2 w 32"/>
                    <a:gd name="T5" fmla="*/ 24 h 33"/>
                    <a:gd name="T6" fmla="*/ 2 w 32"/>
                    <a:gd name="T7" fmla="*/ 18 h 33"/>
                    <a:gd name="T8" fmla="*/ 21 w 32"/>
                    <a:gd name="T9" fmla="*/ 1 h 33"/>
                    <a:gd name="T10" fmla="*/ 27 w 32"/>
                    <a:gd name="T11" fmla="*/ 1 h 33"/>
                    <a:gd name="T12" fmla="*/ 29 w 32"/>
                    <a:gd name="T13" fmla="*/ 3 h 33"/>
                    <a:gd name="T14" fmla="*/ 30 w 32"/>
                    <a:gd name="T15" fmla="*/ 10 h 33"/>
                    <a:gd name="T16" fmla="*/ 16 w 32"/>
                    <a:gd name="T1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3">
                      <a:moveTo>
                        <a:pt x="16" y="31"/>
                      </a:moveTo>
                      <a:cubicBezTo>
                        <a:pt x="15" y="33"/>
                        <a:pt x="12" y="33"/>
                        <a:pt x="11" y="31"/>
                      </a:cubicBezTo>
                      <a:cubicBezTo>
                        <a:pt x="2" y="24"/>
                        <a:pt x="2" y="24"/>
                        <a:pt x="2" y="24"/>
                      </a:cubicBezTo>
                      <a:cubicBezTo>
                        <a:pt x="0" y="22"/>
                        <a:pt x="0" y="19"/>
                        <a:pt x="2" y="18"/>
                      </a:cubicBezTo>
                      <a:cubicBezTo>
                        <a:pt x="21" y="1"/>
                        <a:pt x="21" y="1"/>
                        <a:pt x="21" y="1"/>
                      </a:cubicBezTo>
                      <a:cubicBezTo>
                        <a:pt x="23" y="0"/>
                        <a:pt x="26" y="0"/>
                        <a:pt x="27" y="1"/>
                      </a:cubicBezTo>
                      <a:cubicBezTo>
                        <a:pt x="29" y="3"/>
                        <a:pt x="29" y="3"/>
                        <a:pt x="29" y="3"/>
                      </a:cubicBezTo>
                      <a:cubicBezTo>
                        <a:pt x="31" y="5"/>
                        <a:pt x="32" y="8"/>
                        <a:pt x="30" y="10"/>
                      </a:cubicBezTo>
                      <a:lnTo>
                        <a:pt x="16"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4" name="Freeform 22"/>
                <p:cNvSpPr>
                  <a:spLocks/>
                </p:cNvSpPr>
                <p:nvPr/>
              </p:nvSpPr>
              <p:spPr bwMode="auto">
                <a:xfrm>
                  <a:off x="4788" y="974"/>
                  <a:ext cx="50" cy="64"/>
                </a:xfrm>
                <a:custGeom>
                  <a:avLst/>
                  <a:gdLst>
                    <a:gd name="T0" fmla="*/ 26 w 28"/>
                    <a:gd name="T1" fmla="*/ 24 h 36"/>
                    <a:gd name="T2" fmla="*/ 25 w 28"/>
                    <a:gd name="T3" fmla="*/ 30 h 36"/>
                    <a:gd name="T4" fmla="*/ 14 w 28"/>
                    <a:gd name="T5" fmla="*/ 35 h 36"/>
                    <a:gd name="T6" fmla="*/ 9 w 28"/>
                    <a:gd name="T7" fmla="*/ 33 h 36"/>
                    <a:gd name="T8" fmla="*/ 1 w 28"/>
                    <a:gd name="T9" fmla="*/ 9 h 36"/>
                    <a:gd name="T10" fmla="*/ 3 w 28"/>
                    <a:gd name="T11" fmla="*/ 3 h 36"/>
                    <a:gd name="T12" fmla="*/ 5 w 28"/>
                    <a:gd name="T13" fmla="*/ 2 h 36"/>
                    <a:gd name="T14" fmla="*/ 12 w 28"/>
                    <a:gd name="T15" fmla="*/ 3 h 36"/>
                    <a:gd name="T16" fmla="*/ 26 w 28"/>
                    <a:gd name="T1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26" y="24"/>
                      </a:moveTo>
                      <a:cubicBezTo>
                        <a:pt x="28" y="26"/>
                        <a:pt x="27" y="28"/>
                        <a:pt x="25" y="30"/>
                      </a:cubicBezTo>
                      <a:cubicBezTo>
                        <a:pt x="14" y="35"/>
                        <a:pt x="14" y="35"/>
                        <a:pt x="14" y="35"/>
                      </a:cubicBezTo>
                      <a:cubicBezTo>
                        <a:pt x="12" y="36"/>
                        <a:pt x="10" y="35"/>
                        <a:pt x="9" y="33"/>
                      </a:cubicBezTo>
                      <a:cubicBezTo>
                        <a:pt x="1" y="9"/>
                        <a:pt x="1" y="9"/>
                        <a:pt x="1" y="9"/>
                      </a:cubicBezTo>
                      <a:cubicBezTo>
                        <a:pt x="0" y="7"/>
                        <a:pt x="1" y="4"/>
                        <a:pt x="3" y="3"/>
                      </a:cubicBezTo>
                      <a:cubicBezTo>
                        <a:pt x="5" y="2"/>
                        <a:pt x="5" y="2"/>
                        <a:pt x="5" y="2"/>
                      </a:cubicBezTo>
                      <a:cubicBezTo>
                        <a:pt x="8" y="0"/>
                        <a:pt x="11" y="1"/>
                        <a:pt x="12" y="3"/>
                      </a:cubicBezTo>
                      <a:lnTo>
                        <a:pt x="26" y="2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5" name="Freeform 23"/>
                <p:cNvSpPr>
                  <a:spLocks/>
                </p:cNvSpPr>
                <p:nvPr/>
              </p:nvSpPr>
              <p:spPr bwMode="auto">
                <a:xfrm>
                  <a:off x="4867" y="1142"/>
                  <a:ext cx="50" cy="64"/>
                </a:xfrm>
                <a:custGeom>
                  <a:avLst/>
                  <a:gdLst>
                    <a:gd name="T0" fmla="*/ 2 w 28"/>
                    <a:gd name="T1" fmla="*/ 12 h 36"/>
                    <a:gd name="T2" fmla="*/ 3 w 28"/>
                    <a:gd name="T3" fmla="*/ 6 h 36"/>
                    <a:gd name="T4" fmla="*/ 14 w 28"/>
                    <a:gd name="T5" fmla="*/ 1 h 36"/>
                    <a:gd name="T6" fmla="*/ 19 w 28"/>
                    <a:gd name="T7" fmla="*/ 3 h 36"/>
                    <a:gd name="T8" fmla="*/ 27 w 28"/>
                    <a:gd name="T9" fmla="*/ 27 h 36"/>
                    <a:gd name="T10" fmla="*/ 25 w 28"/>
                    <a:gd name="T11" fmla="*/ 33 h 36"/>
                    <a:gd name="T12" fmla="*/ 23 w 28"/>
                    <a:gd name="T13" fmla="*/ 34 h 36"/>
                    <a:gd name="T14" fmla="*/ 16 w 28"/>
                    <a:gd name="T15" fmla="*/ 33 h 36"/>
                    <a:gd name="T16" fmla="*/ 2 w 28"/>
                    <a:gd name="T17"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2" y="12"/>
                      </a:moveTo>
                      <a:cubicBezTo>
                        <a:pt x="0" y="10"/>
                        <a:pt x="1" y="7"/>
                        <a:pt x="3" y="6"/>
                      </a:cubicBezTo>
                      <a:cubicBezTo>
                        <a:pt x="14" y="1"/>
                        <a:pt x="14" y="1"/>
                        <a:pt x="14" y="1"/>
                      </a:cubicBezTo>
                      <a:cubicBezTo>
                        <a:pt x="16" y="0"/>
                        <a:pt x="18" y="1"/>
                        <a:pt x="19" y="3"/>
                      </a:cubicBezTo>
                      <a:cubicBezTo>
                        <a:pt x="27" y="27"/>
                        <a:pt x="27" y="27"/>
                        <a:pt x="27" y="27"/>
                      </a:cubicBezTo>
                      <a:cubicBezTo>
                        <a:pt x="28" y="29"/>
                        <a:pt x="27" y="32"/>
                        <a:pt x="25" y="33"/>
                      </a:cubicBezTo>
                      <a:cubicBezTo>
                        <a:pt x="23" y="34"/>
                        <a:pt x="23" y="34"/>
                        <a:pt x="23" y="34"/>
                      </a:cubicBezTo>
                      <a:cubicBezTo>
                        <a:pt x="20" y="36"/>
                        <a:pt x="17" y="35"/>
                        <a:pt x="16" y="33"/>
                      </a:cubicBezTo>
                      <a:lnTo>
                        <a:pt x="2"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6" name="Freeform 24"/>
                <p:cNvSpPr>
                  <a:spLocks/>
                </p:cNvSpPr>
                <p:nvPr/>
              </p:nvSpPr>
              <p:spPr bwMode="auto">
                <a:xfrm>
                  <a:off x="4736" y="1104"/>
                  <a:ext cx="65" cy="50"/>
                </a:xfrm>
                <a:custGeom>
                  <a:avLst/>
                  <a:gdLst>
                    <a:gd name="T0" fmla="*/ 24 w 36"/>
                    <a:gd name="T1" fmla="*/ 2 h 28"/>
                    <a:gd name="T2" fmla="*/ 30 w 36"/>
                    <a:gd name="T3" fmla="*/ 3 h 28"/>
                    <a:gd name="T4" fmla="*/ 35 w 36"/>
                    <a:gd name="T5" fmla="*/ 14 h 28"/>
                    <a:gd name="T6" fmla="*/ 33 w 36"/>
                    <a:gd name="T7" fmla="*/ 19 h 28"/>
                    <a:gd name="T8" fmla="*/ 9 w 36"/>
                    <a:gd name="T9" fmla="*/ 27 h 28"/>
                    <a:gd name="T10" fmla="*/ 3 w 36"/>
                    <a:gd name="T11" fmla="*/ 25 h 28"/>
                    <a:gd name="T12" fmla="*/ 2 w 36"/>
                    <a:gd name="T13" fmla="*/ 23 h 28"/>
                    <a:gd name="T14" fmla="*/ 3 w 36"/>
                    <a:gd name="T15" fmla="*/ 16 h 28"/>
                    <a:gd name="T16" fmla="*/ 24 w 36"/>
                    <a:gd name="T1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24" y="2"/>
                      </a:moveTo>
                      <a:cubicBezTo>
                        <a:pt x="26" y="0"/>
                        <a:pt x="28" y="1"/>
                        <a:pt x="30" y="3"/>
                      </a:cubicBezTo>
                      <a:cubicBezTo>
                        <a:pt x="35" y="14"/>
                        <a:pt x="35" y="14"/>
                        <a:pt x="35" y="14"/>
                      </a:cubicBezTo>
                      <a:cubicBezTo>
                        <a:pt x="36" y="16"/>
                        <a:pt x="35" y="18"/>
                        <a:pt x="33" y="19"/>
                      </a:cubicBezTo>
                      <a:cubicBezTo>
                        <a:pt x="9" y="27"/>
                        <a:pt x="9" y="27"/>
                        <a:pt x="9" y="27"/>
                      </a:cubicBezTo>
                      <a:cubicBezTo>
                        <a:pt x="7" y="28"/>
                        <a:pt x="4" y="27"/>
                        <a:pt x="3" y="25"/>
                      </a:cubicBezTo>
                      <a:cubicBezTo>
                        <a:pt x="2" y="23"/>
                        <a:pt x="2" y="23"/>
                        <a:pt x="2" y="23"/>
                      </a:cubicBezTo>
                      <a:cubicBezTo>
                        <a:pt x="0" y="20"/>
                        <a:pt x="1" y="17"/>
                        <a:pt x="3" y="16"/>
                      </a:cubicBezTo>
                      <a:lnTo>
                        <a:pt x="24"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7" name="Freeform 25"/>
                <p:cNvSpPr>
                  <a:spLocks/>
                </p:cNvSpPr>
                <p:nvPr/>
              </p:nvSpPr>
              <p:spPr bwMode="auto">
                <a:xfrm>
                  <a:off x="4904" y="1026"/>
                  <a:ext cx="63" cy="50"/>
                </a:xfrm>
                <a:custGeom>
                  <a:avLst/>
                  <a:gdLst>
                    <a:gd name="T0" fmla="*/ 12 w 35"/>
                    <a:gd name="T1" fmla="*/ 26 h 28"/>
                    <a:gd name="T2" fmla="*/ 6 w 35"/>
                    <a:gd name="T3" fmla="*/ 25 h 28"/>
                    <a:gd name="T4" fmla="*/ 1 w 35"/>
                    <a:gd name="T5" fmla="*/ 14 h 28"/>
                    <a:gd name="T6" fmla="*/ 3 w 35"/>
                    <a:gd name="T7" fmla="*/ 9 h 28"/>
                    <a:gd name="T8" fmla="*/ 27 w 35"/>
                    <a:gd name="T9" fmla="*/ 1 h 28"/>
                    <a:gd name="T10" fmla="*/ 33 w 35"/>
                    <a:gd name="T11" fmla="*/ 3 h 28"/>
                    <a:gd name="T12" fmla="*/ 34 w 35"/>
                    <a:gd name="T13" fmla="*/ 5 h 28"/>
                    <a:gd name="T14" fmla="*/ 33 w 35"/>
                    <a:gd name="T15" fmla="*/ 12 h 28"/>
                    <a:gd name="T16" fmla="*/ 12 w 3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8">
                      <a:moveTo>
                        <a:pt x="12" y="26"/>
                      </a:moveTo>
                      <a:cubicBezTo>
                        <a:pt x="10" y="28"/>
                        <a:pt x="7" y="27"/>
                        <a:pt x="6" y="25"/>
                      </a:cubicBezTo>
                      <a:cubicBezTo>
                        <a:pt x="1" y="14"/>
                        <a:pt x="1" y="14"/>
                        <a:pt x="1" y="14"/>
                      </a:cubicBezTo>
                      <a:cubicBezTo>
                        <a:pt x="0" y="12"/>
                        <a:pt x="1" y="10"/>
                        <a:pt x="3" y="9"/>
                      </a:cubicBezTo>
                      <a:cubicBezTo>
                        <a:pt x="27" y="1"/>
                        <a:pt x="27" y="1"/>
                        <a:pt x="27" y="1"/>
                      </a:cubicBezTo>
                      <a:cubicBezTo>
                        <a:pt x="29" y="0"/>
                        <a:pt x="32" y="1"/>
                        <a:pt x="33" y="3"/>
                      </a:cubicBezTo>
                      <a:cubicBezTo>
                        <a:pt x="34" y="5"/>
                        <a:pt x="34" y="5"/>
                        <a:pt x="34" y="5"/>
                      </a:cubicBezTo>
                      <a:cubicBezTo>
                        <a:pt x="35" y="8"/>
                        <a:pt x="35" y="11"/>
                        <a:pt x="33" y="12"/>
                      </a:cubicBezTo>
                      <a:lnTo>
                        <a:pt x="12" y="2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8" name="Freeform 26"/>
                <p:cNvSpPr>
                  <a:spLocks/>
                </p:cNvSpPr>
                <p:nvPr/>
              </p:nvSpPr>
              <p:spPr bwMode="auto">
                <a:xfrm>
                  <a:off x="4731" y="1042"/>
                  <a:ext cx="64" cy="45"/>
                </a:xfrm>
                <a:custGeom>
                  <a:avLst/>
                  <a:gdLst>
                    <a:gd name="T0" fmla="*/ 32 w 36"/>
                    <a:gd name="T1" fmla="*/ 5 h 25"/>
                    <a:gd name="T2" fmla="*/ 35 w 36"/>
                    <a:gd name="T3" fmla="*/ 10 h 25"/>
                    <a:gd name="T4" fmla="*/ 31 w 36"/>
                    <a:gd name="T5" fmla="*/ 21 h 25"/>
                    <a:gd name="T6" fmla="*/ 26 w 36"/>
                    <a:gd name="T7" fmla="*/ 23 h 25"/>
                    <a:gd name="T8" fmla="*/ 3 w 36"/>
                    <a:gd name="T9" fmla="*/ 12 h 25"/>
                    <a:gd name="T10" fmla="*/ 1 w 36"/>
                    <a:gd name="T11" fmla="*/ 6 h 25"/>
                    <a:gd name="T12" fmla="*/ 2 w 36"/>
                    <a:gd name="T13" fmla="*/ 4 h 25"/>
                    <a:gd name="T14" fmla="*/ 7 w 36"/>
                    <a:gd name="T15" fmla="*/ 0 h 25"/>
                    <a:gd name="T16" fmla="*/ 32 w 36"/>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5">
                      <a:moveTo>
                        <a:pt x="32" y="5"/>
                      </a:moveTo>
                      <a:cubicBezTo>
                        <a:pt x="35" y="5"/>
                        <a:pt x="36" y="8"/>
                        <a:pt x="35" y="10"/>
                      </a:cubicBezTo>
                      <a:cubicBezTo>
                        <a:pt x="31" y="21"/>
                        <a:pt x="31" y="21"/>
                        <a:pt x="31" y="21"/>
                      </a:cubicBezTo>
                      <a:cubicBezTo>
                        <a:pt x="31" y="24"/>
                        <a:pt x="28" y="25"/>
                        <a:pt x="26" y="23"/>
                      </a:cubicBezTo>
                      <a:cubicBezTo>
                        <a:pt x="3" y="12"/>
                        <a:pt x="3" y="12"/>
                        <a:pt x="3" y="12"/>
                      </a:cubicBezTo>
                      <a:cubicBezTo>
                        <a:pt x="1" y="11"/>
                        <a:pt x="0" y="8"/>
                        <a:pt x="1" y="6"/>
                      </a:cubicBezTo>
                      <a:cubicBezTo>
                        <a:pt x="2" y="4"/>
                        <a:pt x="2" y="4"/>
                        <a:pt x="2" y="4"/>
                      </a:cubicBezTo>
                      <a:cubicBezTo>
                        <a:pt x="2" y="1"/>
                        <a:pt x="5" y="0"/>
                        <a:pt x="7" y="0"/>
                      </a:cubicBezTo>
                      <a:lnTo>
                        <a:pt x="32" y="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9" name="Freeform 27"/>
                <p:cNvSpPr>
                  <a:spLocks/>
                </p:cNvSpPr>
                <p:nvPr/>
              </p:nvSpPr>
              <p:spPr bwMode="auto">
                <a:xfrm>
                  <a:off x="4910" y="1094"/>
                  <a:ext cx="64" cy="44"/>
                </a:xfrm>
                <a:custGeom>
                  <a:avLst/>
                  <a:gdLst>
                    <a:gd name="T0" fmla="*/ 4 w 36"/>
                    <a:gd name="T1" fmla="*/ 20 h 25"/>
                    <a:gd name="T2" fmla="*/ 1 w 36"/>
                    <a:gd name="T3" fmla="*/ 15 h 25"/>
                    <a:gd name="T4" fmla="*/ 5 w 36"/>
                    <a:gd name="T5" fmla="*/ 4 h 25"/>
                    <a:gd name="T6" fmla="*/ 10 w 36"/>
                    <a:gd name="T7" fmla="*/ 2 h 25"/>
                    <a:gd name="T8" fmla="*/ 33 w 36"/>
                    <a:gd name="T9" fmla="*/ 13 h 25"/>
                    <a:gd name="T10" fmla="*/ 35 w 36"/>
                    <a:gd name="T11" fmla="*/ 19 h 25"/>
                    <a:gd name="T12" fmla="*/ 34 w 36"/>
                    <a:gd name="T13" fmla="*/ 21 h 25"/>
                    <a:gd name="T14" fmla="*/ 29 w 36"/>
                    <a:gd name="T15" fmla="*/ 25 h 25"/>
                    <a:gd name="T16" fmla="*/ 4 w 36"/>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5">
                      <a:moveTo>
                        <a:pt x="4" y="20"/>
                      </a:moveTo>
                      <a:cubicBezTo>
                        <a:pt x="1" y="20"/>
                        <a:pt x="0" y="17"/>
                        <a:pt x="1" y="15"/>
                      </a:cubicBezTo>
                      <a:cubicBezTo>
                        <a:pt x="5" y="4"/>
                        <a:pt x="5" y="4"/>
                        <a:pt x="5" y="4"/>
                      </a:cubicBezTo>
                      <a:cubicBezTo>
                        <a:pt x="5" y="1"/>
                        <a:pt x="8" y="0"/>
                        <a:pt x="10" y="2"/>
                      </a:cubicBezTo>
                      <a:cubicBezTo>
                        <a:pt x="33" y="13"/>
                        <a:pt x="33" y="13"/>
                        <a:pt x="33" y="13"/>
                      </a:cubicBezTo>
                      <a:cubicBezTo>
                        <a:pt x="35" y="14"/>
                        <a:pt x="36" y="17"/>
                        <a:pt x="35" y="19"/>
                      </a:cubicBezTo>
                      <a:cubicBezTo>
                        <a:pt x="34" y="21"/>
                        <a:pt x="34" y="21"/>
                        <a:pt x="34" y="21"/>
                      </a:cubicBezTo>
                      <a:cubicBezTo>
                        <a:pt x="34" y="24"/>
                        <a:pt x="31" y="25"/>
                        <a:pt x="29" y="25"/>
                      </a:cubicBezTo>
                      <a:lnTo>
                        <a:pt x="4" y="2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0" name="Freeform 28"/>
                <p:cNvSpPr>
                  <a:spLocks/>
                </p:cNvSpPr>
                <p:nvPr/>
              </p:nvSpPr>
              <p:spPr bwMode="auto">
                <a:xfrm>
                  <a:off x="4804" y="1147"/>
                  <a:ext cx="45" cy="64"/>
                </a:xfrm>
                <a:custGeom>
                  <a:avLst/>
                  <a:gdLst>
                    <a:gd name="T0" fmla="*/ 5 w 25"/>
                    <a:gd name="T1" fmla="*/ 4 h 36"/>
                    <a:gd name="T2" fmla="*/ 10 w 25"/>
                    <a:gd name="T3" fmla="*/ 1 h 36"/>
                    <a:gd name="T4" fmla="*/ 21 w 25"/>
                    <a:gd name="T5" fmla="*/ 5 h 36"/>
                    <a:gd name="T6" fmla="*/ 23 w 25"/>
                    <a:gd name="T7" fmla="*/ 10 h 36"/>
                    <a:gd name="T8" fmla="*/ 12 w 25"/>
                    <a:gd name="T9" fmla="*/ 33 h 36"/>
                    <a:gd name="T10" fmla="*/ 6 w 25"/>
                    <a:gd name="T11" fmla="*/ 35 h 36"/>
                    <a:gd name="T12" fmla="*/ 4 w 25"/>
                    <a:gd name="T13" fmla="*/ 34 h 36"/>
                    <a:gd name="T14" fmla="*/ 0 w 25"/>
                    <a:gd name="T15" fmla="*/ 29 h 36"/>
                    <a:gd name="T16" fmla="*/ 5 w 25"/>
                    <a:gd name="T1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5" y="4"/>
                      </a:moveTo>
                      <a:cubicBezTo>
                        <a:pt x="5" y="1"/>
                        <a:pt x="7" y="0"/>
                        <a:pt x="10" y="1"/>
                      </a:cubicBezTo>
                      <a:cubicBezTo>
                        <a:pt x="21" y="5"/>
                        <a:pt x="21" y="5"/>
                        <a:pt x="21" y="5"/>
                      </a:cubicBezTo>
                      <a:cubicBezTo>
                        <a:pt x="24" y="5"/>
                        <a:pt x="25" y="8"/>
                        <a:pt x="23" y="10"/>
                      </a:cubicBezTo>
                      <a:cubicBezTo>
                        <a:pt x="12" y="33"/>
                        <a:pt x="12" y="33"/>
                        <a:pt x="12" y="33"/>
                      </a:cubicBezTo>
                      <a:cubicBezTo>
                        <a:pt x="11" y="35"/>
                        <a:pt x="8" y="36"/>
                        <a:pt x="6" y="35"/>
                      </a:cubicBezTo>
                      <a:cubicBezTo>
                        <a:pt x="4" y="34"/>
                        <a:pt x="4" y="34"/>
                        <a:pt x="4" y="34"/>
                      </a:cubicBezTo>
                      <a:cubicBezTo>
                        <a:pt x="1" y="34"/>
                        <a:pt x="0" y="31"/>
                        <a:pt x="0" y="29"/>
                      </a:cubicBezTo>
                      <a:lnTo>
                        <a:pt x="5" y="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1" name="Freeform 29"/>
                <p:cNvSpPr>
                  <a:spLocks/>
                </p:cNvSpPr>
                <p:nvPr/>
              </p:nvSpPr>
              <p:spPr bwMode="auto">
                <a:xfrm>
                  <a:off x="4856" y="969"/>
                  <a:ext cx="45" cy="64"/>
                </a:xfrm>
                <a:custGeom>
                  <a:avLst/>
                  <a:gdLst>
                    <a:gd name="T0" fmla="*/ 20 w 25"/>
                    <a:gd name="T1" fmla="*/ 32 h 36"/>
                    <a:gd name="T2" fmla="*/ 15 w 25"/>
                    <a:gd name="T3" fmla="*/ 35 h 36"/>
                    <a:gd name="T4" fmla="*/ 4 w 25"/>
                    <a:gd name="T5" fmla="*/ 31 h 36"/>
                    <a:gd name="T6" fmla="*/ 2 w 25"/>
                    <a:gd name="T7" fmla="*/ 26 h 36"/>
                    <a:gd name="T8" fmla="*/ 13 w 25"/>
                    <a:gd name="T9" fmla="*/ 3 h 36"/>
                    <a:gd name="T10" fmla="*/ 19 w 25"/>
                    <a:gd name="T11" fmla="*/ 1 h 36"/>
                    <a:gd name="T12" fmla="*/ 21 w 25"/>
                    <a:gd name="T13" fmla="*/ 2 h 36"/>
                    <a:gd name="T14" fmla="*/ 25 w 25"/>
                    <a:gd name="T15" fmla="*/ 7 h 36"/>
                    <a:gd name="T16" fmla="*/ 20 w 25"/>
                    <a:gd name="T1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2"/>
                      </a:moveTo>
                      <a:cubicBezTo>
                        <a:pt x="20" y="35"/>
                        <a:pt x="17" y="36"/>
                        <a:pt x="15" y="35"/>
                      </a:cubicBezTo>
                      <a:cubicBezTo>
                        <a:pt x="4" y="31"/>
                        <a:pt x="4" y="31"/>
                        <a:pt x="4" y="31"/>
                      </a:cubicBezTo>
                      <a:cubicBezTo>
                        <a:pt x="1" y="31"/>
                        <a:pt x="0" y="28"/>
                        <a:pt x="2" y="26"/>
                      </a:cubicBezTo>
                      <a:cubicBezTo>
                        <a:pt x="13" y="3"/>
                        <a:pt x="13" y="3"/>
                        <a:pt x="13" y="3"/>
                      </a:cubicBezTo>
                      <a:cubicBezTo>
                        <a:pt x="14" y="1"/>
                        <a:pt x="17" y="0"/>
                        <a:pt x="19" y="1"/>
                      </a:cubicBezTo>
                      <a:cubicBezTo>
                        <a:pt x="21" y="2"/>
                        <a:pt x="21" y="2"/>
                        <a:pt x="21" y="2"/>
                      </a:cubicBezTo>
                      <a:cubicBezTo>
                        <a:pt x="24" y="2"/>
                        <a:pt x="25" y="5"/>
                        <a:pt x="25" y="7"/>
                      </a:cubicBezTo>
                      <a:lnTo>
                        <a:pt x="20" y="3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2" name="Freeform 30"/>
                <p:cNvSpPr>
                  <a:spLocks/>
                </p:cNvSpPr>
                <p:nvPr/>
              </p:nvSpPr>
              <p:spPr bwMode="auto">
                <a:xfrm>
                  <a:off x="4508" y="1508"/>
                  <a:ext cx="468" cy="397"/>
                </a:xfrm>
                <a:custGeom>
                  <a:avLst/>
                  <a:gdLst>
                    <a:gd name="T0" fmla="*/ 414 w 468"/>
                    <a:gd name="T1" fmla="*/ 105 h 397"/>
                    <a:gd name="T2" fmla="*/ 414 w 468"/>
                    <a:gd name="T3" fmla="*/ 0 h 397"/>
                    <a:gd name="T4" fmla="*/ 370 w 468"/>
                    <a:gd name="T5" fmla="*/ 0 h 397"/>
                    <a:gd name="T6" fmla="*/ 362 w 468"/>
                    <a:gd name="T7" fmla="*/ 0 h 397"/>
                    <a:gd name="T8" fmla="*/ 0 w 468"/>
                    <a:gd name="T9" fmla="*/ 0 h 397"/>
                    <a:gd name="T10" fmla="*/ 0 w 468"/>
                    <a:gd name="T11" fmla="*/ 397 h 397"/>
                    <a:gd name="T12" fmla="*/ 388 w 468"/>
                    <a:gd name="T13" fmla="*/ 397 h 397"/>
                    <a:gd name="T14" fmla="*/ 388 w 468"/>
                    <a:gd name="T15" fmla="*/ 225 h 397"/>
                    <a:gd name="T16" fmla="*/ 468 w 468"/>
                    <a:gd name="T17" fmla="*/ 225 h 397"/>
                    <a:gd name="T18" fmla="*/ 414 w 468"/>
                    <a:gd name="T19" fmla="*/ 10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397">
                      <a:moveTo>
                        <a:pt x="414" y="105"/>
                      </a:moveTo>
                      <a:lnTo>
                        <a:pt x="414" y="0"/>
                      </a:lnTo>
                      <a:lnTo>
                        <a:pt x="370" y="0"/>
                      </a:lnTo>
                      <a:lnTo>
                        <a:pt x="362" y="0"/>
                      </a:lnTo>
                      <a:lnTo>
                        <a:pt x="0" y="0"/>
                      </a:lnTo>
                      <a:lnTo>
                        <a:pt x="0" y="397"/>
                      </a:lnTo>
                      <a:lnTo>
                        <a:pt x="388" y="397"/>
                      </a:lnTo>
                      <a:lnTo>
                        <a:pt x="388" y="225"/>
                      </a:lnTo>
                      <a:lnTo>
                        <a:pt x="468" y="225"/>
                      </a:lnTo>
                      <a:lnTo>
                        <a:pt x="414" y="10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3" name="Oval 31"/>
                <p:cNvSpPr>
                  <a:spLocks noChangeArrowheads="1"/>
                </p:cNvSpPr>
                <p:nvPr/>
              </p:nvSpPr>
              <p:spPr bwMode="auto">
                <a:xfrm>
                  <a:off x="4785" y="1583"/>
                  <a:ext cx="55"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4" name="Freeform 32"/>
                <p:cNvSpPr>
                  <a:spLocks/>
                </p:cNvSpPr>
                <p:nvPr/>
              </p:nvSpPr>
              <p:spPr bwMode="auto">
                <a:xfrm>
                  <a:off x="4590" y="1596"/>
                  <a:ext cx="52" cy="10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24" name="Group 23"/>
              <p:cNvGrpSpPr>
                <a:grpSpLocks noChangeAspect="1"/>
              </p:cNvGrpSpPr>
              <p:nvPr/>
            </p:nvGrpSpPr>
            <p:grpSpPr>
              <a:xfrm>
                <a:off x="4113293" y="2334852"/>
                <a:ext cx="508120" cy="774219"/>
                <a:chOff x="9326563" y="1307982"/>
                <a:chExt cx="1544037" cy="2352638"/>
              </a:xfrm>
            </p:grpSpPr>
            <p:sp>
              <p:nvSpPr>
                <p:cNvPr id="25" name="Freeform 23"/>
                <p:cNvSpPr>
                  <a:spLocks noEditPoints="1"/>
                </p:cNvSpPr>
                <p:nvPr/>
              </p:nvSpPr>
              <p:spPr bwMode="auto">
                <a:xfrm>
                  <a:off x="9326563" y="1307982"/>
                  <a:ext cx="1544037" cy="2018022"/>
                </a:xfrm>
                <a:custGeom>
                  <a:avLst/>
                  <a:gdLst>
                    <a:gd name="T0" fmla="*/ 416 w 416"/>
                    <a:gd name="T1" fmla="*/ 208 h 551"/>
                    <a:gd name="T2" fmla="*/ 208 w 416"/>
                    <a:gd name="T3" fmla="*/ 0 h 551"/>
                    <a:gd name="T4" fmla="*/ 0 w 416"/>
                    <a:gd name="T5" fmla="*/ 208 h 551"/>
                    <a:gd name="T6" fmla="*/ 92 w 416"/>
                    <a:gd name="T7" fmla="*/ 381 h 551"/>
                    <a:gd name="T8" fmla="*/ 137 w 416"/>
                    <a:gd name="T9" fmla="*/ 522 h 551"/>
                    <a:gd name="T10" fmla="*/ 208 w 416"/>
                    <a:gd name="T11" fmla="*/ 551 h 551"/>
                    <a:gd name="T12" fmla="*/ 208 w 416"/>
                    <a:gd name="T13" fmla="*/ 551 h 551"/>
                    <a:gd name="T14" fmla="*/ 208 w 416"/>
                    <a:gd name="T15" fmla="*/ 551 h 551"/>
                    <a:gd name="T16" fmla="*/ 208 w 416"/>
                    <a:gd name="T17" fmla="*/ 551 h 551"/>
                    <a:gd name="T18" fmla="*/ 208 w 416"/>
                    <a:gd name="T19" fmla="*/ 551 h 551"/>
                    <a:gd name="T20" fmla="*/ 279 w 416"/>
                    <a:gd name="T21" fmla="*/ 522 h 551"/>
                    <a:gd name="T22" fmla="*/ 279 w 416"/>
                    <a:gd name="T23" fmla="*/ 522 h 551"/>
                    <a:gd name="T24" fmla="*/ 279 w 416"/>
                    <a:gd name="T25" fmla="*/ 511 h 551"/>
                    <a:gd name="T26" fmla="*/ 323 w 416"/>
                    <a:gd name="T27" fmla="*/ 381 h 551"/>
                    <a:gd name="T28" fmla="*/ 416 w 416"/>
                    <a:gd name="T29" fmla="*/ 208 h 551"/>
                    <a:gd name="T30" fmla="*/ 208 w 416"/>
                    <a:gd name="T31" fmla="*/ 548 h 551"/>
                    <a:gd name="T32" fmla="*/ 207 w 416"/>
                    <a:gd name="T33" fmla="*/ 522 h 551"/>
                    <a:gd name="T34" fmla="*/ 209 w 416"/>
                    <a:gd name="T35" fmla="*/ 522 h 551"/>
                    <a:gd name="T36" fmla="*/ 208 w 416"/>
                    <a:gd name="T37" fmla="*/ 54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6" h="551">
                      <a:moveTo>
                        <a:pt x="416" y="208"/>
                      </a:moveTo>
                      <a:cubicBezTo>
                        <a:pt x="416" y="93"/>
                        <a:pt x="323" y="0"/>
                        <a:pt x="208" y="0"/>
                      </a:cubicBezTo>
                      <a:cubicBezTo>
                        <a:pt x="93" y="0"/>
                        <a:pt x="0" y="93"/>
                        <a:pt x="0" y="208"/>
                      </a:cubicBezTo>
                      <a:cubicBezTo>
                        <a:pt x="0" y="280"/>
                        <a:pt x="36" y="344"/>
                        <a:pt x="92" y="381"/>
                      </a:cubicBezTo>
                      <a:cubicBezTo>
                        <a:pt x="92" y="381"/>
                        <a:pt x="137" y="416"/>
                        <a:pt x="137" y="522"/>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79" y="522"/>
                        <a:pt x="279" y="522"/>
                        <a:pt x="279" y="522"/>
                      </a:cubicBezTo>
                      <a:cubicBezTo>
                        <a:pt x="279" y="522"/>
                        <a:pt x="279" y="522"/>
                        <a:pt x="279" y="522"/>
                      </a:cubicBezTo>
                      <a:cubicBezTo>
                        <a:pt x="279" y="511"/>
                        <a:pt x="279" y="511"/>
                        <a:pt x="279" y="511"/>
                      </a:cubicBezTo>
                      <a:cubicBezTo>
                        <a:pt x="282" y="420"/>
                        <a:pt x="319" y="385"/>
                        <a:pt x="323" y="381"/>
                      </a:cubicBezTo>
                      <a:cubicBezTo>
                        <a:pt x="379" y="344"/>
                        <a:pt x="416" y="280"/>
                        <a:pt x="416" y="208"/>
                      </a:cubicBezTo>
                      <a:moveTo>
                        <a:pt x="208" y="548"/>
                      </a:moveTo>
                      <a:cubicBezTo>
                        <a:pt x="207" y="522"/>
                        <a:pt x="207" y="522"/>
                        <a:pt x="207" y="522"/>
                      </a:cubicBezTo>
                      <a:cubicBezTo>
                        <a:pt x="209" y="522"/>
                        <a:pt x="209" y="522"/>
                        <a:pt x="209" y="522"/>
                      </a:cubicBezTo>
                      <a:lnTo>
                        <a:pt x="208" y="548"/>
                      </a:lnTo>
                      <a:close/>
                    </a:path>
                  </a:pathLst>
                </a:custGeom>
                <a:solidFill>
                  <a:srgbClr val="FFF100"/>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6" name="Rectangle 24"/>
                <p:cNvSpPr>
                  <a:spLocks noChangeArrowheads="1"/>
                </p:cNvSpPr>
                <p:nvPr/>
              </p:nvSpPr>
              <p:spPr bwMode="auto">
                <a:xfrm>
                  <a:off x="9834306" y="3220662"/>
                  <a:ext cx="528552" cy="349075"/>
                </a:xfrm>
                <a:prstGeom prst="rect">
                  <a:avLst/>
                </a:prstGeom>
                <a:solidFill>
                  <a:srgbClr val="4A4D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7" name="Freeform 27"/>
                <p:cNvSpPr>
                  <a:spLocks/>
                </p:cNvSpPr>
                <p:nvPr/>
              </p:nvSpPr>
              <p:spPr bwMode="auto">
                <a:xfrm>
                  <a:off x="9961241" y="3565606"/>
                  <a:ext cx="274680" cy="95014"/>
                </a:xfrm>
                <a:custGeom>
                  <a:avLst/>
                  <a:gdLst>
                    <a:gd name="T0" fmla="*/ 0 w 132"/>
                    <a:gd name="T1" fmla="*/ 0 h 46"/>
                    <a:gd name="T2" fmla="*/ 20 w 132"/>
                    <a:gd name="T3" fmla="*/ 46 h 46"/>
                    <a:gd name="T4" fmla="*/ 111 w 132"/>
                    <a:gd name="T5" fmla="*/ 46 h 46"/>
                    <a:gd name="T6" fmla="*/ 132 w 132"/>
                    <a:gd name="T7" fmla="*/ 0 h 46"/>
                    <a:gd name="T8" fmla="*/ 0 w 132"/>
                    <a:gd name="T9" fmla="*/ 0 h 46"/>
                  </a:gdLst>
                  <a:ahLst/>
                  <a:cxnLst>
                    <a:cxn ang="0">
                      <a:pos x="T0" y="T1"/>
                    </a:cxn>
                    <a:cxn ang="0">
                      <a:pos x="T2" y="T3"/>
                    </a:cxn>
                    <a:cxn ang="0">
                      <a:pos x="T4" y="T5"/>
                    </a:cxn>
                    <a:cxn ang="0">
                      <a:pos x="T6" y="T7"/>
                    </a:cxn>
                    <a:cxn ang="0">
                      <a:pos x="T8" y="T9"/>
                    </a:cxn>
                  </a:cxnLst>
                  <a:rect l="0" t="0" r="r" b="b"/>
                  <a:pathLst>
                    <a:path w="132" h="46">
                      <a:moveTo>
                        <a:pt x="0" y="0"/>
                      </a:moveTo>
                      <a:lnTo>
                        <a:pt x="20" y="46"/>
                      </a:lnTo>
                      <a:lnTo>
                        <a:pt x="111" y="46"/>
                      </a:lnTo>
                      <a:lnTo>
                        <a:pt x="1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8" name="Line 25"/>
                <p:cNvSpPr>
                  <a:spLocks noChangeShapeType="1"/>
                </p:cNvSpPr>
                <p:nvPr/>
              </p:nvSpPr>
              <p:spPr bwMode="auto">
                <a:xfrm>
                  <a:off x="9834305" y="3330303"/>
                  <a:ext cx="528552" cy="0"/>
                </a:xfrm>
                <a:prstGeom prst="line">
                  <a:avLst/>
                </a:prstGeom>
                <a:noFill/>
                <a:ln w="28575"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9" name="Line 25"/>
                <p:cNvSpPr>
                  <a:spLocks noChangeShapeType="1"/>
                </p:cNvSpPr>
                <p:nvPr/>
              </p:nvSpPr>
              <p:spPr bwMode="auto">
                <a:xfrm>
                  <a:off x="9834305" y="3446368"/>
                  <a:ext cx="528552" cy="0"/>
                </a:xfrm>
                <a:prstGeom prst="line">
                  <a:avLst/>
                </a:prstGeom>
                <a:noFill/>
                <a:ln w="28575"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sp>
          <p:nvSpPr>
            <p:cNvPr id="10" name="Rectangle 9"/>
            <p:cNvSpPr/>
            <p:nvPr/>
          </p:nvSpPr>
          <p:spPr bwMode="auto">
            <a:xfrm>
              <a:off x="882860" y="1437905"/>
              <a:ext cx="3601187" cy="2504845"/>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hangingPunct="0"/>
              <a:r>
                <a:rPr lang="en-CA" sz="2400" b="0" dirty="0">
                  <a:solidFill>
                    <a:srgbClr val="000000"/>
                  </a:solidFill>
                  <a:latin typeface="Segoe UI" panose="020B0502040204020203" pitchFamily="34" charset="0"/>
                  <a:cs typeface="Segoe UI" panose="020B0502040204020203" pitchFamily="34" charset="0"/>
                </a:rPr>
                <a:t>Planning </a:t>
              </a:r>
            </a:p>
          </p:txBody>
        </p:sp>
        <p:grpSp>
          <p:nvGrpSpPr>
            <p:cNvPr id="11" name="Group 57"/>
            <p:cNvGrpSpPr>
              <a:grpSpLocks noChangeAspect="1"/>
            </p:cNvGrpSpPr>
            <p:nvPr/>
          </p:nvGrpSpPr>
          <p:grpSpPr bwMode="auto">
            <a:xfrm rot="16200000">
              <a:off x="6027044" y="1968545"/>
              <a:ext cx="1122283" cy="1453179"/>
              <a:chOff x="2737" y="2380"/>
              <a:chExt cx="407" cy="527"/>
            </a:xfrm>
          </p:grpSpPr>
          <p:sp>
            <p:nvSpPr>
              <p:cNvPr id="19"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0"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1"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22"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12" name="Group 11"/>
            <p:cNvGrpSpPr>
              <a:grpSpLocks noChangeAspect="1"/>
            </p:cNvGrpSpPr>
            <p:nvPr/>
          </p:nvGrpSpPr>
          <p:grpSpPr>
            <a:xfrm>
              <a:off x="7021345" y="2365734"/>
              <a:ext cx="710173" cy="931375"/>
              <a:chOff x="8345536" y="4547174"/>
              <a:chExt cx="1260474" cy="1653081"/>
            </a:xfrm>
          </p:grpSpPr>
          <p:sp>
            <p:nvSpPr>
              <p:cNvPr id="14" name="Oval 13"/>
              <p:cNvSpPr/>
              <p:nvPr/>
            </p:nvSpPr>
            <p:spPr bwMode="auto">
              <a:xfrm>
                <a:off x="8370553" y="4614868"/>
                <a:ext cx="1188720" cy="1188720"/>
              </a:xfrm>
              <a:prstGeom prst="ellipse">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4"/>
              <p:cNvGrpSpPr>
                <a:grpSpLocks noChangeAspect="1"/>
              </p:cNvGrpSpPr>
              <p:nvPr/>
            </p:nvGrpSpPr>
            <p:grpSpPr bwMode="auto">
              <a:xfrm>
                <a:off x="8345536" y="4547174"/>
                <a:ext cx="1260474" cy="1653081"/>
                <a:chOff x="2787" y="3355"/>
                <a:chExt cx="366" cy="480"/>
              </a:xfrm>
            </p:grpSpPr>
            <p:sp>
              <p:nvSpPr>
                <p:cNvPr id="16" name="AutoShape 3"/>
                <p:cNvSpPr>
                  <a:spLocks noChangeAspect="1" noChangeArrowheads="1" noTextEdit="1"/>
                </p:cNvSpPr>
                <p:nvPr/>
              </p:nvSpPr>
              <p:spPr bwMode="auto">
                <a:xfrm>
                  <a:off x="2787" y="3355"/>
                  <a:ext cx="36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7" name="Freeform 38"/>
                <p:cNvSpPr>
                  <a:spLocks noEditPoints="1"/>
                </p:cNvSpPr>
                <p:nvPr/>
              </p:nvSpPr>
              <p:spPr bwMode="auto">
                <a:xfrm>
                  <a:off x="2855" y="3436"/>
                  <a:ext cx="196" cy="196"/>
                </a:xfrm>
                <a:custGeom>
                  <a:avLst/>
                  <a:gdLst>
                    <a:gd name="T0" fmla="*/ 14 w 87"/>
                    <a:gd name="T1" fmla="*/ 2 h 87"/>
                    <a:gd name="T2" fmla="*/ 28 w 87"/>
                    <a:gd name="T3" fmla="*/ 16 h 87"/>
                    <a:gd name="T4" fmla="*/ 25 w 87"/>
                    <a:gd name="T5" fmla="*/ 25 h 87"/>
                    <a:gd name="T6" fmla="*/ 16 w 87"/>
                    <a:gd name="T7" fmla="*/ 28 h 87"/>
                    <a:gd name="T8" fmla="*/ 3 w 87"/>
                    <a:gd name="T9" fmla="*/ 14 h 87"/>
                    <a:gd name="T10" fmla="*/ 7 w 87"/>
                    <a:gd name="T11" fmla="*/ 35 h 87"/>
                    <a:gd name="T12" fmla="*/ 28 w 87"/>
                    <a:gd name="T13" fmla="*/ 39 h 87"/>
                    <a:gd name="T14" fmla="*/ 73 w 87"/>
                    <a:gd name="T15" fmla="*/ 84 h 87"/>
                    <a:gd name="T16" fmla="*/ 83 w 87"/>
                    <a:gd name="T17" fmla="*/ 84 h 87"/>
                    <a:gd name="T18" fmla="*/ 84 w 87"/>
                    <a:gd name="T19" fmla="*/ 83 h 87"/>
                    <a:gd name="T20" fmla="*/ 84 w 87"/>
                    <a:gd name="T21" fmla="*/ 72 h 87"/>
                    <a:gd name="T22" fmla="*/ 39 w 87"/>
                    <a:gd name="T23" fmla="*/ 28 h 87"/>
                    <a:gd name="T24" fmla="*/ 35 w 87"/>
                    <a:gd name="T25" fmla="*/ 7 h 87"/>
                    <a:gd name="T26" fmla="*/ 14 w 87"/>
                    <a:gd name="T27" fmla="*/ 2 h 87"/>
                    <a:gd name="T28" fmla="*/ 81 w 87"/>
                    <a:gd name="T29" fmla="*/ 81 h 87"/>
                    <a:gd name="T30" fmla="*/ 75 w 87"/>
                    <a:gd name="T31" fmla="*/ 81 h 87"/>
                    <a:gd name="T32" fmla="*/ 75 w 87"/>
                    <a:gd name="T33" fmla="*/ 75 h 87"/>
                    <a:gd name="T34" fmla="*/ 81 w 87"/>
                    <a:gd name="T35" fmla="*/ 75 h 87"/>
                    <a:gd name="T36" fmla="*/ 81 w 87"/>
                    <a:gd name="T37" fmla="*/ 8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87">
                      <a:moveTo>
                        <a:pt x="14" y="2"/>
                      </a:moveTo>
                      <a:cubicBezTo>
                        <a:pt x="28" y="16"/>
                        <a:pt x="28" y="16"/>
                        <a:pt x="28" y="16"/>
                      </a:cubicBezTo>
                      <a:cubicBezTo>
                        <a:pt x="25" y="25"/>
                        <a:pt x="25" y="25"/>
                        <a:pt x="25" y="25"/>
                      </a:cubicBezTo>
                      <a:cubicBezTo>
                        <a:pt x="16" y="28"/>
                        <a:pt x="16" y="28"/>
                        <a:pt x="16" y="28"/>
                      </a:cubicBezTo>
                      <a:cubicBezTo>
                        <a:pt x="3" y="14"/>
                        <a:pt x="3" y="14"/>
                        <a:pt x="3" y="14"/>
                      </a:cubicBezTo>
                      <a:cubicBezTo>
                        <a:pt x="0" y="21"/>
                        <a:pt x="1" y="29"/>
                        <a:pt x="7" y="35"/>
                      </a:cubicBezTo>
                      <a:cubicBezTo>
                        <a:pt x="13" y="40"/>
                        <a:pt x="21" y="42"/>
                        <a:pt x="28" y="39"/>
                      </a:cubicBezTo>
                      <a:cubicBezTo>
                        <a:pt x="73" y="84"/>
                        <a:pt x="73" y="84"/>
                        <a:pt x="73" y="84"/>
                      </a:cubicBezTo>
                      <a:cubicBezTo>
                        <a:pt x="76" y="87"/>
                        <a:pt x="80" y="87"/>
                        <a:pt x="83" y="84"/>
                      </a:cubicBezTo>
                      <a:cubicBezTo>
                        <a:pt x="84" y="83"/>
                        <a:pt x="84" y="83"/>
                        <a:pt x="84" y="83"/>
                      </a:cubicBezTo>
                      <a:cubicBezTo>
                        <a:pt x="87" y="80"/>
                        <a:pt x="87" y="75"/>
                        <a:pt x="84" y="72"/>
                      </a:cubicBezTo>
                      <a:cubicBezTo>
                        <a:pt x="39" y="28"/>
                        <a:pt x="39" y="28"/>
                        <a:pt x="39" y="28"/>
                      </a:cubicBezTo>
                      <a:cubicBezTo>
                        <a:pt x="42" y="21"/>
                        <a:pt x="41" y="13"/>
                        <a:pt x="35" y="7"/>
                      </a:cubicBezTo>
                      <a:cubicBezTo>
                        <a:pt x="29" y="1"/>
                        <a:pt x="21" y="0"/>
                        <a:pt x="14" y="2"/>
                      </a:cubicBezTo>
                      <a:close/>
                      <a:moveTo>
                        <a:pt x="81" y="81"/>
                      </a:moveTo>
                      <a:cubicBezTo>
                        <a:pt x="79" y="83"/>
                        <a:pt x="77" y="83"/>
                        <a:pt x="75" y="81"/>
                      </a:cubicBezTo>
                      <a:cubicBezTo>
                        <a:pt x="73" y="79"/>
                        <a:pt x="73" y="76"/>
                        <a:pt x="75" y="75"/>
                      </a:cubicBezTo>
                      <a:cubicBezTo>
                        <a:pt x="77" y="73"/>
                        <a:pt x="79" y="73"/>
                        <a:pt x="81" y="75"/>
                      </a:cubicBezTo>
                      <a:cubicBezTo>
                        <a:pt x="83" y="76"/>
                        <a:pt x="83" y="79"/>
                        <a:pt x="81"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8" name="Freeform 7"/>
                <p:cNvSpPr>
                  <a:spLocks/>
                </p:cNvSpPr>
                <p:nvPr/>
              </p:nvSpPr>
              <p:spPr bwMode="auto">
                <a:xfrm>
                  <a:off x="2880" y="3444"/>
                  <a:ext cx="185" cy="184"/>
                </a:xfrm>
                <a:custGeom>
                  <a:avLst/>
                  <a:gdLst>
                    <a:gd name="T0" fmla="*/ 80 w 82"/>
                    <a:gd name="T1" fmla="*/ 7 h 82"/>
                    <a:gd name="T2" fmla="*/ 76 w 82"/>
                    <a:gd name="T3" fmla="*/ 3 h 82"/>
                    <a:gd name="T4" fmla="*/ 66 w 82"/>
                    <a:gd name="T5" fmla="*/ 3 h 82"/>
                    <a:gd name="T6" fmla="*/ 37 w 82"/>
                    <a:gd name="T7" fmla="*/ 33 h 82"/>
                    <a:gd name="T8" fmla="*/ 36 w 82"/>
                    <a:gd name="T9" fmla="*/ 41 h 82"/>
                    <a:gd name="T10" fmla="*/ 17 w 82"/>
                    <a:gd name="T11" fmla="*/ 60 h 82"/>
                    <a:gd name="T12" fmla="*/ 17 w 82"/>
                    <a:gd name="T13" fmla="*/ 60 h 82"/>
                    <a:gd name="T14" fmla="*/ 9 w 82"/>
                    <a:gd name="T15" fmla="*/ 62 h 82"/>
                    <a:gd name="T16" fmla="*/ 0 w 82"/>
                    <a:gd name="T17" fmla="*/ 78 h 82"/>
                    <a:gd name="T18" fmla="*/ 4 w 82"/>
                    <a:gd name="T19" fmla="*/ 82 h 82"/>
                    <a:gd name="T20" fmla="*/ 20 w 82"/>
                    <a:gd name="T21" fmla="*/ 73 h 82"/>
                    <a:gd name="T22" fmla="*/ 22 w 82"/>
                    <a:gd name="T23" fmla="*/ 65 h 82"/>
                    <a:gd name="T24" fmla="*/ 41 w 82"/>
                    <a:gd name="T25" fmla="*/ 46 h 82"/>
                    <a:gd name="T26" fmla="*/ 50 w 82"/>
                    <a:gd name="T27" fmla="*/ 46 h 82"/>
                    <a:gd name="T28" fmla="*/ 80 w 82"/>
                    <a:gd name="T29" fmla="*/ 16 h 82"/>
                    <a:gd name="T30" fmla="*/ 80 w 82"/>
                    <a:gd name="T31"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2">
                      <a:moveTo>
                        <a:pt x="80" y="7"/>
                      </a:moveTo>
                      <a:cubicBezTo>
                        <a:pt x="76" y="3"/>
                        <a:pt x="76" y="3"/>
                        <a:pt x="76" y="3"/>
                      </a:cubicBezTo>
                      <a:cubicBezTo>
                        <a:pt x="73" y="0"/>
                        <a:pt x="69" y="0"/>
                        <a:pt x="66" y="3"/>
                      </a:cubicBezTo>
                      <a:cubicBezTo>
                        <a:pt x="37" y="33"/>
                        <a:pt x="37" y="33"/>
                        <a:pt x="37" y="33"/>
                      </a:cubicBezTo>
                      <a:cubicBezTo>
                        <a:pt x="34" y="35"/>
                        <a:pt x="34" y="39"/>
                        <a:pt x="36" y="41"/>
                      </a:cubicBezTo>
                      <a:cubicBezTo>
                        <a:pt x="17" y="60"/>
                        <a:pt x="17" y="60"/>
                        <a:pt x="17" y="60"/>
                      </a:cubicBezTo>
                      <a:cubicBezTo>
                        <a:pt x="17" y="60"/>
                        <a:pt x="17" y="60"/>
                        <a:pt x="17" y="60"/>
                      </a:cubicBezTo>
                      <a:cubicBezTo>
                        <a:pt x="9" y="62"/>
                        <a:pt x="9" y="62"/>
                        <a:pt x="9" y="62"/>
                      </a:cubicBezTo>
                      <a:cubicBezTo>
                        <a:pt x="0" y="78"/>
                        <a:pt x="0" y="78"/>
                        <a:pt x="0" y="78"/>
                      </a:cubicBezTo>
                      <a:cubicBezTo>
                        <a:pt x="4" y="82"/>
                        <a:pt x="4" y="82"/>
                        <a:pt x="4" y="82"/>
                      </a:cubicBezTo>
                      <a:cubicBezTo>
                        <a:pt x="20" y="73"/>
                        <a:pt x="20" y="73"/>
                        <a:pt x="20" y="73"/>
                      </a:cubicBezTo>
                      <a:cubicBezTo>
                        <a:pt x="22" y="65"/>
                        <a:pt x="22" y="65"/>
                        <a:pt x="22" y="65"/>
                      </a:cubicBezTo>
                      <a:cubicBezTo>
                        <a:pt x="41" y="46"/>
                        <a:pt x="41" y="46"/>
                        <a:pt x="41" y="46"/>
                      </a:cubicBezTo>
                      <a:cubicBezTo>
                        <a:pt x="44" y="48"/>
                        <a:pt x="48" y="48"/>
                        <a:pt x="50" y="46"/>
                      </a:cubicBezTo>
                      <a:cubicBezTo>
                        <a:pt x="80" y="16"/>
                        <a:pt x="80" y="16"/>
                        <a:pt x="80" y="16"/>
                      </a:cubicBezTo>
                      <a:cubicBezTo>
                        <a:pt x="82" y="14"/>
                        <a:pt x="82" y="10"/>
                        <a:pt x="80" y="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pic>
          <p:nvPicPr>
            <p:cNvPr id="13" name="Picture 12" descr="Illustration with four groups of icons depicting the IPAM usage scenarios. On the top-left, the group of icons depicts planning with a human head with processing gears over it, to represent thinking, and an icon of a light bulb. On the top-right, the group of icons depicts management, and consists of processing gears, and tools to depict troubleshooting. On the lower-left, the group of icons depicts auditing, and consists of a bar graph next to a security certificate. On the lower-right, the group of icons depicts tracking, and consists of a looking glass and a performance gauge."/>
            <p:cNvPicPr>
              <a:picLocks noChangeAspect="1"/>
            </p:cNvPicPr>
            <p:nvPr/>
          </p:nvPicPr>
          <p:blipFill>
            <a:blip r:embed="rId4"/>
            <a:stretch>
              <a:fillRect/>
            </a:stretch>
          </p:blipFill>
          <p:spPr>
            <a:xfrm>
              <a:off x="1026836" y="4795419"/>
              <a:ext cx="1752412" cy="1752412"/>
            </a:xfrm>
            <a:prstGeom prst="rect">
              <a:avLst/>
            </a:prstGeom>
          </p:spPr>
        </p:pic>
      </p:grpSp>
      <p:sp>
        <p:nvSpPr>
          <p:cNvPr id="60" name="Rectangle 59"/>
          <p:cNvSpPr/>
          <p:nvPr/>
        </p:nvSpPr>
        <p:spPr bwMode="auto">
          <a:xfrm>
            <a:off x="4651138" y="1448226"/>
            <a:ext cx="3601187" cy="2504845"/>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hangingPunct="0"/>
            <a:r>
              <a:rPr lang="en-CA" sz="2400" b="0" dirty="0">
                <a:solidFill>
                  <a:srgbClr val="000000"/>
                </a:solidFill>
                <a:latin typeface="Segoe UI" panose="020B0502040204020203" pitchFamily="34" charset="0"/>
                <a:cs typeface="Segoe UI" panose="020B0502040204020203" pitchFamily="34" charset="0"/>
              </a:rPr>
              <a:t>Managing </a:t>
            </a:r>
          </a:p>
        </p:txBody>
      </p:sp>
      <p:sp>
        <p:nvSpPr>
          <p:cNvPr id="61" name="Rectangle 60"/>
          <p:cNvSpPr/>
          <p:nvPr/>
        </p:nvSpPr>
        <p:spPr bwMode="auto">
          <a:xfrm>
            <a:off x="4666002" y="4118217"/>
            <a:ext cx="3601187" cy="2504845"/>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hangingPunct="0"/>
            <a:r>
              <a:rPr lang="en-CA" sz="2400" b="0" dirty="0">
                <a:solidFill>
                  <a:srgbClr val="000000"/>
                </a:solidFill>
                <a:latin typeface="Segoe UI" panose="020B0502040204020203" pitchFamily="34" charset="0"/>
                <a:cs typeface="Segoe UI" panose="020B0502040204020203" pitchFamily="34" charset="0"/>
              </a:rPr>
              <a:t>Tracking </a:t>
            </a:r>
          </a:p>
        </p:txBody>
      </p:sp>
      <p:pic>
        <p:nvPicPr>
          <p:cNvPr id="62" name="Picture 2" descr="C:\Users\Sally\Desktop\ID Resources\MSTP\SRTech_Reference\Graphics for IDs\Microsoft Illustrations\Certificate_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6262" y="5133986"/>
            <a:ext cx="1239567" cy="86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06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3d6b016-37b2-4ddf-89f4-286b6f929a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implementing IPAM</a:t>
            </a:r>
          </a:p>
        </p:txBody>
      </p:sp>
      <p:sp>
        <p:nvSpPr>
          <p:cNvPr id="5" name="Content Placeholder 1"/>
          <p:cNvSpPr txBox="1">
            <a:spLocks/>
          </p:cNvSpPr>
          <p:nvPr/>
        </p:nvSpPr>
        <p:spPr>
          <a:xfrm>
            <a:off x="611188" y="11736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b="0" kern="0" dirty="0">
                <a:solidFill>
                  <a:srgbClr val="000000"/>
                </a:solidFill>
              </a:rPr>
              <a:t>Prerequisites to </a:t>
            </a:r>
            <a:r>
              <a:rPr lang="en-US" b="0" kern="0" dirty="0">
                <a:solidFill>
                  <a:srgbClr val="000000"/>
                </a:solidFill>
              </a:rPr>
              <a:t>ensure a successful IPAM implementation</a:t>
            </a:r>
            <a:r>
              <a:rPr lang="en-CA" b="0" kern="0" dirty="0">
                <a:solidFill>
                  <a:srgbClr val="000000"/>
                </a:solidFill>
              </a:rPr>
              <a:t>:</a:t>
            </a:r>
          </a:p>
          <a:p>
            <a:pPr marL="457200" lvl="0" indent="-228600"/>
            <a:r>
              <a:rPr lang="en-CA" b="0" kern="0" dirty="0">
                <a:solidFill>
                  <a:srgbClr val="000000"/>
                </a:solidFill>
              </a:rPr>
              <a:t>IPAM server must belong to the domain</a:t>
            </a:r>
          </a:p>
          <a:p>
            <a:pPr marL="457200" lvl="0" indent="-228600"/>
            <a:r>
              <a:rPr lang="en-CA" b="0" kern="0" dirty="0">
                <a:solidFill>
                  <a:srgbClr val="000000"/>
                </a:solidFill>
              </a:rPr>
              <a:t>IPAM server cannot be a domain controller</a:t>
            </a:r>
          </a:p>
          <a:p>
            <a:pPr marL="457200" lvl="0" indent="-228600"/>
            <a:r>
              <a:rPr lang="en-CA" b="0" kern="0" dirty="0">
                <a:solidFill>
                  <a:srgbClr val="000000"/>
                </a:solidFill>
              </a:rPr>
              <a:t>Enable IPv6 </a:t>
            </a:r>
          </a:p>
          <a:p>
            <a:pPr marL="457200" lvl="0" indent="-228600"/>
            <a:r>
              <a:rPr lang="en-CA" b="0" kern="0" dirty="0">
                <a:solidFill>
                  <a:srgbClr val="000000"/>
                </a:solidFill>
              </a:rPr>
              <a:t>Sign in with a domain account</a:t>
            </a:r>
          </a:p>
          <a:p>
            <a:pPr marL="457200" lvl="0" indent="-228600"/>
            <a:r>
              <a:rPr lang="en-CA" b="0" kern="0" dirty="0">
                <a:solidFill>
                  <a:srgbClr val="000000"/>
                </a:solidFill>
              </a:rPr>
              <a:t>Ensure correct IPAM local security group	</a:t>
            </a:r>
          </a:p>
          <a:p>
            <a:pPr marL="457200" lvl="0" indent="-228600"/>
            <a:r>
              <a:rPr lang="en-CA" b="0" kern="0" dirty="0">
                <a:solidFill>
                  <a:srgbClr val="000000"/>
                </a:solidFill>
              </a:rPr>
              <a:t>Enable logging of account logon events</a:t>
            </a:r>
          </a:p>
          <a:p>
            <a:pPr lvl="0"/>
            <a:endParaRPr lang="en-CA" b="0" kern="0" dirty="0">
              <a:solidFill>
                <a:srgbClr val="000000"/>
              </a:solidFill>
            </a:endParaRPr>
          </a:p>
        </p:txBody>
      </p:sp>
    </p:spTree>
    <p:extLst>
      <p:ext uri="{BB962C8B-B14F-4D97-AF65-F5344CB8AC3E}">
        <p14:creationId xmlns:p14="http://schemas.microsoft.com/office/powerpoint/2010/main" val="93373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f34e52e-6da4-4931-a8dc-addcb8e15b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Implementing IPAM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install and configure IPAM</a:t>
            </a:r>
          </a:p>
        </p:txBody>
      </p:sp>
    </p:spTree>
    <p:extLst>
      <p:ext uri="{BB962C8B-B14F-4D97-AF65-F5344CB8AC3E}">
        <p14:creationId xmlns:p14="http://schemas.microsoft.com/office/powerpoint/2010/main" val="3068777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1186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7863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617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5be5816d-4177-4351-b7b5-22ba04255c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IPAM management and monitoring</a:t>
            </a:r>
          </a:p>
        </p:txBody>
      </p:sp>
      <p:sp>
        <p:nvSpPr>
          <p:cNvPr id="5"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b="0" kern="0" dirty="0">
                <a:solidFill>
                  <a:srgbClr val="000000"/>
                </a:solidFill>
              </a:rPr>
              <a:t>You can use the IPAM console to:</a:t>
            </a:r>
          </a:p>
          <a:p>
            <a:pPr marL="457200" lvl="0" indent="-228600"/>
            <a:r>
              <a:rPr lang="en-CA" b="0" kern="0" dirty="0">
                <a:solidFill>
                  <a:srgbClr val="000000"/>
                </a:solidFill>
              </a:rPr>
              <a:t>Configure many DHCP properties and values </a:t>
            </a:r>
          </a:p>
          <a:p>
            <a:pPr marL="457200" lvl="0" indent="-228600"/>
            <a:r>
              <a:rPr lang="en-CA" b="0" kern="0" dirty="0">
                <a:solidFill>
                  <a:srgbClr val="000000"/>
                </a:solidFill>
              </a:rPr>
              <a:t>Configure DNS zones and resource records </a:t>
            </a:r>
          </a:p>
          <a:p>
            <a:pPr marL="457200" lvl="0" indent="-228600"/>
            <a:r>
              <a:rPr lang="en-CA" b="0" kern="0" dirty="0">
                <a:solidFill>
                  <a:srgbClr val="000000"/>
                </a:solidFill>
              </a:rPr>
              <a:t>Monitor DHCP and DNS server health</a:t>
            </a:r>
          </a:p>
          <a:p>
            <a:pPr lvl="0"/>
            <a:endParaRPr lang="en-CA"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49033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b14cfb2c-b5d3-4f43-ad25-467aaeabbc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networking enhancements</a:t>
            </a:r>
          </a:p>
        </p:txBody>
      </p:sp>
      <p:sp>
        <p:nvSpPr>
          <p:cNvPr id="3" name="Text Placeholder 2"/>
          <p:cNvSpPr>
            <a:spLocks noGrp="1"/>
          </p:cNvSpPr>
          <p:nvPr>
            <p:ph type="body" idx="1"/>
          </p:nvPr>
        </p:nvSpPr>
        <p:spPr/>
        <p:txBody>
          <a:bodyPr/>
          <a:lstStyle/>
          <a:p>
            <a:r>
              <a:rPr lang="en-US" dirty="0"/>
              <a:t>What is converged networking?
Overview of software-defined networking
Components of a DNS solution
New DNS features in Windows Server 2016
DNS policies
Demonstration: Configuring DNS policies
Overview of DHCP
Changes in DHCP features in Windows Server 2016
What is DHCP failover?
Demonstration: Configuring DHCP failover</a:t>
            </a:r>
          </a:p>
        </p:txBody>
      </p:sp>
    </p:spTree>
    <p:extLst>
      <p:ext uri="{BB962C8B-B14F-4D97-AF65-F5344CB8AC3E}">
        <p14:creationId xmlns:p14="http://schemas.microsoft.com/office/powerpoint/2010/main" val="3251452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4cc1376-af38-4600-85aa-6c099668cb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Managing IP address spaces with IPAM</a:t>
            </a:r>
          </a:p>
        </p:txBody>
      </p:sp>
      <p:sp>
        <p:nvSpPr>
          <p:cNvPr id="3" name="Text Placeholder 2"/>
          <p:cNvSpPr>
            <a:spLocks noGrp="1"/>
          </p:cNvSpPr>
          <p:nvPr>
            <p:ph type="body" idx="1"/>
          </p:nvPr>
        </p:nvSpPr>
        <p:spPr/>
        <p:txBody>
          <a:bodyPr/>
          <a:lstStyle/>
          <a:p>
            <a:r>
              <a:rPr lang="en-US" dirty="0"/>
              <a:t>Using IPAM to manage IP addressing
Adding address spaces to IPAM
Administering IPAM
Implementing IPAM reporting and monitoring</a:t>
            </a:r>
          </a:p>
        </p:txBody>
      </p:sp>
    </p:spTree>
    <p:extLst>
      <p:ext uri="{BB962C8B-B14F-4D97-AF65-F5344CB8AC3E}">
        <p14:creationId xmlns:p14="http://schemas.microsoft.com/office/powerpoint/2010/main" val="2880637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5ede1cd-731e-4755-ac62-6b08a3f5cf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IPAM to manage IP addressing</a:t>
            </a:r>
          </a:p>
        </p:txBody>
      </p:sp>
      <p:sp>
        <p:nvSpPr>
          <p:cNvPr id="4" name="Content Placeholder 2"/>
          <p:cNvSpPr txBox="1">
            <a:spLocks/>
          </p:cNvSpPr>
          <p:nvPr/>
        </p:nvSpPr>
        <p:spPr>
          <a:xfrm>
            <a:off x="172528" y="848685"/>
            <a:ext cx="838816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sz="2200" b="0" kern="0" dirty="0">
                <a:solidFill>
                  <a:srgbClr val="000000"/>
                </a:solidFill>
              </a:rPr>
              <a:t>IP address space is divided into blocks, subnets, ranges, and individual addresses</a:t>
            </a:r>
          </a:p>
          <a:p>
            <a:pPr lvl="0"/>
            <a:endParaRPr lang="en-US" b="0" kern="0" dirty="0">
              <a:solidFill>
                <a:srgbClr val="000000"/>
              </a:solidFill>
            </a:endParaRPr>
          </a:p>
        </p:txBody>
      </p:sp>
      <p:grpSp>
        <p:nvGrpSpPr>
          <p:cNvPr id="5" name="Group 4" descr="Graphic of a grid that depicts the relationship among an IP address block, an IP address subnet, an IP address range, and an IP address. A single cell in the grid represents an IP address, two columns of IP addresses represent an IP address range, and four columns of IP addresses represent the IP address subnet. The entire grid of IP addresses, which includes the IP address range and the IP address subnet, represents the IP address block.&#10;&#10;"/>
          <p:cNvGrpSpPr/>
          <p:nvPr/>
        </p:nvGrpSpPr>
        <p:grpSpPr>
          <a:xfrm>
            <a:off x="12938" y="1380230"/>
            <a:ext cx="9129449" cy="5477770"/>
            <a:chOff x="12938" y="1380230"/>
            <a:chExt cx="9129449" cy="5477770"/>
          </a:xfrm>
        </p:grpSpPr>
        <p:graphicFrame>
          <p:nvGraphicFramePr>
            <p:cNvPr id="6" name="Content Placeholder 3" descr="The graphic of a grid depicts the relationship among an IP address block, an IP address subnet, an IP address range, and an IP address. A single cell in the grid represents an IP address, two columns of IP addresses represent an IP address range, and four columns of IP addresses represent the IP address subnet. The entire grid of IP addresses, which includes the IP address range and the IP address subnet, represents the IP address block.&#10;&#10;"/>
            <p:cNvGraphicFramePr>
              <a:graphicFrameLocks/>
            </p:cNvGraphicFramePr>
            <p:nvPr>
              <p:extLst>
                <p:ext uri="{D42A27DB-BD31-4B8C-83A1-F6EECF244321}">
                  <p14:modId xmlns:p14="http://schemas.microsoft.com/office/powerpoint/2010/main" val="2003738134"/>
                </p:ext>
              </p:extLst>
            </p:nvPr>
          </p:nvGraphicFramePr>
          <p:xfrm>
            <a:off x="2898465" y="2058266"/>
            <a:ext cx="5851340" cy="4754880"/>
          </p:xfrm>
          <a:graphic>
            <a:graphicData uri="http://schemas.openxmlformats.org/drawingml/2006/table">
              <a:tbl>
                <a:tblPr firstRow="1" bandRow="1">
                  <a:tableStyleId>{5C22544A-7EE6-4342-B048-85BDC9FD1C3A}</a:tableStyleId>
                </a:tblPr>
                <a:tblGrid>
                  <a:gridCol w="292567">
                    <a:extLst>
                      <a:ext uri="{9D8B030D-6E8A-4147-A177-3AD203B41FA5}">
                        <a16:colId xmlns:a16="http://schemas.microsoft.com/office/drawing/2014/main" val="20000"/>
                      </a:ext>
                    </a:extLst>
                  </a:gridCol>
                  <a:gridCol w="292567">
                    <a:extLst>
                      <a:ext uri="{9D8B030D-6E8A-4147-A177-3AD203B41FA5}">
                        <a16:colId xmlns:a16="http://schemas.microsoft.com/office/drawing/2014/main" val="20001"/>
                      </a:ext>
                    </a:extLst>
                  </a:gridCol>
                  <a:gridCol w="292567">
                    <a:extLst>
                      <a:ext uri="{9D8B030D-6E8A-4147-A177-3AD203B41FA5}">
                        <a16:colId xmlns:a16="http://schemas.microsoft.com/office/drawing/2014/main" val="20002"/>
                      </a:ext>
                    </a:extLst>
                  </a:gridCol>
                  <a:gridCol w="292567">
                    <a:extLst>
                      <a:ext uri="{9D8B030D-6E8A-4147-A177-3AD203B41FA5}">
                        <a16:colId xmlns:a16="http://schemas.microsoft.com/office/drawing/2014/main" val="20003"/>
                      </a:ext>
                    </a:extLst>
                  </a:gridCol>
                  <a:gridCol w="292567">
                    <a:extLst>
                      <a:ext uri="{9D8B030D-6E8A-4147-A177-3AD203B41FA5}">
                        <a16:colId xmlns:a16="http://schemas.microsoft.com/office/drawing/2014/main" val="20004"/>
                      </a:ext>
                    </a:extLst>
                  </a:gridCol>
                  <a:gridCol w="292567">
                    <a:extLst>
                      <a:ext uri="{9D8B030D-6E8A-4147-A177-3AD203B41FA5}">
                        <a16:colId xmlns:a16="http://schemas.microsoft.com/office/drawing/2014/main" val="20005"/>
                      </a:ext>
                    </a:extLst>
                  </a:gridCol>
                  <a:gridCol w="292567">
                    <a:extLst>
                      <a:ext uri="{9D8B030D-6E8A-4147-A177-3AD203B41FA5}">
                        <a16:colId xmlns:a16="http://schemas.microsoft.com/office/drawing/2014/main" val="20006"/>
                      </a:ext>
                    </a:extLst>
                  </a:gridCol>
                  <a:gridCol w="292567">
                    <a:extLst>
                      <a:ext uri="{9D8B030D-6E8A-4147-A177-3AD203B41FA5}">
                        <a16:colId xmlns:a16="http://schemas.microsoft.com/office/drawing/2014/main" val="20007"/>
                      </a:ext>
                    </a:extLst>
                  </a:gridCol>
                  <a:gridCol w="292567">
                    <a:extLst>
                      <a:ext uri="{9D8B030D-6E8A-4147-A177-3AD203B41FA5}">
                        <a16:colId xmlns:a16="http://schemas.microsoft.com/office/drawing/2014/main" val="20008"/>
                      </a:ext>
                    </a:extLst>
                  </a:gridCol>
                  <a:gridCol w="292567">
                    <a:extLst>
                      <a:ext uri="{9D8B030D-6E8A-4147-A177-3AD203B41FA5}">
                        <a16:colId xmlns:a16="http://schemas.microsoft.com/office/drawing/2014/main" val="20009"/>
                      </a:ext>
                    </a:extLst>
                  </a:gridCol>
                  <a:gridCol w="292567">
                    <a:extLst>
                      <a:ext uri="{9D8B030D-6E8A-4147-A177-3AD203B41FA5}">
                        <a16:colId xmlns:a16="http://schemas.microsoft.com/office/drawing/2014/main" val="20010"/>
                      </a:ext>
                    </a:extLst>
                  </a:gridCol>
                  <a:gridCol w="292567">
                    <a:extLst>
                      <a:ext uri="{9D8B030D-6E8A-4147-A177-3AD203B41FA5}">
                        <a16:colId xmlns:a16="http://schemas.microsoft.com/office/drawing/2014/main" val="20011"/>
                      </a:ext>
                    </a:extLst>
                  </a:gridCol>
                  <a:gridCol w="292567">
                    <a:extLst>
                      <a:ext uri="{9D8B030D-6E8A-4147-A177-3AD203B41FA5}">
                        <a16:colId xmlns:a16="http://schemas.microsoft.com/office/drawing/2014/main" val="20012"/>
                      </a:ext>
                    </a:extLst>
                  </a:gridCol>
                  <a:gridCol w="292567">
                    <a:extLst>
                      <a:ext uri="{9D8B030D-6E8A-4147-A177-3AD203B41FA5}">
                        <a16:colId xmlns:a16="http://schemas.microsoft.com/office/drawing/2014/main" val="20013"/>
                      </a:ext>
                    </a:extLst>
                  </a:gridCol>
                  <a:gridCol w="292567">
                    <a:extLst>
                      <a:ext uri="{9D8B030D-6E8A-4147-A177-3AD203B41FA5}">
                        <a16:colId xmlns:a16="http://schemas.microsoft.com/office/drawing/2014/main" val="20014"/>
                      </a:ext>
                    </a:extLst>
                  </a:gridCol>
                  <a:gridCol w="292567">
                    <a:extLst>
                      <a:ext uri="{9D8B030D-6E8A-4147-A177-3AD203B41FA5}">
                        <a16:colId xmlns:a16="http://schemas.microsoft.com/office/drawing/2014/main" val="20015"/>
                      </a:ext>
                    </a:extLst>
                  </a:gridCol>
                  <a:gridCol w="292567">
                    <a:extLst>
                      <a:ext uri="{9D8B030D-6E8A-4147-A177-3AD203B41FA5}">
                        <a16:colId xmlns:a16="http://schemas.microsoft.com/office/drawing/2014/main" val="20016"/>
                      </a:ext>
                    </a:extLst>
                  </a:gridCol>
                  <a:gridCol w="292567">
                    <a:extLst>
                      <a:ext uri="{9D8B030D-6E8A-4147-A177-3AD203B41FA5}">
                        <a16:colId xmlns:a16="http://schemas.microsoft.com/office/drawing/2014/main" val="20017"/>
                      </a:ext>
                    </a:extLst>
                  </a:gridCol>
                  <a:gridCol w="292567">
                    <a:extLst>
                      <a:ext uri="{9D8B030D-6E8A-4147-A177-3AD203B41FA5}">
                        <a16:colId xmlns:a16="http://schemas.microsoft.com/office/drawing/2014/main" val="20018"/>
                      </a:ext>
                    </a:extLst>
                  </a:gridCol>
                  <a:gridCol w="292567">
                    <a:extLst>
                      <a:ext uri="{9D8B030D-6E8A-4147-A177-3AD203B41FA5}">
                        <a16:colId xmlns:a16="http://schemas.microsoft.com/office/drawing/2014/main" val="20019"/>
                      </a:ext>
                    </a:extLst>
                  </a:gridCol>
                </a:tblGrid>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C000"/>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extLst>
                    <a:ext uri="{0D108BD9-81ED-4DB2-BD59-A6C34878D82A}">
                      <a16:rowId xmlns:a16="http://schemas.microsoft.com/office/drawing/2014/main" val="10000"/>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BBCDE3"/>
                      </a:solidFill>
                    </a:tcPr>
                  </a:tc>
                  <a:extLst>
                    <a:ext uri="{0D108BD9-81ED-4DB2-BD59-A6C34878D82A}">
                      <a16:rowId xmlns:a16="http://schemas.microsoft.com/office/drawing/2014/main" val="10001"/>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extLst>
                    <a:ext uri="{0D108BD9-81ED-4DB2-BD59-A6C34878D82A}">
                      <a16:rowId xmlns:a16="http://schemas.microsoft.com/office/drawing/2014/main" val="10002"/>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3E8CC6"/>
                      </a:solidFill>
                    </a:tcPr>
                  </a:tc>
                  <a:extLst>
                    <a:ext uri="{0D108BD9-81ED-4DB2-BD59-A6C34878D82A}">
                      <a16:rowId xmlns:a16="http://schemas.microsoft.com/office/drawing/2014/main" val="10003"/>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8"/>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9"/>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10"/>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11"/>
                    </a:ext>
                  </a:extLst>
                </a:tr>
                <a:tr h="260375">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7" name="Rectangle 6"/>
            <p:cNvSpPr/>
            <p:nvPr/>
          </p:nvSpPr>
          <p:spPr bwMode="auto">
            <a:xfrm>
              <a:off x="1475116" y="1380230"/>
              <a:ext cx="3122763" cy="534837"/>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en-CA" sz="2000" b="0" dirty="0">
                  <a:solidFill>
                    <a:srgbClr val="000000"/>
                  </a:solidFill>
                  <a:latin typeface="Segoe UI" panose="020B0502040204020203" pitchFamily="34" charset="0"/>
                  <a:cs typeface="Segoe UI" panose="020B0502040204020203" pitchFamily="34" charset="0"/>
                </a:rPr>
                <a:t>IP address</a:t>
              </a:r>
            </a:p>
          </p:txBody>
        </p:sp>
        <p:sp>
          <p:nvSpPr>
            <p:cNvPr id="8" name="Rectangle 7"/>
            <p:cNvSpPr/>
            <p:nvPr/>
          </p:nvSpPr>
          <p:spPr bwMode="auto">
            <a:xfrm>
              <a:off x="329959" y="2166668"/>
              <a:ext cx="1561381" cy="534837"/>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en-CA" sz="2000" b="0" dirty="0">
                  <a:solidFill>
                    <a:srgbClr val="000000"/>
                  </a:solidFill>
                  <a:latin typeface="Segoe UI" panose="020B0502040204020203" pitchFamily="34" charset="0"/>
                  <a:cs typeface="Segoe UI" panose="020B0502040204020203" pitchFamily="34" charset="0"/>
                </a:rPr>
                <a:t>IP address range</a:t>
              </a:r>
            </a:p>
          </p:txBody>
        </p:sp>
        <p:sp>
          <p:nvSpPr>
            <p:cNvPr id="9" name="Rectangle 8"/>
            <p:cNvSpPr/>
            <p:nvPr/>
          </p:nvSpPr>
          <p:spPr bwMode="auto">
            <a:xfrm>
              <a:off x="12938" y="3022119"/>
              <a:ext cx="2195424" cy="534837"/>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en-CA" sz="2000" b="0" dirty="0">
                  <a:solidFill>
                    <a:srgbClr val="000000"/>
                  </a:solidFill>
                  <a:latin typeface="Segoe UI" panose="020B0502040204020203" pitchFamily="34" charset="0"/>
                  <a:cs typeface="Segoe UI" panose="020B0502040204020203" pitchFamily="34" charset="0"/>
                </a:rPr>
                <a:t>IP address subnet</a:t>
              </a:r>
            </a:p>
          </p:txBody>
        </p:sp>
        <p:sp>
          <p:nvSpPr>
            <p:cNvPr id="10" name="Rectangle 9"/>
            <p:cNvSpPr/>
            <p:nvPr/>
          </p:nvSpPr>
          <p:spPr bwMode="auto">
            <a:xfrm>
              <a:off x="240876" y="4347709"/>
              <a:ext cx="1716657" cy="534837"/>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en-CA" sz="2000" b="0" dirty="0">
                  <a:solidFill>
                    <a:srgbClr val="000000"/>
                  </a:solidFill>
                  <a:latin typeface="Segoe UI" panose="020B0502040204020203" pitchFamily="34" charset="0"/>
                  <a:cs typeface="Segoe UI" panose="020B0502040204020203" pitchFamily="34" charset="0"/>
                </a:rPr>
                <a:t>IP address block</a:t>
              </a:r>
            </a:p>
          </p:txBody>
        </p:sp>
        <p:cxnSp>
          <p:nvCxnSpPr>
            <p:cNvPr id="11" name="Straight Connector 10"/>
            <p:cNvCxnSpPr/>
            <p:nvPr/>
          </p:nvCxnSpPr>
          <p:spPr bwMode="auto">
            <a:xfrm>
              <a:off x="3036498" y="1772730"/>
              <a:ext cx="0" cy="280360"/>
            </a:xfrm>
            <a:prstGeom prst="line">
              <a:avLst/>
            </a:prstGeom>
            <a:gradFill rotWithShape="1">
              <a:gsLst>
                <a:gs pos="0">
                  <a:srgbClr val="E4CD9A"/>
                </a:gs>
                <a:gs pos="100000">
                  <a:srgbClr val="EEEFD7"/>
                </a:gs>
              </a:gsLst>
              <a:lin ang="2700000" scaled="1"/>
            </a:gradFill>
            <a:ln w="28575" cap="flat" cmpd="sng" algn="ctr">
              <a:solidFill>
                <a:srgbClr val="7030A0"/>
              </a:solidFill>
              <a:prstDash val="solid"/>
              <a:round/>
              <a:headEnd type="none" w="med" len="med"/>
              <a:tailEnd type="none" w="med" len="med"/>
            </a:ln>
            <a:effectLst/>
          </p:spPr>
        </p:cxnSp>
        <p:cxnSp>
          <p:nvCxnSpPr>
            <p:cNvPr id="12" name="Elbow Connector 12"/>
            <p:cNvCxnSpPr/>
            <p:nvPr/>
          </p:nvCxnSpPr>
          <p:spPr bwMode="auto">
            <a:xfrm rot="5400000">
              <a:off x="2332012" y="2231368"/>
              <a:ext cx="727484" cy="405439"/>
            </a:xfrm>
            <a:prstGeom prst="bentConnector3">
              <a:avLst>
                <a:gd name="adj1" fmla="val 197"/>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2493034" y="2797830"/>
              <a:ext cx="405440" cy="0"/>
            </a:xfrm>
            <a:prstGeom prst="line">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none" w="med" len="med"/>
            </a:ln>
            <a:effectLst/>
          </p:spPr>
        </p:cxnSp>
        <p:cxnSp>
          <p:nvCxnSpPr>
            <p:cNvPr id="14" name="Elbow Connector 14"/>
            <p:cNvCxnSpPr/>
            <p:nvPr/>
          </p:nvCxnSpPr>
          <p:spPr bwMode="auto">
            <a:xfrm rot="5400000">
              <a:off x="1798613" y="2462842"/>
              <a:ext cx="1489482" cy="669983"/>
            </a:xfrm>
            <a:prstGeom prst="bentConnector3">
              <a:avLst>
                <a:gd name="adj1" fmla="val 1351"/>
              </a:avLst>
            </a:prstGeom>
            <a:gradFill rotWithShape="1">
              <a:gsLst>
                <a:gs pos="0">
                  <a:srgbClr val="E4CD9A"/>
                </a:gs>
                <a:gs pos="100000">
                  <a:srgbClr val="EEEFD7"/>
                </a:gs>
              </a:gsLst>
              <a:lin ang="2700000" scaled="1"/>
            </a:gradFill>
            <a:ln w="28575" cap="flat" cmpd="sng" algn="ctr">
              <a:solidFill>
                <a:srgbClr val="002060"/>
              </a:solidFill>
              <a:prstDash val="solid"/>
              <a:round/>
              <a:headEnd type="none" w="med" len="med"/>
              <a:tailEnd type="none" w="med" len="med"/>
            </a:ln>
            <a:effectLst/>
          </p:spPr>
        </p:cxnSp>
        <p:cxnSp>
          <p:nvCxnSpPr>
            <p:cNvPr id="15" name="Straight Connector 14"/>
            <p:cNvCxnSpPr/>
            <p:nvPr/>
          </p:nvCxnSpPr>
          <p:spPr bwMode="auto">
            <a:xfrm flipV="1">
              <a:off x="2208362" y="3542573"/>
              <a:ext cx="669983" cy="14383"/>
            </a:xfrm>
            <a:prstGeom prst="line">
              <a:avLst/>
            </a:prstGeom>
            <a:gradFill rotWithShape="1">
              <a:gsLst>
                <a:gs pos="0">
                  <a:srgbClr val="E4CD9A"/>
                </a:gs>
                <a:gs pos="100000">
                  <a:srgbClr val="EEEFD7"/>
                </a:gs>
              </a:gsLst>
              <a:lin ang="2700000" scaled="1"/>
            </a:gradFill>
            <a:ln w="28575" cap="flat" cmpd="sng" algn="ctr">
              <a:solidFill>
                <a:srgbClr val="002060"/>
              </a:solidFill>
              <a:prstDash val="solid"/>
              <a:round/>
              <a:headEnd type="none" w="med" len="med"/>
              <a:tailEnd type="none" w="med" len="med"/>
            </a:ln>
            <a:effectLst/>
          </p:spPr>
        </p:cxnSp>
        <p:cxnSp>
          <p:nvCxnSpPr>
            <p:cNvPr id="16" name="Elbow Connector 16"/>
            <p:cNvCxnSpPr/>
            <p:nvPr/>
          </p:nvCxnSpPr>
          <p:spPr bwMode="auto">
            <a:xfrm rot="5400000">
              <a:off x="86682" y="4014873"/>
              <a:ext cx="4745949" cy="822386"/>
            </a:xfrm>
            <a:prstGeom prst="bentConnector3">
              <a:avLst>
                <a:gd name="adj1" fmla="val 197"/>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none" w="med" len="med"/>
            </a:ln>
            <a:effectLst/>
          </p:spPr>
        </p:cxnSp>
        <p:cxnSp>
          <p:nvCxnSpPr>
            <p:cNvPr id="17" name="Straight Connector 16"/>
            <p:cNvCxnSpPr/>
            <p:nvPr/>
          </p:nvCxnSpPr>
          <p:spPr bwMode="auto">
            <a:xfrm>
              <a:off x="2048463" y="6799041"/>
              <a:ext cx="829881" cy="1443"/>
            </a:xfrm>
            <a:prstGeom prst="line">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none" w="med" len="med"/>
            </a:ln>
            <a:effectLst/>
          </p:spPr>
        </p:cxnSp>
        <p:cxnSp>
          <p:nvCxnSpPr>
            <p:cNvPr id="18" name="Straight Connector 17"/>
            <p:cNvCxnSpPr>
              <a:endCxn id="9" idx="3"/>
            </p:cNvCxnSpPr>
            <p:nvPr/>
          </p:nvCxnSpPr>
          <p:spPr bwMode="auto">
            <a:xfrm>
              <a:off x="1729595" y="3289538"/>
              <a:ext cx="478767" cy="0"/>
            </a:xfrm>
            <a:prstGeom prst="line">
              <a:avLst/>
            </a:prstGeom>
            <a:gradFill rotWithShape="1">
              <a:gsLst>
                <a:gs pos="0">
                  <a:srgbClr val="E4CD9A"/>
                </a:gs>
                <a:gs pos="100000">
                  <a:srgbClr val="EEEFD7"/>
                </a:gs>
              </a:gsLst>
              <a:lin ang="2700000" scaled="1"/>
            </a:gradFill>
            <a:ln w="28575" cap="flat" cmpd="sng" algn="ctr">
              <a:solidFill>
                <a:srgbClr val="002060"/>
              </a:solidFill>
              <a:prstDash val="solid"/>
              <a:round/>
              <a:headEnd type="none" w="med" len="med"/>
              <a:tailEnd type="none" w="med" len="med"/>
            </a:ln>
            <a:effectLst/>
          </p:spPr>
        </p:cxnSp>
        <p:cxnSp>
          <p:nvCxnSpPr>
            <p:cNvPr id="19" name="Straight Connector 18"/>
            <p:cNvCxnSpPr/>
            <p:nvPr/>
          </p:nvCxnSpPr>
          <p:spPr bwMode="auto">
            <a:xfrm flipV="1">
              <a:off x="1729595" y="2434086"/>
              <a:ext cx="763439" cy="2"/>
            </a:xfrm>
            <a:prstGeom prst="line">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a:off x="1732881" y="4692774"/>
              <a:ext cx="315582" cy="0"/>
            </a:xfrm>
            <a:prstGeom prst="line">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none" w="med" len="med"/>
            </a:ln>
            <a:effectLst/>
          </p:spPr>
        </p:cxnSp>
        <p:pic>
          <p:nvPicPr>
            <p:cNvPr id="21"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912"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29235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d32345c-4900-4aef-bae4-a97e2cd4b3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IPAM to manage IP addressing</a:t>
            </a:r>
          </a:p>
        </p:txBody>
      </p:sp>
      <p:sp>
        <p:nvSpPr>
          <p:cNvPr id="4" name="Content Placeholder 2"/>
          <p:cNvSpPr txBox="1">
            <a:spLocks/>
          </p:cNvSpPr>
          <p:nvPr/>
        </p:nvSpPr>
        <p:spPr>
          <a:xfrm>
            <a:off x="458788" y="950875"/>
            <a:ext cx="851376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b="0" kern="0" dirty="0">
                <a:solidFill>
                  <a:srgbClr val="000000"/>
                </a:solidFill>
              </a:rPr>
              <a:t>You can view and manage the IP address space by using the following views:</a:t>
            </a:r>
          </a:p>
          <a:p>
            <a:pPr lvl="1"/>
            <a:r>
              <a:rPr lang="en-CA" b="0" kern="0" dirty="0">
                <a:solidFill>
                  <a:srgbClr val="000000"/>
                </a:solidFill>
              </a:rPr>
              <a:t>IP address blocks</a:t>
            </a:r>
          </a:p>
          <a:p>
            <a:pPr lvl="2"/>
            <a:r>
              <a:rPr lang="en-CA" b="0" kern="0" dirty="0">
                <a:solidFill>
                  <a:srgbClr val="000000"/>
                </a:solidFill>
              </a:rPr>
              <a:t>IP address subnets</a:t>
            </a:r>
          </a:p>
          <a:p>
            <a:pPr lvl="2"/>
            <a:r>
              <a:rPr lang="en-CA" b="0" kern="0" dirty="0">
                <a:solidFill>
                  <a:srgbClr val="000000"/>
                </a:solidFill>
              </a:rPr>
              <a:t>IP address ranges</a:t>
            </a:r>
          </a:p>
          <a:p>
            <a:pPr lvl="2"/>
            <a:r>
              <a:rPr lang="en-CA" b="0" kern="0" dirty="0">
                <a:solidFill>
                  <a:srgbClr val="000000"/>
                </a:solidFill>
              </a:rPr>
              <a:t>IP addresses</a:t>
            </a:r>
          </a:p>
          <a:p>
            <a:pPr lvl="1"/>
            <a:r>
              <a:rPr lang="en-CA" b="0" kern="0" dirty="0">
                <a:solidFill>
                  <a:srgbClr val="000000"/>
                </a:solidFill>
              </a:rPr>
              <a:t>IP inventory</a:t>
            </a:r>
          </a:p>
          <a:p>
            <a:pPr lvl="1"/>
            <a:r>
              <a:rPr lang="en-CA" b="0" kern="0" dirty="0">
                <a:solidFill>
                  <a:srgbClr val="000000"/>
                </a:solidFill>
              </a:rPr>
              <a:t>IP address range groups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4153" y="642299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795" y="642299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44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name="7b46b48c-c3a0-479e-bca9-386de53b13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address spaces to IPAM</a:t>
            </a:r>
          </a:p>
        </p:txBody>
      </p:sp>
      <p:sp>
        <p:nvSpPr>
          <p:cNvPr id="4" name="Content Placeholder 2"/>
          <p:cNvSpPr txBox="1">
            <a:spLocks/>
          </p:cNvSpPr>
          <p:nvPr/>
        </p:nvSpPr>
        <p:spPr>
          <a:xfrm>
            <a:off x="375663" y="5107439"/>
            <a:ext cx="8685212" cy="145961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Add-IpamBlock –NetworkID 172.17.0.0/16 -Description "Adatum HQ" -Owner "IT Department"</a:t>
            </a:r>
          </a:p>
        </p:txBody>
      </p:sp>
      <p:pic>
        <p:nvPicPr>
          <p:cNvPr id="5" name="Picture 4" descr="Screenshot of the Add or Edit IPv4 Address Block dialog box, in which to create an IP address block in IPAM. The network ID is 172.16.0.0 with a prefix length of 16. Adatum HQ is in the Description field, and IT Department is in the Owner field.&#10;&#10;"/>
          <p:cNvPicPr>
            <a:picLocks noChangeAspect="1"/>
          </p:cNvPicPr>
          <p:nvPr/>
        </p:nvPicPr>
        <p:blipFill>
          <a:blip r:embed="rId3"/>
          <a:stretch>
            <a:fillRect/>
          </a:stretch>
        </p:blipFill>
        <p:spPr>
          <a:xfrm>
            <a:off x="1756116" y="1021215"/>
            <a:ext cx="5524500" cy="4086225"/>
          </a:xfrm>
          <a:prstGeom prst="rect">
            <a:avLst/>
          </a:prstGeom>
          <a:ln>
            <a:solidFill>
              <a:schemeClr val="tx1"/>
            </a:solid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426" y="635940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39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name="84862eda-16e3-4c3b-be1e-21160d9b42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address spaces to IPAM</a:t>
            </a:r>
          </a:p>
        </p:txBody>
      </p:sp>
      <p:sp>
        <p:nvSpPr>
          <p:cNvPr id="4" name="Content Placeholder 2"/>
          <p:cNvSpPr txBox="1">
            <a:spLocks/>
          </p:cNvSpPr>
          <p:nvPr/>
        </p:nvSpPr>
        <p:spPr>
          <a:xfrm>
            <a:off x="458788" y="5403273"/>
            <a:ext cx="8119156" cy="76529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Add-IpamSubnet -NetworkId 172.16.2.0/24 -Name "Adatum HQ B 1, F 2" -Description "Adatum HQ Building 1, Floor 2" -Owner "IT Department"</a:t>
            </a:r>
          </a:p>
        </p:txBody>
      </p:sp>
      <p:pic>
        <p:nvPicPr>
          <p:cNvPr id="5" name="Picture 4" descr="Screenshot of the Add IP Address Subnet dialog box, in which to create an IP address subnet in IPAM. The name is Adatum HQ B1, F1; and the network ID is 172.16.1.0 with a prefix length of 24. IT Department is in the Owner field, and description is Adatum HQ Building 1, Floor 1.&#10;&#10;&#10;&#10;"/>
          <p:cNvPicPr>
            <a:picLocks noChangeAspect="1"/>
          </p:cNvPicPr>
          <p:nvPr/>
        </p:nvPicPr>
        <p:blipFill>
          <a:blip r:embed="rId3"/>
          <a:stretch>
            <a:fillRect/>
          </a:stretch>
        </p:blipFill>
        <p:spPr>
          <a:xfrm>
            <a:off x="1447800" y="876300"/>
            <a:ext cx="5523016" cy="4512708"/>
          </a:xfrm>
          <a:prstGeom prst="rect">
            <a:avLst/>
          </a:prstGeom>
          <a:ln>
            <a:solidFill>
              <a:schemeClr val="tx1"/>
            </a:solid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5502" y="6410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85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name="64b31570-fb8c-42ad-a9e5-4eac5fd6b1c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address spaces to IPAM</a:t>
            </a:r>
          </a:p>
        </p:txBody>
      </p:sp>
      <p:sp>
        <p:nvSpPr>
          <p:cNvPr id="4" name="Content Placeholder 2"/>
          <p:cNvSpPr txBox="1">
            <a:spLocks/>
          </p:cNvSpPr>
          <p:nvPr/>
        </p:nvSpPr>
        <p:spPr>
          <a:xfrm>
            <a:off x="1710064" y="5296395"/>
            <a:ext cx="5877844" cy="13656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Add-IpamRange -NetworkId 172.16.4.0/24 -CreateSubnetIfNotFound </a:t>
            </a:r>
            <a:br>
              <a:rPr lang="en-US" sz="2400" b="0" kern="0" dirty="0">
                <a:solidFill>
                  <a:srgbClr val="000000"/>
                </a:solidFill>
              </a:rPr>
            </a:br>
            <a:r>
              <a:rPr lang="en-US" sz="2400" b="0" kern="0" dirty="0">
                <a:solidFill>
                  <a:srgbClr val="000000"/>
                </a:solidFill>
              </a:rPr>
              <a:t>-Description "Adatum HQ Building 1, Floor 3" -Owner "Adatum Research"</a:t>
            </a:r>
          </a:p>
        </p:txBody>
      </p:sp>
      <p:pic>
        <p:nvPicPr>
          <p:cNvPr id="5" name="Picture 4" descr="Screenshot of the Add IP Address Range dialog box, in which to create an IP address range in IPAM. The network ID is 172.16.3.0 with a prefix length of 24. The subnet mask is 255.255.255.0, and the Automatically create IP address subnet check box is selected. 172.16.3.0 is in the Start IP address field, and 172.16.3.255 is in the End IP address field.&#10;&#10;"/>
          <p:cNvPicPr>
            <a:picLocks noChangeAspect="1"/>
          </p:cNvPicPr>
          <p:nvPr/>
        </p:nvPicPr>
        <p:blipFill>
          <a:blip r:embed="rId3"/>
          <a:stretch>
            <a:fillRect/>
          </a:stretch>
        </p:blipFill>
        <p:spPr>
          <a:xfrm>
            <a:off x="1853036" y="937892"/>
            <a:ext cx="5330660" cy="4358503"/>
          </a:xfrm>
          <a:prstGeom prst="rect">
            <a:avLst/>
          </a:prstGeom>
          <a:ln>
            <a:solidFill>
              <a:schemeClr val="tx1"/>
            </a:solid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9657" y="624251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59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name="162a19a3-f1de-40b6-a7f3-eb421ad5bd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address spaces to IPAM</a:t>
            </a:r>
          </a:p>
        </p:txBody>
      </p:sp>
      <p:sp>
        <p:nvSpPr>
          <p:cNvPr id="4" name="Content Placeholder 2"/>
          <p:cNvSpPr txBox="1">
            <a:spLocks/>
          </p:cNvSpPr>
          <p:nvPr/>
        </p:nvSpPr>
        <p:spPr>
          <a:xfrm>
            <a:off x="458788" y="5376349"/>
            <a:ext cx="8456612" cy="119940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Add-IpamAddress -IpAddress 172.16.0.13 </a:t>
            </a:r>
            <a:br>
              <a:rPr lang="en-US" sz="2400" b="0" kern="0" dirty="0">
                <a:solidFill>
                  <a:srgbClr val="000000"/>
                </a:solidFill>
              </a:rPr>
            </a:br>
            <a:r>
              <a:rPr lang="en-US" sz="2400" b="0" kern="0" dirty="0">
                <a:solidFill>
                  <a:srgbClr val="000000"/>
                </a:solidFill>
              </a:rPr>
              <a:t>-ManagedByService IPAM -MacAddress "00-15-5D-01-16-A2" -AssignmentDate "1/1/2016" -ExpiryDate "12/31/2016"</a:t>
            </a:r>
          </a:p>
        </p:txBody>
      </p:sp>
      <p:pic>
        <p:nvPicPr>
          <p:cNvPr id="5" name="Picture 4" descr="Screenshot of the Add IP Address dialog box, in which to create an IPv4 address in IPAM. The IP address is 172.16.0.12 with a MAC address of 00-15-5D-01-16-A1. 1/1/2016 is in the Assignment date field, and 12/31/2016 is in the Expiry date field.&#10;&#10;&#10;&#10;"/>
          <p:cNvPicPr>
            <a:picLocks noChangeAspect="1"/>
          </p:cNvPicPr>
          <p:nvPr/>
        </p:nvPicPr>
        <p:blipFill>
          <a:blip r:embed="rId3"/>
          <a:stretch>
            <a:fillRect/>
          </a:stretch>
        </p:blipFill>
        <p:spPr>
          <a:xfrm>
            <a:off x="1516692" y="813317"/>
            <a:ext cx="6003348" cy="4626512"/>
          </a:xfrm>
          <a:prstGeom prst="rect">
            <a:avLst/>
          </a:prstGeom>
          <a:ln>
            <a:solidFill>
              <a:schemeClr val="tx1"/>
            </a:solid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8238" y="64712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880" y="647128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69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name="7b4eb2e5-4c1a-4e91-ab7f-4714f69a43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Administering IPAM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Daily operations in IPAM include:</a:t>
            </a:r>
          </a:p>
          <a:p>
            <a:pPr lvl="0">
              <a:spcAft>
                <a:spcPts val="600"/>
              </a:spcAft>
              <a:buSzPct val="100000"/>
            </a:pPr>
            <a:r>
              <a:rPr lang="en-US" sz="2400" b="0" kern="0" dirty="0">
                <a:solidFill>
                  <a:srgbClr val="000000"/>
                </a:solidFill>
              </a:rPr>
              <a:t>Using .csv files to import individual IP addresses, IP address blocks, subnets, and ranges</a:t>
            </a:r>
          </a:p>
          <a:p>
            <a:pPr lvl="0">
              <a:spcAft>
                <a:spcPts val="600"/>
              </a:spcAft>
              <a:buSzPct val="100000"/>
            </a:pPr>
            <a:r>
              <a:rPr lang="en-US" sz="2400" b="0" kern="0" dirty="0">
                <a:solidFill>
                  <a:srgbClr val="000000"/>
                </a:solidFill>
              </a:rPr>
              <a:t>Finding available IP addresses</a:t>
            </a:r>
          </a:p>
          <a:p>
            <a:pPr lvl="0">
              <a:spcAft>
                <a:spcPts val="600"/>
              </a:spcAft>
              <a:buSzPct val="100000"/>
            </a:pPr>
            <a:r>
              <a:rPr lang="en-US" sz="2400" b="0" kern="0" dirty="0">
                <a:solidFill>
                  <a:srgbClr val="000000"/>
                </a:solidFill>
              </a:rPr>
              <a:t>Reclaiming used IP addresses</a:t>
            </a:r>
          </a:p>
          <a:p>
            <a:pPr lvl="0">
              <a:spcAft>
                <a:spcPts val="600"/>
              </a:spcAft>
              <a:buSzPct val="100000"/>
            </a:pPr>
            <a:r>
              <a:rPr lang="en-US" sz="2400" b="0" kern="0" dirty="0">
                <a:solidFill>
                  <a:srgbClr val="000000"/>
                </a:solidFill>
              </a:rPr>
              <a:t>Creating, modifying, and editing IP addresses</a:t>
            </a:r>
          </a:p>
          <a:p>
            <a:pPr lvl="0">
              <a:spcAft>
                <a:spcPts val="600"/>
              </a:spcAft>
              <a:buSzPct val="100000"/>
            </a:pPr>
            <a:r>
              <a:rPr lang="en-US" sz="2400" b="0" kern="0" dirty="0">
                <a:solidFill>
                  <a:srgbClr val="000000"/>
                </a:solidFill>
              </a:rPr>
              <a:t>Creating and deleting:</a:t>
            </a:r>
          </a:p>
          <a:p>
            <a:pPr lvl="1">
              <a:spcAft>
                <a:spcPts val="600"/>
              </a:spcAft>
              <a:buSzPct val="100000"/>
            </a:pPr>
            <a:r>
              <a:rPr lang="en-US" sz="2000" b="0" kern="0" dirty="0">
                <a:solidFill>
                  <a:srgbClr val="000000"/>
                </a:solidFill>
              </a:rPr>
              <a:t>DHCP reservations</a:t>
            </a:r>
          </a:p>
          <a:p>
            <a:pPr lvl="1">
              <a:spcAft>
                <a:spcPts val="600"/>
              </a:spcAft>
              <a:buSzPct val="100000"/>
            </a:pPr>
            <a:r>
              <a:rPr lang="en-US" sz="2000" b="0" kern="0" dirty="0">
                <a:solidFill>
                  <a:srgbClr val="000000"/>
                </a:solidFill>
              </a:rPr>
              <a:t>DNS Host records</a:t>
            </a:r>
          </a:p>
          <a:p>
            <a:pPr lvl="1">
              <a:spcAft>
                <a:spcPts val="600"/>
              </a:spcAft>
              <a:buSzPct val="100000"/>
            </a:pPr>
            <a:r>
              <a:rPr lang="en-US" sz="2000" b="0" kern="0" dirty="0">
                <a:solidFill>
                  <a:srgbClr val="000000"/>
                </a:solidFill>
              </a:rPr>
              <a:t>DNS PTR records</a:t>
            </a:r>
          </a:p>
          <a:p>
            <a:pPr lvl="0">
              <a:spcAft>
                <a:spcPts val="600"/>
              </a:spcAft>
            </a:pPr>
            <a:endParaRPr lang="en-US" sz="2400" b="0" kern="0" dirty="0">
              <a:solidFill>
                <a:srgbClr val="000000"/>
              </a:solidFill>
            </a:endParaRPr>
          </a:p>
        </p:txBody>
      </p:sp>
    </p:spTree>
    <p:extLst>
      <p:ext uri="{BB962C8B-B14F-4D97-AF65-F5344CB8AC3E}">
        <p14:creationId xmlns:p14="http://schemas.microsoft.com/office/powerpoint/2010/main" val="4277954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adbfa204-09a9-48cc-97ee-e443e499aef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IPAM reporting and monitoring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IPAM reporting includes:</a:t>
            </a:r>
          </a:p>
          <a:p>
            <a:pPr lvl="1"/>
            <a:r>
              <a:rPr lang="en-US" b="0" kern="0" dirty="0">
                <a:solidFill>
                  <a:srgbClr val="000000"/>
                </a:solidFill>
              </a:rPr>
              <a:t>Monitoring IP address space utilization</a:t>
            </a:r>
          </a:p>
          <a:p>
            <a:pPr lvl="1"/>
            <a:r>
              <a:rPr lang="en-US" b="0" kern="0" dirty="0">
                <a:solidFill>
                  <a:srgbClr val="000000"/>
                </a:solidFill>
              </a:rPr>
              <a:t>IP address tracking</a:t>
            </a:r>
          </a:p>
          <a:p>
            <a:pPr lvl="0"/>
            <a:r>
              <a:rPr lang="en-US" b="0" kern="0" dirty="0">
                <a:solidFill>
                  <a:srgbClr val="000000"/>
                </a:solidFill>
              </a:rPr>
              <a:t>IPAM monitoring includes:</a:t>
            </a:r>
          </a:p>
          <a:p>
            <a:pPr lvl="1"/>
            <a:r>
              <a:rPr lang="en-US" b="0" kern="0" dirty="0">
                <a:solidFill>
                  <a:srgbClr val="000000"/>
                </a:solidFill>
              </a:rPr>
              <a:t>Monitoring DNS and DHCP health</a:t>
            </a:r>
          </a:p>
          <a:p>
            <a:pPr lvl="1"/>
            <a:r>
              <a:rPr lang="en-US" b="0" kern="0" dirty="0">
                <a:solidFill>
                  <a:srgbClr val="000000"/>
                </a:solidFill>
              </a:rPr>
              <a:t>Using the event catalog to view a centralized repository for all configuration changes</a:t>
            </a:r>
          </a:p>
          <a:p>
            <a:pPr lvl="0"/>
            <a:r>
              <a:rPr lang="en-US" b="0" kern="0" dirty="0">
                <a:solidFill>
                  <a:srgbClr val="000000"/>
                </a:solidFill>
              </a:rPr>
              <a:t>Use Microsoft SQL Server Reporting Services for extensive reporting</a:t>
            </a:r>
          </a:p>
        </p:txBody>
      </p:sp>
    </p:spTree>
    <p:extLst>
      <p:ext uri="{BB962C8B-B14F-4D97-AF65-F5344CB8AC3E}">
        <p14:creationId xmlns:p14="http://schemas.microsoft.com/office/powerpoint/2010/main" val="3738464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353a59b9-4631-45a2-b178-2bbc454ee2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network services</a:t>
            </a:r>
          </a:p>
        </p:txBody>
      </p:sp>
      <p:sp>
        <p:nvSpPr>
          <p:cNvPr id="3" name="Text Placeholder 2"/>
          <p:cNvSpPr>
            <a:spLocks noGrp="1"/>
          </p:cNvSpPr>
          <p:nvPr>
            <p:ph type="body" idx="1"/>
          </p:nvPr>
        </p:nvSpPr>
        <p:spPr/>
        <p:txBody>
          <a:bodyPr/>
          <a:lstStyle/>
          <a:p>
            <a:r>
              <a:rPr lang="en-US" dirty="0"/>
              <a:t>Exercise 1: Configuring DNS policies
Exercise 2: Configuring DHCP failover
Exercise 3: Configuring IPAM</a:t>
            </a:r>
          </a:p>
        </p:txBody>
      </p:sp>
      <p:sp>
        <p:nvSpPr>
          <p:cNvPr id="4" name="TextBox 3"/>
          <p:cNvSpPr txBox="1"/>
          <p:nvPr/>
        </p:nvSpPr>
        <p:spPr>
          <a:xfrm>
            <a:off x="458788" y="2516267"/>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3057420"/>
            <a:ext cx="7586244" cy="3139321"/>
          </a:xfrm>
          <a:prstGeom prst="rect">
            <a:avLst/>
          </a:prstGeom>
          <a:noFill/>
        </p:spPr>
        <p:txBody>
          <a:bodyPr vert="horz" wrap="none" rtlCol="0">
            <a:spAutoFit/>
          </a:bodyPr>
          <a:lstStyle/>
          <a:p>
            <a:r>
              <a:rPr lang="en-US" sz="2200" b="0" dirty="0">
                <a:latin typeface="Segoe UI" panose="020B0502040204020203" pitchFamily="34" charset="0"/>
              </a:rPr>
              <a:t>Virtual machines: 		</a:t>
            </a:r>
            <a:r>
              <a:rPr lang="en-US" sz="2200" dirty="0">
                <a:latin typeface="Segoe UI" panose="020B0502040204020203" pitchFamily="34" charset="0"/>
              </a:rPr>
              <a:t>20743C-LON-DC1</a:t>
            </a:r>
            <a:endParaRPr lang="en-US" sz="2200" b="0" dirty="0">
              <a:latin typeface="Segoe UI" panose="020B0502040204020203" pitchFamily="34" charset="0"/>
            </a:endParaRPr>
          </a:p>
          <a:p>
            <a:r>
              <a:rPr lang="en-US" sz="2200" b="0" dirty="0">
                <a:latin typeface="Segoe UI" panose="020B0502040204020203" pitchFamily="34" charset="0"/>
              </a:rPr>
              <a:t>				</a:t>
            </a:r>
            <a:r>
              <a:rPr lang="en-US" sz="2200" dirty="0">
                <a:latin typeface="Segoe UI" panose="020B0502040204020203" pitchFamily="34" charset="0"/>
              </a:rPr>
              <a:t>20743C-LON-SVR1</a:t>
            </a:r>
            <a:endParaRPr lang="en-US" sz="2200" b="0" dirty="0">
              <a:latin typeface="Segoe UI" panose="020B0502040204020203" pitchFamily="34" charset="0"/>
            </a:endParaRPr>
          </a:p>
          <a:p>
            <a:r>
              <a:rPr lang="en-US" sz="2200" b="0" dirty="0">
                <a:latin typeface="Segoe UI" panose="020B0502040204020203" pitchFamily="34" charset="0"/>
              </a:rPr>
              <a:t>				</a:t>
            </a:r>
            <a:r>
              <a:rPr lang="en-US" sz="2200" dirty="0">
                <a:latin typeface="Segoe UI" panose="020B0502040204020203" pitchFamily="34" charset="0"/>
              </a:rPr>
              <a:t>20743C-LON-SVR2</a:t>
            </a:r>
            <a:r>
              <a:rPr lang="en-US" sz="2200" b="0" dirty="0">
                <a:latin typeface="Segoe UI" panose="020B0502040204020203" pitchFamily="34" charset="0"/>
              </a:rPr>
              <a:t>	</a:t>
            </a:r>
          </a:p>
          <a:p>
            <a:r>
              <a:rPr lang="en-US" sz="2200" b="0" dirty="0">
                <a:latin typeface="Segoe UI" panose="020B0502040204020203" pitchFamily="34" charset="0"/>
              </a:rPr>
              <a:t>				</a:t>
            </a:r>
            <a:r>
              <a:rPr lang="en-US" sz="2200" dirty="0">
                <a:latin typeface="Segoe UI" panose="020B0502040204020203" pitchFamily="34" charset="0"/>
              </a:rPr>
              <a:t>20743C-LON-CL1</a:t>
            </a:r>
            <a:endParaRPr lang="en-US" sz="2200" b="0" dirty="0">
              <a:latin typeface="Segoe UI" panose="020B0502040204020203" pitchFamily="34" charset="0"/>
            </a:endParaRPr>
          </a:p>
          <a:p>
            <a:r>
              <a:rPr lang="en-US" sz="2200" b="0" dirty="0">
                <a:latin typeface="Segoe UI" panose="020B0502040204020203" pitchFamily="34" charset="0"/>
              </a:rPr>
              <a:t>				</a:t>
            </a:r>
            <a:r>
              <a:rPr lang="en-US" sz="2200" dirty="0">
                <a:latin typeface="Segoe UI" panose="020B0502040204020203" pitchFamily="34" charset="0"/>
              </a:rPr>
              <a:t>20743C-TREY-DC1</a:t>
            </a:r>
            <a:endParaRPr lang="en-US" sz="2200" b="0" dirty="0">
              <a:latin typeface="Segoe UI" panose="020B0502040204020203" pitchFamily="34" charset="0"/>
            </a:endParaRPr>
          </a:p>
          <a:p>
            <a:r>
              <a:rPr lang="en-US" sz="2200" b="0" dirty="0">
                <a:latin typeface="Segoe UI" panose="020B0502040204020203" pitchFamily="34" charset="0"/>
              </a:rPr>
              <a:t>User name: 			</a:t>
            </a:r>
            <a:r>
              <a:rPr lang="en-US" sz="2200" dirty="0">
                <a:latin typeface="Segoe UI" panose="020B0502040204020203" pitchFamily="34" charset="0"/>
              </a:rPr>
              <a:t>Adatum\Administrator</a:t>
            </a:r>
            <a:endParaRPr lang="en-US" sz="2200" b="0" dirty="0">
              <a:latin typeface="Segoe UI" panose="020B0502040204020203" pitchFamily="34" charset="0"/>
            </a:endParaRPr>
          </a:p>
          <a:p>
            <a:r>
              <a:rPr lang="en-US" sz="2200" b="0" dirty="0">
                <a:latin typeface="Segoe UI" panose="020B0502040204020203" pitchFamily="34" charset="0"/>
              </a:rPr>
              <a:t>Password: 			</a:t>
            </a:r>
            <a:r>
              <a:rPr lang="en-US" sz="2200" dirty="0">
                <a:latin typeface="Segoe UI" panose="020B0502040204020203" pitchFamily="34" charset="0"/>
              </a:rPr>
              <a:t>Pa55w.rd</a:t>
            </a:r>
            <a:endParaRPr lang="en-US" sz="2200" b="0" dirty="0">
              <a:latin typeface="Segoe UI" panose="020B0502040204020203" pitchFamily="34" charset="0"/>
            </a:endParaRPr>
          </a:p>
          <a:p>
            <a:r>
              <a:rPr lang="en-US" sz="2200" b="0" dirty="0">
                <a:latin typeface="Segoe UI" panose="020B0502040204020203" pitchFamily="34" charset="0"/>
              </a:rPr>
              <a:t>User name: 			</a:t>
            </a:r>
            <a:r>
              <a:rPr lang="en-US" sz="2200" dirty="0">
                <a:latin typeface="Segoe UI" panose="020B0502040204020203" pitchFamily="34" charset="0"/>
              </a:rPr>
              <a:t>TreyResearch\Administrator</a:t>
            </a:r>
            <a:endParaRPr lang="en-US" sz="2200" b="0" dirty="0">
              <a:latin typeface="Segoe UI" panose="020B0502040204020203" pitchFamily="34" charset="0"/>
            </a:endParaRPr>
          </a:p>
          <a:p>
            <a:r>
              <a:rPr lang="en-US" sz="2200" b="0" dirty="0">
                <a:latin typeface="Segoe UI" panose="020B0502040204020203" pitchFamily="34" charset="0"/>
              </a:rPr>
              <a:t>Password: 			</a:t>
            </a:r>
            <a:r>
              <a:rPr lang="en-US" sz="2200" dirty="0">
                <a:latin typeface="Segoe UI" panose="020B0502040204020203" pitchFamily="34" charset="0"/>
              </a:rPr>
              <a:t>Pa55w.rd</a:t>
            </a:r>
            <a:endParaRPr lang="en-US" sz="2200" b="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40 minutes</a:t>
            </a:r>
          </a:p>
        </p:txBody>
      </p:sp>
    </p:spTree>
    <p:extLst>
      <p:ext uri="{BB962C8B-B14F-4D97-AF65-F5344CB8AC3E}">
        <p14:creationId xmlns:p14="http://schemas.microsoft.com/office/powerpoint/2010/main" val="162868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7d76fc4b-5779-454f-bbf6-3afc9e0bb8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converged networking?</a:t>
            </a:r>
          </a:p>
        </p:txBody>
      </p:sp>
      <p:sp>
        <p:nvSpPr>
          <p:cNvPr id="4" name="Content Placeholder 2"/>
          <p:cNvSpPr txBox="1">
            <a:spLocks/>
          </p:cNvSpPr>
          <p:nvPr/>
        </p:nvSpPr>
        <p:spPr>
          <a:xfrm>
            <a:off x="162560" y="1021215"/>
            <a:ext cx="875792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Converged networking:</a:t>
            </a:r>
          </a:p>
          <a:p>
            <a:pPr lvl="0"/>
            <a:r>
              <a:rPr lang="en-US" sz="2400" b="0" kern="0" dirty="0">
                <a:solidFill>
                  <a:srgbClr val="000000"/>
                </a:solidFill>
              </a:rPr>
              <a:t>Uses fewer teamed NICs instead of dedicated NICs for each network traffic type</a:t>
            </a:r>
          </a:p>
          <a:p>
            <a:pPr lvl="0"/>
            <a:r>
              <a:rPr lang="en-US" sz="2400" b="0" kern="0" dirty="0">
                <a:solidFill>
                  <a:srgbClr val="000000"/>
                </a:solidFill>
              </a:rPr>
              <a:t>Is used in Hyper-V solutions</a:t>
            </a:r>
          </a:p>
          <a:p>
            <a:pPr lvl="0"/>
            <a:r>
              <a:rPr lang="en-US" sz="2400" b="0" kern="0" dirty="0">
                <a:solidFill>
                  <a:srgbClr val="000000"/>
                </a:solidFill>
              </a:rPr>
              <a:t>Includes the following components:</a:t>
            </a:r>
          </a:p>
          <a:p>
            <a:pPr lvl="1"/>
            <a:r>
              <a:rPr lang="en-US" sz="2200" b="0" kern="0" dirty="0">
                <a:solidFill>
                  <a:srgbClr val="000000"/>
                </a:solidFill>
              </a:rPr>
              <a:t>Network teaming</a:t>
            </a:r>
          </a:p>
          <a:p>
            <a:pPr lvl="1"/>
            <a:r>
              <a:rPr lang="en-US" sz="2200" b="0" kern="0" dirty="0">
                <a:solidFill>
                  <a:srgbClr val="000000"/>
                </a:solidFill>
              </a:rPr>
              <a:t>Virtual switch</a:t>
            </a:r>
          </a:p>
          <a:p>
            <a:pPr lvl="1"/>
            <a:r>
              <a:rPr lang="en-US" sz="2200" b="0" kern="0" dirty="0">
                <a:solidFill>
                  <a:srgbClr val="000000"/>
                </a:solidFill>
              </a:rPr>
              <a:t>Network QoS</a:t>
            </a:r>
          </a:p>
          <a:p>
            <a:pPr lvl="1"/>
            <a:r>
              <a:rPr lang="en-US" sz="2200" b="0" kern="0" dirty="0">
                <a:solidFill>
                  <a:srgbClr val="000000"/>
                </a:solidFill>
              </a:rPr>
              <a:t>Network isolation</a:t>
            </a:r>
          </a:p>
          <a:p>
            <a:pPr lvl="1"/>
            <a:r>
              <a:rPr lang="en-US" sz="2200" b="0" kern="0" dirty="0">
                <a:solidFill>
                  <a:srgbClr val="000000"/>
                </a:solidFill>
              </a:rPr>
              <a:t>Virtual NICs</a:t>
            </a:r>
          </a:p>
          <a:p>
            <a:pPr lvl="0"/>
            <a:r>
              <a:rPr lang="en-US" sz="2400" b="0" kern="0" dirty="0">
                <a:solidFill>
                  <a:srgbClr val="000000"/>
                </a:solidFill>
              </a:rPr>
              <a:t>Has improved features in Windows Server 2016, including:</a:t>
            </a:r>
          </a:p>
          <a:p>
            <a:pPr lvl="1"/>
            <a:r>
              <a:rPr lang="en-US" sz="2200" b="0" kern="0" dirty="0">
                <a:solidFill>
                  <a:srgbClr val="000000"/>
                </a:solidFill>
              </a:rPr>
              <a:t>Converged RDMA</a:t>
            </a:r>
          </a:p>
          <a:p>
            <a:pPr lvl="1"/>
            <a:r>
              <a:rPr lang="en-US" sz="2200" b="0" kern="0" dirty="0">
                <a:solidFill>
                  <a:srgbClr val="000000"/>
                </a:solidFill>
              </a:rPr>
              <a:t>SET</a:t>
            </a:r>
          </a:p>
          <a:p>
            <a:pPr lvl="0"/>
            <a:endParaRPr lang="en-US" b="0"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274" y="627354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28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25272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Times New Roman" panose="02020603050405020304" pitchFamily="18" charset="0"/>
              </a:rPr>
              <a:t>Adatum Corporation has deployed several new branch offices and significantly increased the number of users in the organization. Adatum also has expanded the number of partner organizations and customers that are accessing Adatum websites and applications. This expansion has resulted in increasing complexity of the Adatum network infrastructure, which means that the organization must be much more aware of network-level security.</a:t>
            </a:r>
          </a:p>
          <a:p>
            <a:pPr marL="0" marR="0">
              <a:spcBef>
                <a:spcPts val="600"/>
              </a:spcBef>
              <a:spcAft>
                <a:spcPts val="800"/>
              </a:spcAft>
            </a:pPr>
            <a:r>
              <a:rPr lang="en-US" sz="2400" b="0" dirty="0">
                <a:latin typeface="Segoe UI" panose="020B0502040204020203" pitchFamily="34" charset="0"/>
                <a:ea typeface="Calibri" panose="020F0502020204030204" pitchFamily="34" charset="0"/>
                <a:cs typeface="Times New Roman" panose="02020603050405020304" pitchFamily="18" charset="0"/>
              </a:rPr>
              <a:t>You are responsible for implementing several new features in the Windows Server 2016 environment, including new DNS and DHCP features, and then implementing IPAM to simplify the process for managing the IP infrastructure.</a:t>
            </a:r>
          </a:p>
          <a:p>
            <a:pPr marL="0" marR="0">
              <a:spcBef>
                <a:spcPts val="600"/>
              </a:spcBef>
              <a:spcAft>
                <a:spcPts val="800"/>
              </a:spcAft>
            </a:pP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6793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1184d34d-af6d-423c-958a-62ee016d98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Will you be implementing DNS policies in your DNS infrastructure? Discuss your answers with the rest of the students.
What is the difference between a centralized and a distributed IPAM topology?</a:t>
            </a:r>
          </a:p>
        </p:txBody>
      </p:sp>
    </p:spTree>
    <p:extLst>
      <p:ext uri="{BB962C8B-B14F-4D97-AF65-F5344CB8AC3E}">
        <p14:creationId xmlns:p14="http://schemas.microsoft.com/office/powerpoint/2010/main" val="734175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Real-world Issues and Scenarios
Tools</a:t>
            </a:r>
          </a:p>
        </p:txBody>
      </p:sp>
    </p:spTree>
    <p:extLst>
      <p:ext uri="{BB962C8B-B14F-4D97-AF65-F5344CB8AC3E}">
        <p14:creationId xmlns:p14="http://schemas.microsoft.com/office/powerpoint/2010/main" val="3621804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951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56d7687-8c9f-4c9c-ab52-2a5ad46e0b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converged networking?</a:t>
            </a:r>
          </a:p>
        </p:txBody>
      </p:sp>
      <p:grpSp>
        <p:nvGrpSpPr>
          <p:cNvPr id="4" name="Group 3" descr="Illustration depicting a physical Hyper-V server with eight physical network interface cards (NICs) installed. Two NICs are teamed and connected to a virtual switch for virtual machine communication, and three virtual machines are connected to the virtual switch. The rest are used for dedicated functions as follows: management, backup, storage, cluster, and migration. The two NICs used for storage support Remote Directory Memory Access (RDMA), and are designated rNIC, which is short for RDMA-capable NIC.&#10;&#10;&#10;&#10;"/>
          <p:cNvGrpSpPr/>
          <p:nvPr/>
        </p:nvGrpSpPr>
        <p:grpSpPr>
          <a:xfrm>
            <a:off x="628453" y="855215"/>
            <a:ext cx="8163854" cy="5780832"/>
            <a:chOff x="628453" y="855215"/>
            <a:chExt cx="8163854" cy="5780832"/>
          </a:xfrm>
        </p:grpSpPr>
        <p:pic>
          <p:nvPicPr>
            <p:cNvPr id="5" name="Picture 4"/>
            <p:cNvPicPr>
              <a:picLocks noChangeAspect="1"/>
            </p:cNvPicPr>
            <p:nvPr/>
          </p:nvPicPr>
          <p:blipFill>
            <a:blip r:embed="rId3"/>
            <a:stretch>
              <a:fillRect/>
            </a:stretch>
          </p:blipFill>
          <p:spPr>
            <a:xfrm>
              <a:off x="3230505" y="2644856"/>
              <a:ext cx="1957494" cy="39663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634" y="1702398"/>
              <a:ext cx="665247" cy="12331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633" y="1702398"/>
              <a:ext cx="665247" cy="12331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6219" y="1702398"/>
              <a:ext cx="665247" cy="1233140"/>
            </a:xfrm>
            <a:prstGeom prst="rect">
              <a:avLst/>
            </a:prstGeom>
          </p:spPr>
        </p:pic>
        <p:sp>
          <p:nvSpPr>
            <p:cNvPr id="9" name="TextBox 8"/>
            <p:cNvSpPr txBox="1"/>
            <p:nvPr/>
          </p:nvSpPr>
          <p:spPr>
            <a:xfrm>
              <a:off x="1625995" y="1333066"/>
              <a:ext cx="631904" cy="369332"/>
            </a:xfrm>
            <a:prstGeom prst="rect">
              <a:avLst/>
            </a:prstGeom>
            <a:noFill/>
          </p:spPr>
          <p:txBody>
            <a:bodyPr wrap="none" rtlCol="0">
              <a:spAutoFit/>
            </a:bodyPr>
            <a:lstStyle/>
            <a:p>
              <a:pPr lvl="0" algn="ctr"/>
              <a:r>
                <a:rPr lang="da-DK" b="0">
                  <a:solidFill>
                    <a:srgbClr val="000000"/>
                  </a:solidFill>
                  <a:latin typeface="Segoe UI" panose="020B0502040204020203" pitchFamily="34" charset="0"/>
                  <a:cs typeface="Segoe UI" panose="020B0502040204020203" pitchFamily="34" charset="0"/>
                </a:rPr>
                <a:t>VMs</a:t>
              </a:r>
              <a:endParaRPr lang="da-DK" b="0" dirty="0">
                <a:solidFill>
                  <a:srgbClr val="000000"/>
                </a:solidFill>
                <a:latin typeface="Segoe UI" panose="020B0502040204020203" pitchFamily="34" charset="0"/>
                <a:cs typeface="Segoe UI" panose="020B0502040204020203" pitchFamily="34" charset="0"/>
              </a:endParaRPr>
            </a:p>
          </p:txBody>
        </p:sp>
        <p:cxnSp>
          <p:nvCxnSpPr>
            <p:cNvPr id="10" name="Straight Arrow Connector 9"/>
            <p:cNvCxnSpPr>
              <a:stCxn id="6" idx="2"/>
            </p:cNvCxnSpPr>
            <p:nvPr/>
          </p:nvCxnSpPr>
          <p:spPr bwMode="auto">
            <a:xfrm>
              <a:off x="1239258" y="2945082"/>
              <a:ext cx="356790" cy="68876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1" name="Straight Arrow Connector 10"/>
            <p:cNvCxnSpPr>
              <a:stCxn id="8" idx="2"/>
            </p:cNvCxnSpPr>
            <p:nvPr/>
          </p:nvCxnSpPr>
          <p:spPr bwMode="auto">
            <a:xfrm flipH="1">
              <a:off x="1908841" y="2945082"/>
              <a:ext cx="2" cy="700643"/>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2" name="Straight Arrow Connector 11"/>
            <p:cNvCxnSpPr>
              <a:stCxn id="7" idx="2"/>
            </p:cNvCxnSpPr>
            <p:nvPr/>
          </p:nvCxnSpPr>
          <p:spPr bwMode="auto">
            <a:xfrm flipH="1">
              <a:off x="2241466" y="2945082"/>
              <a:ext cx="356791" cy="68876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sp>
          <p:nvSpPr>
            <p:cNvPr id="13" name="TextBox 12"/>
            <p:cNvSpPr txBox="1"/>
            <p:nvPr/>
          </p:nvSpPr>
          <p:spPr>
            <a:xfrm>
              <a:off x="3441253" y="2134302"/>
              <a:ext cx="1535998" cy="369332"/>
            </a:xfrm>
            <a:prstGeom prst="rect">
              <a:avLst/>
            </a:prstGeom>
            <a:noFill/>
          </p:spPr>
          <p:txBody>
            <a:bodyPr wrap="none" rtlCol="0">
              <a:spAutoFit/>
            </a:bodyPr>
            <a:lstStyle/>
            <a:p>
              <a:pPr lvl="0" algn="ctr"/>
              <a:r>
                <a:rPr lang="da-DK" b="0">
                  <a:solidFill>
                    <a:srgbClr val="000000"/>
                  </a:solidFill>
                  <a:latin typeface="Segoe UI" panose="020B0502040204020203" pitchFamily="34" charset="0"/>
                  <a:cs typeface="Segoe UI" panose="020B0502040204020203" pitchFamily="34" charset="0"/>
                </a:rPr>
                <a:t>Hyper-V host</a:t>
              </a:r>
              <a:endParaRPr lang="da-DK" b="0" dirty="0">
                <a:solidFill>
                  <a:srgbClr val="000000"/>
                </a:solidFill>
                <a:latin typeface="Segoe UI" panose="020B0502040204020203" pitchFamily="34" charset="0"/>
                <a:cs typeface="Segoe UI" panose="020B0502040204020203" pitchFamily="34" charset="0"/>
              </a:endParaRPr>
            </a:p>
          </p:txBody>
        </p:sp>
        <p:sp>
          <p:nvSpPr>
            <p:cNvPr id="14" name="Rounded Rectangle 46"/>
            <p:cNvSpPr/>
            <p:nvPr/>
          </p:nvSpPr>
          <p:spPr bwMode="auto">
            <a:xfrm>
              <a:off x="709435" y="3645725"/>
              <a:ext cx="2398816" cy="563229"/>
            </a:xfrm>
            <a:prstGeom prst="round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da-DK" b="0">
                  <a:solidFill>
                    <a:srgbClr val="000000"/>
                  </a:solidFill>
                  <a:latin typeface="Segoe UI" panose="020B0502040204020203" pitchFamily="34" charset="0"/>
                  <a:cs typeface="Segoe UI" panose="020B0502040204020203" pitchFamily="34" charset="0"/>
                </a:rPr>
                <a:t>Virtual switch</a:t>
              </a:r>
              <a:endParaRPr lang="da-DK" b="0" dirty="0">
                <a:solidFill>
                  <a:srgbClr val="000000"/>
                </a:solidFill>
                <a:latin typeface="Segoe UI" panose="020B0502040204020203" pitchFamily="34" charset="0"/>
                <a:cs typeface="Segoe UI" panose="020B0502040204020203" pitchFamily="34" charset="0"/>
              </a:endParaRPr>
            </a:p>
          </p:txBody>
        </p:sp>
        <p:sp>
          <p:nvSpPr>
            <p:cNvPr id="15" name="Rounded Rectangle 47"/>
            <p:cNvSpPr/>
            <p:nvPr/>
          </p:nvSpPr>
          <p:spPr bwMode="auto">
            <a:xfrm>
              <a:off x="628453" y="4220830"/>
              <a:ext cx="2541652" cy="1223159"/>
            </a:xfrm>
            <a:prstGeom prst="round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da-DK" b="0">
                  <a:solidFill>
                    <a:srgbClr val="000000"/>
                  </a:solidFill>
                  <a:latin typeface="Segoe UI" panose="020B0502040204020203" pitchFamily="34" charset="0"/>
                  <a:cs typeface="Segoe UI" panose="020B0502040204020203" pitchFamily="34" charset="0"/>
                </a:rPr>
                <a:t>Teamed</a:t>
              </a:r>
              <a:br>
                <a:rPr lang="da-DK" b="0">
                  <a:solidFill>
                    <a:srgbClr val="000000"/>
                  </a:solidFill>
                  <a:latin typeface="Segoe UI" panose="020B0502040204020203" pitchFamily="34" charset="0"/>
                  <a:cs typeface="Segoe UI" panose="020B0502040204020203" pitchFamily="34" charset="0"/>
                </a:rPr>
              </a:br>
              <a:br>
                <a:rPr lang="da-DK" b="0">
                  <a:solidFill>
                    <a:srgbClr val="000000"/>
                  </a:solidFill>
                  <a:latin typeface="Segoe UI" panose="020B0502040204020203" pitchFamily="34" charset="0"/>
                  <a:cs typeface="Segoe UI" panose="020B0502040204020203" pitchFamily="34" charset="0"/>
                </a:rPr>
              </a:br>
              <a:br>
                <a:rPr lang="da-DK" b="0">
                  <a:solidFill>
                    <a:srgbClr val="000000"/>
                  </a:solidFill>
                  <a:latin typeface="Segoe UI" panose="020B0502040204020203" pitchFamily="34" charset="0"/>
                  <a:cs typeface="Segoe UI" panose="020B0502040204020203" pitchFamily="34" charset="0"/>
                </a:rPr>
              </a:br>
              <a:endParaRPr lang="da-DK" b="0" dirty="0">
                <a:solidFill>
                  <a:srgbClr val="000000"/>
                </a:solidFill>
                <a:latin typeface="Segoe UI" panose="020B0502040204020203" pitchFamily="34" charset="0"/>
                <a:cs typeface="Segoe UI" panose="020B0502040204020203" pitchFamily="34" charset="0"/>
              </a:endParaRPr>
            </a:p>
          </p:txBody>
        </p:sp>
        <p:cxnSp>
          <p:nvCxnSpPr>
            <p:cNvPr id="16" name="Straight Arrow Connector 15"/>
            <p:cNvCxnSpPr/>
            <p:nvPr/>
          </p:nvCxnSpPr>
          <p:spPr bwMode="auto">
            <a:xfrm>
              <a:off x="5093679" y="2923821"/>
              <a:ext cx="1706030"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7" name="Straight Arrow Connector 16"/>
            <p:cNvCxnSpPr/>
            <p:nvPr/>
          </p:nvCxnSpPr>
          <p:spPr bwMode="auto">
            <a:xfrm>
              <a:off x="4958009" y="3715588"/>
              <a:ext cx="1841700"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8" name="Straight Arrow Connector 17"/>
            <p:cNvCxnSpPr/>
            <p:nvPr/>
          </p:nvCxnSpPr>
          <p:spPr bwMode="auto">
            <a:xfrm flipV="1">
              <a:off x="5019461" y="4857458"/>
              <a:ext cx="1785186" cy="1"/>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9" name="Straight Arrow Connector 18"/>
            <p:cNvCxnSpPr/>
            <p:nvPr/>
          </p:nvCxnSpPr>
          <p:spPr bwMode="auto">
            <a:xfrm>
              <a:off x="5043382" y="5504840"/>
              <a:ext cx="1756327"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20" name="Straight Arrow Connector 19"/>
            <p:cNvCxnSpPr/>
            <p:nvPr/>
          </p:nvCxnSpPr>
          <p:spPr bwMode="auto">
            <a:xfrm>
              <a:off x="5028363" y="6191832"/>
              <a:ext cx="1799038"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sp>
          <p:nvSpPr>
            <p:cNvPr id="21" name="TextBox 20"/>
            <p:cNvSpPr txBox="1"/>
            <p:nvPr/>
          </p:nvSpPr>
          <p:spPr>
            <a:xfrm>
              <a:off x="6799709" y="2761464"/>
              <a:ext cx="1539204"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Management</a:t>
              </a:r>
              <a:endParaRPr lang="da-DK" b="0" dirty="0">
                <a:solidFill>
                  <a:srgbClr val="000000"/>
                </a:solidFill>
                <a:latin typeface="Segoe UI" panose="020B0502040204020203" pitchFamily="34" charset="0"/>
                <a:cs typeface="Segoe UI" panose="020B0502040204020203" pitchFamily="34" charset="0"/>
              </a:endParaRPr>
            </a:p>
          </p:txBody>
        </p:sp>
        <p:sp>
          <p:nvSpPr>
            <p:cNvPr id="22" name="TextBox 21"/>
            <p:cNvSpPr txBox="1"/>
            <p:nvPr/>
          </p:nvSpPr>
          <p:spPr>
            <a:xfrm>
              <a:off x="6804647" y="3522438"/>
              <a:ext cx="923651"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Backup</a:t>
              </a:r>
              <a:endParaRPr lang="da-DK" b="0"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6823932" y="4543191"/>
              <a:ext cx="965714"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Storage</a:t>
              </a:r>
              <a:endParaRPr lang="da-DK" b="0" dirty="0">
                <a:solidFill>
                  <a:srgbClr val="000000"/>
                </a:solidFill>
                <a:latin typeface="Segoe UI" panose="020B0502040204020203" pitchFamily="34" charset="0"/>
                <a:cs typeface="Segoe UI" panose="020B0502040204020203" pitchFamily="34" charset="0"/>
              </a:endParaRPr>
            </a:p>
          </p:txBody>
        </p:sp>
        <p:sp>
          <p:nvSpPr>
            <p:cNvPr id="24" name="TextBox 23"/>
            <p:cNvSpPr txBox="1"/>
            <p:nvPr/>
          </p:nvSpPr>
          <p:spPr>
            <a:xfrm>
              <a:off x="6889504" y="5291433"/>
              <a:ext cx="888192"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Cluster</a:t>
              </a:r>
              <a:endParaRPr lang="da-DK" b="0" dirty="0">
                <a:solidFill>
                  <a:srgbClr val="000000"/>
                </a:solidFill>
                <a:latin typeface="Segoe UI" panose="020B0502040204020203" pitchFamily="34" charset="0"/>
                <a:cs typeface="Segoe UI" panose="020B0502040204020203" pitchFamily="34" charset="0"/>
              </a:endParaRPr>
            </a:p>
          </p:txBody>
        </p:sp>
        <p:sp>
          <p:nvSpPr>
            <p:cNvPr id="25" name="TextBox 24"/>
            <p:cNvSpPr txBox="1"/>
            <p:nvPr/>
          </p:nvSpPr>
          <p:spPr>
            <a:xfrm>
              <a:off x="6892717" y="6007166"/>
              <a:ext cx="1180131"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Migration</a:t>
              </a:r>
              <a:endParaRPr lang="da-DK" b="0" dirty="0">
                <a:solidFill>
                  <a:srgbClr val="000000"/>
                </a:solidFill>
                <a:latin typeface="Segoe UI" panose="020B0502040204020203" pitchFamily="34" charset="0"/>
                <a:cs typeface="Segoe UI" panose="020B0502040204020203" pitchFamily="34" charset="0"/>
              </a:endParaRPr>
            </a:p>
          </p:txBody>
        </p:sp>
        <p:cxnSp>
          <p:nvCxnSpPr>
            <p:cNvPr id="26" name="Straight Arrow Connector 25"/>
            <p:cNvCxnSpPr/>
            <p:nvPr/>
          </p:nvCxnSpPr>
          <p:spPr bwMode="auto">
            <a:xfrm>
              <a:off x="5028363" y="4628008"/>
              <a:ext cx="1771346"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sp>
          <p:nvSpPr>
            <p:cNvPr id="27" name="Rectangle 26"/>
            <p:cNvSpPr/>
            <p:nvPr/>
          </p:nvSpPr>
          <p:spPr>
            <a:xfrm>
              <a:off x="690416" y="855215"/>
              <a:ext cx="8101891" cy="369332"/>
            </a:xfrm>
            <a:prstGeom prst="rect">
              <a:avLst/>
            </a:prstGeom>
          </p:spPr>
          <p:txBody>
            <a:bodyPr wrap="square">
              <a:spAutoFit/>
            </a:bodyPr>
            <a:lstStyle/>
            <a:p>
              <a:pPr lvl="0" algn="ctr"/>
              <a:r>
                <a:rPr lang="da-DK" b="0">
                  <a:solidFill>
                    <a:srgbClr val="000000"/>
                  </a:solidFill>
                  <a:latin typeface="Segoe UI" panose="020B0502040204020203" pitchFamily="34" charset="0"/>
                  <a:cs typeface="Segoe UI" panose="020B0502040204020203" pitchFamily="34" charset="0"/>
                </a:rPr>
                <a:t>Hyper-V physical host without converged networking</a:t>
              </a:r>
              <a:endParaRPr lang="en-CA" b="0" dirty="0">
                <a:solidFill>
                  <a:srgbClr val="000000"/>
                </a:solidFill>
                <a:latin typeface="Segoe UI" panose="020B0502040204020203" pitchFamily="34" charset="0"/>
                <a:cs typeface="Segoe UI" panose="020B0502040204020203" pitchFamily="34" charset="0"/>
              </a:endParaRPr>
            </a:p>
          </p:txBody>
        </p:sp>
        <p:grpSp>
          <p:nvGrpSpPr>
            <p:cNvPr id="28" name="Group 27"/>
            <p:cNvGrpSpPr/>
            <p:nvPr/>
          </p:nvGrpSpPr>
          <p:grpSpPr>
            <a:xfrm>
              <a:off x="761899" y="4443514"/>
              <a:ext cx="1368152" cy="1008112"/>
              <a:chOff x="1043608" y="260648"/>
              <a:chExt cx="1368152" cy="1008112"/>
            </a:xfrm>
          </p:grpSpPr>
          <p:cxnSp>
            <p:nvCxnSpPr>
              <p:cNvPr id="169" name="Straight Connector 168"/>
              <p:cNvCxnSpPr/>
              <p:nvPr/>
            </p:nvCxnSpPr>
            <p:spPr>
              <a:xfrm>
                <a:off x="1403648" y="620688"/>
                <a:ext cx="576064" cy="0"/>
              </a:xfrm>
              <a:prstGeom prst="line">
                <a:avLst/>
              </a:prstGeom>
              <a:noFill/>
              <a:ln w="9525" cap="flat" cmpd="sng" algn="ctr">
                <a:solidFill>
                  <a:srgbClr val="4F81BD">
                    <a:shade val="95000"/>
                    <a:satMod val="105000"/>
                  </a:srgbClr>
                </a:solidFill>
                <a:prstDash val="solid"/>
              </a:ln>
              <a:effectLst/>
            </p:spPr>
          </p:cxnSp>
          <p:cxnSp>
            <p:nvCxnSpPr>
              <p:cNvPr id="170" name="Straight Connector 169"/>
              <p:cNvCxnSpPr/>
              <p:nvPr/>
            </p:nvCxnSpPr>
            <p:spPr>
              <a:xfrm>
                <a:off x="1403648" y="620688"/>
                <a:ext cx="0" cy="432048"/>
              </a:xfrm>
              <a:prstGeom prst="line">
                <a:avLst/>
              </a:prstGeom>
              <a:noFill/>
              <a:ln w="9525" cap="flat" cmpd="sng" algn="ctr">
                <a:solidFill>
                  <a:srgbClr val="4F81BD">
                    <a:shade val="95000"/>
                    <a:satMod val="105000"/>
                  </a:srgbClr>
                </a:solidFill>
                <a:prstDash val="solid"/>
              </a:ln>
              <a:effectLst/>
            </p:spPr>
          </p:cxnSp>
          <p:cxnSp>
            <p:nvCxnSpPr>
              <p:cNvPr id="171" name="Straight Connector 170"/>
              <p:cNvCxnSpPr/>
              <p:nvPr/>
            </p:nvCxnSpPr>
            <p:spPr>
              <a:xfrm>
                <a:off x="1403648" y="1052736"/>
                <a:ext cx="216024" cy="0"/>
              </a:xfrm>
              <a:prstGeom prst="line">
                <a:avLst/>
              </a:prstGeom>
              <a:noFill/>
              <a:ln w="9525" cap="flat" cmpd="sng" algn="ctr">
                <a:solidFill>
                  <a:srgbClr val="4F81BD">
                    <a:shade val="95000"/>
                    <a:satMod val="105000"/>
                  </a:srgbClr>
                </a:solidFill>
                <a:prstDash val="solid"/>
              </a:ln>
              <a:effectLst/>
            </p:spPr>
          </p:cxnSp>
          <p:cxnSp>
            <p:nvCxnSpPr>
              <p:cNvPr id="172" name="Straight Connector 171"/>
              <p:cNvCxnSpPr/>
              <p:nvPr/>
            </p:nvCxnSpPr>
            <p:spPr>
              <a:xfrm>
                <a:off x="1619672" y="1052736"/>
                <a:ext cx="0" cy="0"/>
              </a:xfrm>
              <a:prstGeom prst="line">
                <a:avLst/>
              </a:prstGeom>
              <a:noFill/>
              <a:ln w="9525" cap="flat" cmpd="sng" algn="ctr">
                <a:solidFill>
                  <a:srgbClr val="4F81BD">
                    <a:shade val="95000"/>
                    <a:satMod val="105000"/>
                  </a:srgbClr>
                </a:solidFill>
                <a:prstDash val="solid"/>
              </a:ln>
              <a:effectLst/>
            </p:spPr>
          </p:cxnSp>
          <p:cxnSp>
            <p:nvCxnSpPr>
              <p:cNvPr id="173" name="Straight Connector 172"/>
              <p:cNvCxnSpPr/>
              <p:nvPr/>
            </p:nvCxnSpPr>
            <p:spPr>
              <a:xfrm>
                <a:off x="1619672" y="944724"/>
                <a:ext cx="0" cy="108012"/>
              </a:xfrm>
              <a:prstGeom prst="line">
                <a:avLst/>
              </a:prstGeom>
              <a:noFill/>
              <a:ln w="9525" cap="flat" cmpd="sng" algn="ctr">
                <a:solidFill>
                  <a:srgbClr val="4F81BD">
                    <a:shade val="95000"/>
                    <a:satMod val="105000"/>
                  </a:srgbClr>
                </a:solidFill>
                <a:prstDash val="solid"/>
              </a:ln>
              <a:effectLst/>
            </p:spPr>
          </p:cxnSp>
          <p:cxnSp>
            <p:nvCxnSpPr>
              <p:cNvPr id="174" name="Straight Connector 173"/>
              <p:cNvCxnSpPr/>
              <p:nvPr/>
            </p:nvCxnSpPr>
            <p:spPr>
              <a:xfrm>
                <a:off x="1691680" y="942992"/>
                <a:ext cx="0" cy="108012"/>
              </a:xfrm>
              <a:prstGeom prst="line">
                <a:avLst/>
              </a:prstGeom>
              <a:noFill/>
              <a:ln w="9525" cap="flat" cmpd="sng" algn="ctr">
                <a:solidFill>
                  <a:srgbClr val="4F81BD">
                    <a:shade val="95000"/>
                    <a:satMod val="105000"/>
                  </a:srgbClr>
                </a:solidFill>
                <a:prstDash val="solid"/>
              </a:ln>
              <a:effectLst/>
            </p:spPr>
          </p:cxnSp>
          <p:cxnSp>
            <p:nvCxnSpPr>
              <p:cNvPr id="175" name="Straight Connector 174"/>
              <p:cNvCxnSpPr/>
              <p:nvPr/>
            </p:nvCxnSpPr>
            <p:spPr>
              <a:xfrm flipH="1">
                <a:off x="1636032" y="944724"/>
                <a:ext cx="55648" cy="0"/>
              </a:xfrm>
              <a:prstGeom prst="line">
                <a:avLst/>
              </a:prstGeom>
              <a:noFill/>
              <a:ln w="9525" cap="flat" cmpd="sng" algn="ctr">
                <a:solidFill>
                  <a:srgbClr val="4F81BD">
                    <a:shade val="95000"/>
                    <a:satMod val="105000"/>
                  </a:srgbClr>
                </a:solidFill>
                <a:prstDash val="solid"/>
              </a:ln>
              <a:effectLst/>
            </p:spPr>
          </p:cxnSp>
          <p:cxnSp>
            <p:nvCxnSpPr>
              <p:cNvPr id="176" name="Straight Connector 175"/>
              <p:cNvCxnSpPr/>
              <p:nvPr/>
            </p:nvCxnSpPr>
            <p:spPr>
              <a:xfrm>
                <a:off x="1691680" y="1046228"/>
                <a:ext cx="216024" cy="0"/>
              </a:xfrm>
              <a:prstGeom prst="line">
                <a:avLst/>
              </a:prstGeom>
              <a:noFill/>
              <a:ln w="9525" cap="flat" cmpd="sng" algn="ctr">
                <a:solidFill>
                  <a:srgbClr val="4F81BD">
                    <a:shade val="95000"/>
                    <a:satMod val="105000"/>
                  </a:srgbClr>
                </a:solidFill>
                <a:prstDash val="solid"/>
              </a:ln>
              <a:effectLst/>
            </p:spPr>
          </p:cxnSp>
          <p:cxnSp>
            <p:nvCxnSpPr>
              <p:cNvPr id="177" name="Straight Connector 176"/>
              <p:cNvCxnSpPr/>
              <p:nvPr/>
            </p:nvCxnSpPr>
            <p:spPr>
              <a:xfrm flipH="1">
                <a:off x="1924064" y="938216"/>
                <a:ext cx="55648" cy="0"/>
              </a:xfrm>
              <a:prstGeom prst="line">
                <a:avLst/>
              </a:prstGeom>
              <a:noFill/>
              <a:ln w="9525" cap="flat" cmpd="sng" algn="ctr">
                <a:solidFill>
                  <a:srgbClr val="4F81BD">
                    <a:shade val="95000"/>
                    <a:satMod val="105000"/>
                  </a:srgbClr>
                </a:solidFill>
                <a:prstDash val="solid"/>
              </a:ln>
              <a:effectLst/>
            </p:spPr>
          </p:cxnSp>
          <p:cxnSp>
            <p:nvCxnSpPr>
              <p:cNvPr id="178" name="Straight Connector 177"/>
              <p:cNvCxnSpPr/>
              <p:nvPr/>
            </p:nvCxnSpPr>
            <p:spPr>
              <a:xfrm>
                <a:off x="1907704" y="945832"/>
                <a:ext cx="0" cy="118813"/>
              </a:xfrm>
              <a:prstGeom prst="line">
                <a:avLst/>
              </a:prstGeom>
              <a:noFill/>
              <a:ln w="9525" cap="flat" cmpd="sng" algn="ctr">
                <a:solidFill>
                  <a:srgbClr val="4F81BD">
                    <a:shade val="95000"/>
                    <a:satMod val="105000"/>
                  </a:srgbClr>
                </a:solidFill>
                <a:prstDash val="solid"/>
              </a:ln>
              <a:effectLst/>
            </p:spPr>
          </p:cxnSp>
          <p:cxnSp>
            <p:nvCxnSpPr>
              <p:cNvPr id="179" name="Straight Connector 178"/>
              <p:cNvCxnSpPr/>
              <p:nvPr/>
            </p:nvCxnSpPr>
            <p:spPr>
              <a:xfrm>
                <a:off x="1979712" y="944724"/>
                <a:ext cx="0" cy="258536"/>
              </a:xfrm>
              <a:prstGeom prst="line">
                <a:avLst/>
              </a:prstGeom>
              <a:noFill/>
              <a:ln w="9525" cap="flat" cmpd="sng" algn="ctr">
                <a:solidFill>
                  <a:srgbClr val="4F81BD">
                    <a:shade val="95000"/>
                    <a:satMod val="105000"/>
                  </a:srgbClr>
                </a:solidFill>
                <a:prstDash val="solid"/>
              </a:ln>
              <a:effectLst/>
            </p:spPr>
          </p:cxnSp>
          <p:cxnSp>
            <p:nvCxnSpPr>
              <p:cNvPr id="180" name="Straight Connector 179"/>
              <p:cNvCxnSpPr/>
              <p:nvPr/>
            </p:nvCxnSpPr>
            <p:spPr>
              <a:xfrm>
                <a:off x="1979712" y="512676"/>
                <a:ext cx="0" cy="108012"/>
              </a:xfrm>
              <a:prstGeom prst="line">
                <a:avLst/>
              </a:prstGeom>
              <a:noFill/>
              <a:ln w="9525" cap="flat" cmpd="sng" algn="ctr">
                <a:solidFill>
                  <a:srgbClr val="4F81BD">
                    <a:shade val="95000"/>
                    <a:satMod val="105000"/>
                  </a:srgbClr>
                </a:solidFill>
                <a:prstDash val="solid"/>
              </a:ln>
              <a:effectLst/>
            </p:spPr>
          </p:cxnSp>
          <p:cxnSp>
            <p:nvCxnSpPr>
              <p:cNvPr id="181" name="Straight Connector 180"/>
              <p:cNvCxnSpPr/>
              <p:nvPr/>
            </p:nvCxnSpPr>
            <p:spPr>
              <a:xfrm flipH="1">
                <a:off x="1979712" y="512676"/>
                <a:ext cx="207678" cy="0"/>
              </a:xfrm>
              <a:prstGeom prst="line">
                <a:avLst/>
              </a:prstGeom>
              <a:noFill/>
              <a:ln w="9525" cap="flat" cmpd="sng" algn="ctr">
                <a:solidFill>
                  <a:srgbClr val="4F81BD">
                    <a:shade val="95000"/>
                    <a:satMod val="105000"/>
                  </a:srgbClr>
                </a:solidFill>
                <a:prstDash val="solid"/>
              </a:ln>
              <a:effectLst/>
            </p:spPr>
          </p:cxnSp>
          <p:cxnSp>
            <p:nvCxnSpPr>
              <p:cNvPr id="182" name="Straight Connector 181"/>
              <p:cNvCxnSpPr/>
              <p:nvPr/>
            </p:nvCxnSpPr>
            <p:spPr>
              <a:xfrm>
                <a:off x="2180988" y="512676"/>
                <a:ext cx="0" cy="108012"/>
              </a:xfrm>
              <a:prstGeom prst="line">
                <a:avLst/>
              </a:prstGeom>
              <a:noFill/>
              <a:ln w="9525" cap="flat" cmpd="sng" algn="ctr">
                <a:solidFill>
                  <a:srgbClr val="4F81BD">
                    <a:shade val="95000"/>
                    <a:satMod val="105000"/>
                  </a:srgbClr>
                </a:solidFill>
                <a:prstDash val="solid"/>
              </a:ln>
              <a:effectLst/>
            </p:spPr>
          </p:cxnSp>
          <p:cxnSp>
            <p:nvCxnSpPr>
              <p:cNvPr id="183" name="Straight Connector 182"/>
              <p:cNvCxnSpPr/>
              <p:nvPr/>
            </p:nvCxnSpPr>
            <p:spPr>
              <a:xfrm flipH="1">
                <a:off x="2036972" y="622420"/>
                <a:ext cx="152400" cy="0"/>
              </a:xfrm>
              <a:prstGeom prst="line">
                <a:avLst/>
              </a:prstGeom>
              <a:noFill/>
              <a:ln w="9525" cap="flat" cmpd="sng" algn="ctr">
                <a:solidFill>
                  <a:srgbClr val="4F81BD">
                    <a:shade val="95000"/>
                    <a:satMod val="105000"/>
                  </a:srgbClr>
                </a:solidFill>
                <a:prstDash val="solid"/>
              </a:ln>
              <a:effectLst/>
            </p:spPr>
          </p:cxnSp>
          <p:cxnSp>
            <p:nvCxnSpPr>
              <p:cNvPr id="184" name="Straight Connector 183"/>
              <p:cNvCxnSpPr/>
              <p:nvPr/>
            </p:nvCxnSpPr>
            <p:spPr>
              <a:xfrm>
                <a:off x="2044440" y="620688"/>
                <a:ext cx="7280" cy="576064"/>
              </a:xfrm>
              <a:prstGeom prst="line">
                <a:avLst/>
              </a:prstGeom>
              <a:noFill/>
              <a:ln w="9525" cap="flat" cmpd="sng" algn="ctr">
                <a:solidFill>
                  <a:srgbClr val="4F81BD">
                    <a:shade val="95000"/>
                    <a:satMod val="105000"/>
                  </a:srgbClr>
                </a:solidFill>
                <a:prstDash val="solid"/>
              </a:ln>
              <a:effectLst/>
            </p:spPr>
          </p:cxnSp>
          <p:cxnSp>
            <p:nvCxnSpPr>
              <p:cNvPr id="185" name="Straight Connector 184"/>
              <p:cNvCxnSpPr/>
              <p:nvPr/>
            </p:nvCxnSpPr>
            <p:spPr>
              <a:xfrm flipH="1">
                <a:off x="2195736" y="1196752"/>
                <a:ext cx="55648" cy="0"/>
              </a:xfrm>
              <a:prstGeom prst="line">
                <a:avLst/>
              </a:prstGeom>
              <a:noFill/>
              <a:ln w="9525" cap="flat" cmpd="sng" algn="ctr">
                <a:solidFill>
                  <a:srgbClr val="4F81BD">
                    <a:shade val="95000"/>
                    <a:satMod val="105000"/>
                  </a:srgbClr>
                </a:solidFill>
                <a:prstDash val="solid"/>
              </a:ln>
              <a:effectLst/>
            </p:spPr>
          </p:cxnSp>
          <p:cxnSp>
            <p:nvCxnSpPr>
              <p:cNvPr id="186" name="Straight Connector 185"/>
              <p:cNvCxnSpPr/>
              <p:nvPr/>
            </p:nvCxnSpPr>
            <p:spPr>
              <a:xfrm flipH="1">
                <a:off x="1996072" y="1196752"/>
                <a:ext cx="55648" cy="0"/>
              </a:xfrm>
              <a:prstGeom prst="line">
                <a:avLst/>
              </a:prstGeom>
              <a:noFill/>
              <a:ln w="9525" cap="flat" cmpd="sng" algn="ctr">
                <a:solidFill>
                  <a:srgbClr val="4F81BD">
                    <a:shade val="95000"/>
                    <a:satMod val="105000"/>
                  </a:srgbClr>
                </a:solidFill>
                <a:prstDash val="solid"/>
              </a:ln>
              <a:effectLst/>
            </p:spPr>
          </p:cxnSp>
          <p:sp>
            <p:nvSpPr>
              <p:cNvPr id="187" name="Rectangle 186"/>
              <p:cNvSpPr/>
              <p:nvPr/>
            </p:nvSpPr>
            <p:spPr>
              <a:xfrm>
                <a:off x="1043608" y="260648"/>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b="0" kern="0" dirty="0">
                    <a:solidFill>
                      <a:prstClr val="black"/>
                    </a:solidFill>
                    <a:latin typeface="Segoe UI" panose="020B0502040204020203" pitchFamily="34" charset="0"/>
                    <a:cs typeface="Segoe UI" panose="020B0502040204020203" pitchFamily="34" charset="0"/>
                  </a:rPr>
                  <a:t>NIC</a:t>
                </a:r>
              </a:p>
            </p:txBody>
          </p:sp>
        </p:grpSp>
        <p:grpSp>
          <p:nvGrpSpPr>
            <p:cNvPr id="29" name="Group 28"/>
            <p:cNvGrpSpPr/>
            <p:nvPr/>
          </p:nvGrpSpPr>
          <p:grpSpPr>
            <a:xfrm>
              <a:off x="1778395" y="4472819"/>
              <a:ext cx="1368152" cy="1008112"/>
              <a:chOff x="1043608" y="260648"/>
              <a:chExt cx="1368152" cy="1008112"/>
            </a:xfrm>
          </p:grpSpPr>
          <p:cxnSp>
            <p:nvCxnSpPr>
              <p:cNvPr id="150" name="Straight Connector 149"/>
              <p:cNvCxnSpPr/>
              <p:nvPr/>
            </p:nvCxnSpPr>
            <p:spPr>
              <a:xfrm>
                <a:off x="1403648" y="620688"/>
                <a:ext cx="576064" cy="0"/>
              </a:xfrm>
              <a:prstGeom prst="line">
                <a:avLst/>
              </a:prstGeom>
              <a:noFill/>
              <a:ln w="9525" cap="flat" cmpd="sng" algn="ctr">
                <a:solidFill>
                  <a:srgbClr val="4F81BD">
                    <a:shade val="95000"/>
                    <a:satMod val="105000"/>
                  </a:srgbClr>
                </a:solidFill>
                <a:prstDash val="solid"/>
              </a:ln>
              <a:effectLst/>
            </p:spPr>
          </p:cxnSp>
          <p:cxnSp>
            <p:nvCxnSpPr>
              <p:cNvPr id="151" name="Straight Connector 150"/>
              <p:cNvCxnSpPr/>
              <p:nvPr/>
            </p:nvCxnSpPr>
            <p:spPr>
              <a:xfrm>
                <a:off x="1403648" y="620688"/>
                <a:ext cx="0" cy="432048"/>
              </a:xfrm>
              <a:prstGeom prst="line">
                <a:avLst/>
              </a:prstGeom>
              <a:noFill/>
              <a:ln w="9525" cap="flat" cmpd="sng" algn="ctr">
                <a:solidFill>
                  <a:srgbClr val="4F81BD">
                    <a:shade val="95000"/>
                    <a:satMod val="105000"/>
                  </a:srgbClr>
                </a:solidFill>
                <a:prstDash val="solid"/>
              </a:ln>
              <a:effectLst/>
            </p:spPr>
          </p:cxnSp>
          <p:cxnSp>
            <p:nvCxnSpPr>
              <p:cNvPr id="152" name="Straight Connector 151"/>
              <p:cNvCxnSpPr/>
              <p:nvPr/>
            </p:nvCxnSpPr>
            <p:spPr>
              <a:xfrm>
                <a:off x="1403648" y="1052736"/>
                <a:ext cx="216024" cy="0"/>
              </a:xfrm>
              <a:prstGeom prst="line">
                <a:avLst/>
              </a:prstGeom>
              <a:noFill/>
              <a:ln w="9525" cap="flat" cmpd="sng" algn="ctr">
                <a:solidFill>
                  <a:srgbClr val="4F81BD">
                    <a:shade val="95000"/>
                    <a:satMod val="105000"/>
                  </a:srgbClr>
                </a:solidFill>
                <a:prstDash val="solid"/>
              </a:ln>
              <a:effectLst/>
            </p:spPr>
          </p:cxnSp>
          <p:cxnSp>
            <p:nvCxnSpPr>
              <p:cNvPr id="153" name="Straight Connector 152"/>
              <p:cNvCxnSpPr/>
              <p:nvPr/>
            </p:nvCxnSpPr>
            <p:spPr>
              <a:xfrm>
                <a:off x="1619672" y="1052736"/>
                <a:ext cx="0" cy="0"/>
              </a:xfrm>
              <a:prstGeom prst="line">
                <a:avLst/>
              </a:prstGeom>
              <a:noFill/>
              <a:ln w="9525" cap="flat" cmpd="sng" algn="ctr">
                <a:solidFill>
                  <a:srgbClr val="4F81BD">
                    <a:shade val="95000"/>
                    <a:satMod val="105000"/>
                  </a:srgbClr>
                </a:solidFill>
                <a:prstDash val="solid"/>
              </a:ln>
              <a:effectLst/>
            </p:spPr>
          </p:cxnSp>
          <p:cxnSp>
            <p:nvCxnSpPr>
              <p:cNvPr id="154" name="Straight Connector 153"/>
              <p:cNvCxnSpPr/>
              <p:nvPr/>
            </p:nvCxnSpPr>
            <p:spPr>
              <a:xfrm>
                <a:off x="1619672" y="944724"/>
                <a:ext cx="0" cy="108012"/>
              </a:xfrm>
              <a:prstGeom prst="line">
                <a:avLst/>
              </a:prstGeom>
              <a:noFill/>
              <a:ln w="9525" cap="flat" cmpd="sng" algn="ctr">
                <a:solidFill>
                  <a:srgbClr val="4F81BD">
                    <a:shade val="95000"/>
                    <a:satMod val="105000"/>
                  </a:srgbClr>
                </a:solidFill>
                <a:prstDash val="solid"/>
              </a:ln>
              <a:effectLst/>
            </p:spPr>
          </p:cxnSp>
          <p:cxnSp>
            <p:nvCxnSpPr>
              <p:cNvPr id="155" name="Straight Connector 154"/>
              <p:cNvCxnSpPr/>
              <p:nvPr/>
            </p:nvCxnSpPr>
            <p:spPr>
              <a:xfrm>
                <a:off x="1691680" y="942992"/>
                <a:ext cx="0" cy="108012"/>
              </a:xfrm>
              <a:prstGeom prst="line">
                <a:avLst/>
              </a:prstGeom>
              <a:noFill/>
              <a:ln w="9525" cap="flat" cmpd="sng" algn="ctr">
                <a:solidFill>
                  <a:srgbClr val="4F81BD">
                    <a:shade val="95000"/>
                    <a:satMod val="105000"/>
                  </a:srgbClr>
                </a:solidFill>
                <a:prstDash val="solid"/>
              </a:ln>
              <a:effectLst/>
            </p:spPr>
          </p:cxnSp>
          <p:cxnSp>
            <p:nvCxnSpPr>
              <p:cNvPr id="156" name="Straight Connector 155"/>
              <p:cNvCxnSpPr/>
              <p:nvPr/>
            </p:nvCxnSpPr>
            <p:spPr>
              <a:xfrm flipH="1">
                <a:off x="1636032" y="944724"/>
                <a:ext cx="55648" cy="0"/>
              </a:xfrm>
              <a:prstGeom prst="line">
                <a:avLst/>
              </a:prstGeom>
              <a:noFill/>
              <a:ln w="9525" cap="flat" cmpd="sng" algn="ctr">
                <a:solidFill>
                  <a:srgbClr val="4F81BD">
                    <a:shade val="95000"/>
                    <a:satMod val="105000"/>
                  </a:srgbClr>
                </a:solidFill>
                <a:prstDash val="solid"/>
              </a:ln>
              <a:effectLst/>
            </p:spPr>
          </p:cxnSp>
          <p:cxnSp>
            <p:nvCxnSpPr>
              <p:cNvPr id="157" name="Straight Connector 156"/>
              <p:cNvCxnSpPr/>
              <p:nvPr/>
            </p:nvCxnSpPr>
            <p:spPr>
              <a:xfrm>
                <a:off x="1691680" y="1046228"/>
                <a:ext cx="216024" cy="0"/>
              </a:xfrm>
              <a:prstGeom prst="line">
                <a:avLst/>
              </a:prstGeom>
              <a:noFill/>
              <a:ln w="9525" cap="flat" cmpd="sng" algn="ctr">
                <a:solidFill>
                  <a:srgbClr val="4F81BD">
                    <a:shade val="95000"/>
                    <a:satMod val="105000"/>
                  </a:srgbClr>
                </a:solidFill>
                <a:prstDash val="solid"/>
              </a:ln>
              <a:effectLst/>
            </p:spPr>
          </p:cxnSp>
          <p:cxnSp>
            <p:nvCxnSpPr>
              <p:cNvPr id="158" name="Straight Connector 157"/>
              <p:cNvCxnSpPr/>
              <p:nvPr/>
            </p:nvCxnSpPr>
            <p:spPr>
              <a:xfrm flipH="1">
                <a:off x="1924064" y="938216"/>
                <a:ext cx="55648" cy="0"/>
              </a:xfrm>
              <a:prstGeom prst="line">
                <a:avLst/>
              </a:prstGeom>
              <a:noFill/>
              <a:ln w="9525" cap="flat" cmpd="sng" algn="ctr">
                <a:solidFill>
                  <a:srgbClr val="4F81BD">
                    <a:shade val="95000"/>
                    <a:satMod val="105000"/>
                  </a:srgbClr>
                </a:solidFill>
                <a:prstDash val="solid"/>
              </a:ln>
              <a:effectLst/>
            </p:spPr>
          </p:cxnSp>
          <p:cxnSp>
            <p:nvCxnSpPr>
              <p:cNvPr id="159" name="Straight Connector 158"/>
              <p:cNvCxnSpPr/>
              <p:nvPr/>
            </p:nvCxnSpPr>
            <p:spPr>
              <a:xfrm>
                <a:off x="1907704" y="945832"/>
                <a:ext cx="0" cy="118813"/>
              </a:xfrm>
              <a:prstGeom prst="line">
                <a:avLst/>
              </a:prstGeom>
              <a:noFill/>
              <a:ln w="9525" cap="flat" cmpd="sng" algn="ctr">
                <a:solidFill>
                  <a:srgbClr val="4F81BD">
                    <a:shade val="95000"/>
                    <a:satMod val="105000"/>
                  </a:srgbClr>
                </a:solidFill>
                <a:prstDash val="solid"/>
              </a:ln>
              <a:effectLst/>
            </p:spPr>
          </p:cxnSp>
          <p:cxnSp>
            <p:nvCxnSpPr>
              <p:cNvPr id="160" name="Straight Connector 159"/>
              <p:cNvCxnSpPr/>
              <p:nvPr/>
            </p:nvCxnSpPr>
            <p:spPr>
              <a:xfrm>
                <a:off x="1979712" y="944724"/>
                <a:ext cx="0" cy="258536"/>
              </a:xfrm>
              <a:prstGeom prst="line">
                <a:avLst/>
              </a:prstGeom>
              <a:noFill/>
              <a:ln w="9525" cap="flat" cmpd="sng" algn="ctr">
                <a:solidFill>
                  <a:srgbClr val="4F81BD">
                    <a:shade val="95000"/>
                    <a:satMod val="105000"/>
                  </a:srgbClr>
                </a:solidFill>
                <a:prstDash val="solid"/>
              </a:ln>
              <a:effectLst/>
            </p:spPr>
          </p:cxnSp>
          <p:cxnSp>
            <p:nvCxnSpPr>
              <p:cNvPr id="161" name="Straight Connector 160"/>
              <p:cNvCxnSpPr/>
              <p:nvPr/>
            </p:nvCxnSpPr>
            <p:spPr>
              <a:xfrm>
                <a:off x="1979712" y="512676"/>
                <a:ext cx="0" cy="108012"/>
              </a:xfrm>
              <a:prstGeom prst="line">
                <a:avLst/>
              </a:prstGeom>
              <a:noFill/>
              <a:ln w="9525" cap="flat" cmpd="sng" algn="ctr">
                <a:solidFill>
                  <a:srgbClr val="4F81BD">
                    <a:shade val="95000"/>
                    <a:satMod val="105000"/>
                  </a:srgbClr>
                </a:solidFill>
                <a:prstDash val="solid"/>
              </a:ln>
              <a:effectLst/>
            </p:spPr>
          </p:cxnSp>
          <p:cxnSp>
            <p:nvCxnSpPr>
              <p:cNvPr id="162" name="Straight Connector 161"/>
              <p:cNvCxnSpPr/>
              <p:nvPr/>
            </p:nvCxnSpPr>
            <p:spPr>
              <a:xfrm flipH="1">
                <a:off x="1979712" y="512676"/>
                <a:ext cx="207678" cy="0"/>
              </a:xfrm>
              <a:prstGeom prst="line">
                <a:avLst/>
              </a:prstGeom>
              <a:noFill/>
              <a:ln w="9525" cap="flat" cmpd="sng" algn="ctr">
                <a:solidFill>
                  <a:srgbClr val="4F81BD">
                    <a:shade val="95000"/>
                    <a:satMod val="105000"/>
                  </a:srgbClr>
                </a:solidFill>
                <a:prstDash val="solid"/>
              </a:ln>
              <a:effectLst/>
            </p:spPr>
          </p:cxnSp>
          <p:cxnSp>
            <p:nvCxnSpPr>
              <p:cNvPr id="163" name="Straight Connector 162"/>
              <p:cNvCxnSpPr/>
              <p:nvPr/>
            </p:nvCxnSpPr>
            <p:spPr>
              <a:xfrm>
                <a:off x="2180988" y="512676"/>
                <a:ext cx="0" cy="108012"/>
              </a:xfrm>
              <a:prstGeom prst="line">
                <a:avLst/>
              </a:prstGeom>
              <a:noFill/>
              <a:ln w="9525" cap="flat" cmpd="sng" algn="ctr">
                <a:solidFill>
                  <a:srgbClr val="4F81BD">
                    <a:shade val="95000"/>
                    <a:satMod val="105000"/>
                  </a:srgbClr>
                </a:solidFill>
                <a:prstDash val="solid"/>
              </a:ln>
              <a:effectLst/>
            </p:spPr>
          </p:cxnSp>
          <p:cxnSp>
            <p:nvCxnSpPr>
              <p:cNvPr id="164" name="Straight Connector 163"/>
              <p:cNvCxnSpPr/>
              <p:nvPr/>
            </p:nvCxnSpPr>
            <p:spPr>
              <a:xfrm flipH="1">
                <a:off x="2036972" y="622420"/>
                <a:ext cx="152400" cy="0"/>
              </a:xfrm>
              <a:prstGeom prst="line">
                <a:avLst/>
              </a:prstGeom>
              <a:noFill/>
              <a:ln w="9525" cap="flat" cmpd="sng" algn="ctr">
                <a:solidFill>
                  <a:srgbClr val="4F81BD">
                    <a:shade val="95000"/>
                    <a:satMod val="105000"/>
                  </a:srgbClr>
                </a:solidFill>
                <a:prstDash val="solid"/>
              </a:ln>
              <a:effectLst/>
            </p:spPr>
          </p:cxnSp>
          <p:cxnSp>
            <p:nvCxnSpPr>
              <p:cNvPr id="165" name="Straight Connector 164"/>
              <p:cNvCxnSpPr/>
              <p:nvPr/>
            </p:nvCxnSpPr>
            <p:spPr>
              <a:xfrm>
                <a:off x="2044440" y="620688"/>
                <a:ext cx="7280" cy="576064"/>
              </a:xfrm>
              <a:prstGeom prst="line">
                <a:avLst/>
              </a:prstGeom>
              <a:noFill/>
              <a:ln w="9525" cap="flat" cmpd="sng" algn="ctr">
                <a:solidFill>
                  <a:srgbClr val="4F81BD">
                    <a:shade val="95000"/>
                    <a:satMod val="105000"/>
                  </a:srgbClr>
                </a:solidFill>
                <a:prstDash val="solid"/>
              </a:ln>
              <a:effectLst/>
            </p:spPr>
          </p:cxnSp>
          <p:cxnSp>
            <p:nvCxnSpPr>
              <p:cNvPr id="166" name="Straight Connector 165"/>
              <p:cNvCxnSpPr/>
              <p:nvPr/>
            </p:nvCxnSpPr>
            <p:spPr>
              <a:xfrm flipH="1">
                <a:off x="2195736" y="1196752"/>
                <a:ext cx="55648" cy="0"/>
              </a:xfrm>
              <a:prstGeom prst="line">
                <a:avLst/>
              </a:prstGeom>
              <a:noFill/>
              <a:ln w="9525" cap="flat" cmpd="sng" algn="ctr">
                <a:solidFill>
                  <a:srgbClr val="4F81BD">
                    <a:shade val="95000"/>
                    <a:satMod val="105000"/>
                  </a:srgbClr>
                </a:solidFill>
                <a:prstDash val="solid"/>
              </a:ln>
              <a:effectLst/>
            </p:spPr>
          </p:cxnSp>
          <p:cxnSp>
            <p:nvCxnSpPr>
              <p:cNvPr id="167" name="Straight Connector 166"/>
              <p:cNvCxnSpPr/>
              <p:nvPr/>
            </p:nvCxnSpPr>
            <p:spPr>
              <a:xfrm flipH="1">
                <a:off x="1996072" y="1196752"/>
                <a:ext cx="55648" cy="0"/>
              </a:xfrm>
              <a:prstGeom prst="line">
                <a:avLst/>
              </a:prstGeom>
              <a:noFill/>
              <a:ln w="9525" cap="flat" cmpd="sng" algn="ctr">
                <a:solidFill>
                  <a:srgbClr val="4F81BD">
                    <a:shade val="95000"/>
                    <a:satMod val="105000"/>
                  </a:srgbClr>
                </a:solidFill>
                <a:prstDash val="solid"/>
              </a:ln>
              <a:effectLst/>
            </p:spPr>
          </p:cxnSp>
          <p:sp>
            <p:nvSpPr>
              <p:cNvPr id="168" name="Rectangle 167"/>
              <p:cNvSpPr/>
              <p:nvPr/>
            </p:nvSpPr>
            <p:spPr>
              <a:xfrm>
                <a:off x="1043608" y="260648"/>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b="0" kern="0" dirty="0">
                    <a:solidFill>
                      <a:prstClr val="black"/>
                    </a:solidFill>
                    <a:latin typeface="Segoe UI" panose="020B0502040204020203" pitchFamily="34" charset="0"/>
                    <a:cs typeface="Segoe UI" panose="020B0502040204020203" pitchFamily="34" charset="0"/>
                  </a:rPr>
                  <a:t>NIC</a:t>
                </a:r>
              </a:p>
            </p:txBody>
          </p:sp>
        </p:grpSp>
        <p:grpSp>
          <p:nvGrpSpPr>
            <p:cNvPr id="30" name="Group 29"/>
            <p:cNvGrpSpPr/>
            <p:nvPr/>
          </p:nvGrpSpPr>
          <p:grpSpPr>
            <a:xfrm>
              <a:off x="3887924" y="2345369"/>
              <a:ext cx="1368152" cy="1008112"/>
              <a:chOff x="4788024" y="433248"/>
              <a:chExt cx="1368152" cy="1008112"/>
            </a:xfrm>
            <a:noFill/>
          </p:grpSpPr>
          <p:sp>
            <p:nvSpPr>
              <p:cNvPr id="131" name="Rectangle 130"/>
              <p:cNvSpPr/>
              <p:nvPr/>
            </p:nvSpPr>
            <p:spPr>
              <a:xfrm>
                <a:off x="4788024" y="433248"/>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kern="0" dirty="0">
                    <a:solidFill>
                      <a:srgbClr val="FFFFFF"/>
                    </a:solidFill>
                    <a:latin typeface="Segoe UI" panose="020B0502040204020203" pitchFamily="34" charset="0"/>
                    <a:cs typeface="Segoe UI" panose="020B0502040204020203" pitchFamily="34" charset="0"/>
                  </a:rPr>
                  <a:t>NIC</a:t>
                </a:r>
              </a:p>
            </p:txBody>
          </p:sp>
          <p:grpSp>
            <p:nvGrpSpPr>
              <p:cNvPr id="132" name="Group 131"/>
              <p:cNvGrpSpPr/>
              <p:nvPr/>
            </p:nvGrpSpPr>
            <p:grpSpPr>
              <a:xfrm>
                <a:off x="5148064" y="685276"/>
                <a:ext cx="785724" cy="690584"/>
                <a:chOff x="5148064" y="685276"/>
                <a:chExt cx="785724" cy="690584"/>
              </a:xfrm>
              <a:grpFill/>
            </p:grpSpPr>
            <p:cxnSp>
              <p:nvCxnSpPr>
                <p:cNvPr id="133" name="Straight Connector 132"/>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134" name="Straight Connector 133"/>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135" name="Straight Connector 134"/>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136" name="Straight Connector 135"/>
                <p:cNvCxnSpPr/>
                <p:nvPr/>
              </p:nvCxnSpPr>
              <p:spPr>
                <a:xfrm>
                  <a:off x="5364088" y="1225336"/>
                  <a:ext cx="0" cy="0"/>
                </a:xfrm>
                <a:prstGeom prst="line">
                  <a:avLst/>
                </a:prstGeom>
                <a:grpFill/>
                <a:ln w="9525" cap="flat" cmpd="sng" algn="ctr">
                  <a:solidFill>
                    <a:schemeClr val="bg1"/>
                  </a:solidFill>
                  <a:prstDash val="solid"/>
                </a:ln>
                <a:effectLst/>
              </p:spPr>
            </p:cxnSp>
            <p:cxnSp>
              <p:nvCxnSpPr>
                <p:cNvPr id="137" name="Straight Connector 136"/>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138" name="Straight Connector 137"/>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139" name="Straight Connector 138"/>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140" name="Straight Connector 139"/>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141" name="Straight Connector 140"/>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142" name="Straight Connector 141"/>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143" name="Straight Connector 142"/>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144" name="Straight Connector 143"/>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145" name="Straight Connector 144"/>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146" name="Straight Connector 145"/>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147" name="Straight Connector 146"/>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148" name="Straight Connector 147"/>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149" name="Straight Connector 148"/>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nvGrpSpPr>
            <p:cNvPr id="31" name="Group 30"/>
            <p:cNvGrpSpPr/>
            <p:nvPr/>
          </p:nvGrpSpPr>
          <p:grpSpPr>
            <a:xfrm>
              <a:off x="3887924" y="3211532"/>
              <a:ext cx="1368152" cy="1008112"/>
              <a:chOff x="4788024" y="433248"/>
              <a:chExt cx="1368152" cy="1008112"/>
            </a:xfrm>
            <a:noFill/>
          </p:grpSpPr>
          <p:sp>
            <p:nvSpPr>
              <p:cNvPr id="112" name="Rectangle 111"/>
              <p:cNvSpPr/>
              <p:nvPr/>
            </p:nvSpPr>
            <p:spPr>
              <a:xfrm>
                <a:off x="4788024" y="433248"/>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kern="0" dirty="0">
                    <a:solidFill>
                      <a:srgbClr val="FFFFFF"/>
                    </a:solidFill>
                    <a:latin typeface="Segoe UI" panose="020B0502040204020203" pitchFamily="34" charset="0"/>
                    <a:cs typeface="Segoe UI" panose="020B0502040204020203" pitchFamily="34" charset="0"/>
                  </a:rPr>
                  <a:t>NIC</a:t>
                </a:r>
              </a:p>
            </p:txBody>
          </p:sp>
          <p:grpSp>
            <p:nvGrpSpPr>
              <p:cNvPr id="113" name="Group 112"/>
              <p:cNvGrpSpPr/>
              <p:nvPr/>
            </p:nvGrpSpPr>
            <p:grpSpPr>
              <a:xfrm>
                <a:off x="5148064" y="685276"/>
                <a:ext cx="785724" cy="690584"/>
                <a:chOff x="5148064" y="685276"/>
                <a:chExt cx="785724" cy="690584"/>
              </a:xfrm>
              <a:grpFill/>
            </p:grpSpPr>
            <p:cxnSp>
              <p:nvCxnSpPr>
                <p:cNvPr id="114" name="Straight Connector 113"/>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115" name="Straight Connector 114"/>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116" name="Straight Connector 115"/>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117" name="Straight Connector 116"/>
                <p:cNvCxnSpPr/>
                <p:nvPr/>
              </p:nvCxnSpPr>
              <p:spPr>
                <a:xfrm>
                  <a:off x="5364088" y="1225336"/>
                  <a:ext cx="0" cy="0"/>
                </a:xfrm>
                <a:prstGeom prst="line">
                  <a:avLst/>
                </a:prstGeom>
                <a:grpFill/>
                <a:ln w="9525" cap="flat" cmpd="sng" algn="ctr">
                  <a:solidFill>
                    <a:schemeClr val="bg1"/>
                  </a:solidFill>
                  <a:prstDash val="solid"/>
                </a:ln>
                <a:effectLst/>
              </p:spPr>
            </p:cxnSp>
            <p:cxnSp>
              <p:nvCxnSpPr>
                <p:cNvPr id="118" name="Straight Connector 117"/>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119" name="Straight Connector 118"/>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120" name="Straight Connector 119"/>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121" name="Straight Connector 120"/>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122" name="Straight Connector 121"/>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123" name="Straight Connector 122"/>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124" name="Straight Connector 123"/>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125" name="Straight Connector 124"/>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126" name="Straight Connector 125"/>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127" name="Straight Connector 126"/>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128" name="Straight Connector 127"/>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129" name="Straight Connector 128"/>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130" name="Straight Connector 129"/>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nvGrpSpPr>
            <p:cNvPr id="32" name="Group 31"/>
            <p:cNvGrpSpPr/>
            <p:nvPr/>
          </p:nvGrpSpPr>
          <p:grpSpPr>
            <a:xfrm>
              <a:off x="3099908" y="4210428"/>
              <a:ext cx="1368152" cy="1008112"/>
              <a:chOff x="4794009" y="482394"/>
              <a:chExt cx="1368152" cy="1008112"/>
            </a:xfrm>
            <a:noFill/>
          </p:grpSpPr>
          <p:grpSp>
            <p:nvGrpSpPr>
              <p:cNvPr id="93" name="Group 92"/>
              <p:cNvGrpSpPr/>
              <p:nvPr/>
            </p:nvGrpSpPr>
            <p:grpSpPr>
              <a:xfrm>
                <a:off x="5148064" y="685276"/>
                <a:ext cx="785724" cy="690584"/>
                <a:chOff x="5148064" y="685276"/>
                <a:chExt cx="785724" cy="690584"/>
              </a:xfrm>
              <a:grpFill/>
            </p:grpSpPr>
            <p:cxnSp>
              <p:nvCxnSpPr>
                <p:cNvPr id="95" name="Straight Connector 94"/>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96" name="Straight Connector 95"/>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97" name="Straight Connector 96"/>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98" name="Straight Connector 97"/>
                <p:cNvCxnSpPr/>
                <p:nvPr/>
              </p:nvCxnSpPr>
              <p:spPr>
                <a:xfrm>
                  <a:off x="5364088" y="1225336"/>
                  <a:ext cx="0" cy="0"/>
                </a:xfrm>
                <a:prstGeom prst="line">
                  <a:avLst/>
                </a:prstGeom>
                <a:grpFill/>
                <a:ln w="9525" cap="flat" cmpd="sng" algn="ctr">
                  <a:solidFill>
                    <a:schemeClr val="bg1"/>
                  </a:solidFill>
                  <a:prstDash val="solid"/>
                </a:ln>
                <a:effectLst/>
              </p:spPr>
            </p:cxnSp>
            <p:cxnSp>
              <p:nvCxnSpPr>
                <p:cNvPr id="99" name="Straight Connector 98"/>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100" name="Straight Connector 99"/>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101" name="Straight Connector 100"/>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102" name="Straight Connector 101"/>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103" name="Straight Connector 102"/>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104" name="Straight Connector 103"/>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105" name="Straight Connector 104"/>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106" name="Straight Connector 105"/>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107" name="Straight Connector 106"/>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108" name="Straight Connector 107"/>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109" name="Straight Connector 108"/>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110" name="Straight Connector 109"/>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111" name="Straight Connector 110"/>
                <p:cNvCxnSpPr/>
                <p:nvPr/>
              </p:nvCxnSpPr>
              <p:spPr>
                <a:xfrm flipH="1">
                  <a:off x="5740488" y="1369352"/>
                  <a:ext cx="55648" cy="0"/>
                </a:xfrm>
                <a:prstGeom prst="line">
                  <a:avLst/>
                </a:prstGeom>
                <a:grpFill/>
                <a:ln w="9525" cap="flat" cmpd="sng" algn="ctr">
                  <a:solidFill>
                    <a:schemeClr val="bg1"/>
                  </a:solidFill>
                  <a:prstDash val="solid"/>
                </a:ln>
                <a:effectLst/>
              </p:spPr>
            </p:cxnSp>
          </p:grpSp>
          <p:sp>
            <p:nvSpPr>
              <p:cNvPr id="94" name="Rectangle 93"/>
              <p:cNvSpPr/>
              <p:nvPr/>
            </p:nvSpPr>
            <p:spPr>
              <a:xfrm>
                <a:off x="4794009" y="482394"/>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RDMA</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grpSp>
        <p:grpSp>
          <p:nvGrpSpPr>
            <p:cNvPr id="33" name="Group 32"/>
            <p:cNvGrpSpPr/>
            <p:nvPr/>
          </p:nvGrpSpPr>
          <p:grpSpPr>
            <a:xfrm>
              <a:off x="3949897" y="4239399"/>
              <a:ext cx="1368152" cy="1008112"/>
              <a:chOff x="4788024" y="500373"/>
              <a:chExt cx="1368152" cy="1008112"/>
            </a:xfrm>
            <a:noFill/>
          </p:grpSpPr>
          <p:sp>
            <p:nvSpPr>
              <p:cNvPr id="74" name="Rectangle 73"/>
              <p:cNvSpPr/>
              <p:nvPr/>
            </p:nvSpPr>
            <p:spPr>
              <a:xfrm>
                <a:off x="4788024" y="500373"/>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RDMA</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grpSp>
            <p:nvGrpSpPr>
              <p:cNvPr id="75" name="Group 74"/>
              <p:cNvGrpSpPr/>
              <p:nvPr/>
            </p:nvGrpSpPr>
            <p:grpSpPr>
              <a:xfrm>
                <a:off x="5148064" y="685276"/>
                <a:ext cx="785724" cy="690584"/>
                <a:chOff x="5148064" y="685276"/>
                <a:chExt cx="785724" cy="690584"/>
              </a:xfrm>
              <a:grpFill/>
            </p:grpSpPr>
            <p:cxnSp>
              <p:nvCxnSpPr>
                <p:cNvPr id="76" name="Straight Connector 75"/>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77" name="Straight Connector 76"/>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78" name="Straight Connector 77"/>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79" name="Straight Connector 78"/>
                <p:cNvCxnSpPr/>
                <p:nvPr/>
              </p:nvCxnSpPr>
              <p:spPr>
                <a:xfrm>
                  <a:off x="5364088" y="1225336"/>
                  <a:ext cx="0" cy="0"/>
                </a:xfrm>
                <a:prstGeom prst="line">
                  <a:avLst/>
                </a:prstGeom>
                <a:grpFill/>
                <a:ln w="9525" cap="flat" cmpd="sng" algn="ctr">
                  <a:solidFill>
                    <a:schemeClr val="bg1"/>
                  </a:solidFill>
                  <a:prstDash val="solid"/>
                </a:ln>
                <a:effectLst/>
              </p:spPr>
            </p:cxnSp>
            <p:cxnSp>
              <p:nvCxnSpPr>
                <p:cNvPr id="80" name="Straight Connector 79"/>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81" name="Straight Connector 80"/>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82" name="Straight Connector 81"/>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83" name="Straight Connector 82"/>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84" name="Straight Connector 83"/>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85" name="Straight Connector 84"/>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86" name="Straight Connector 85"/>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87" name="Straight Connector 86"/>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88" name="Straight Connector 87"/>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89" name="Straight Connector 88"/>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90" name="Straight Connector 89"/>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91" name="Straight Connector 90"/>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92" name="Straight Connector 91"/>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nvGrpSpPr>
            <p:cNvPr id="34" name="Group 33"/>
            <p:cNvGrpSpPr/>
            <p:nvPr/>
          </p:nvGrpSpPr>
          <p:grpSpPr>
            <a:xfrm>
              <a:off x="3932312" y="4856768"/>
              <a:ext cx="1368152" cy="1008112"/>
              <a:chOff x="4788024" y="433248"/>
              <a:chExt cx="1368152" cy="1008112"/>
            </a:xfrm>
            <a:noFill/>
          </p:grpSpPr>
          <p:sp>
            <p:nvSpPr>
              <p:cNvPr id="55" name="Rectangle 54"/>
              <p:cNvSpPr/>
              <p:nvPr/>
            </p:nvSpPr>
            <p:spPr>
              <a:xfrm>
                <a:off x="4788024" y="433248"/>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kern="0" dirty="0">
                    <a:solidFill>
                      <a:srgbClr val="FFFFFF"/>
                    </a:solidFill>
                    <a:latin typeface="Segoe UI" panose="020B0502040204020203" pitchFamily="34" charset="0"/>
                    <a:cs typeface="Segoe UI" panose="020B0502040204020203" pitchFamily="34" charset="0"/>
                  </a:rPr>
                  <a:t>NIC</a:t>
                </a:r>
              </a:p>
            </p:txBody>
          </p:sp>
          <p:grpSp>
            <p:nvGrpSpPr>
              <p:cNvPr id="56" name="Group 55"/>
              <p:cNvGrpSpPr/>
              <p:nvPr/>
            </p:nvGrpSpPr>
            <p:grpSpPr>
              <a:xfrm>
                <a:off x="5148064" y="685276"/>
                <a:ext cx="785724" cy="690584"/>
                <a:chOff x="5148064" y="685276"/>
                <a:chExt cx="785724" cy="690584"/>
              </a:xfrm>
              <a:grpFill/>
            </p:grpSpPr>
            <p:cxnSp>
              <p:nvCxnSpPr>
                <p:cNvPr id="57" name="Straight Connector 56"/>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58" name="Straight Connector 57"/>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59" name="Straight Connector 58"/>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60" name="Straight Connector 59"/>
                <p:cNvCxnSpPr/>
                <p:nvPr/>
              </p:nvCxnSpPr>
              <p:spPr>
                <a:xfrm>
                  <a:off x="5364088" y="1225336"/>
                  <a:ext cx="0" cy="0"/>
                </a:xfrm>
                <a:prstGeom prst="line">
                  <a:avLst/>
                </a:prstGeom>
                <a:grpFill/>
                <a:ln w="9525" cap="flat" cmpd="sng" algn="ctr">
                  <a:solidFill>
                    <a:schemeClr val="bg1"/>
                  </a:solidFill>
                  <a:prstDash val="solid"/>
                </a:ln>
                <a:effectLst/>
              </p:spPr>
            </p:cxnSp>
            <p:cxnSp>
              <p:nvCxnSpPr>
                <p:cNvPr id="61" name="Straight Connector 60"/>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62" name="Straight Connector 61"/>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63" name="Straight Connector 62"/>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64" name="Straight Connector 63"/>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65" name="Straight Connector 64"/>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66" name="Straight Connector 65"/>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67" name="Straight Connector 66"/>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68" name="Straight Connector 67"/>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69" name="Straight Connector 68"/>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70" name="Straight Connector 69"/>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71" name="Straight Connector 70"/>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72" name="Straight Connector 71"/>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73" name="Straight Connector 72"/>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nvGrpSpPr>
            <p:cNvPr id="35" name="Group 34"/>
            <p:cNvGrpSpPr/>
            <p:nvPr/>
          </p:nvGrpSpPr>
          <p:grpSpPr>
            <a:xfrm>
              <a:off x="3932312" y="5627935"/>
              <a:ext cx="1368152" cy="1008112"/>
              <a:chOff x="4788024" y="433248"/>
              <a:chExt cx="1368152" cy="1008112"/>
            </a:xfrm>
            <a:noFill/>
          </p:grpSpPr>
          <p:sp>
            <p:nvSpPr>
              <p:cNvPr id="36" name="Rectangle 35"/>
              <p:cNvSpPr/>
              <p:nvPr/>
            </p:nvSpPr>
            <p:spPr>
              <a:xfrm>
                <a:off x="4788024" y="433248"/>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kern="0" dirty="0">
                    <a:solidFill>
                      <a:srgbClr val="FFFFFF"/>
                    </a:solidFill>
                    <a:latin typeface="Segoe UI" panose="020B0502040204020203" pitchFamily="34" charset="0"/>
                    <a:cs typeface="Segoe UI" panose="020B0502040204020203" pitchFamily="34" charset="0"/>
                  </a:rPr>
                  <a:t>NIC</a:t>
                </a:r>
              </a:p>
            </p:txBody>
          </p:sp>
          <p:grpSp>
            <p:nvGrpSpPr>
              <p:cNvPr id="37" name="Group 36"/>
              <p:cNvGrpSpPr/>
              <p:nvPr/>
            </p:nvGrpSpPr>
            <p:grpSpPr>
              <a:xfrm>
                <a:off x="5148064" y="685276"/>
                <a:ext cx="785724" cy="690584"/>
                <a:chOff x="5148064" y="685276"/>
                <a:chExt cx="785724" cy="690584"/>
              </a:xfrm>
              <a:grpFill/>
            </p:grpSpPr>
            <p:cxnSp>
              <p:nvCxnSpPr>
                <p:cNvPr id="38" name="Straight Connector 37"/>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39" name="Straight Connector 38"/>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40" name="Straight Connector 39"/>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41" name="Straight Connector 40"/>
                <p:cNvCxnSpPr/>
                <p:nvPr/>
              </p:nvCxnSpPr>
              <p:spPr>
                <a:xfrm>
                  <a:off x="5364088" y="1225336"/>
                  <a:ext cx="0" cy="0"/>
                </a:xfrm>
                <a:prstGeom prst="line">
                  <a:avLst/>
                </a:prstGeom>
                <a:grpFill/>
                <a:ln w="9525" cap="flat" cmpd="sng" algn="ctr">
                  <a:solidFill>
                    <a:schemeClr val="bg1"/>
                  </a:solidFill>
                  <a:prstDash val="solid"/>
                </a:ln>
                <a:effectLst/>
              </p:spPr>
            </p:cxnSp>
            <p:cxnSp>
              <p:nvCxnSpPr>
                <p:cNvPr id="42" name="Straight Connector 41"/>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43" name="Straight Connector 42"/>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44" name="Straight Connector 43"/>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45" name="Straight Connector 44"/>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46" name="Straight Connector 45"/>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47" name="Straight Connector 46"/>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48" name="Straight Connector 47"/>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49" name="Straight Connector 48"/>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50" name="Straight Connector 49"/>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51" name="Straight Connector 50"/>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52" name="Straight Connector 51"/>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53" name="Straight Connector 52"/>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54" name="Straight Connector 53"/>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pic>
        <p:nvPicPr>
          <p:cNvPr id="188" name="Picture 1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7555" y="63581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6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08d94c05-7d47-483c-ba83-0a1b5fd34f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converged networking?</a:t>
            </a:r>
          </a:p>
        </p:txBody>
      </p:sp>
      <p:grpSp>
        <p:nvGrpSpPr>
          <p:cNvPr id="4" name="Group 3" descr="Illustration depicting a physical Hyper-V server with four physical NICs installed. Two NICs are teamed and connected to a virtual switch to provide virtual-machine communication, and three virtual machines are connected to the virtual switch. The NICs used for dedicated functions are virtual NICs (vNICs), with the following dedicated functions: management, backup, cluster, and migration. The two NICs used for storage are RDMA-capable and designated rNIC.&#10;&#10;&#10;"/>
          <p:cNvGrpSpPr/>
          <p:nvPr/>
        </p:nvGrpSpPr>
        <p:grpSpPr>
          <a:xfrm>
            <a:off x="671025" y="855215"/>
            <a:ext cx="8121282" cy="5747330"/>
            <a:chOff x="671025" y="855215"/>
            <a:chExt cx="8121282" cy="5747330"/>
          </a:xfrm>
        </p:grpSpPr>
        <p:pic>
          <p:nvPicPr>
            <p:cNvPr id="5" name="Picture 4"/>
            <p:cNvPicPr>
              <a:picLocks noChangeAspect="1"/>
            </p:cNvPicPr>
            <p:nvPr/>
          </p:nvPicPr>
          <p:blipFill>
            <a:blip r:embed="rId3"/>
            <a:stretch>
              <a:fillRect/>
            </a:stretch>
          </p:blipFill>
          <p:spPr>
            <a:xfrm>
              <a:off x="3230505" y="2521761"/>
              <a:ext cx="1957494" cy="39663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634" y="1702398"/>
              <a:ext cx="665247" cy="12331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633" y="1702398"/>
              <a:ext cx="665247" cy="12331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6219" y="1702398"/>
              <a:ext cx="665247" cy="1233140"/>
            </a:xfrm>
            <a:prstGeom prst="rect">
              <a:avLst/>
            </a:prstGeom>
          </p:spPr>
        </p:pic>
        <p:sp>
          <p:nvSpPr>
            <p:cNvPr id="9" name="TextBox 8"/>
            <p:cNvSpPr txBox="1"/>
            <p:nvPr/>
          </p:nvSpPr>
          <p:spPr>
            <a:xfrm>
              <a:off x="1485890" y="1323522"/>
              <a:ext cx="631904" cy="369332"/>
            </a:xfrm>
            <a:prstGeom prst="rect">
              <a:avLst/>
            </a:prstGeom>
            <a:noFill/>
          </p:spPr>
          <p:txBody>
            <a:bodyPr wrap="none" rtlCol="0">
              <a:spAutoFit/>
            </a:bodyPr>
            <a:lstStyle/>
            <a:p>
              <a:pPr lvl="0" algn="ctr"/>
              <a:r>
                <a:rPr lang="da-DK" b="0">
                  <a:solidFill>
                    <a:srgbClr val="000000"/>
                  </a:solidFill>
                  <a:latin typeface="Segoe UI" panose="020B0502040204020203" pitchFamily="34" charset="0"/>
                  <a:cs typeface="Segoe UI" panose="020B0502040204020203" pitchFamily="34" charset="0"/>
                </a:rPr>
                <a:t>VMs</a:t>
              </a:r>
              <a:endParaRPr lang="da-DK" b="0" dirty="0">
                <a:solidFill>
                  <a:srgbClr val="000000"/>
                </a:solidFill>
                <a:latin typeface="Segoe UI" panose="020B0502040204020203" pitchFamily="34" charset="0"/>
                <a:cs typeface="Segoe UI" panose="020B0502040204020203" pitchFamily="34" charset="0"/>
              </a:endParaRPr>
            </a:p>
          </p:txBody>
        </p:sp>
        <p:cxnSp>
          <p:nvCxnSpPr>
            <p:cNvPr id="10" name="Straight Arrow Connector 9"/>
            <p:cNvCxnSpPr>
              <a:stCxn id="6" idx="2"/>
            </p:cNvCxnSpPr>
            <p:nvPr/>
          </p:nvCxnSpPr>
          <p:spPr bwMode="auto">
            <a:xfrm>
              <a:off x="1239258" y="2945082"/>
              <a:ext cx="356790" cy="68876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1" name="Straight Arrow Connector 10"/>
            <p:cNvCxnSpPr>
              <a:stCxn id="8" idx="2"/>
            </p:cNvCxnSpPr>
            <p:nvPr/>
          </p:nvCxnSpPr>
          <p:spPr bwMode="auto">
            <a:xfrm flipH="1">
              <a:off x="1908841" y="2945082"/>
              <a:ext cx="2" cy="700643"/>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2" name="Straight Arrow Connector 11"/>
            <p:cNvCxnSpPr>
              <a:stCxn id="7" idx="2"/>
            </p:cNvCxnSpPr>
            <p:nvPr/>
          </p:nvCxnSpPr>
          <p:spPr bwMode="auto">
            <a:xfrm flipH="1">
              <a:off x="2241466" y="2945082"/>
              <a:ext cx="356791" cy="68876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sp>
          <p:nvSpPr>
            <p:cNvPr id="13" name="TextBox 12"/>
            <p:cNvSpPr txBox="1"/>
            <p:nvPr/>
          </p:nvSpPr>
          <p:spPr>
            <a:xfrm>
              <a:off x="3394815" y="2134302"/>
              <a:ext cx="1535998" cy="369332"/>
            </a:xfrm>
            <a:prstGeom prst="rect">
              <a:avLst/>
            </a:prstGeom>
            <a:noFill/>
          </p:spPr>
          <p:txBody>
            <a:bodyPr wrap="none" rtlCol="0">
              <a:spAutoFit/>
            </a:bodyPr>
            <a:lstStyle/>
            <a:p>
              <a:pPr lvl="0" algn="ctr"/>
              <a:r>
                <a:rPr lang="da-DK" b="0">
                  <a:solidFill>
                    <a:srgbClr val="000000"/>
                  </a:solidFill>
                  <a:latin typeface="Segoe UI" panose="020B0502040204020203" pitchFamily="34" charset="0"/>
                  <a:cs typeface="Segoe UI" panose="020B0502040204020203" pitchFamily="34" charset="0"/>
                </a:rPr>
                <a:t>Hyper-V host</a:t>
              </a:r>
              <a:endParaRPr lang="da-DK" b="0" dirty="0">
                <a:solidFill>
                  <a:srgbClr val="000000"/>
                </a:solidFill>
                <a:latin typeface="Segoe UI" panose="020B0502040204020203" pitchFamily="34" charset="0"/>
                <a:cs typeface="Segoe UI" panose="020B0502040204020203" pitchFamily="34" charset="0"/>
              </a:endParaRPr>
            </a:p>
          </p:txBody>
        </p:sp>
        <p:sp>
          <p:nvSpPr>
            <p:cNvPr id="14" name="Rounded Rectangle 72"/>
            <p:cNvSpPr/>
            <p:nvPr/>
          </p:nvSpPr>
          <p:spPr bwMode="auto">
            <a:xfrm>
              <a:off x="709435" y="3633849"/>
              <a:ext cx="2398816" cy="563229"/>
            </a:xfrm>
            <a:prstGeom prst="round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da-DK" b="0">
                  <a:solidFill>
                    <a:srgbClr val="000000"/>
                  </a:solidFill>
                  <a:latin typeface="Segoe UI" panose="020B0502040204020203" pitchFamily="34" charset="0"/>
                  <a:cs typeface="Segoe UI" panose="020B0502040204020203" pitchFamily="34" charset="0"/>
                </a:rPr>
                <a:t>Virtual switch</a:t>
              </a:r>
              <a:endParaRPr lang="da-DK" b="0" dirty="0">
                <a:solidFill>
                  <a:srgbClr val="000000"/>
                </a:solidFill>
                <a:latin typeface="Segoe UI" panose="020B0502040204020203" pitchFamily="34" charset="0"/>
                <a:cs typeface="Segoe UI" panose="020B0502040204020203" pitchFamily="34" charset="0"/>
              </a:endParaRPr>
            </a:p>
          </p:txBody>
        </p:sp>
        <p:sp>
          <p:nvSpPr>
            <p:cNvPr id="15" name="Rounded Rectangle 73"/>
            <p:cNvSpPr/>
            <p:nvPr/>
          </p:nvSpPr>
          <p:spPr bwMode="auto">
            <a:xfrm>
              <a:off x="671025" y="4209119"/>
              <a:ext cx="2541652" cy="1223159"/>
            </a:xfrm>
            <a:prstGeom prst="round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da-DK" b="0">
                  <a:solidFill>
                    <a:srgbClr val="000000"/>
                  </a:solidFill>
                  <a:latin typeface="Segoe UI" panose="020B0502040204020203" pitchFamily="34" charset="0"/>
                  <a:cs typeface="Segoe UI" panose="020B0502040204020203" pitchFamily="34" charset="0"/>
                </a:rPr>
                <a:t>Teamed</a:t>
              </a:r>
              <a:br>
                <a:rPr lang="da-DK" b="0">
                  <a:solidFill>
                    <a:srgbClr val="000000"/>
                  </a:solidFill>
                  <a:latin typeface="Segoe UI" panose="020B0502040204020203" pitchFamily="34" charset="0"/>
                  <a:cs typeface="Segoe UI" panose="020B0502040204020203" pitchFamily="34" charset="0"/>
                </a:rPr>
              </a:br>
              <a:br>
                <a:rPr lang="da-DK" b="0">
                  <a:solidFill>
                    <a:srgbClr val="000000"/>
                  </a:solidFill>
                  <a:latin typeface="Segoe UI" panose="020B0502040204020203" pitchFamily="34" charset="0"/>
                  <a:cs typeface="Segoe UI" panose="020B0502040204020203" pitchFamily="34" charset="0"/>
                </a:rPr>
              </a:br>
              <a:br>
                <a:rPr lang="da-DK" b="0">
                  <a:solidFill>
                    <a:srgbClr val="000000"/>
                  </a:solidFill>
                  <a:latin typeface="Segoe UI" panose="020B0502040204020203" pitchFamily="34" charset="0"/>
                  <a:cs typeface="Segoe UI" panose="020B0502040204020203" pitchFamily="34" charset="0"/>
                </a:rPr>
              </a:br>
              <a:endParaRPr lang="da-DK" b="0" dirty="0">
                <a:solidFill>
                  <a:srgbClr val="000000"/>
                </a:solidFill>
                <a:latin typeface="Segoe UI" panose="020B0502040204020203" pitchFamily="34" charset="0"/>
                <a:cs typeface="Segoe UI" panose="020B0502040204020203" pitchFamily="34" charset="0"/>
              </a:endParaRPr>
            </a:p>
          </p:txBody>
        </p:sp>
        <p:cxnSp>
          <p:nvCxnSpPr>
            <p:cNvPr id="16" name="Straight Arrow Connector 15"/>
            <p:cNvCxnSpPr/>
            <p:nvPr/>
          </p:nvCxnSpPr>
          <p:spPr bwMode="auto">
            <a:xfrm flipV="1">
              <a:off x="4930185" y="2856177"/>
              <a:ext cx="1809869" cy="12501"/>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7" name="Straight Arrow Connector 16"/>
            <p:cNvCxnSpPr/>
            <p:nvPr/>
          </p:nvCxnSpPr>
          <p:spPr bwMode="auto">
            <a:xfrm flipV="1">
              <a:off x="4902361" y="3765495"/>
              <a:ext cx="1874462" cy="19744"/>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8" name="Straight Arrow Connector 17"/>
            <p:cNvCxnSpPr/>
            <p:nvPr/>
          </p:nvCxnSpPr>
          <p:spPr bwMode="auto">
            <a:xfrm flipV="1">
              <a:off x="4958009" y="4809729"/>
              <a:ext cx="1870247" cy="1097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9" name="Straight Arrow Connector 18"/>
            <p:cNvCxnSpPr/>
            <p:nvPr/>
          </p:nvCxnSpPr>
          <p:spPr bwMode="auto">
            <a:xfrm>
              <a:off x="4984811" y="5386126"/>
              <a:ext cx="1850122"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20" name="Straight Arrow Connector 19"/>
            <p:cNvCxnSpPr>
              <a:endCxn id="25" idx="1"/>
            </p:cNvCxnSpPr>
            <p:nvPr/>
          </p:nvCxnSpPr>
          <p:spPr bwMode="auto">
            <a:xfrm>
              <a:off x="4984811" y="6258775"/>
              <a:ext cx="1907906" cy="14702"/>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sp>
          <p:nvSpPr>
            <p:cNvPr id="21" name="TextBox 20"/>
            <p:cNvSpPr txBox="1"/>
            <p:nvPr/>
          </p:nvSpPr>
          <p:spPr>
            <a:xfrm>
              <a:off x="6799709" y="2691937"/>
              <a:ext cx="1539204"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Management</a:t>
              </a:r>
              <a:endParaRPr lang="da-DK" b="0" dirty="0">
                <a:solidFill>
                  <a:srgbClr val="000000"/>
                </a:solidFill>
                <a:latin typeface="Segoe UI" panose="020B0502040204020203" pitchFamily="34" charset="0"/>
                <a:cs typeface="Segoe UI" panose="020B0502040204020203" pitchFamily="34" charset="0"/>
              </a:endParaRPr>
            </a:p>
          </p:txBody>
        </p:sp>
        <p:sp>
          <p:nvSpPr>
            <p:cNvPr id="22" name="TextBox 21"/>
            <p:cNvSpPr txBox="1"/>
            <p:nvPr/>
          </p:nvSpPr>
          <p:spPr>
            <a:xfrm>
              <a:off x="6804647" y="3555096"/>
              <a:ext cx="923651"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Backup</a:t>
              </a:r>
              <a:endParaRPr lang="da-DK" b="0"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6853553" y="4510876"/>
              <a:ext cx="965714"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Storage</a:t>
              </a:r>
              <a:endParaRPr lang="da-DK" b="0" dirty="0">
                <a:solidFill>
                  <a:srgbClr val="000000"/>
                </a:solidFill>
                <a:latin typeface="Segoe UI" panose="020B0502040204020203" pitchFamily="34" charset="0"/>
                <a:cs typeface="Segoe UI" panose="020B0502040204020203" pitchFamily="34" charset="0"/>
              </a:endParaRPr>
            </a:p>
          </p:txBody>
        </p:sp>
        <p:sp>
          <p:nvSpPr>
            <p:cNvPr id="24" name="TextBox 23"/>
            <p:cNvSpPr txBox="1"/>
            <p:nvPr/>
          </p:nvSpPr>
          <p:spPr>
            <a:xfrm>
              <a:off x="6839962" y="5160706"/>
              <a:ext cx="888192"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Cluster</a:t>
              </a:r>
              <a:endParaRPr lang="da-DK" b="0" dirty="0">
                <a:solidFill>
                  <a:srgbClr val="000000"/>
                </a:solidFill>
                <a:latin typeface="Segoe UI" panose="020B0502040204020203" pitchFamily="34" charset="0"/>
                <a:cs typeface="Segoe UI" panose="020B0502040204020203" pitchFamily="34" charset="0"/>
              </a:endParaRPr>
            </a:p>
          </p:txBody>
        </p:sp>
        <p:sp>
          <p:nvSpPr>
            <p:cNvPr id="25" name="TextBox 24"/>
            <p:cNvSpPr txBox="1"/>
            <p:nvPr/>
          </p:nvSpPr>
          <p:spPr>
            <a:xfrm>
              <a:off x="6892717" y="6088811"/>
              <a:ext cx="1180131"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Migration</a:t>
              </a:r>
              <a:endParaRPr lang="da-DK" b="0" dirty="0">
                <a:solidFill>
                  <a:srgbClr val="000000"/>
                </a:solidFill>
                <a:latin typeface="Segoe UI" panose="020B0502040204020203" pitchFamily="34" charset="0"/>
                <a:cs typeface="Segoe UI" panose="020B0502040204020203" pitchFamily="34" charset="0"/>
              </a:endParaRPr>
            </a:p>
          </p:txBody>
        </p:sp>
        <p:cxnSp>
          <p:nvCxnSpPr>
            <p:cNvPr id="26" name="Straight Arrow Connector 25"/>
            <p:cNvCxnSpPr/>
            <p:nvPr/>
          </p:nvCxnSpPr>
          <p:spPr bwMode="auto">
            <a:xfrm flipV="1">
              <a:off x="4972255" y="4577413"/>
              <a:ext cx="1832392" cy="10992"/>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sp>
          <p:nvSpPr>
            <p:cNvPr id="27" name="Rectangle 26"/>
            <p:cNvSpPr/>
            <p:nvPr/>
          </p:nvSpPr>
          <p:spPr>
            <a:xfrm>
              <a:off x="690416" y="855215"/>
              <a:ext cx="8101891" cy="369332"/>
            </a:xfrm>
            <a:prstGeom prst="rect">
              <a:avLst/>
            </a:prstGeom>
          </p:spPr>
          <p:txBody>
            <a:bodyPr wrap="square">
              <a:spAutoFit/>
            </a:bodyPr>
            <a:lstStyle/>
            <a:p>
              <a:pPr lvl="0" algn="ctr"/>
              <a:r>
                <a:rPr lang="en-CA" b="0" dirty="0">
                  <a:solidFill>
                    <a:srgbClr val="000000"/>
                  </a:solidFill>
                  <a:latin typeface="Segoe UI" panose="020B0502040204020203" pitchFamily="34" charset="0"/>
                  <a:cs typeface="Segoe UI" panose="020B0502040204020203" pitchFamily="34" charset="0"/>
                </a:rPr>
                <a:t>Semi-converged networking with Windows Server 2012</a:t>
              </a:r>
            </a:p>
          </p:txBody>
        </p:sp>
        <p:grpSp>
          <p:nvGrpSpPr>
            <p:cNvPr id="28" name="Group 27"/>
            <p:cNvGrpSpPr/>
            <p:nvPr/>
          </p:nvGrpSpPr>
          <p:grpSpPr>
            <a:xfrm>
              <a:off x="761899" y="4443514"/>
              <a:ext cx="1368152" cy="1008112"/>
              <a:chOff x="1043608" y="260648"/>
              <a:chExt cx="1368152" cy="1008112"/>
            </a:xfrm>
          </p:grpSpPr>
          <p:cxnSp>
            <p:nvCxnSpPr>
              <p:cNvPr id="169" name="Straight Connector 168"/>
              <p:cNvCxnSpPr/>
              <p:nvPr/>
            </p:nvCxnSpPr>
            <p:spPr>
              <a:xfrm>
                <a:off x="1403648" y="620688"/>
                <a:ext cx="576064" cy="0"/>
              </a:xfrm>
              <a:prstGeom prst="line">
                <a:avLst/>
              </a:prstGeom>
              <a:noFill/>
              <a:ln w="9525" cap="flat" cmpd="sng" algn="ctr">
                <a:solidFill>
                  <a:srgbClr val="4F81BD">
                    <a:shade val="95000"/>
                    <a:satMod val="105000"/>
                  </a:srgbClr>
                </a:solidFill>
                <a:prstDash val="solid"/>
              </a:ln>
              <a:effectLst/>
            </p:spPr>
          </p:cxnSp>
          <p:cxnSp>
            <p:nvCxnSpPr>
              <p:cNvPr id="170" name="Straight Connector 169"/>
              <p:cNvCxnSpPr/>
              <p:nvPr/>
            </p:nvCxnSpPr>
            <p:spPr>
              <a:xfrm>
                <a:off x="1403648" y="620688"/>
                <a:ext cx="0" cy="432048"/>
              </a:xfrm>
              <a:prstGeom prst="line">
                <a:avLst/>
              </a:prstGeom>
              <a:noFill/>
              <a:ln w="9525" cap="flat" cmpd="sng" algn="ctr">
                <a:solidFill>
                  <a:srgbClr val="4F81BD">
                    <a:shade val="95000"/>
                    <a:satMod val="105000"/>
                  </a:srgbClr>
                </a:solidFill>
                <a:prstDash val="solid"/>
              </a:ln>
              <a:effectLst/>
            </p:spPr>
          </p:cxnSp>
          <p:cxnSp>
            <p:nvCxnSpPr>
              <p:cNvPr id="171" name="Straight Connector 170"/>
              <p:cNvCxnSpPr/>
              <p:nvPr/>
            </p:nvCxnSpPr>
            <p:spPr>
              <a:xfrm>
                <a:off x="1403648" y="1052736"/>
                <a:ext cx="216024" cy="0"/>
              </a:xfrm>
              <a:prstGeom prst="line">
                <a:avLst/>
              </a:prstGeom>
              <a:noFill/>
              <a:ln w="9525" cap="flat" cmpd="sng" algn="ctr">
                <a:solidFill>
                  <a:srgbClr val="4F81BD">
                    <a:shade val="95000"/>
                    <a:satMod val="105000"/>
                  </a:srgbClr>
                </a:solidFill>
                <a:prstDash val="solid"/>
              </a:ln>
              <a:effectLst/>
            </p:spPr>
          </p:cxnSp>
          <p:cxnSp>
            <p:nvCxnSpPr>
              <p:cNvPr id="172" name="Straight Connector 171"/>
              <p:cNvCxnSpPr/>
              <p:nvPr/>
            </p:nvCxnSpPr>
            <p:spPr>
              <a:xfrm>
                <a:off x="1619672" y="1052736"/>
                <a:ext cx="0" cy="0"/>
              </a:xfrm>
              <a:prstGeom prst="line">
                <a:avLst/>
              </a:prstGeom>
              <a:noFill/>
              <a:ln w="9525" cap="flat" cmpd="sng" algn="ctr">
                <a:solidFill>
                  <a:srgbClr val="4F81BD">
                    <a:shade val="95000"/>
                    <a:satMod val="105000"/>
                  </a:srgbClr>
                </a:solidFill>
                <a:prstDash val="solid"/>
              </a:ln>
              <a:effectLst/>
            </p:spPr>
          </p:cxnSp>
          <p:cxnSp>
            <p:nvCxnSpPr>
              <p:cNvPr id="173" name="Straight Connector 172"/>
              <p:cNvCxnSpPr/>
              <p:nvPr/>
            </p:nvCxnSpPr>
            <p:spPr>
              <a:xfrm>
                <a:off x="1619672" y="944724"/>
                <a:ext cx="0" cy="108012"/>
              </a:xfrm>
              <a:prstGeom prst="line">
                <a:avLst/>
              </a:prstGeom>
              <a:noFill/>
              <a:ln w="9525" cap="flat" cmpd="sng" algn="ctr">
                <a:solidFill>
                  <a:srgbClr val="4F81BD">
                    <a:shade val="95000"/>
                    <a:satMod val="105000"/>
                  </a:srgbClr>
                </a:solidFill>
                <a:prstDash val="solid"/>
              </a:ln>
              <a:effectLst/>
            </p:spPr>
          </p:cxnSp>
          <p:cxnSp>
            <p:nvCxnSpPr>
              <p:cNvPr id="174" name="Straight Connector 173"/>
              <p:cNvCxnSpPr/>
              <p:nvPr/>
            </p:nvCxnSpPr>
            <p:spPr>
              <a:xfrm>
                <a:off x="1691680" y="942992"/>
                <a:ext cx="0" cy="108012"/>
              </a:xfrm>
              <a:prstGeom prst="line">
                <a:avLst/>
              </a:prstGeom>
              <a:noFill/>
              <a:ln w="9525" cap="flat" cmpd="sng" algn="ctr">
                <a:solidFill>
                  <a:srgbClr val="4F81BD">
                    <a:shade val="95000"/>
                    <a:satMod val="105000"/>
                  </a:srgbClr>
                </a:solidFill>
                <a:prstDash val="solid"/>
              </a:ln>
              <a:effectLst/>
            </p:spPr>
          </p:cxnSp>
          <p:cxnSp>
            <p:nvCxnSpPr>
              <p:cNvPr id="175" name="Straight Connector 174"/>
              <p:cNvCxnSpPr/>
              <p:nvPr/>
            </p:nvCxnSpPr>
            <p:spPr>
              <a:xfrm flipH="1">
                <a:off x="1636032" y="944724"/>
                <a:ext cx="55648" cy="0"/>
              </a:xfrm>
              <a:prstGeom prst="line">
                <a:avLst/>
              </a:prstGeom>
              <a:noFill/>
              <a:ln w="9525" cap="flat" cmpd="sng" algn="ctr">
                <a:solidFill>
                  <a:srgbClr val="4F81BD">
                    <a:shade val="95000"/>
                    <a:satMod val="105000"/>
                  </a:srgbClr>
                </a:solidFill>
                <a:prstDash val="solid"/>
              </a:ln>
              <a:effectLst/>
            </p:spPr>
          </p:cxnSp>
          <p:cxnSp>
            <p:nvCxnSpPr>
              <p:cNvPr id="176" name="Straight Connector 175"/>
              <p:cNvCxnSpPr/>
              <p:nvPr/>
            </p:nvCxnSpPr>
            <p:spPr>
              <a:xfrm>
                <a:off x="1691680" y="1046228"/>
                <a:ext cx="216024" cy="0"/>
              </a:xfrm>
              <a:prstGeom prst="line">
                <a:avLst/>
              </a:prstGeom>
              <a:noFill/>
              <a:ln w="9525" cap="flat" cmpd="sng" algn="ctr">
                <a:solidFill>
                  <a:srgbClr val="4F81BD">
                    <a:shade val="95000"/>
                    <a:satMod val="105000"/>
                  </a:srgbClr>
                </a:solidFill>
                <a:prstDash val="solid"/>
              </a:ln>
              <a:effectLst/>
            </p:spPr>
          </p:cxnSp>
          <p:cxnSp>
            <p:nvCxnSpPr>
              <p:cNvPr id="177" name="Straight Connector 176"/>
              <p:cNvCxnSpPr/>
              <p:nvPr/>
            </p:nvCxnSpPr>
            <p:spPr>
              <a:xfrm flipH="1">
                <a:off x="1924064" y="938216"/>
                <a:ext cx="55648" cy="0"/>
              </a:xfrm>
              <a:prstGeom prst="line">
                <a:avLst/>
              </a:prstGeom>
              <a:noFill/>
              <a:ln w="9525" cap="flat" cmpd="sng" algn="ctr">
                <a:solidFill>
                  <a:srgbClr val="4F81BD">
                    <a:shade val="95000"/>
                    <a:satMod val="105000"/>
                  </a:srgbClr>
                </a:solidFill>
                <a:prstDash val="solid"/>
              </a:ln>
              <a:effectLst/>
            </p:spPr>
          </p:cxnSp>
          <p:cxnSp>
            <p:nvCxnSpPr>
              <p:cNvPr id="178" name="Straight Connector 177"/>
              <p:cNvCxnSpPr/>
              <p:nvPr/>
            </p:nvCxnSpPr>
            <p:spPr>
              <a:xfrm>
                <a:off x="1907704" y="945832"/>
                <a:ext cx="0" cy="118813"/>
              </a:xfrm>
              <a:prstGeom prst="line">
                <a:avLst/>
              </a:prstGeom>
              <a:noFill/>
              <a:ln w="9525" cap="flat" cmpd="sng" algn="ctr">
                <a:solidFill>
                  <a:srgbClr val="4F81BD">
                    <a:shade val="95000"/>
                    <a:satMod val="105000"/>
                  </a:srgbClr>
                </a:solidFill>
                <a:prstDash val="solid"/>
              </a:ln>
              <a:effectLst/>
            </p:spPr>
          </p:cxnSp>
          <p:cxnSp>
            <p:nvCxnSpPr>
              <p:cNvPr id="179" name="Straight Connector 178"/>
              <p:cNvCxnSpPr/>
              <p:nvPr/>
            </p:nvCxnSpPr>
            <p:spPr>
              <a:xfrm>
                <a:off x="1979712" y="944724"/>
                <a:ext cx="0" cy="258536"/>
              </a:xfrm>
              <a:prstGeom prst="line">
                <a:avLst/>
              </a:prstGeom>
              <a:noFill/>
              <a:ln w="9525" cap="flat" cmpd="sng" algn="ctr">
                <a:solidFill>
                  <a:srgbClr val="4F81BD">
                    <a:shade val="95000"/>
                    <a:satMod val="105000"/>
                  </a:srgbClr>
                </a:solidFill>
                <a:prstDash val="solid"/>
              </a:ln>
              <a:effectLst/>
            </p:spPr>
          </p:cxnSp>
          <p:cxnSp>
            <p:nvCxnSpPr>
              <p:cNvPr id="180" name="Straight Connector 179"/>
              <p:cNvCxnSpPr/>
              <p:nvPr/>
            </p:nvCxnSpPr>
            <p:spPr>
              <a:xfrm>
                <a:off x="1979712" y="512676"/>
                <a:ext cx="0" cy="108012"/>
              </a:xfrm>
              <a:prstGeom prst="line">
                <a:avLst/>
              </a:prstGeom>
              <a:noFill/>
              <a:ln w="9525" cap="flat" cmpd="sng" algn="ctr">
                <a:solidFill>
                  <a:srgbClr val="4F81BD">
                    <a:shade val="95000"/>
                    <a:satMod val="105000"/>
                  </a:srgbClr>
                </a:solidFill>
                <a:prstDash val="solid"/>
              </a:ln>
              <a:effectLst/>
            </p:spPr>
          </p:cxnSp>
          <p:cxnSp>
            <p:nvCxnSpPr>
              <p:cNvPr id="181" name="Straight Connector 180"/>
              <p:cNvCxnSpPr/>
              <p:nvPr/>
            </p:nvCxnSpPr>
            <p:spPr>
              <a:xfrm flipH="1">
                <a:off x="1979712" y="512676"/>
                <a:ext cx="207678" cy="0"/>
              </a:xfrm>
              <a:prstGeom prst="line">
                <a:avLst/>
              </a:prstGeom>
              <a:noFill/>
              <a:ln w="9525" cap="flat" cmpd="sng" algn="ctr">
                <a:solidFill>
                  <a:srgbClr val="4F81BD">
                    <a:shade val="95000"/>
                    <a:satMod val="105000"/>
                  </a:srgbClr>
                </a:solidFill>
                <a:prstDash val="solid"/>
              </a:ln>
              <a:effectLst/>
            </p:spPr>
          </p:cxnSp>
          <p:cxnSp>
            <p:nvCxnSpPr>
              <p:cNvPr id="182" name="Straight Connector 181"/>
              <p:cNvCxnSpPr/>
              <p:nvPr/>
            </p:nvCxnSpPr>
            <p:spPr>
              <a:xfrm>
                <a:off x="2180988" y="512676"/>
                <a:ext cx="0" cy="108012"/>
              </a:xfrm>
              <a:prstGeom prst="line">
                <a:avLst/>
              </a:prstGeom>
              <a:noFill/>
              <a:ln w="9525" cap="flat" cmpd="sng" algn="ctr">
                <a:solidFill>
                  <a:srgbClr val="4F81BD">
                    <a:shade val="95000"/>
                    <a:satMod val="105000"/>
                  </a:srgbClr>
                </a:solidFill>
                <a:prstDash val="solid"/>
              </a:ln>
              <a:effectLst/>
            </p:spPr>
          </p:cxnSp>
          <p:cxnSp>
            <p:nvCxnSpPr>
              <p:cNvPr id="183" name="Straight Connector 182"/>
              <p:cNvCxnSpPr/>
              <p:nvPr/>
            </p:nvCxnSpPr>
            <p:spPr>
              <a:xfrm flipH="1">
                <a:off x="2036972" y="622420"/>
                <a:ext cx="152400" cy="0"/>
              </a:xfrm>
              <a:prstGeom prst="line">
                <a:avLst/>
              </a:prstGeom>
              <a:noFill/>
              <a:ln w="9525" cap="flat" cmpd="sng" algn="ctr">
                <a:solidFill>
                  <a:srgbClr val="4F81BD">
                    <a:shade val="95000"/>
                    <a:satMod val="105000"/>
                  </a:srgbClr>
                </a:solidFill>
                <a:prstDash val="solid"/>
              </a:ln>
              <a:effectLst/>
            </p:spPr>
          </p:cxnSp>
          <p:cxnSp>
            <p:nvCxnSpPr>
              <p:cNvPr id="184" name="Straight Connector 183"/>
              <p:cNvCxnSpPr/>
              <p:nvPr/>
            </p:nvCxnSpPr>
            <p:spPr>
              <a:xfrm>
                <a:off x="2044440" y="620688"/>
                <a:ext cx="7280" cy="576064"/>
              </a:xfrm>
              <a:prstGeom prst="line">
                <a:avLst/>
              </a:prstGeom>
              <a:noFill/>
              <a:ln w="9525" cap="flat" cmpd="sng" algn="ctr">
                <a:solidFill>
                  <a:srgbClr val="4F81BD">
                    <a:shade val="95000"/>
                    <a:satMod val="105000"/>
                  </a:srgbClr>
                </a:solidFill>
                <a:prstDash val="solid"/>
              </a:ln>
              <a:effectLst/>
            </p:spPr>
          </p:cxnSp>
          <p:cxnSp>
            <p:nvCxnSpPr>
              <p:cNvPr id="185" name="Straight Connector 184"/>
              <p:cNvCxnSpPr/>
              <p:nvPr/>
            </p:nvCxnSpPr>
            <p:spPr>
              <a:xfrm flipH="1">
                <a:off x="2195736" y="1196752"/>
                <a:ext cx="55648" cy="0"/>
              </a:xfrm>
              <a:prstGeom prst="line">
                <a:avLst/>
              </a:prstGeom>
              <a:noFill/>
              <a:ln w="9525" cap="flat" cmpd="sng" algn="ctr">
                <a:solidFill>
                  <a:srgbClr val="4F81BD">
                    <a:shade val="95000"/>
                    <a:satMod val="105000"/>
                  </a:srgbClr>
                </a:solidFill>
                <a:prstDash val="solid"/>
              </a:ln>
              <a:effectLst/>
            </p:spPr>
          </p:cxnSp>
          <p:cxnSp>
            <p:nvCxnSpPr>
              <p:cNvPr id="186" name="Straight Connector 185"/>
              <p:cNvCxnSpPr/>
              <p:nvPr/>
            </p:nvCxnSpPr>
            <p:spPr>
              <a:xfrm flipH="1">
                <a:off x="1996072" y="1196752"/>
                <a:ext cx="55648" cy="0"/>
              </a:xfrm>
              <a:prstGeom prst="line">
                <a:avLst/>
              </a:prstGeom>
              <a:noFill/>
              <a:ln w="9525" cap="flat" cmpd="sng" algn="ctr">
                <a:solidFill>
                  <a:srgbClr val="4F81BD">
                    <a:shade val="95000"/>
                    <a:satMod val="105000"/>
                  </a:srgbClr>
                </a:solidFill>
                <a:prstDash val="solid"/>
              </a:ln>
              <a:effectLst/>
            </p:spPr>
          </p:cxnSp>
          <p:sp>
            <p:nvSpPr>
              <p:cNvPr id="187" name="Rectangle 186"/>
              <p:cNvSpPr/>
              <p:nvPr/>
            </p:nvSpPr>
            <p:spPr>
              <a:xfrm>
                <a:off x="1043608" y="260648"/>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b="0" kern="0" dirty="0">
                    <a:solidFill>
                      <a:prstClr val="black"/>
                    </a:solidFill>
                    <a:latin typeface="Segoe UI" panose="020B0502040204020203" pitchFamily="34" charset="0"/>
                    <a:cs typeface="Segoe UI" panose="020B0502040204020203" pitchFamily="34" charset="0"/>
                  </a:rPr>
                  <a:t>NIC</a:t>
                </a:r>
              </a:p>
            </p:txBody>
          </p:sp>
        </p:grpSp>
        <p:grpSp>
          <p:nvGrpSpPr>
            <p:cNvPr id="29" name="Group 28"/>
            <p:cNvGrpSpPr/>
            <p:nvPr/>
          </p:nvGrpSpPr>
          <p:grpSpPr>
            <a:xfrm>
              <a:off x="1778395" y="4472819"/>
              <a:ext cx="1368152" cy="1008112"/>
              <a:chOff x="1043608" y="260648"/>
              <a:chExt cx="1368152" cy="1008112"/>
            </a:xfrm>
          </p:grpSpPr>
          <p:cxnSp>
            <p:nvCxnSpPr>
              <p:cNvPr id="150" name="Straight Connector 149"/>
              <p:cNvCxnSpPr/>
              <p:nvPr/>
            </p:nvCxnSpPr>
            <p:spPr>
              <a:xfrm>
                <a:off x="1403648" y="620688"/>
                <a:ext cx="576064" cy="0"/>
              </a:xfrm>
              <a:prstGeom prst="line">
                <a:avLst/>
              </a:prstGeom>
              <a:noFill/>
              <a:ln w="9525" cap="flat" cmpd="sng" algn="ctr">
                <a:solidFill>
                  <a:srgbClr val="4F81BD">
                    <a:shade val="95000"/>
                    <a:satMod val="105000"/>
                  </a:srgbClr>
                </a:solidFill>
                <a:prstDash val="solid"/>
              </a:ln>
              <a:effectLst/>
            </p:spPr>
          </p:cxnSp>
          <p:cxnSp>
            <p:nvCxnSpPr>
              <p:cNvPr id="151" name="Straight Connector 150"/>
              <p:cNvCxnSpPr/>
              <p:nvPr/>
            </p:nvCxnSpPr>
            <p:spPr>
              <a:xfrm>
                <a:off x="1403648" y="620688"/>
                <a:ext cx="0" cy="432048"/>
              </a:xfrm>
              <a:prstGeom prst="line">
                <a:avLst/>
              </a:prstGeom>
              <a:noFill/>
              <a:ln w="9525" cap="flat" cmpd="sng" algn="ctr">
                <a:solidFill>
                  <a:srgbClr val="4F81BD">
                    <a:shade val="95000"/>
                    <a:satMod val="105000"/>
                  </a:srgbClr>
                </a:solidFill>
                <a:prstDash val="solid"/>
              </a:ln>
              <a:effectLst/>
            </p:spPr>
          </p:cxnSp>
          <p:cxnSp>
            <p:nvCxnSpPr>
              <p:cNvPr id="152" name="Straight Connector 151"/>
              <p:cNvCxnSpPr/>
              <p:nvPr/>
            </p:nvCxnSpPr>
            <p:spPr>
              <a:xfrm>
                <a:off x="1403648" y="1052736"/>
                <a:ext cx="216024" cy="0"/>
              </a:xfrm>
              <a:prstGeom prst="line">
                <a:avLst/>
              </a:prstGeom>
              <a:noFill/>
              <a:ln w="9525" cap="flat" cmpd="sng" algn="ctr">
                <a:solidFill>
                  <a:srgbClr val="4F81BD">
                    <a:shade val="95000"/>
                    <a:satMod val="105000"/>
                  </a:srgbClr>
                </a:solidFill>
                <a:prstDash val="solid"/>
              </a:ln>
              <a:effectLst/>
            </p:spPr>
          </p:cxnSp>
          <p:cxnSp>
            <p:nvCxnSpPr>
              <p:cNvPr id="153" name="Straight Connector 152"/>
              <p:cNvCxnSpPr/>
              <p:nvPr/>
            </p:nvCxnSpPr>
            <p:spPr>
              <a:xfrm>
                <a:off x="1619672" y="1052736"/>
                <a:ext cx="0" cy="0"/>
              </a:xfrm>
              <a:prstGeom prst="line">
                <a:avLst/>
              </a:prstGeom>
              <a:noFill/>
              <a:ln w="9525" cap="flat" cmpd="sng" algn="ctr">
                <a:solidFill>
                  <a:srgbClr val="4F81BD">
                    <a:shade val="95000"/>
                    <a:satMod val="105000"/>
                  </a:srgbClr>
                </a:solidFill>
                <a:prstDash val="solid"/>
              </a:ln>
              <a:effectLst/>
            </p:spPr>
          </p:cxnSp>
          <p:cxnSp>
            <p:nvCxnSpPr>
              <p:cNvPr id="154" name="Straight Connector 153"/>
              <p:cNvCxnSpPr/>
              <p:nvPr/>
            </p:nvCxnSpPr>
            <p:spPr>
              <a:xfrm>
                <a:off x="1619672" y="944724"/>
                <a:ext cx="0" cy="108012"/>
              </a:xfrm>
              <a:prstGeom prst="line">
                <a:avLst/>
              </a:prstGeom>
              <a:noFill/>
              <a:ln w="9525" cap="flat" cmpd="sng" algn="ctr">
                <a:solidFill>
                  <a:srgbClr val="4F81BD">
                    <a:shade val="95000"/>
                    <a:satMod val="105000"/>
                  </a:srgbClr>
                </a:solidFill>
                <a:prstDash val="solid"/>
              </a:ln>
              <a:effectLst/>
            </p:spPr>
          </p:cxnSp>
          <p:cxnSp>
            <p:nvCxnSpPr>
              <p:cNvPr id="155" name="Straight Connector 154"/>
              <p:cNvCxnSpPr/>
              <p:nvPr/>
            </p:nvCxnSpPr>
            <p:spPr>
              <a:xfrm>
                <a:off x="1691680" y="942992"/>
                <a:ext cx="0" cy="108012"/>
              </a:xfrm>
              <a:prstGeom prst="line">
                <a:avLst/>
              </a:prstGeom>
              <a:noFill/>
              <a:ln w="9525" cap="flat" cmpd="sng" algn="ctr">
                <a:solidFill>
                  <a:srgbClr val="4F81BD">
                    <a:shade val="95000"/>
                    <a:satMod val="105000"/>
                  </a:srgbClr>
                </a:solidFill>
                <a:prstDash val="solid"/>
              </a:ln>
              <a:effectLst/>
            </p:spPr>
          </p:cxnSp>
          <p:cxnSp>
            <p:nvCxnSpPr>
              <p:cNvPr id="156" name="Straight Connector 155"/>
              <p:cNvCxnSpPr/>
              <p:nvPr/>
            </p:nvCxnSpPr>
            <p:spPr>
              <a:xfrm flipH="1">
                <a:off x="1636032" y="944724"/>
                <a:ext cx="55648" cy="0"/>
              </a:xfrm>
              <a:prstGeom prst="line">
                <a:avLst/>
              </a:prstGeom>
              <a:noFill/>
              <a:ln w="9525" cap="flat" cmpd="sng" algn="ctr">
                <a:solidFill>
                  <a:srgbClr val="4F81BD">
                    <a:shade val="95000"/>
                    <a:satMod val="105000"/>
                  </a:srgbClr>
                </a:solidFill>
                <a:prstDash val="solid"/>
              </a:ln>
              <a:effectLst/>
            </p:spPr>
          </p:cxnSp>
          <p:cxnSp>
            <p:nvCxnSpPr>
              <p:cNvPr id="157" name="Straight Connector 156"/>
              <p:cNvCxnSpPr/>
              <p:nvPr/>
            </p:nvCxnSpPr>
            <p:spPr>
              <a:xfrm>
                <a:off x="1691680" y="1046228"/>
                <a:ext cx="216024" cy="0"/>
              </a:xfrm>
              <a:prstGeom prst="line">
                <a:avLst/>
              </a:prstGeom>
              <a:noFill/>
              <a:ln w="9525" cap="flat" cmpd="sng" algn="ctr">
                <a:solidFill>
                  <a:srgbClr val="4F81BD">
                    <a:shade val="95000"/>
                    <a:satMod val="105000"/>
                  </a:srgbClr>
                </a:solidFill>
                <a:prstDash val="solid"/>
              </a:ln>
              <a:effectLst/>
            </p:spPr>
          </p:cxnSp>
          <p:cxnSp>
            <p:nvCxnSpPr>
              <p:cNvPr id="158" name="Straight Connector 157"/>
              <p:cNvCxnSpPr/>
              <p:nvPr/>
            </p:nvCxnSpPr>
            <p:spPr>
              <a:xfrm flipH="1">
                <a:off x="1924064" y="938216"/>
                <a:ext cx="55648" cy="0"/>
              </a:xfrm>
              <a:prstGeom prst="line">
                <a:avLst/>
              </a:prstGeom>
              <a:noFill/>
              <a:ln w="9525" cap="flat" cmpd="sng" algn="ctr">
                <a:solidFill>
                  <a:srgbClr val="4F81BD">
                    <a:shade val="95000"/>
                    <a:satMod val="105000"/>
                  </a:srgbClr>
                </a:solidFill>
                <a:prstDash val="solid"/>
              </a:ln>
              <a:effectLst/>
            </p:spPr>
          </p:cxnSp>
          <p:cxnSp>
            <p:nvCxnSpPr>
              <p:cNvPr id="159" name="Straight Connector 158"/>
              <p:cNvCxnSpPr/>
              <p:nvPr/>
            </p:nvCxnSpPr>
            <p:spPr>
              <a:xfrm>
                <a:off x="1907704" y="945832"/>
                <a:ext cx="0" cy="118813"/>
              </a:xfrm>
              <a:prstGeom prst="line">
                <a:avLst/>
              </a:prstGeom>
              <a:noFill/>
              <a:ln w="9525" cap="flat" cmpd="sng" algn="ctr">
                <a:solidFill>
                  <a:srgbClr val="4F81BD">
                    <a:shade val="95000"/>
                    <a:satMod val="105000"/>
                  </a:srgbClr>
                </a:solidFill>
                <a:prstDash val="solid"/>
              </a:ln>
              <a:effectLst/>
            </p:spPr>
          </p:cxnSp>
          <p:cxnSp>
            <p:nvCxnSpPr>
              <p:cNvPr id="160" name="Straight Connector 159"/>
              <p:cNvCxnSpPr/>
              <p:nvPr/>
            </p:nvCxnSpPr>
            <p:spPr>
              <a:xfrm>
                <a:off x="1979712" y="944724"/>
                <a:ext cx="0" cy="258536"/>
              </a:xfrm>
              <a:prstGeom prst="line">
                <a:avLst/>
              </a:prstGeom>
              <a:noFill/>
              <a:ln w="9525" cap="flat" cmpd="sng" algn="ctr">
                <a:solidFill>
                  <a:srgbClr val="4F81BD">
                    <a:shade val="95000"/>
                    <a:satMod val="105000"/>
                  </a:srgbClr>
                </a:solidFill>
                <a:prstDash val="solid"/>
              </a:ln>
              <a:effectLst/>
            </p:spPr>
          </p:cxnSp>
          <p:cxnSp>
            <p:nvCxnSpPr>
              <p:cNvPr id="161" name="Straight Connector 160"/>
              <p:cNvCxnSpPr/>
              <p:nvPr/>
            </p:nvCxnSpPr>
            <p:spPr>
              <a:xfrm>
                <a:off x="1979712" y="512676"/>
                <a:ext cx="0" cy="108012"/>
              </a:xfrm>
              <a:prstGeom prst="line">
                <a:avLst/>
              </a:prstGeom>
              <a:noFill/>
              <a:ln w="9525" cap="flat" cmpd="sng" algn="ctr">
                <a:solidFill>
                  <a:srgbClr val="4F81BD">
                    <a:shade val="95000"/>
                    <a:satMod val="105000"/>
                  </a:srgbClr>
                </a:solidFill>
                <a:prstDash val="solid"/>
              </a:ln>
              <a:effectLst/>
            </p:spPr>
          </p:cxnSp>
          <p:cxnSp>
            <p:nvCxnSpPr>
              <p:cNvPr id="162" name="Straight Connector 161"/>
              <p:cNvCxnSpPr/>
              <p:nvPr/>
            </p:nvCxnSpPr>
            <p:spPr>
              <a:xfrm flipH="1">
                <a:off x="1979712" y="512676"/>
                <a:ext cx="207678" cy="0"/>
              </a:xfrm>
              <a:prstGeom prst="line">
                <a:avLst/>
              </a:prstGeom>
              <a:noFill/>
              <a:ln w="9525" cap="flat" cmpd="sng" algn="ctr">
                <a:solidFill>
                  <a:srgbClr val="4F81BD">
                    <a:shade val="95000"/>
                    <a:satMod val="105000"/>
                  </a:srgbClr>
                </a:solidFill>
                <a:prstDash val="solid"/>
              </a:ln>
              <a:effectLst/>
            </p:spPr>
          </p:cxnSp>
          <p:cxnSp>
            <p:nvCxnSpPr>
              <p:cNvPr id="163" name="Straight Connector 162"/>
              <p:cNvCxnSpPr/>
              <p:nvPr/>
            </p:nvCxnSpPr>
            <p:spPr>
              <a:xfrm>
                <a:off x="2180988" y="512676"/>
                <a:ext cx="0" cy="108012"/>
              </a:xfrm>
              <a:prstGeom prst="line">
                <a:avLst/>
              </a:prstGeom>
              <a:noFill/>
              <a:ln w="9525" cap="flat" cmpd="sng" algn="ctr">
                <a:solidFill>
                  <a:srgbClr val="4F81BD">
                    <a:shade val="95000"/>
                    <a:satMod val="105000"/>
                  </a:srgbClr>
                </a:solidFill>
                <a:prstDash val="solid"/>
              </a:ln>
              <a:effectLst/>
            </p:spPr>
          </p:cxnSp>
          <p:cxnSp>
            <p:nvCxnSpPr>
              <p:cNvPr id="164" name="Straight Connector 163"/>
              <p:cNvCxnSpPr/>
              <p:nvPr/>
            </p:nvCxnSpPr>
            <p:spPr>
              <a:xfrm flipH="1">
                <a:off x="2036972" y="622420"/>
                <a:ext cx="152400" cy="0"/>
              </a:xfrm>
              <a:prstGeom prst="line">
                <a:avLst/>
              </a:prstGeom>
              <a:noFill/>
              <a:ln w="9525" cap="flat" cmpd="sng" algn="ctr">
                <a:solidFill>
                  <a:srgbClr val="4F81BD">
                    <a:shade val="95000"/>
                    <a:satMod val="105000"/>
                  </a:srgbClr>
                </a:solidFill>
                <a:prstDash val="solid"/>
              </a:ln>
              <a:effectLst/>
            </p:spPr>
          </p:cxnSp>
          <p:cxnSp>
            <p:nvCxnSpPr>
              <p:cNvPr id="165" name="Straight Connector 164"/>
              <p:cNvCxnSpPr/>
              <p:nvPr/>
            </p:nvCxnSpPr>
            <p:spPr>
              <a:xfrm>
                <a:off x="2044440" y="620688"/>
                <a:ext cx="7280" cy="576064"/>
              </a:xfrm>
              <a:prstGeom prst="line">
                <a:avLst/>
              </a:prstGeom>
              <a:noFill/>
              <a:ln w="9525" cap="flat" cmpd="sng" algn="ctr">
                <a:solidFill>
                  <a:srgbClr val="4F81BD">
                    <a:shade val="95000"/>
                    <a:satMod val="105000"/>
                  </a:srgbClr>
                </a:solidFill>
                <a:prstDash val="solid"/>
              </a:ln>
              <a:effectLst/>
            </p:spPr>
          </p:cxnSp>
          <p:cxnSp>
            <p:nvCxnSpPr>
              <p:cNvPr id="166" name="Straight Connector 165"/>
              <p:cNvCxnSpPr/>
              <p:nvPr/>
            </p:nvCxnSpPr>
            <p:spPr>
              <a:xfrm flipH="1">
                <a:off x="2195736" y="1196752"/>
                <a:ext cx="55648" cy="0"/>
              </a:xfrm>
              <a:prstGeom prst="line">
                <a:avLst/>
              </a:prstGeom>
              <a:noFill/>
              <a:ln w="9525" cap="flat" cmpd="sng" algn="ctr">
                <a:solidFill>
                  <a:srgbClr val="4F81BD">
                    <a:shade val="95000"/>
                    <a:satMod val="105000"/>
                  </a:srgbClr>
                </a:solidFill>
                <a:prstDash val="solid"/>
              </a:ln>
              <a:effectLst/>
            </p:spPr>
          </p:cxnSp>
          <p:cxnSp>
            <p:nvCxnSpPr>
              <p:cNvPr id="167" name="Straight Connector 166"/>
              <p:cNvCxnSpPr/>
              <p:nvPr/>
            </p:nvCxnSpPr>
            <p:spPr>
              <a:xfrm flipH="1">
                <a:off x="1996072" y="1196752"/>
                <a:ext cx="55648" cy="0"/>
              </a:xfrm>
              <a:prstGeom prst="line">
                <a:avLst/>
              </a:prstGeom>
              <a:noFill/>
              <a:ln w="9525" cap="flat" cmpd="sng" algn="ctr">
                <a:solidFill>
                  <a:srgbClr val="4F81BD">
                    <a:shade val="95000"/>
                    <a:satMod val="105000"/>
                  </a:srgbClr>
                </a:solidFill>
                <a:prstDash val="solid"/>
              </a:ln>
              <a:effectLst/>
            </p:spPr>
          </p:cxnSp>
          <p:sp>
            <p:nvSpPr>
              <p:cNvPr id="168" name="Rectangle 167"/>
              <p:cNvSpPr/>
              <p:nvPr/>
            </p:nvSpPr>
            <p:spPr>
              <a:xfrm>
                <a:off x="1043608" y="260648"/>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b="0" kern="0" dirty="0">
                    <a:solidFill>
                      <a:prstClr val="black"/>
                    </a:solidFill>
                    <a:latin typeface="Segoe UI" panose="020B0502040204020203" pitchFamily="34" charset="0"/>
                    <a:cs typeface="Segoe UI" panose="020B0502040204020203" pitchFamily="34" charset="0"/>
                  </a:rPr>
                  <a:t>NIC</a:t>
                </a:r>
              </a:p>
            </p:txBody>
          </p:sp>
        </p:grpSp>
        <p:grpSp>
          <p:nvGrpSpPr>
            <p:cNvPr id="30" name="Group 29"/>
            <p:cNvGrpSpPr/>
            <p:nvPr/>
          </p:nvGrpSpPr>
          <p:grpSpPr>
            <a:xfrm>
              <a:off x="3896308" y="2352121"/>
              <a:ext cx="1368152" cy="1008112"/>
              <a:chOff x="4796408" y="492755"/>
              <a:chExt cx="1368152" cy="1008112"/>
            </a:xfrm>
            <a:noFill/>
          </p:grpSpPr>
          <p:sp>
            <p:nvSpPr>
              <p:cNvPr id="131" name="Rectangle 130"/>
              <p:cNvSpPr/>
              <p:nvPr/>
            </p:nvSpPr>
            <p:spPr>
              <a:xfrm>
                <a:off x="4796408" y="492755"/>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Virtual</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grpSp>
            <p:nvGrpSpPr>
              <p:cNvPr id="132" name="Group 131"/>
              <p:cNvGrpSpPr/>
              <p:nvPr/>
            </p:nvGrpSpPr>
            <p:grpSpPr>
              <a:xfrm>
                <a:off x="5148064" y="685276"/>
                <a:ext cx="785724" cy="690584"/>
                <a:chOff x="5148064" y="685276"/>
                <a:chExt cx="785724" cy="690584"/>
              </a:xfrm>
              <a:grpFill/>
            </p:grpSpPr>
            <p:cxnSp>
              <p:nvCxnSpPr>
                <p:cNvPr id="133" name="Straight Connector 132"/>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134" name="Straight Connector 133"/>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135" name="Straight Connector 134"/>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136" name="Straight Connector 135"/>
                <p:cNvCxnSpPr/>
                <p:nvPr/>
              </p:nvCxnSpPr>
              <p:spPr>
                <a:xfrm>
                  <a:off x="5364088" y="1225336"/>
                  <a:ext cx="0" cy="0"/>
                </a:xfrm>
                <a:prstGeom prst="line">
                  <a:avLst/>
                </a:prstGeom>
                <a:grpFill/>
                <a:ln w="9525" cap="flat" cmpd="sng" algn="ctr">
                  <a:solidFill>
                    <a:schemeClr val="bg1"/>
                  </a:solidFill>
                  <a:prstDash val="solid"/>
                </a:ln>
                <a:effectLst/>
              </p:spPr>
            </p:cxnSp>
            <p:cxnSp>
              <p:nvCxnSpPr>
                <p:cNvPr id="137" name="Straight Connector 136"/>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138" name="Straight Connector 137"/>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139" name="Straight Connector 138"/>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140" name="Straight Connector 139"/>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141" name="Straight Connector 140"/>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142" name="Straight Connector 141"/>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143" name="Straight Connector 142"/>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144" name="Straight Connector 143"/>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145" name="Straight Connector 144"/>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146" name="Straight Connector 145"/>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147" name="Straight Connector 146"/>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148" name="Straight Connector 147"/>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149" name="Straight Connector 148"/>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nvGrpSpPr>
            <p:cNvPr id="31" name="Group 30"/>
            <p:cNvGrpSpPr/>
            <p:nvPr/>
          </p:nvGrpSpPr>
          <p:grpSpPr>
            <a:xfrm>
              <a:off x="3887924" y="3220344"/>
              <a:ext cx="1368152" cy="1008112"/>
              <a:chOff x="4788024" y="494815"/>
              <a:chExt cx="1368152" cy="1008112"/>
            </a:xfrm>
            <a:noFill/>
          </p:grpSpPr>
          <p:sp>
            <p:nvSpPr>
              <p:cNvPr id="112" name="Rectangle 111"/>
              <p:cNvSpPr/>
              <p:nvPr/>
            </p:nvSpPr>
            <p:spPr>
              <a:xfrm>
                <a:off x="4788024" y="494815"/>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Virtual</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grpSp>
            <p:nvGrpSpPr>
              <p:cNvPr id="113" name="Group 112"/>
              <p:cNvGrpSpPr/>
              <p:nvPr/>
            </p:nvGrpSpPr>
            <p:grpSpPr>
              <a:xfrm>
                <a:off x="5148064" y="685276"/>
                <a:ext cx="785724" cy="690584"/>
                <a:chOff x="5148064" y="685276"/>
                <a:chExt cx="785724" cy="690584"/>
              </a:xfrm>
              <a:grpFill/>
            </p:grpSpPr>
            <p:cxnSp>
              <p:nvCxnSpPr>
                <p:cNvPr id="114" name="Straight Connector 113"/>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115" name="Straight Connector 114"/>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116" name="Straight Connector 115"/>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117" name="Straight Connector 116"/>
                <p:cNvCxnSpPr/>
                <p:nvPr/>
              </p:nvCxnSpPr>
              <p:spPr>
                <a:xfrm>
                  <a:off x="5364088" y="1225336"/>
                  <a:ext cx="0" cy="0"/>
                </a:xfrm>
                <a:prstGeom prst="line">
                  <a:avLst/>
                </a:prstGeom>
                <a:grpFill/>
                <a:ln w="9525" cap="flat" cmpd="sng" algn="ctr">
                  <a:solidFill>
                    <a:schemeClr val="bg1"/>
                  </a:solidFill>
                  <a:prstDash val="solid"/>
                </a:ln>
                <a:effectLst/>
              </p:spPr>
            </p:cxnSp>
            <p:cxnSp>
              <p:nvCxnSpPr>
                <p:cNvPr id="118" name="Straight Connector 117"/>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119" name="Straight Connector 118"/>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120" name="Straight Connector 119"/>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121" name="Straight Connector 120"/>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122" name="Straight Connector 121"/>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123" name="Straight Connector 122"/>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124" name="Straight Connector 123"/>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125" name="Straight Connector 124"/>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126" name="Straight Connector 125"/>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127" name="Straight Connector 126"/>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128" name="Straight Connector 127"/>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129" name="Straight Connector 128"/>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130" name="Straight Connector 129"/>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nvGrpSpPr>
            <p:cNvPr id="32" name="Group 31"/>
            <p:cNvGrpSpPr/>
            <p:nvPr/>
          </p:nvGrpSpPr>
          <p:grpSpPr>
            <a:xfrm>
              <a:off x="3076092" y="4145365"/>
              <a:ext cx="1368152" cy="1008112"/>
              <a:chOff x="4770193" y="505256"/>
              <a:chExt cx="1368152" cy="1008112"/>
            </a:xfrm>
            <a:noFill/>
          </p:grpSpPr>
          <p:sp>
            <p:nvSpPr>
              <p:cNvPr id="93" name="Rectangle 92"/>
              <p:cNvSpPr/>
              <p:nvPr/>
            </p:nvSpPr>
            <p:spPr>
              <a:xfrm>
                <a:off x="4770193" y="505256"/>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RDMA</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grpSp>
            <p:nvGrpSpPr>
              <p:cNvPr id="94" name="Group 93"/>
              <p:cNvGrpSpPr/>
              <p:nvPr/>
            </p:nvGrpSpPr>
            <p:grpSpPr>
              <a:xfrm>
                <a:off x="5148064" y="685276"/>
                <a:ext cx="785724" cy="690584"/>
                <a:chOff x="5148064" y="685276"/>
                <a:chExt cx="785724" cy="690584"/>
              </a:xfrm>
              <a:grpFill/>
            </p:grpSpPr>
            <p:cxnSp>
              <p:nvCxnSpPr>
                <p:cNvPr id="95" name="Straight Connector 94"/>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96" name="Straight Connector 95"/>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97" name="Straight Connector 96"/>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98" name="Straight Connector 97"/>
                <p:cNvCxnSpPr/>
                <p:nvPr/>
              </p:nvCxnSpPr>
              <p:spPr>
                <a:xfrm>
                  <a:off x="5364088" y="1225336"/>
                  <a:ext cx="0" cy="0"/>
                </a:xfrm>
                <a:prstGeom prst="line">
                  <a:avLst/>
                </a:prstGeom>
                <a:grpFill/>
                <a:ln w="9525" cap="flat" cmpd="sng" algn="ctr">
                  <a:solidFill>
                    <a:schemeClr val="bg1"/>
                  </a:solidFill>
                  <a:prstDash val="solid"/>
                </a:ln>
                <a:effectLst/>
              </p:spPr>
            </p:cxnSp>
            <p:cxnSp>
              <p:nvCxnSpPr>
                <p:cNvPr id="99" name="Straight Connector 98"/>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100" name="Straight Connector 99"/>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101" name="Straight Connector 100"/>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102" name="Straight Connector 101"/>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103" name="Straight Connector 102"/>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104" name="Straight Connector 103"/>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105" name="Straight Connector 104"/>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106" name="Straight Connector 105"/>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107" name="Straight Connector 106"/>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108" name="Straight Connector 107"/>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109" name="Straight Connector 108"/>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110" name="Straight Connector 109"/>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111" name="Straight Connector 110"/>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nvGrpSpPr>
            <p:cNvPr id="33" name="Group 32"/>
            <p:cNvGrpSpPr/>
            <p:nvPr/>
          </p:nvGrpSpPr>
          <p:grpSpPr>
            <a:xfrm>
              <a:off x="3949897" y="4173484"/>
              <a:ext cx="1368152" cy="1008112"/>
              <a:chOff x="4788024" y="522383"/>
              <a:chExt cx="1368152" cy="1008112"/>
            </a:xfrm>
            <a:noFill/>
          </p:grpSpPr>
          <p:sp>
            <p:nvSpPr>
              <p:cNvPr id="74" name="Rectangle 73"/>
              <p:cNvSpPr/>
              <p:nvPr/>
            </p:nvSpPr>
            <p:spPr>
              <a:xfrm>
                <a:off x="4788024" y="522383"/>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RDMA</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grpSp>
            <p:nvGrpSpPr>
              <p:cNvPr id="75" name="Group 74"/>
              <p:cNvGrpSpPr/>
              <p:nvPr/>
            </p:nvGrpSpPr>
            <p:grpSpPr>
              <a:xfrm>
                <a:off x="5148064" y="685276"/>
                <a:ext cx="785724" cy="690584"/>
                <a:chOff x="5148064" y="685276"/>
                <a:chExt cx="785724" cy="690584"/>
              </a:xfrm>
              <a:grpFill/>
            </p:grpSpPr>
            <p:cxnSp>
              <p:nvCxnSpPr>
                <p:cNvPr id="76" name="Straight Connector 75"/>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77" name="Straight Connector 76"/>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78" name="Straight Connector 77"/>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79" name="Straight Connector 78"/>
                <p:cNvCxnSpPr/>
                <p:nvPr/>
              </p:nvCxnSpPr>
              <p:spPr>
                <a:xfrm>
                  <a:off x="5364088" y="1225336"/>
                  <a:ext cx="0" cy="0"/>
                </a:xfrm>
                <a:prstGeom prst="line">
                  <a:avLst/>
                </a:prstGeom>
                <a:grpFill/>
                <a:ln w="9525" cap="flat" cmpd="sng" algn="ctr">
                  <a:solidFill>
                    <a:schemeClr val="bg1"/>
                  </a:solidFill>
                  <a:prstDash val="solid"/>
                </a:ln>
                <a:effectLst/>
              </p:spPr>
            </p:cxnSp>
            <p:cxnSp>
              <p:nvCxnSpPr>
                <p:cNvPr id="80" name="Straight Connector 79"/>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81" name="Straight Connector 80"/>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82" name="Straight Connector 81"/>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83" name="Straight Connector 82"/>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84" name="Straight Connector 83"/>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85" name="Straight Connector 84"/>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86" name="Straight Connector 85"/>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87" name="Straight Connector 86"/>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88" name="Straight Connector 87"/>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89" name="Straight Connector 88"/>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90" name="Straight Connector 89"/>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91" name="Straight Connector 90"/>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92" name="Straight Connector 91"/>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nvGrpSpPr>
            <p:cNvPr id="34" name="Group 33"/>
            <p:cNvGrpSpPr/>
            <p:nvPr/>
          </p:nvGrpSpPr>
          <p:grpSpPr>
            <a:xfrm>
              <a:off x="3949897" y="4858937"/>
              <a:ext cx="1368152" cy="1008112"/>
              <a:chOff x="4805609" y="540927"/>
              <a:chExt cx="1368152" cy="1008112"/>
            </a:xfrm>
            <a:noFill/>
          </p:grpSpPr>
          <p:sp>
            <p:nvSpPr>
              <p:cNvPr id="55" name="Rectangle 54"/>
              <p:cNvSpPr/>
              <p:nvPr/>
            </p:nvSpPr>
            <p:spPr>
              <a:xfrm>
                <a:off x="4805609" y="540927"/>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Virtual</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grpSp>
            <p:nvGrpSpPr>
              <p:cNvPr id="56" name="Group 55"/>
              <p:cNvGrpSpPr/>
              <p:nvPr/>
            </p:nvGrpSpPr>
            <p:grpSpPr>
              <a:xfrm>
                <a:off x="5148064" y="685276"/>
                <a:ext cx="785724" cy="690584"/>
                <a:chOff x="5148064" y="685276"/>
                <a:chExt cx="785724" cy="690584"/>
              </a:xfrm>
              <a:grpFill/>
            </p:grpSpPr>
            <p:cxnSp>
              <p:nvCxnSpPr>
                <p:cNvPr id="57" name="Straight Connector 56"/>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58" name="Straight Connector 57"/>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59" name="Straight Connector 58"/>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60" name="Straight Connector 59"/>
                <p:cNvCxnSpPr/>
                <p:nvPr/>
              </p:nvCxnSpPr>
              <p:spPr>
                <a:xfrm>
                  <a:off x="5364088" y="1225336"/>
                  <a:ext cx="0" cy="0"/>
                </a:xfrm>
                <a:prstGeom prst="line">
                  <a:avLst/>
                </a:prstGeom>
                <a:grpFill/>
                <a:ln w="9525" cap="flat" cmpd="sng" algn="ctr">
                  <a:solidFill>
                    <a:schemeClr val="bg1"/>
                  </a:solidFill>
                  <a:prstDash val="solid"/>
                </a:ln>
                <a:effectLst/>
              </p:spPr>
            </p:cxnSp>
            <p:cxnSp>
              <p:nvCxnSpPr>
                <p:cNvPr id="61" name="Straight Connector 60"/>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62" name="Straight Connector 61"/>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63" name="Straight Connector 62"/>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64" name="Straight Connector 63"/>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65" name="Straight Connector 64"/>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66" name="Straight Connector 65"/>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67" name="Straight Connector 66"/>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68" name="Straight Connector 67"/>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69" name="Straight Connector 68"/>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70" name="Straight Connector 69"/>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71" name="Straight Connector 70"/>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72" name="Straight Connector 71"/>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73" name="Straight Connector 72"/>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nvGrpSpPr>
            <p:cNvPr id="35" name="Group 34"/>
            <p:cNvGrpSpPr/>
            <p:nvPr/>
          </p:nvGrpSpPr>
          <p:grpSpPr>
            <a:xfrm>
              <a:off x="3932312" y="5594433"/>
              <a:ext cx="1368152" cy="1008112"/>
              <a:chOff x="4788024" y="505256"/>
              <a:chExt cx="1368152" cy="1008112"/>
            </a:xfrm>
            <a:noFill/>
          </p:grpSpPr>
          <p:sp>
            <p:nvSpPr>
              <p:cNvPr id="36" name="Rectangle 35"/>
              <p:cNvSpPr/>
              <p:nvPr/>
            </p:nvSpPr>
            <p:spPr>
              <a:xfrm>
                <a:off x="4788024" y="505256"/>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Virtual</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grpSp>
            <p:nvGrpSpPr>
              <p:cNvPr id="37" name="Group 36"/>
              <p:cNvGrpSpPr/>
              <p:nvPr/>
            </p:nvGrpSpPr>
            <p:grpSpPr>
              <a:xfrm>
                <a:off x="5148064" y="685276"/>
                <a:ext cx="785724" cy="690584"/>
                <a:chOff x="5148064" y="685276"/>
                <a:chExt cx="785724" cy="690584"/>
              </a:xfrm>
              <a:grpFill/>
            </p:grpSpPr>
            <p:cxnSp>
              <p:nvCxnSpPr>
                <p:cNvPr id="38" name="Straight Connector 37"/>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39" name="Straight Connector 38"/>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40" name="Straight Connector 39"/>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41" name="Straight Connector 40"/>
                <p:cNvCxnSpPr/>
                <p:nvPr/>
              </p:nvCxnSpPr>
              <p:spPr>
                <a:xfrm>
                  <a:off x="5364088" y="1225336"/>
                  <a:ext cx="0" cy="0"/>
                </a:xfrm>
                <a:prstGeom prst="line">
                  <a:avLst/>
                </a:prstGeom>
                <a:grpFill/>
                <a:ln w="9525" cap="flat" cmpd="sng" algn="ctr">
                  <a:solidFill>
                    <a:schemeClr val="bg1"/>
                  </a:solidFill>
                  <a:prstDash val="solid"/>
                </a:ln>
                <a:effectLst/>
              </p:spPr>
            </p:cxnSp>
            <p:cxnSp>
              <p:nvCxnSpPr>
                <p:cNvPr id="42" name="Straight Connector 41"/>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43" name="Straight Connector 42"/>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44" name="Straight Connector 43"/>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45" name="Straight Connector 44"/>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46" name="Straight Connector 45"/>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47" name="Straight Connector 46"/>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48" name="Straight Connector 47"/>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49" name="Straight Connector 48"/>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50" name="Straight Connector 49"/>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51" name="Straight Connector 50"/>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52" name="Straight Connector 51"/>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53" name="Straight Connector 52"/>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54" name="Straight Connector 53"/>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pic>
        <p:nvPicPr>
          <p:cNvPr id="188" name="Picture 1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7555" y="64042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11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2864c82b-93f6-4d13-be8e-d84d0b08fc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converged networking?</a:t>
            </a:r>
          </a:p>
        </p:txBody>
      </p:sp>
      <p:grpSp>
        <p:nvGrpSpPr>
          <p:cNvPr id="4" name="Group 3" descr="Illustration depicting a physical Hyper-V server with two physical RDMA-capable NICs designated rNIC installed. The two NICs are teamed and connected to a virtual switch for virtual-machine communication, and three virtual machines are connected to the virtual switch. The NICs used for dedicated functions are vNICs with the following dedicated functions: management, backup, cluster, and migration. The two NICs used for storage also are vNICs."/>
          <p:cNvGrpSpPr/>
          <p:nvPr/>
        </p:nvGrpSpPr>
        <p:grpSpPr>
          <a:xfrm>
            <a:off x="638017" y="855215"/>
            <a:ext cx="8154290" cy="5632851"/>
            <a:chOff x="638017" y="855215"/>
            <a:chExt cx="8154290" cy="5632851"/>
          </a:xfrm>
        </p:grpSpPr>
        <p:pic>
          <p:nvPicPr>
            <p:cNvPr id="5" name="Picture 4"/>
            <p:cNvPicPr>
              <a:picLocks noChangeAspect="1"/>
            </p:cNvPicPr>
            <p:nvPr/>
          </p:nvPicPr>
          <p:blipFill>
            <a:blip r:embed="rId3"/>
            <a:stretch>
              <a:fillRect/>
            </a:stretch>
          </p:blipFill>
          <p:spPr>
            <a:xfrm>
              <a:off x="3230505" y="2521761"/>
              <a:ext cx="1957494" cy="39663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634" y="1702398"/>
              <a:ext cx="665247" cy="12331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633" y="1702398"/>
              <a:ext cx="665247" cy="12331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6219" y="1702398"/>
              <a:ext cx="665247" cy="1233140"/>
            </a:xfrm>
            <a:prstGeom prst="rect">
              <a:avLst/>
            </a:prstGeom>
          </p:spPr>
        </p:pic>
        <p:sp>
          <p:nvSpPr>
            <p:cNvPr id="9" name="TextBox 8"/>
            <p:cNvSpPr txBox="1"/>
            <p:nvPr/>
          </p:nvSpPr>
          <p:spPr>
            <a:xfrm>
              <a:off x="1515511" y="1318116"/>
              <a:ext cx="631904" cy="369332"/>
            </a:xfrm>
            <a:prstGeom prst="rect">
              <a:avLst/>
            </a:prstGeom>
            <a:noFill/>
          </p:spPr>
          <p:txBody>
            <a:bodyPr wrap="none" rtlCol="0">
              <a:spAutoFit/>
            </a:bodyPr>
            <a:lstStyle/>
            <a:p>
              <a:pPr lvl="0" algn="ctr"/>
              <a:r>
                <a:rPr lang="da-DK" b="0">
                  <a:solidFill>
                    <a:srgbClr val="000000"/>
                  </a:solidFill>
                  <a:latin typeface="Segoe UI" panose="020B0502040204020203" pitchFamily="34" charset="0"/>
                  <a:cs typeface="Segoe UI" panose="020B0502040204020203" pitchFamily="34" charset="0"/>
                </a:rPr>
                <a:t>VMs</a:t>
              </a:r>
              <a:endParaRPr lang="da-DK" b="0" dirty="0">
                <a:solidFill>
                  <a:srgbClr val="000000"/>
                </a:solidFill>
                <a:latin typeface="Segoe UI" panose="020B0502040204020203" pitchFamily="34" charset="0"/>
                <a:cs typeface="Segoe UI" panose="020B0502040204020203" pitchFamily="34" charset="0"/>
              </a:endParaRPr>
            </a:p>
          </p:txBody>
        </p:sp>
        <p:cxnSp>
          <p:nvCxnSpPr>
            <p:cNvPr id="10" name="Straight Arrow Connector 9"/>
            <p:cNvCxnSpPr>
              <a:stCxn id="6" idx="2"/>
            </p:cNvCxnSpPr>
            <p:nvPr/>
          </p:nvCxnSpPr>
          <p:spPr bwMode="auto">
            <a:xfrm>
              <a:off x="1239258" y="2945082"/>
              <a:ext cx="356790" cy="68876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1" name="Straight Arrow Connector 10"/>
            <p:cNvCxnSpPr>
              <a:stCxn id="8" idx="2"/>
            </p:cNvCxnSpPr>
            <p:nvPr/>
          </p:nvCxnSpPr>
          <p:spPr bwMode="auto">
            <a:xfrm flipH="1">
              <a:off x="1908841" y="2945082"/>
              <a:ext cx="2" cy="700643"/>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2" name="Straight Arrow Connector 11"/>
            <p:cNvCxnSpPr>
              <a:stCxn id="7" idx="2"/>
            </p:cNvCxnSpPr>
            <p:nvPr/>
          </p:nvCxnSpPr>
          <p:spPr bwMode="auto">
            <a:xfrm flipH="1">
              <a:off x="2241466" y="2945082"/>
              <a:ext cx="356791" cy="68876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sp>
          <p:nvSpPr>
            <p:cNvPr id="13" name="TextBox 12"/>
            <p:cNvSpPr txBox="1"/>
            <p:nvPr/>
          </p:nvSpPr>
          <p:spPr>
            <a:xfrm>
              <a:off x="3370552" y="2134302"/>
              <a:ext cx="1535998"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Hyper-V host</a:t>
              </a:r>
              <a:endParaRPr lang="da-DK" b="0" dirty="0">
                <a:solidFill>
                  <a:srgbClr val="000000"/>
                </a:solidFill>
                <a:latin typeface="Segoe UI" panose="020B0502040204020203" pitchFamily="34" charset="0"/>
                <a:cs typeface="Segoe UI" panose="020B0502040204020203" pitchFamily="34" charset="0"/>
              </a:endParaRPr>
            </a:p>
          </p:txBody>
        </p:sp>
        <p:sp>
          <p:nvSpPr>
            <p:cNvPr id="14" name="Rounded Rectangle 44"/>
            <p:cNvSpPr/>
            <p:nvPr/>
          </p:nvSpPr>
          <p:spPr bwMode="auto">
            <a:xfrm>
              <a:off x="709435" y="3645725"/>
              <a:ext cx="2398816" cy="563229"/>
            </a:xfrm>
            <a:prstGeom prst="round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da-DK" b="0">
                  <a:solidFill>
                    <a:srgbClr val="000000"/>
                  </a:solidFill>
                  <a:latin typeface="Segoe UI" panose="020B0502040204020203" pitchFamily="34" charset="0"/>
                  <a:cs typeface="Segoe UI" panose="020B0502040204020203" pitchFamily="34" charset="0"/>
                </a:rPr>
                <a:t>Virtual switch</a:t>
              </a:r>
              <a:endParaRPr lang="da-DK" b="0" dirty="0">
                <a:solidFill>
                  <a:srgbClr val="000000"/>
                </a:solidFill>
                <a:latin typeface="Segoe UI" panose="020B0502040204020203" pitchFamily="34" charset="0"/>
                <a:cs typeface="Segoe UI" panose="020B0502040204020203" pitchFamily="34" charset="0"/>
              </a:endParaRPr>
            </a:p>
          </p:txBody>
        </p:sp>
        <p:sp>
          <p:nvSpPr>
            <p:cNvPr id="15" name="Rounded Rectangle 45"/>
            <p:cNvSpPr/>
            <p:nvPr/>
          </p:nvSpPr>
          <p:spPr bwMode="auto">
            <a:xfrm>
              <a:off x="638017" y="4220830"/>
              <a:ext cx="2541652" cy="1223159"/>
            </a:xfrm>
            <a:prstGeom prst="round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r>
                <a:rPr lang="da-DK" b="0">
                  <a:solidFill>
                    <a:srgbClr val="000000"/>
                  </a:solidFill>
                  <a:latin typeface="Segoe UI" panose="020B0502040204020203" pitchFamily="34" charset="0"/>
                  <a:cs typeface="Segoe UI" panose="020B0502040204020203" pitchFamily="34" charset="0"/>
                </a:rPr>
                <a:t>Teamed</a:t>
              </a:r>
              <a:br>
                <a:rPr lang="da-DK" b="0">
                  <a:solidFill>
                    <a:srgbClr val="000000"/>
                  </a:solidFill>
                  <a:latin typeface="Segoe UI" panose="020B0502040204020203" pitchFamily="34" charset="0"/>
                  <a:cs typeface="Segoe UI" panose="020B0502040204020203" pitchFamily="34" charset="0"/>
                </a:rPr>
              </a:br>
              <a:br>
                <a:rPr lang="da-DK" b="0">
                  <a:solidFill>
                    <a:srgbClr val="000000"/>
                  </a:solidFill>
                  <a:latin typeface="Segoe UI" panose="020B0502040204020203" pitchFamily="34" charset="0"/>
                  <a:cs typeface="Segoe UI" panose="020B0502040204020203" pitchFamily="34" charset="0"/>
                </a:rPr>
              </a:br>
              <a:br>
                <a:rPr lang="da-DK" b="0">
                  <a:solidFill>
                    <a:srgbClr val="000000"/>
                  </a:solidFill>
                  <a:latin typeface="Segoe UI" panose="020B0502040204020203" pitchFamily="34" charset="0"/>
                  <a:cs typeface="Segoe UI" panose="020B0502040204020203" pitchFamily="34" charset="0"/>
                </a:rPr>
              </a:br>
              <a:endParaRPr lang="da-DK" b="0" dirty="0">
                <a:solidFill>
                  <a:srgbClr val="000000"/>
                </a:solidFill>
                <a:latin typeface="Segoe UI" panose="020B0502040204020203" pitchFamily="34" charset="0"/>
                <a:cs typeface="Segoe UI" panose="020B0502040204020203" pitchFamily="34" charset="0"/>
              </a:endParaRPr>
            </a:p>
          </p:txBody>
        </p:sp>
        <p:cxnSp>
          <p:nvCxnSpPr>
            <p:cNvPr id="16" name="Straight Arrow Connector 15"/>
            <p:cNvCxnSpPr/>
            <p:nvPr/>
          </p:nvCxnSpPr>
          <p:spPr bwMode="auto">
            <a:xfrm>
              <a:off x="4950729" y="2878611"/>
              <a:ext cx="1848980"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7" name="Straight Arrow Connector 16"/>
            <p:cNvCxnSpPr>
              <a:endCxn id="22" idx="1"/>
            </p:cNvCxnSpPr>
            <p:nvPr/>
          </p:nvCxnSpPr>
          <p:spPr bwMode="auto">
            <a:xfrm>
              <a:off x="4912600" y="3609130"/>
              <a:ext cx="1892047"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8" name="Straight Arrow Connector 17"/>
            <p:cNvCxnSpPr/>
            <p:nvPr/>
          </p:nvCxnSpPr>
          <p:spPr bwMode="auto">
            <a:xfrm>
              <a:off x="4972255" y="4504915"/>
              <a:ext cx="1832392" cy="1"/>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19" name="Straight Arrow Connector 18"/>
            <p:cNvCxnSpPr/>
            <p:nvPr/>
          </p:nvCxnSpPr>
          <p:spPr bwMode="auto">
            <a:xfrm>
              <a:off x="4972255" y="5327322"/>
              <a:ext cx="1867707"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cxnSp>
          <p:nvCxnSpPr>
            <p:cNvPr id="20" name="Straight Arrow Connector 19"/>
            <p:cNvCxnSpPr>
              <a:endCxn id="25" idx="1"/>
            </p:cNvCxnSpPr>
            <p:nvPr/>
          </p:nvCxnSpPr>
          <p:spPr bwMode="auto">
            <a:xfrm>
              <a:off x="4972255" y="6044871"/>
              <a:ext cx="1920462" cy="0"/>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sp>
          <p:nvSpPr>
            <p:cNvPr id="21" name="TextBox 20"/>
            <p:cNvSpPr txBox="1"/>
            <p:nvPr/>
          </p:nvSpPr>
          <p:spPr>
            <a:xfrm>
              <a:off x="6799709" y="2691006"/>
              <a:ext cx="1539204"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Management</a:t>
              </a:r>
              <a:endParaRPr lang="da-DK" b="0" dirty="0">
                <a:solidFill>
                  <a:srgbClr val="000000"/>
                </a:solidFill>
                <a:latin typeface="Segoe UI" panose="020B0502040204020203" pitchFamily="34" charset="0"/>
                <a:cs typeface="Segoe UI" panose="020B0502040204020203" pitchFamily="34" charset="0"/>
              </a:endParaRPr>
            </a:p>
          </p:txBody>
        </p:sp>
        <p:sp>
          <p:nvSpPr>
            <p:cNvPr id="22" name="TextBox 21"/>
            <p:cNvSpPr txBox="1"/>
            <p:nvPr/>
          </p:nvSpPr>
          <p:spPr>
            <a:xfrm>
              <a:off x="6804647" y="3424464"/>
              <a:ext cx="923651"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Backup</a:t>
              </a:r>
              <a:endParaRPr lang="da-DK" b="0"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6869242" y="4444389"/>
              <a:ext cx="965714"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Storage</a:t>
              </a:r>
              <a:endParaRPr lang="da-DK" b="0" dirty="0">
                <a:solidFill>
                  <a:srgbClr val="000000"/>
                </a:solidFill>
                <a:latin typeface="Segoe UI" panose="020B0502040204020203" pitchFamily="34" charset="0"/>
                <a:cs typeface="Segoe UI" panose="020B0502040204020203" pitchFamily="34" charset="0"/>
              </a:endParaRPr>
            </a:p>
          </p:txBody>
        </p:sp>
        <p:sp>
          <p:nvSpPr>
            <p:cNvPr id="24" name="TextBox 23"/>
            <p:cNvSpPr txBox="1"/>
            <p:nvPr/>
          </p:nvSpPr>
          <p:spPr>
            <a:xfrm>
              <a:off x="6849288" y="5127590"/>
              <a:ext cx="888192"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Cluster</a:t>
              </a:r>
              <a:endParaRPr lang="da-DK" b="0" dirty="0">
                <a:solidFill>
                  <a:srgbClr val="000000"/>
                </a:solidFill>
                <a:latin typeface="Segoe UI" panose="020B0502040204020203" pitchFamily="34" charset="0"/>
                <a:cs typeface="Segoe UI" panose="020B0502040204020203" pitchFamily="34" charset="0"/>
              </a:endParaRPr>
            </a:p>
          </p:txBody>
        </p:sp>
        <p:sp>
          <p:nvSpPr>
            <p:cNvPr id="25" name="TextBox 24"/>
            <p:cNvSpPr txBox="1"/>
            <p:nvPr/>
          </p:nvSpPr>
          <p:spPr>
            <a:xfrm>
              <a:off x="6892717" y="5860205"/>
              <a:ext cx="1180131" cy="369332"/>
            </a:xfrm>
            <a:prstGeom prst="rect">
              <a:avLst/>
            </a:prstGeom>
            <a:noFill/>
          </p:spPr>
          <p:txBody>
            <a:bodyPr wrap="none" rtlCol="0">
              <a:spAutoFit/>
            </a:bodyPr>
            <a:lstStyle/>
            <a:p>
              <a:pPr lvl="0"/>
              <a:r>
                <a:rPr lang="da-DK" b="0">
                  <a:solidFill>
                    <a:srgbClr val="000000"/>
                  </a:solidFill>
                  <a:latin typeface="Segoe UI" panose="020B0502040204020203" pitchFamily="34" charset="0"/>
                  <a:cs typeface="Segoe UI" panose="020B0502040204020203" pitchFamily="34" charset="0"/>
                </a:rPr>
                <a:t>Migration</a:t>
              </a:r>
              <a:endParaRPr lang="da-DK" b="0" dirty="0">
                <a:solidFill>
                  <a:srgbClr val="000000"/>
                </a:solidFill>
                <a:latin typeface="Segoe UI" panose="020B0502040204020203" pitchFamily="34" charset="0"/>
                <a:cs typeface="Segoe UI" panose="020B0502040204020203" pitchFamily="34" charset="0"/>
              </a:endParaRPr>
            </a:p>
          </p:txBody>
        </p:sp>
        <p:cxnSp>
          <p:nvCxnSpPr>
            <p:cNvPr id="26" name="Straight Arrow Connector 25"/>
            <p:cNvCxnSpPr/>
            <p:nvPr/>
          </p:nvCxnSpPr>
          <p:spPr bwMode="auto">
            <a:xfrm>
              <a:off x="4984811" y="4732421"/>
              <a:ext cx="1814898" cy="1"/>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triangle"/>
            </a:ln>
            <a:effectLst/>
          </p:spPr>
        </p:cxnSp>
        <p:sp>
          <p:nvSpPr>
            <p:cNvPr id="27" name="Rectangle 26"/>
            <p:cNvSpPr/>
            <p:nvPr/>
          </p:nvSpPr>
          <p:spPr>
            <a:xfrm>
              <a:off x="690416" y="855215"/>
              <a:ext cx="8101891" cy="369332"/>
            </a:xfrm>
            <a:prstGeom prst="rect">
              <a:avLst/>
            </a:prstGeom>
          </p:spPr>
          <p:txBody>
            <a:bodyPr wrap="square">
              <a:spAutoFit/>
            </a:bodyPr>
            <a:lstStyle/>
            <a:p>
              <a:pPr lvl="0" algn="ctr"/>
              <a:r>
                <a:rPr lang="en-CA" b="0" dirty="0">
                  <a:solidFill>
                    <a:srgbClr val="000000"/>
                  </a:solidFill>
                  <a:latin typeface="Segoe UI" panose="020B0502040204020203" pitchFamily="34" charset="0"/>
                  <a:cs typeface="Segoe UI" panose="020B0502040204020203" pitchFamily="34" charset="0"/>
                </a:rPr>
                <a:t>Fully converged networking</a:t>
              </a:r>
            </a:p>
          </p:txBody>
        </p:sp>
        <p:grpSp>
          <p:nvGrpSpPr>
            <p:cNvPr id="28" name="Group 27"/>
            <p:cNvGrpSpPr/>
            <p:nvPr/>
          </p:nvGrpSpPr>
          <p:grpSpPr>
            <a:xfrm>
              <a:off x="761899" y="4489582"/>
              <a:ext cx="1368152" cy="1008112"/>
              <a:chOff x="1043608" y="306716"/>
              <a:chExt cx="1368152" cy="1008112"/>
            </a:xfrm>
          </p:grpSpPr>
          <p:cxnSp>
            <p:nvCxnSpPr>
              <p:cNvPr id="159" name="Straight Connector 158"/>
              <p:cNvCxnSpPr/>
              <p:nvPr/>
            </p:nvCxnSpPr>
            <p:spPr>
              <a:xfrm>
                <a:off x="1403648" y="620688"/>
                <a:ext cx="576064" cy="0"/>
              </a:xfrm>
              <a:prstGeom prst="line">
                <a:avLst/>
              </a:prstGeom>
              <a:noFill/>
              <a:ln w="9525" cap="flat" cmpd="sng" algn="ctr">
                <a:solidFill>
                  <a:srgbClr val="4F81BD">
                    <a:shade val="95000"/>
                    <a:satMod val="105000"/>
                  </a:srgbClr>
                </a:solidFill>
                <a:prstDash val="solid"/>
              </a:ln>
              <a:effectLst/>
            </p:spPr>
          </p:cxnSp>
          <p:cxnSp>
            <p:nvCxnSpPr>
              <p:cNvPr id="160" name="Straight Connector 159"/>
              <p:cNvCxnSpPr/>
              <p:nvPr/>
            </p:nvCxnSpPr>
            <p:spPr>
              <a:xfrm>
                <a:off x="1403648" y="620688"/>
                <a:ext cx="0" cy="432048"/>
              </a:xfrm>
              <a:prstGeom prst="line">
                <a:avLst/>
              </a:prstGeom>
              <a:noFill/>
              <a:ln w="9525" cap="flat" cmpd="sng" algn="ctr">
                <a:solidFill>
                  <a:srgbClr val="4F81BD">
                    <a:shade val="95000"/>
                    <a:satMod val="105000"/>
                  </a:srgbClr>
                </a:solidFill>
                <a:prstDash val="solid"/>
              </a:ln>
              <a:effectLst/>
            </p:spPr>
          </p:cxnSp>
          <p:cxnSp>
            <p:nvCxnSpPr>
              <p:cNvPr id="161" name="Straight Connector 160"/>
              <p:cNvCxnSpPr/>
              <p:nvPr/>
            </p:nvCxnSpPr>
            <p:spPr>
              <a:xfrm>
                <a:off x="1403648" y="1052736"/>
                <a:ext cx="216024" cy="0"/>
              </a:xfrm>
              <a:prstGeom prst="line">
                <a:avLst/>
              </a:prstGeom>
              <a:noFill/>
              <a:ln w="9525" cap="flat" cmpd="sng" algn="ctr">
                <a:solidFill>
                  <a:srgbClr val="4F81BD">
                    <a:shade val="95000"/>
                    <a:satMod val="105000"/>
                  </a:srgbClr>
                </a:solidFill>
                <a:prstDash val="solid"/>
              </a:ln>
              <a:effectLst/>
            </p:spPr>
          </p:cxnSp>
          <p:cxnSp>
            <p:nvCxnSpPr>
              <p:cNvPr id="162" name="Straight Connector 161"/>
              <p:cNvCxnSpPr/>
              <p:nvPr/>
            </p:nvCxnSpPr>
            <p:spPr>
              <a:xfrm>
                <a:off x="1619672" y="1052736"/>
                <a:ext cx="0" cy="0"/>
              </a:xfrm>
              <a:prstGeom prst="line">
                <a:avLst/>
              </a:prstGeom>
              <a:noFill/>
              <a:ln w="9525" cap="flat" cmpd="sng" algn="ctr">
                <a:solidFill>
                  <a:srgbClr val="4F81BD">
                    <a:shade val="95000"/>
                    <a:satMod val="105000"/>
                  </a:srgbClr>
                </a:solidFill>
                <a:prstDash val="solid"/>
              </a:ln>
              <a:effectLst/>
            </p:spPr>
          </p:cxnSp>
          <p:cxnSp>
            <p:nvCxnSpPr>
              <p:cNvPr id="163" name="Straight Connector 162"/>
              <p:cNvCxnSpPr/>
              <p:nvPr/>
            </p:nvCxnSpPr>
            <p:spPr>
              <a:xfrm>
                <a:off x="1619672" y="944724"/>
                <a:ext cx="0" cy="108012"/>
              </a:xfrm>
              <a:prstGeom prst="line">
                <a:avLst/>
              </a:prstGeom>
              <a:noFill/>
              <a:ln w="9525" cap="flat" cmpd="sng" algn="ctr">
                <a:solidFill>
                  <a:srgbClr val="4F81BD">
                    <a:shade val="95000"/>
                    <a:satMod val="105000"/>
                  </a:srgbClr>
                </a:solidFill>
                <a:prstDash val="solid"/>
              </a:ln>
              <a:effectLst/>
            </p:spPr>
          </p:cxnSp>
          <p:cxnSp>
            <p:nvCxnSpPr>
              <p:cNvPr id="164" name="Straight Connector 163"/>
              <p:cNvCxnSpPr/>
              <p:nvPr/>
            </p:nvCxnSpPr>
            <p:spPr>
              <a:xfrm>
                <a:off x="1691680" y="942992"/>
                <a:ext cx="0" cy="108012"/>
              </a:xfrm>
              <a:prstGeom prst="line">
                <a:avLst/>
              </a:prstGeom>
              <a:noFill/>
              <a:ln w="9525" cap="flat" cmpd="sng" algn="ctr">
                <a:solidFill>
                  <a:srgbClr val="4F81BD">
                    <a:shade val="95000"/>
                    <a:satMod val="105000"/>
                  </a:srgbClr>
                </a:solidFill>
                <a:prstDash val="solid"/>
              </a:ln>
              <a:effectLst/>
            </p:spPr>
          </p:cxnSp>
          <p:cxnSp>
            <p:nvCxnSpPr>
              <p:cNvPr id="165" name="Straight Connector 164"/>
              <p:cNvCxnSpPr/>
              <p:nvPr/>
            </p:nvCxnSpPr>
            <p:spPr>
              <a:xfrm flipH="1">
                <a:off x="1636032" y="944724"/>
                <a:ext cx="55648" cy="0"/>
              </a:xfrm>
              <a:prstGeom prst="line">
                <a:avLst/>
              </a:prstGeom>
              <a:noFill/>
              <a:ln w="9525" cap="flat" cmpd="sng" algn="ctr">
                <a:solidFill>
                  <a:srgbClr val="4F81BD">
                    <a:shade val="95000"/>
                    <a:satMod val="105000"/>
                  </a:srgbClr>
                </a:solidFill>
                <a:prstDash val="solid"/>
              </a:ln>
              <a:effectLst/>
            </p:spPr>
          </p:cxnSp>
          <p:cxnSp>
            <p:nvCxnSpPr>
              <p:cNvPr id="166" name="Straight Connector 165"/>
              <p:cNvCxnSpPr/>
              <p:nvPr/>
            </p:nvCxnSpPr>
            <p:spPr>
              <a:xfrm>
                <a:off x="1691680" y="1046228"/>
                <a:ext cx="216024" cy="0"/>
              </a:xfrm>
              <a:prstGeom prst="line">
                <a:avLst/>
              </a:prstGeom>
              <a:noFill/>
              <a:ln w="9525" cap="flat" cmpd="sng" algn="ctr">
                <a:solidFill>
                  <a:srgbClr val="4F81BD">
                    <a:shade val="95000"/>
                    <a:satMod val="105000"/>
                  </a:srgbClr>
                </a:solidFill>
                <a:prstDash val="solid"/>
              </a:ln>
              <a:effectLst/>
            </p:spPr>
          </p:cxnSp>
          <p:cxnSp>
            <p:nvCxnSpPr>
              <p:cNvPr id="167" name="Straight Connector 166"/>
              <p:cNvCxnSpPr/>
              <p:nvPr/>
            </p:nvCxnSpPr>
            <p:spPr>
              <a:xfrm flipH="1">
                <a:off x="1924064" y="938216"/>
                <a:ext cx="55648" cy="0"/>
              </a:xfrm>
              <a:prstGeom prst="line">
                <a:avLst/>
              </a:prstGeom>
              <a:noFill/>
              <a:ln w="9525" cap="flat" cmpd="sng" algn="ctr">
                <a:solidFill>
                  <a:srgbClr val="4F81BD">
                    <a:shade val="95000"/>
                    <a:satMod val="105000"/>
                  </a:srgbClr>
                </a:solidFill>
                <a:prstDash val="solid"/>
              </a:ln>
              <a:effectLst/>
            </p:spPr>
          </p:cxnSp>
          <p:cxnSp>
            <p:nvCxnSpPr>
              <p:cNvPr id="168" name="Straight Connector 167"/>
              <p:cNvCxnSpPr/>
              <p:nvPr/>
            </p:nvCxnSpPr>
            <p:spPr>
              <a:xfrm>
                <a:off x="1907704" y="945832"/>
                <a:ext cx="0" cy="118813"/>
              </a:xfrm>
              <a:prstGeom prst="line">
                <a:avLst/>
              </a:prstGeom>
              <a:noFill/>
              <a:ln w="9525" cap="flat" cmpd="sng" algn="ctr">
                <a:solidFill>
                  <a:srgbClr val="4F81BD">
                    <a:shade val="95000"/>
                    <a:satMod val="105000"/>
                  </a:srgbClr>
                </a:solidFill>
                <a:prstDash val="solid"/>
              </a:ln>
              <a:effectLst/>
            </p:spPr>
          </p:cxnSp>
          <p:cxnSp>
            <p:nvCxnSpPr>
              <p:cNvPr id="169" name="Straight Connector 168"/>
              <p:cNvCxnSpPr/>
              <p:nvPr/>
            </p:nvCxnSpPr>
            <p:spPr>
              <a:xfrm>
                <a:off x="1979712" y="944724"/>
                <a:ext cx="0" cy="258536"/>
              </a:xfrm>
              <a:prstGeom prst="line">
                <a:avLst/>
              </a:prstGeom>
              <a:noFill/>
              <a:ln w="9525" cap="flat" cmpd="sng" algn="ctr">
                <a:solidFill>
                  <a:srgbClr val="4F81BD">
                    <a:shade val="95000"/>
                    <a:satMod val="105000"/>
                  </a:srgbClr>
                </a:solidFill>
                <a:prstDash val="solid"/>
              </a:ln>
              <a:effectLst/>
            </p:spPr>
          </p:cxnSp>
          <p:cxnSp>
            <p:nvCxnSpPr>
              <p:cNvPr id="170" name="Straight Connector 169"/>
              <p:cNvCxnSpPr/>
              <p:nvPr/>
            </p:nvCxnSpPr>
            <p:spPr>
              <a:xfrm>
                <a:off x="1979712" y="512676"/>
                <a:ext cx="0" cy="108012"/>
              </a:xfrm>
              <a:prstGeom prst="line">
                <a:avLst/>
              </a:prstGeom>
              <a:noFill/>
              <a:ln w="9525" cap="flat" cmpd="sng" algn="ctr">
                <a:solidFill>
                  <a:srgbClr val="4F81BD">
                    <a:shade val="95000"/>
                    <a:satMod val="105000"/>
                  </a:srgbClr>
                </a:solidFill>
                <a:prstDash val="solid"/>
              </a:ln>
              <a:effectLst/>
            </p:spPr>
          </p:cxnSp>
          <p:cxnSp>
            <p:nvCxnSpPr>
              <p:cNvPr id="171" name="Straight Connector 170"/>
              <p:cNvCxnSpPr/>
              <p:nvPr/>
            </p:nvCxnSpPr>
            <p:spPr>
              <a:xfrm flipH="1">
                <a:off x="1979712" y="512676"/>
                <a:ext cx="207678" cy="0"/>
              </a:xfrm>
              <a:prstGeom prst="line">
                <a:avLst/>
              </a:prstGeom>
              <a:noFill/>
              <a:ln w="9525" cap="flat" cmpd="sng" algn="ctr">
                <a:solidFill>
                  <a:srgbClr val="4F81BD">
                    <a:shade val="95000"/>
                    <a:satMod val="105000"/>
                  </a:srgbClr>
                </a:solidFill>
                <a:prstDash val="solid"/>
              </a:ln>
              <a:effectLst/>
            </p:spPr>
          </p:cxnSp>
          <p:cxnSp>
            <p:nvCxnSpPr>
              <p:cNvPr id="172" name="Straight Connector 171"/>
              <p:cNvCxnSpPr/>
              <p:nvPr/>
            </p:nvCxnSpPr>
            <p:spPr>
              <a:xfrm>
                <a:off x="2180988" y="512676"/>
                <a:ext cx="0" cy="108012"/>
              </a:xfrm>
              <a:prstGeom prst="line">
                <a:avLst/>
              </a:prstGeom>
              <a:noFill/>
              <a:ln w="9525" cap="flat" cmpd="sng" algn="ctr">
                <a:solidFill>
                  <a:srgbClr val="4F81BD">
                    <a:shade val="95000"/>
                    <a:satMod val="105000"/>
                  </a:srgbClr>
                </a:solidFill>
                <a:prstDash val="solid"/>
              </a:ln>
              <a:effectLst/>
            </p:spPr>
          </p:cxnSp>
          <p:cxnSp>
            <p:nvCxnSpPr>
              <p:cNvPr id="173" name="Straight Connector 172"/>
              <p:cNvCxnSpPr/>
              <p:nvPr/>
            </p:nvCxnSpPr>
            <p:spPr>
              <a:xfrm flipH="1">
                <a:off x="2036972" y="622420"/>
                <a:ext cx="152400" cy="0"/>
              </a:xfrm>
              <a:prstGeom prst="line">
                <a:avLst/>
              </a:prstGeom>
              <a:noFill/>
              <a:ln w="9525" cap="flat" cmpd="sng" algn="ctr">
                <a:solidFill>
                  <a:srgbClr val="4F81BD">
                    <a:shade val="95000"/>
                    <a:satMod val="105000"/>
                  </a:srgbClr>
                </a:solidFill>
                <a:prstDash val="solid"/>
              </a:ln>
              <a:effectLst/>
            </p:spPr>
          </p:cxnSp>
          <p:cxnSp>
            <p:nvCxnSpPr>
              <p:cNvPr id="174" name="Straight Connector 173"/>
              <p:cNvCxnSpPr/>
              <p:nvPr/>
            </p:nvCxnSpPr>
            <p:spPr>
              <a:xfrm>
                <a:off x="2044440" y="620688"/>
                <a:ext cx="7280" cy="576064"/>
              </a:xfrm>
              <a:prstGeom prst="line">
                <a:avLst/>
              </a:prstGeom>
              <a:noFill/>
              <a:ln w="9525" cap="flat" cmpd="sng" algn="ctr">
                <a:solidFill>
                  <a:srgbClr val="4F81BD">
                    <a:shade val="95000"/>
                    <a:satMod val="105000"/>
                  </a:srgbClr>
                </a:solidFill>
                <a:prstDash val="solid"/>
              </a:ln>
              <a:effectLst/>
            </p:spPr>
          </p:cxnSp>
          <p:cxnSp>
            <p:nvCxnSpPr>
              <p:cNvPr id="175" name="Straight Connector 174"/>
              <p:cNvCxnSpPr/>
              <p:nvPr/>
            </p:nvCxnSpPr>
            <p:spPr>
              <a:xfrm flipH="1">
                <a:off x="2195736" y="1196752"/>
                <a:ext cx="55648" cy="0"/>
              </a:xfrm>
              <a:prstGeom prst="line">
                <a:avLst/>
              </a:prstGeom>
              <a:noFill/>
              <a:ln w="9525" cap="flat" cmpd="sng" algn="ctr">
                <a:solidFill>
                  <a:srgbClr val="4F81BD">
                    <a:shade val="95000"/>
                    <a:satMod val="105000"/>
                  </a:srgbClr>
                </a:solidFill>
                <a:prstDash val="solid"/>
              </a:ln>
              <a:effectLst/>
            </p:spPr>
          </p:cxnSp>
          <p:cxnSp>
            <p:nvCxnSpPr>
              <p:cNvPr id="176" name="Straight Connector 175"/>
              <p:cNvCxnSpPr/>
              <p:nvPr/>
            </p:nvCxnSpPr>
            <p:spPr>
              <a:xfrm flipH="1">
                <a:off x="1996072" y="1196752"/>
                <a:ext cx="55648" cy="0"/>
              </a:xfrm>
              <a:prstGeom prst="line">
                <a:avLst/>
              </a:prstGeom>
              <a:noFill/>
              <a:ln w="9525" cap="flat" cmpd="sng" algn="ctr">
                <a:solidFill>
                  <a:srgbClr val="4F81BD">
                    <a:shade val="95000"/>
                    <a:satMod val="105000"/>
                  </a:srgbClr>
                </a:solidFill>
                <a:prstDash val="solid"/>
              </a:ln>
              <a:effectLst/>
            </p:spPr>
          </p:cxnSp>
          <p:sp>
            <p:nvSpPr>
              <p:cNvPr id="177" name="Rectangle 176"/>
              <p:cNvSpPr/>
              <p:nvPr/>
            </p:nvSpPr>
            <p:spPr>
              <a:xfrm>
                <a:off x="1043608" y="306716"/>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sz="1400" b="0" kern="0" dirty="0">
                    <a:solidFill>
                      <a:prstClr val="black"/>
                    </a:solidFill>
                    <a:latin typeface="Segoe UI" panose="020B0502040204020203" pitchFamily="34" charset="0"/>
                    <a:cs typeface="Segoe UI" panose="020B0502040204020203" pitchFamily="34" charset="0"/>
                  </a:rPr>
                  <a:t>RDMA</a:t>
                </a:r>
              </a:p>
              <a:p>
                <a:pPr lvl="0" algn="ctr" fontAlgn="auto">
                  <a:spcBef>
                    <a:spcPts val="0"/>
                  </a:spcBef>
                  <a:spcAft>
                    <a:spcPts val="0"/>
                  </a:spcAft>
                  <a:defRPr/>
                </a:pPr>
                <a:r>
                  <a:rPr lang="en-CA" sz="1400" b="0" kern="0" dirty="0">
                    <a:solidFill>
                      <a:prstClr val="black"/>
                    </a:solidFill>
                    <a:latin typeface="Segoe UI" panose="020B0502040204020203" pitchFamily="34" charset="0"/>
                    <a:cs typeface="Segoe UI" panose="020B0502040204020203" pitchFamily="34" charset="0"/>
                  </a:rPr>
                  <a:t>NIC</a:t>
                </a:r>
              </a:p>
            </p:txBody>
          </p:sp>
        </p:grpSp>
        <p:grpSp>
          <p:nvGrpSpPr>
            <p:cNvPr id="29" name="Group 28"/>
            <p:cNvGrpSpPr/>
            <p:nvPr/>
          </p:nvGrpSpPr>
          <p:grpSpPr>
            <a:xfrm>
              <a:off x="1778395" y="4535564"/>
              <a:ext cx="1368152" cy="1008112"/>
              <a:chOff x="1043608" y="323393"/>
              <a:chExt cx="1368152" cy="1008112"/>
            </a:xfrm>
          </p:grpSpPr>
          <p:cxnSp>
            <p:nvCxnSpPr>
              <p:cNvPr id="140" name="Straight Connector 139"/>
              <p:cNvCxnSpPr/>
              <p:nvPr/>
            </p:nvCxnSpPr>
            <p:spPr>
              <a:xfrm>
                <a:off x="1403648" y="620688"/>
                <a:ext cx="576064" cy="0"/>
              </a:xfrm>
              <a:prstGeom prst="line">
                <a:avLst/>
              </a:prstGeom>
              <a:noFill/>
              <a:ln w="9525" cap="flat" cmpd="sng" algn="ctr">
                <a:solidFill>
                  <a:srgbClr val="4F81BD">
                    <a:shade val="95000"/>
                    <a:satMod val="105000"/>
                  </a:srgbClr>
                </a:solidFill>
                <a:prstDash val="solid"/>
              </a:ln>
              <a:effectLst/>
            </p:spPr>
          </p:cxnSp>
          <p:cxnSp>
            <p:nvCxnSpPr>
              <p:cNvPr id="141" name="Straight Connector 140"/>
              <p:cNvCxnSpPr/>
              <p:nvPr/>
            </p:nvCxnSpPr>
            <p:spPr>
              <a:xfrm>
                <a:off x="1403648" y="620688"/>
                <a:ext cx="0" cy="432048"/>
              </a:xfrm>
              <a:prstGeom prst="line">
                <a:avLst/>
              </a:prstGeom>
              <a:noFill/>
              <a:ln w="9525" cap="flat" cmpd="sng" algn="ctr">
                <a:solidFill>
                  <a:srgbClr val="4F81BD">
                    <a:shade val="95000"/>
                    <a:satMod val="105000"/>
                  </a:srgbClr>
                </a:solidFill>
                <a:prstDash val="solid"/>
              </a:ln>
              <a:effectLst/>
            </p:spPr>
          </p:cxnSp>
          <p:cxnSp>
            <p:nvCxnSpPr>
              <p:cNvPr id="142" name="Straight Connector 141"/>
              <p:cNvCxnSpPr/>
              <p:nvPr/>
            </p:nvCxnSpPr>
            <p:spPr>
              <a:xfrm>
                <a:off x="1403648" y="1052736"/>
                <a:ext cx="216024" cy="0"/>
              </a:xfrm>
              <a:prstGeom prst="line">
                <a:avLst/>
              </a:prstGeom>
              <a:noFill/>
              <a:ln w="9525" cap="flat" cmpd="sng" algn="ctr">
                <a:solidFill>
                  <a:srgbClr val="4F81BD">
                    <a:shade val="95000"/>
                    <a:satMod val="105000"/>
                  </a:srgbClr>
                </a:solidFill>
                <a:prstDash val="solid"/>
              </a:ln>
              <a:effectLst/>
            </p:spPr>
          </p:cxnSp>
          <p:cxnSp>
            <p:nvCxnSpPr>
              <p:cNvPr id="143" name="Straight Connector 142"/>
              <p:cNvCxnSpPr/>
              <p:nvPr/>
            </p:nvCxnSpPr>
            <p:spPr>
              <a:xfrm>
                <a:off x="1619672" y="1052736"/>
                <a:ext cx="0" cy="0"/>
              </a:xfrm>
              <a:prstGeom prst="line">
                <a:avLst/>
              </a:prstGeom>
              <a:noFill/>
              <a:ln w="9525" cap="flat" cmpd="sng" algn="ctr">
                <a:solidFill>
                  <a:srgbClr val="4F81BD">
                    <a:shade val="95000"/>
                    <a:satMod val="105000"/>
                  </a:srgbClr>
                </a:solidFill>
                <a:prstDash val="solid"/>
              </a:ln>
              <a:effectLst/>
            </p:spPr>
          </p:cxnSp>
          <p:cxnSp>
            <p:nvCxnSpPr>
              <p:cNvPr id="144" name="Straight Connector 143"/>
              <p:cNvCxnSpPr/>
              <p:nvPr/>
            </p:nvCxnSpPr>
            <p:spPr>
              <a:xfrm>
                <a:off x="1619672" y="944724"/>
                <a:ext cx="0" cy="108012"/>
              </a:xfrm>
              <a:prstGeom prst="line">
                <a:avLst/>
              </a:prstGeom>
              <a:noFill/>
              <a:ln w="9525" cap="flat" cmpd="sng" algn="ctr">
                <a:solidFill>
                  <a:srgbClr val="4F81BD">
                    <a:shade val="95000"/>
                    <a:satMod val="105000"/>
                  </a:srgbClr>
                </a:solidFill>
                <a:prstDash val="solid"/>
              </a:ln>
              <a:effectLst/>
            </p:spPr>
          </p:cxnSp>
          <p:cxnSp>
            <p:nvCxnSpPr>
              <p:cNvPr id="145" name="Straight Connector 144"/>
              <p:cNvCxnSpPr/>
              <p:nvPr/>
            </p:nvCxnSpPr>
            <p:spPr>
              <a:xfrm>
                <a:off x="1691680" y="942992"/>
                <a:ext cx="0" cy="108012"/>
              </a:xfrm>
              <a:prstGeom prst="line">
                <a:avLst/>
              </a:prstGeom>
              <a:noFill/>
              <a:ln w="9525" cap="flat" cmpd="sng" algn="ctr">
                <a:solidFill>
                  <a:srgbClr val="4F81BD">
                    <a:shade val="95000"/>
                    <a:satMod val="105000"/>
                  </a:srgbClr>
                </a:solidFill>
                <a:prstDash val="solid"/>
              </a:ln>
              <a:effectLst/>
            </p:spPr>
          </p:cxnSp>
          <p:cxnSp>
            <p:nvCxnSpPr>
              <p:cNvPr id="146" name="Straight Connector 145"/>
              <p:cNvCxnSpPr/>
              <p:nvPr/>
            </p:nvCxnSpPr>
            <p:spPr>
              <a:xfrm flipH="1">
                <a:off x="1636032" y="944724"/>
                <a:ext cx="55648" cy="0"/>
              </a:xfrm>
              <a:prstGeom prst="line">
                <a:avLst/>
              </a:prstGeom>
              <a:noFill/>
              <a:ln w="9525" cap="flat" cmpd="sng" algn="ctr">
                <a:solidFill>
                  <a:srgbClr val="4F81BD">
                    <a:shade val="95000"/>
                    <a:satMod val="105000"/>
                  </a:srgbClr>
                </a:solidFill>
                <a:prstDash val="solid"/>
              </a:ln>
              <a:effectLst/>
            </p:spPr>
          </p:cxnSp>
          <p:cxnSp>
            <p:nvCxnSpPr>
              <p:cNvPr id="147" name="Straight Connector 146"/>
              <p:cNvCxnSpPr/>
              <p:nvPr/>
            </p:nvCxnSpPr>
            <p:spPr>
              <a:xfrm>
                <a:off x="1691680" y="1046228"/>
                <a:ext cx="216024" cy="0"/>
              </a:xfrm>
              <a:prstGeom prst="line">
                <a:avLst/>
              </a:prstGeom>
              <a:noFill/>
              <a:ln w="9525" cap="flat" cmpd="sng" algn="ctr">
                <a:solidFill>
                  <a:srgbClr val="4F81BD">
                    <a:shade val="95000"/>
                    <a:satMod val="105000"/>
                  </a:srgbClr>
                </a:solidFill>
                <a:prstDash val="solid"/>
              </a:ln>
              <a:effectLst/>
            </p:spPr>
          </p:cxnSp>
          <p:cxnSp>
            <p:nvCxnSpPr>
              <p:cNvPr id="148" name="Straight Connector 147"/>
              <p:cNvCxnSpPr/>
              <p:nvPr/>
            </p:nvCxnSpPr>
            <p:spPr>
              <a:xfrm flipH="1">
                <a:off x="1924064" y="938216"/>
                <a:ext cx="55648" cy="0"/>
              </a:xfrm>
              <a:prstGeom prst="line">
                <a:avLst/>
              </a:prstGeom>
              <a:noFill/>
              <a:ln w="9525" cap="flat" cmpd="sng" algn="ctr">
                <a:solidFill>
                  <a:srgbClr val="4F81BD">
                    <a:shade val="95000"/>
                    <a:satMod val="105000"/>
                  </a:srgbClr>
                </a:solidFill>
                <a:prstDash val="solid"/>
              </a:ln>
              <a:effectLst/>
            </p:spPr>
          </p:cxnSp>
          <p:cxnSp>
            <p:nvCxnSpPr>
              <p:cNvPr id="149" name="Straight Connector 148"/>
              <p:cNvCxnSpPr/>
              <p:nvPr/>
            </p:nvCxnSpPr>
            <p:spPr>
              <a:xfrm>
                <a:off x="1907704" y="945832"/>
                <a:ext cx="0" cy="118813"/>
              </a:xfrm>
              <a:prstGeom prst="line">
                <a:avLst/>
              </a:prstGeom>
              <a:noFill/>
              <a:ln w="9525" cap="flat" cmpd="sng" algn="ctr">
                <a:solidFill>
                  <a:srgbClr val="4F81BD">
                    <a:shade val="95000"/>
                    <a:satMod val="105000"/>
                  </a:srgbClr>
                </a:solidFill>
                <a:prstDash val="solid"/>
              </a:ln>
              <a:effectLst/>
            </p:spPr>
          </p:cxnSp>
          <p:cxnSp>
            <p:nvCxnSpPr>
              <p:cNvPr id="150" name="Straight Connector 149"/>
              <p:cNvCxnSpPr/>
              <p:nvPr/>
            </p:nvCxnSpPr>
            <p:spPr>
              <a:xfrm>
                <a:off x="1979712" y="944724"/>
                <a:ext cx="0" cy="258536"/>
              </a:xfrm>
              <a:prstGeom prst="line">
                <a:avLst/>
              </a:prstGeom>
              <a:noFill/>
              <a:ln w="9525" cap="flat" cmpd="sng" algn="ctr">
                <a:solidFill>
                  <a:srgbClr val="4F81BD">
                    <a:shade val="95000"/>
                    <a:satMod val="105000"/>
                  </a:srgbClr>
                </a:solidFill>
                <a:prstDash val="solid"/>
              </a:ln>
              <a:effectLst/>
            </p:spPr>
          </p:cxnSp>
          <p:cxnSp>
            <p:nvCxnSpPr>
              <p:cNvPr id="151" name="Straight Connector 150"/>
              <p:cNvCxnSpPr/>
              <p:nvPr/>
            </p:nvCxnSpPr>
            <p:spPr>
              <a:xfrm>
                <a:off x="1979712" y="512676"/>
                <a:ext cx="0" cy="108012"/>
              </a:xfrm>
              <a:prstGeom prst="line">
                <a:avLst/>
              </a:prstGeom>
              <a:noFill/>
              <a:ln w="9525" cap="flat" cmpd="sng" algn="ctr">
                <a:solidFill>
                  <a:srgbClr val="4F81BD">
                    <a:shade val="95000"/>
                    <a:satMod val="105000"/>
                  </a:srgbClr>
                </a:solidFill>
                <a:prstDash val="solid"/>
              </a:ln>
              <a:effectLst/>
            </p:spPr>
          </p:cxnSp>
          <p:cxnSp>
            <p:nvCxnSpPr>
              <p:cNvPr id="152" name="Straight Connector 151"/>
              <p:cNvCxnSpPr/>
              <p:nvPr/>
            </p:nvCxnSpPr>
            <p:spPr>
              <a:xfrm flipH="1">
                <a:off x="1979712" y="512676"/>
                <a:ext cx="207678" cy="0"/>
              </a:xfrm>
              <a:prstGeom prst="line">
                <a:avLst/>
              </a:prstGeom>
              <a:noFill/>
              <a:ln w="9525" cap="flat" cmpd="sng" algn="ctr">
                <a:solidFill>
                  <a:srgbClr val="4F81BD">
                    <a:shade val="95000"/>
                    <a:satMod val="105000"/>
                  </a:srgbClr>
                </a:solidFill>
                <a:prstDash val="solid"/>
              </a:ln>
              <a:effectLst/>
            </p:spPr>
          </p:cxnSp>
          <p:cxnSp>
            <p:nvCxnSpPr>
              <p:cNvPr id="153" name="Straight Connector 152"/>
              <p:cNvCxnSpPr/>
              <p:nvPr/>
            </p:nvCxnSpPr>
            <p:spPr>
              <a:xfrm>
                <a:off x="2180988" y="512676"/>
                <a:ext cx="0" cy="108012"/>
              </a:xfrm>
              <a:prstGeom prst="line">
                <a:avLst/>
              </a:prstGeom>
              <a:noFill/>
              <a:ln w="9525" cap="flat" cmpd="sng" algn="ctr">
                <a:solidFill>
                  <a:srgbClr val="4F81BD">
                    <a:shade val="95000"/>
                    <a:satMod val="105000"/>
                  </a:srgbClr>
                </a:solidFill>
                <a:prstDash val="solid"/>
              </a:ln>
              <a:effectLst/>
            </p:spPr>
          </p:cxnSp>
          <p:cxnSp>
            <p:nvCxnSpPr>
              <p:cNvPr id="154" name="Straight Connector 153"/>
              <p:cNvCxnSpPr/>
              <p:nvPr/>
            </p:nvCxnSpPr>
            <p:spPr>
              <a:xfrm flipH="1">
                <a:off x="2036972" y="622420"/>
                <a:ext cx="152400" cy="0"/>
              </a:xfrm>
              <a:prstGeom prst="line">
                <a:avLst/>
              </a:prstGeom>
              <a:noFill/>
              <a:ln w="9525" cap="flat" cmpd="sng" algn="ctr">
                <a:solidFill>
                  <a:srgbClr val="4F81BD">
                    <a:shade val="95000"/>
                    <a:satMod val="105000"/>
                  </a:srgbClr>
                </a:solidFill>
                <a:prstDash val="solid"/>
              </a:ln>
              <a:effectLst/>
            </p:spPr>
          </p:cxnSp>
          <p:cxnSp>
            <p:nvCxnSpPr>
              <p:cNvPr id="155" name="Straight Connector 154"/>
              <p:cNvCxnSpPr/>
              <p:nvPr/>
            </p:nvCxnSpPr>
            <p:spPr>
              <a:xfrm>
                <a:off x="2044440" y="620688"/>
                <a:ext cx="7280" cy="576064"/>
              </a:xfrm>
              <a:prstGeom prst="line">
                <a:avLst/>
              </a:prstGeom>
              <a:noFill/>
              <a:ln w="9525" cap="flat" cmpd="sng" algn="ctr">
                <a:solidFill>
                  <a:srgbClr val="4F81BD">
                    <a:shade val="95000"/>
                    <a:satMod val="105000"/>
                  </a:srgbClr>
                </a:solidFill>
                <a:prstDash val="solid"/>
              </a:ln>
              <a:effectLst/>
            </p:spPr>
          </p:cxnSp>
          <p:cxnSp>
            <p:nvCxnSpPr>
              <p:cNvPr id="156" name="Straight Connector 155"/>
              <p:cNvCxnSpPr/>
              <p:nvPr/>
            </p:nvCxnSpPr>
            <p:spPr>
              <a:xfrm flipH="1">
                <a:off x="2195736" y="1196752"/>
                <a:ext cx="55648" cy="0"/>
              </a:xfrm>
              <a:prstGeom prst="line">
                <a:avLst/>
              </a:prstGeom>
              <a:noFill/>
              <a:ln w="9525" cap="flat" cmpd="sng" algn="ctr">
                <a:solidFill>
                  <a:srgbClr val="4F81BD">
                    <a:shade val="95000"/>
                    <a:satMod val="105000"/>
                  </a:srgbClr>
                </a:solidFill>
                <a:prstDash val="solid"/>
              </a:ln>
              <a:effectLst/>
            </p:spPr>
          </p:cxnSp>
          <p:cxnSp>
            <p:nvCxnSpPr>
              <p:cNvPr id="157" name="Straight Connector 156"/>
              <p:cNvCxnSpPr/>
              <p:nvPr/>
            </p:nvCxnSpPr>
            <p:spPr>
              <a:xfrm flipH="1">
                <a:off x="1996072" y="1196752"/>
                <a:ext cx="55648" cy="0"/>
              </a:xfrm>
              <a:prstGeom prst="line">
                <a:avLst/>
              </a:prstGeom>
              <a:noFill/>
              <a:ln w="9525" cap="flat" cmpd="sng" algn="ctr">
                <a:solidFill>
                  <a:srgbClr val="4F81BD">
                    <a:shade val="95000"/>
                    <a:satMod val="105000"/>
                  </a:srgbClr>
                </a:solidFill>
                <a:prstDash val="solid"/>
              </a:ln>
              <a:effectLst/>
            </p:spPr>
          </p:cxnSp>
          <p:sp>
            <p:nvSpPr>
              <p:cNvPr id="158" name="Rectangle 157"/>
              <p:cNvSpPr/>
              <p:nvPr/>
            </p:nvSpPr>
            <p:spPr>
              <a:xfrm>
                <a:off x="1043608" y="323393"/>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sz="1400" b="0" kern="0" dirty="0">
                    <a:solidFill>
                      <a:prstClr val="black"/>
                    </a:solidFill>
                    <a:latin typeface="Segoe UI" panose="020B0502040204020203" pitchFamily="34" charset="0"/>
                    <a:cs typeface="Segoe UI" panose="020B0502040204020203" pitchFamily="34" charset="0"/>
                  </a:rPr>
                  <a:t>RDMA</a:t>
                </a:r>
              </a:p>
              <a:p>
                <a:pPr lvl="0" algn="ctr" fontAlgn="auto">
                  <a:spcBef>
                    <a:spcPts val="0"/>
                  </a:spcBef>
                  <a:spcAft>
                    <a:spcPts val="0"/>
                  </a:spcAft>
                  <a:defRPr/>
                </a:pPr>
                <a:r>
                  <a:rPr lang="en-CA" sz="1400" b="0" kern="0" dirty="0">
                    <a:solidFill>
                      <a:prstClr val="black"/>
                    </a:solidFill>
                    <a:latin typeface="Segoe UI" panose="020B0502040204020203" pitchFamily="34" charset="0"/>
                    <a:cs typeface="Segoe UI" panose="020B0502040204020203" pitchFamily="34" charset="0"/>
                  </a:rPr>
                  <a:t>NIC</a:t>
                </a:r>
              </a:p>
            </p:txBody>
          </p:sp>
        </p:grpSp>
        <p:grpSp>
          <p:nvGrpSpPr>
            <p:cNvPr id="30" name="Group 29"/>
            <p:cNvGrpSpPr/>
            <p:nvPr/>
          </p:nvGrpSpPr>
          <p:grpSpPr>
            <a:xfrm>
              <a:off x="3887924" y="2374555"/>
              <a:ext cx="1368152" cy="1008112"/>
              <a:chOff x="4788024" y="515189"/>
              <a:chExt cx="1368152" cy="1008112"/>
            </a:xfrm>
            <a:noFill/>
          </p:grpSpPr>
          <p:sp>
            <p:nvSpPr>
              <p:cNvPr id="121" name="Rectangle 120"/>
              <p:cNvSpPr/>
              <p:nvPr/>
            </p:nvSpPr>
            <p:spPr>
              <a:xfrm>
                <a:off x="4788024" y="515189"/>
                <a:ext cx="1368152" cy="1008112"/>
              </a:xfrm>
              <a:prstGeom prst="rect">
                <a:avLst/>
              </a:prstGeom>
              <a:grp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Virtual</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grpSp>
            <p:nvGrpSpPr>
              <p:cNvPr id="122" name="Group 121"/>
              <p:cNvGrpSpPr/>
              <p:nvPr/>
            </p:nvGrpSpPr>
            <p:grpSpPr>
              <a:xfrm>
                <a:off x="5148064" y="685276"/>
                <a:ext cx="785724" cy="690584"/>
                <a:chOff x="5148064" y="685276"/>
                <a:chExt cx="785724" cy="690584"/>
              </a:xfrm>
              <a:grpFill/>
            </p:grpSpPr>
            <p:cxnSp>
              <p:nvCxnSpPr>
                <p:cNvPr id="123" name="Straight Connector 122"/>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124" name="Straight Connector 123"/>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125" name="Straight Connector 124"/>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126" name="Straight Connector 125"/>
                <p:cNvCxnSpPr/>
                <p:nvPr/>
              </p:nvCxnSpPr>
              <p:spPr>
                <a:xfrm>
                  <a:off x="5364088" y="1225336"/>
                  <a:ext cx="0" cy="0"/>
                </a:xfrm>
                <a:prstGeom prst="line">
                  <a:avLst/>
                </a:prstGeom>
                <a:grpFill/>
                <a:ln w="9525" cap="flat" cmpd="sng" algn="ctr">
                  <a:solidFill>
                    <a:schemeClr val="bg1"/>
                  </a:solidFill>
                  <a:prstDash val="solid"/>
                </a:ln>
                <a:effectLst/>
              </p:spPr>
            </p:cxnSp>
            <p:cxnSp>
              <p:nvCxnSpPr>
                <p:cNvPr id="127" name="Straight Connector 126"/>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128" name="Straight Connector 127"/>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129" name="Straight Connector 128"/>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130" name="Straight Connector 129"/>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131" name="Straight Connector 130"/>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132" name="Straight Connector 131"/>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133" name="Straight Connector 132"/>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134" name="Straight Connector 133"/>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135" name="Straight Connector 134"/>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136" name="Straight Connector 135"/>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137" name="Straight Connector 136"/>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138" name="Straight Connector 137"/>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139" name="Straight Connector 138"/>
                <p:cNvCxnSpPr/>
                <p:nvPr/>
              </p:nvCxnSpPr>
              <p:spPr>
                <a:xfrm flipH="1">
                  <a:off x="5740488" y="1369352"/>
                  <a:ext cx="55648" cy="0"/>
                </a:xfrm>
                <a:prstGeom prst="line">
                  <a:avLst/>
                </a:prstGeom>
                <a:grpFill/>
                <a:ln w="9525" cap="flat" cmpd="sng" algn="ctr">
                  <a:solidFill>
                    <a:schemeClr val="bg1"/>
                  </a:solidFill>
                  <a:prstDash val="solid"/>
                </a:ln>
                <a:effectLst/>
              </p:spPr>
            </p:cxnSp>
          </p:grpSp>
        </p:grpSp>
        <p:grpSp>
          <p:nvGrpSpPr>
            <p:cNvPr id="31" name="Group 30"/>
            <p:cNvGrpSpPr/>
            <p:nvPr/>
          </p:nvGrpSpPr>
          <p:grpSpPr>
            <a:xfrm>
              <a:off x="4247964" y="3410805"/>
              <a:ext cx="785724" cy="690584"/>
              <a:chOff x="5148064" y="685276"/>
              <a:chExt cx="785724" cy="690584"/>
            </a:xfrm>
            <a:noFill/>
          </p:grpSpPr>
          <p:cxnSp>
            <p:nvCxnSpPr>
              <p:cNvPr id="104" name="Straight Connector 103"/>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105" name="Straight Connector 104"/>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106" name="Straight Connector 105"/>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107" name="Straight Connector 106"/>
              <p:cNvCxnSpPr/>
              <p:nvPr/>
            </p:nvCxnSpPr>
            <p:spPr>
              <a:xfrm>
                <a:off x="5364088" y="1225336"/>
                <a:ext cx="0" cy="0"/>
              </a:xfrm>
              <a:prstGeom prst="line">
                <a:avLst/>
              </a:prstGeom>
              <a:grpFill/>
              <a:ln w="9525" cap="flat" cmpd="sng" algn="ctr">
                <a:solidFill>
                  <a:schemeClr val="bg1"/>
                </a:solidFill>
                <a:prstDash val="solid"/>
              </a:ln>
              <a:effectLst/>
            </p:spPr>
          </p:cxnSp>
          <p:cxnSp>
            <p:nvCxnSpPr>
              <p:cNvPr id="108" name="Straight Connector 107"/>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109" name="Straight Connector 108"/>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110" name="Straight Connector 109"/>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111" name="Straight Connector 110"/>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112" name="Straight Connector 111"/>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113" name="Straight Connector 112"/>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114" name="Straight Connector 113"/>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115" name="Straight Connector 114"/>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116" name="Straight Connector 115"/>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117" name="Straight Connector 116"/>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118" name="Straight Connector 117"/>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119" name="Straight Connector 118"/>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120" name="Straight Connector 119"/>
              <p:cNvCxnSpPr/>
              <p:nvPr/>
            </p:nvCxnSpPr>
            <p:spPr>
              <a:xfrm flipH="1">
                <a:off x="5740488" y="1369352"/>
                <a:ext cx="55648" cy="0"/>
              </a:xfrm>
              <a:prstGeom prst="line">
                <a:avLst/>
              </a:prstGeom>
              <a:grpFill/>
              <a:ln w="9525" cap="flat" cmpd="sng" algn="ctr">
                <a:solidFill>
                  <a:schemeClr val="bg1"/>
                </a:solidFill>
                <a:prstDash val="solid"/>
              </a:ln>
              <a:effectLst/>
            </p:spPr>
          </p:cxnSp>
        </p:grpSp>
        <p:grpSp>
          <p:nvGrpSpPr>
            <p:cNvPr id="32" name="Group 31"/>
            <p:cNvGrpSpPr/>
            <p:nvPr/>
          </p:nvGrpSpPr>
          <p:grpSpPr>
            <a:xfrm>
              <a:off x="3453963" y="4325385"/>
              <a:ext cx="785724" cy="690584"/>
              <a:chOff x="5148064" y="685276"/>
              <a:chExt cx="785724" cy="690584"/>
            </a:xfrm>
            <a:noFill/>
          </p:grpSpPr>
          <p:cxnSp>
            <p:nvCxnSpPr>
              <p:cNvPr id="87" name="Straight Connector 86"/>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88" name="Straight Connector 87"/>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89" name="Straight Connector 88"/>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90" name="Straight Connector 89"/>
              <p:cNvCxnSpPr/>
              <p:nvPr/>
            </p:nvCxnSpPr>
            <p:spPr>
              <a:xfrm>
                <a:off x="5364088" y="1225336"/>
                <a:ext cx="0" cy="0"/>
              </a:xfrm>
              <a:prstGeom prst="line">
                <a:avLst/>
              </a:prstGeom>
              <a:grpFill/>
              <a:ln w="9525" cap="flat" cmpd="sng" algn="ctr">
                <a:solidFill>
                  <a:schemeClr val="bg1"/>
                </a:solidFill>
                <a:prstDash val="solid"/>
              </a:ln>
              <a:effectLst/>
            </p:spPr>
          </p:cxnSp>
          <p:cxnSp>
            <p:nvCxnSpPr>
              <p:cNvPr id="91" name="Straight Connector 90"/>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92" name="Straight Connector 91"/>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93" name="Straight Connector 92"/>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94" name="Straight Connector 93"/>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95" name="Straight Connector 94"/>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96" name="Straight Connector 95"/>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97" name="Straight Connector 96"/>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98" name="Straight Connector 97"/>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99" name="Straight Connector 98"/>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100" name="Straight Connector 99"/>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101" name="Straight Connector 100"/>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102" name="Straight Connector 101"/>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103" name="Straight Connector 102"/>
              <p:cNvCxnSpPr/>
              <p:nvPr/>
            </p:nvCxnSpPr>
            <p:spPr>
              <a:xfrm flipH="1">
                <a:off x="5740488" y="1369352"/>
                <a:ext cx="55648" cy="0"/>
              </a:xfrm>
              <a:prstGeom prst="line">
                <a:avLst/>
              </a:prstGeom>
              <a:grpFill/>
              <a:ln w="9525" cap="flat" cmpd="sng" algn="ctr">
                <a:solidFill>
                  <a:schemeClr val="bg1"/>
                </a:solidFill>
                <a:prstDash val="solid"/>
              </a:ln>
              <a:effectLst/>
            </p:spPr>
          </p:cxnSp>
        </p:grpSp>
        <p:grpSp>
          <p:nvGrpSpPr>
            <p:cNvPr id="33" name="Group 32"/>
            <p:cNvGrpSpPr/>
            <p:nvPr/>
          </p:nvGrpSpPr>
          <p:grpSpPr>
            <a:xfrm>
              <a:off x="4309937" y="4336377"/>
              <a:ext cx="785724" cy="690584"/>
              <a:chOff x="5148064" y="685276"/>
              <a:chExt cx="785724" cy="690584"/>
            </a:xfrm>
            <a:noFill/>
          </p:grpSpPr>
          <p:cxnSp>
            <p:nvCxnSpPr>
              <p:cNvPr id="70" name="Straight Connector 69"/>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71" name="Straight Connector 70"/>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72" name="Straight Connector 71"/>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73" name="Straight Connector 72"/>
              <p:cNvCxnSpPr/>
              <p:nvPr/>
            </p:nvCxnSpPr>
            <p:spPr>
              <a:xfrm>
                <a:off x="5364088" y="1225336"/>
                <a:ext cx="0" cy="0"/>
              </a:xfrm>
              <a:prstGeom prst="line">
                <a:avLst/>
              </a:prstGeom>
              <a:grpFill/>
              <a:ln w="9525" cap="flat" cmpd="sng" algn="ctr">
                <a:solidFill>
                  <a:schemeClr val="bg1"/>
                </a:solidFill>
                <a:prstDash val="solid"/>
              </a:ln>
              <a:effectLst/>
            </p:spPr>
          </p:cxnSp>
          <p:cxnSp>
            <p:nvCxnSpPr>
              <p:cNvPr id="74" name="Straight Connector 73"/>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75" name="Straight Connector 74"/>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76" name="Straight Connector 75"/>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77" name="Straight Connector 76"/>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78" name="Straight Connector 77"/>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79" name="Straight Connector 78"/>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80" name="Straight Connector 79"/>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81" name="Straight Connector 80"/>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82" name="Straight Connector 81"/>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83" name="Straight Connector 82"/>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84" name="Straight Connector 83"/>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85" name="Straight Connector 84"/>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86" name="Straight Connector 85"/>
              <p:cNvCxnSpPr/>
              <p:nvPr/>
            </p:nvCxnSpPr>
            <p:spPr>
              <a:xfrm flipH="1">
                <a:off x="5740488" y="1369352"/>
                <a:ext cx="55648" cy="0"/>
              </a:xfrm>
              <a:prstGeom prst="line">
                <a:avLst/>
              </a:prstGeom>
              <a:grpFill/>
              <a:ln w="9525" cap="flat" cmpd="sng" algn="ctr">
                <a:solidFill>
                  <a:schemeClr val="bg1"/>
                </a:solidFill>
                <a:prstDash val="solid"/>
              </a:ln>
              <a:effectLst/>
            </p:spPr>
          </p:cxnSp>
        </p:grpSp>
        <p:grpSp>
          <p:nvGrpSpPr>
            <p:cNvPr id="34" name="Group 33"/>
            <p:cNvGrpSpPr/>
            <p:nvPr/>
          </p:nvGrpSpPr>
          <p:grpSpPr>
            <a:xfrm>
              <a:off x="4292352" y="5003286"/>
              <a:ext cx="785724" cy="690584"/>
              <a:chOff x="5148064" y="685276"/>
              <a:chExt cx="785724" cy="690584"/>
            </a:xfrm>
            <a:noFill/>
          </p:grpSpPr>
          <p:cxnSp>
            <p:nvCxnSpPr>
              <p:cNvPr id="53" name="Straight Connector 52"/>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54" name="Straight Connector 53"/>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55" name="Straight Connector 54"/>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56" name="Straight Connector 55"/>
              <p:cNvCxnSpPr/>
              <p:nvPr/>
            </p:nvCxnSpPr>
            <p:spPr>
              <a:xfrm>
                <a:off x="5364088" y="1225336"/>
                <a:ext cx="0" cy="0"/>
              </a:xfrm>
              <a:prstGeom prst="line">
                <a:avLst/>
              </a:prstGeom>
              <a:grpFill/>
              <a:ln w="9525" cap="flat" cmpd="sng" algn="ctr">
                <a:solidFill>
                  <a:schemeClr val="bg1"/>
                </a:solidFill>
                <a:prstDash val="solid"/>
              </a:ln>
              <a:effectLst/>
            </p:spPr>
          </p:cxnSp>
          <p:cxnSp>
            <p:nvCxnSpPr>
              <p:cNvPr id="57" name="Straight Connector 56"/>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58" name="Straight Connector 57"/>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59" name="Straight Connector 58"/>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60" name="Straight Connector 59"/>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61" name="Straight Connector 60"/>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62" name="Straight Connector 61"/>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63" name="Straight Connector 62"/>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64" name="Straight Connector 63"/>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65" name="Straight Connector 64"/>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66" name="Straight Connector 65"/>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67" name="Straight Connector 66"/>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68" name="Straight Connector 67"/>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69" name="Straight Connector 68"/>
              <p:cNvCxnSpPr/>
              <p:nvPr/>
            </p:nvCxnSpPr>
            <p:spPr>
              <a:xfrm flipH="1">
                <a:off x="5740488" y="1369352"/>
                <a:ext cx="55648" cy="0"/>
              </a:xfrm>
              <a:prstGeom prst="line">
                <a:avLst/>
              </a:prstGeom>
              <a:grpFill/>
              <a:ln w="9525" cap="flat" cmpd="sng" algn="ctr">
                <a:solidFill>
                  <a:schemeClr val="bg1"/>
                </a:solidFill>
                <a:prstDash val="solid"/>
              </a:ln>
              <a:effectLst/>
            </p:spPr>
          </p:cxnSp>
        </p:grpSp>
        <p:grpSp>
          <p:nvGrpSpPr>
            <p:cNvPr id="35" name="Group 34"/>
            <p:cNvGrpSpPr/>
            <p:nvPr/>
          </p:nvGrpSpPr>
          <p:grpSpPr>
            <a:xfrm>
              <a:off x="4292352" y="5774453"/>
              <a:ext cx="785724" cy="690584"/>
              <a:chOff x="5148064" y="685276"/>
              <a:chExt cx="785724" cy="690584"/>
            </a:xfrm>
            <a:noFill/>
          </p:grpSpPr>
          <p:cxnSp>
            <p:nvCxnSpPr>
              <p:cNvPr id="36" name="Straight Connector 35"/>
              <p:cNvCxnSpPr/>
              <p:nvPr/>
            </p:nvCxnSpPr>
            <p:spPr>
              <a:xfrm>
                <a:off x="5148064" y="793288"/>
                <a:ext cx="576064" cy="0"/>
              </a:xfrm>
              <a:prstGeom prst="line">
                <a:avLst/>
              </a:prstGeom>
              <a:grpFill/>
              <a:ln w="9525" cap="flat" cmpd="sng" algn="ctr">
                <a:solidFill>
                  <a:schemeClr val="bg1"/>
                </a:solidFill>
                <a:prstDash val="solid"/>
              </a:ln>
              <a:effectLst/>
            </p:spPr>
          </p:cxnSp>
          <p:cxnSp>
            <p:nvCxnSpPr>
              <p:cNvPr id="37" name="Straight Connector 36"/>
              <p:cNvCxnSpPr/>
              <p:nvPr/>
            </p:nvCxnSpPr>
            <p:spPr>
              <a:xfrm>
                <a:off x="5148064" y="793288"/>
                <a:ext cx="0" cy="432048"/>
              </a:xfrm>
              <a:prstGeom prst="line">
                <a:avLst/>
              </a:prstGeom>
              <a:grpFill/>
              <a:ln w="9525" cap="flat" cmpd="sng" algn="ctr">
                <a:solidFill>
                  <a:schemeClr val="bg1"/>
                </a:solidFill>
                <a:prstDash val="solid"/>
              </a:ln>
              <a:effectLst/>
            </p:spPr>
          </p:cxnSp>
          <p:cxnSp>
            <p:nvCxnSpPr>
              <p:cNvPr id="38" name="Straight Connector 37"/>
              <p:cNvCxnSpPr/>
              <p:nvPr/>
            </p:nvCxnSpPr>
            <p:spPr>
              <a:xfrm>
                <a:off x="5148064" y="1225336"/>
                <a:ext cx="216024" cy="0"/>
              </a:xfrm>
              <a:prstGeom prst="line">
                <a:avLst/>
              </a:prstGeom>
              <a:grpFill/>
              <a:ln w="9525" cap="flat" cmpd="sng" algn="ctr">
                <a:solidFill>
                  <a:schemeClr val="bg1"/>
                </a:solidFill>
                <a:prstDash val="solid"/>
              </a:ln>
              <a:effectLst/>
            </p:spPr>
          </p:cxnSp>
          <p:cxnSp>
            <p:nvCxnSpPr>
              <p:cNvPr id="39" name="Straight Connector 38"/>
              <p:cNvCxnSpPr/>
              <p:nvPr/>
            </p:nvCxnSpPr>
            <p:spPr>
              <a:xfrm>
                <a:off x="5364088" y="1225336"/>
                <a:ext cx="0" cy="0"/>
              </a:xfrm>
              <a:prstGeom prst="line">
                <a:avLst/>
              </a:prstGeom>
              <a:grpFill/>
              <a:ln w="9525" cap="flat" cmpd="sng" algn="ctr">
                <a:solidFill>
                  <a:schemeClr val="bg1"/>
                </a:solidFill>
                <a:prstDash val="solid"/>
              </a:ln>
              <a:effectLst/>
            </p:spPr>
          </p:cxnSp>
          <p:cxnSp>
            <p:nvCxnSpPr>
              <p:cNvPr id="40" name="Straight Connector 39"/>
              <p:cNvCxnSpPr/>
              <p:nvPr/>
            </p:nvCxnSpPr>
            <p:spPr>
              <a:xfrm>
                <a:off x="5364088" y="1117324"/>
                <a:ext cx="0" cy="108012"/>
              </a:xfrm>
              <a:prstGeom prst="line">
                <a:avLst/>
              </a:prstGeom>
              <a:grpFill/>
              <a:ln w="9525" cap="flat" cmpd="sng" algn="ctr">
                <a:solidFill>
                  <a:schemeClr val="bg1"/>
                </a:solidFill>
                <a:prstDash val="solid"/>
              </a:ln>
              <a:effectLst/>
            </p:spPr>
          </p:cxnSp>
          <p:cxnSp>
            <p:nvCxnSpPr>
              <p:cNvPr id="41" name="Straight Connector 40"/>
              <p:cNvCxnSpPr/>
              <p:nvPr/>
            </p:nvCxnSpPr>
            <p:spPr>
              <a:xfrm>
                <a:off x="5436096" y="1115592"/>
                <a:ext cx="0" cy="108012"/>
              </a:xfrm>
              <a:prstGeom prst="line">
                <a:avLst/>
              </a:prstGeom>
              <a:grpFill/>
              <a:ln w="9525" cap="flat" cmpd="sng" algn="ctr">
                <a:solidFill>
                  <a:schemeClr val="bg1"/>
                </a:solidFill>
                <a:prstDash val="solid"/>
              </a:ln>
              <a:effectLst/>
            </p:spPr>
          </p:cxnSp>
          <p:cxnSp>
            <p:nvCxnSpPr>
              <p:cNvPr id="42" name="Straight Connector 41"/>
              <p:cNvCxnSpPr/>
              <p:nvPr/>
            </p:nvCxnSpPr>
            <p:spPr>
              <a:xfrm flipH="1">
                <a:off x="5380448" y="1117324"/>
                <a:ext cx="55648" cy="0"/>
              </a:xfrm>
              <a:prstGeom prst="line">
                <a:avLst/>
              </a:prstGeom>
              <a:grpFill/>
              <a:ln w="9525" cap="flat" cmpd="sng" algn="ctr">
                <a:solidFill>
                  <a:schemeClr val="bg1"/>
                </a:solidFill>
                <a:prstDash val="solid"/>
              </a:ln>
              <a:effectLst/>
            </p:spPr>
          </p:cxnSp>
          <p:cxnSp>
            <p:nvCxnSpPr>
              <p:cNvPr id="43" name="Straight Connector 42"/>
              <p:cNvCxnSpPr/>
              <p:nvPr/>
            </p:nvCxnSpPr>
            <p:spPr>
              <a:xfrm>
                <a:off x="5436096" y="1218828"/>
                <a:ext cx="216024" cy="0"/>
              </a:xfrm>
              <a:prstGeom prst="line">
                <a:avLst/>
              </a:prstGeom>
              <a:grpFill/>
              <a:ln w="9525" cap="flat" cmpd="sng" algn="ctr">
                <a:solidFill>
                  <a:schemeClr val="bg1"/>
                </a:solidFill>
                <a:prstDash val="solid"/>
              </a:ln>
              <a:effectLst/>
            </p:spPr>
          </p:cxnSp>
          <p:cxnSp>
            <p:nvCxnSpPr>
              <p:cNvPr id="44" name="Straight Connector 43"/>
              <p:cNvCxnSpPr/>
              <p:nvPr/>
            </p:nvCxnSpPr>
            <p:spPr>
              <a:xfrm flipH="1">
                <a:off x="5668480" y="1110816"/>
                <a:ext cx="55648" cy="0"/>
              </a:xfrm>
              <a:prstGeom prst="line">
                <a:avLst/>
              </a:prstGeom>
              <a:grpFill/>
              <a:ln w="9525" cap="flat" cmpd="sng" algn="ctr">
                <a:solidFill>
                  <a:schemeClr val="bg1"/>
                </a:solidFill>
                <a:prstDash val="solid"/>
              </a:ln>
              <a:effectLst/>
            </p:spPr>
          </p:cxnSp>
          <p:cxnSp>
            <p:nvCxnSpPr>
              <p:cNvPr id="45" name="Straight Connector 44"/>
              <p:cNvCxnSpPr/>
              <p:nvPr/>
            </p:nvCxnSpPr>
            <p:spPr>
              <a:xfrm>
                <a:off x="5652120" y="1118432"/>
                <a:ext cx="0" cy="118813"/>
              </a:xfrm>
              <a:prstGeom prst="line">
                <a:avLst/>
              </a:prstGeom>
              <a:grpFill/>
              <a:ln w="9525" cap="flat" cmpd="sng" algn="ctr">
                <a:solidFill>
                  <a:schemeClr val="bg1"/>
                </a:solidFill>
                <a:prstDash val="solid"/>
              </a:ln>
              <a:effectLst/>
            </p:spPr>
          </p:cxnSp>
          <p:cxnSp>
            <p:nvCxnSpPr>
              <p:cNvPr id="46" name="Straight Connector 45"/>
              <p:cNvCxnSpPr/>
              <p:nvPr/>
            </p:nvCxnSpPr>
            <p:spPr>
              <a:xfrm>
                <a:off x="5724128" y="1117324"/>
                <a:ext cx="0" cy="258536"/>
              </a:xfrm>
              <a:prstGeom prst="line">
                <a:avLst/>
              </a:prstGeom>
              <a:grpFill/>
              <a:ln w="9525" cap="flat" cmpd="sng" algn="ctr">
                <a:solidFill>
                  <a:schemeClr val="bg1"/>
                </a:solidFill>
                <a:prstDash val="solid"/>
              </a:ln>
              <a:effectLst/>
            </p:spPr>
          </p:cxnSp>
          <p:cxnSp>
            <p:nvCxnSpPr>
              <p:cNvPr id="47" name="Straight Connector 46"/>
              <p:cNvCxnSpPr/>
              <p:nvPr/>
            </p:nvCxnSpPr>
            <p:spPr>
              <a:xfrm>
                <a:off x="5724128" y="685276"/>
                <a:ext cx="0" cy="108012"/>
              </a:xfrm>
              <a:prstGeom prst="line">
                <a:avLst/>
              </a:prstGeom>
              <a:grpFill/>
              <a:ln w="9525" cap="flat" cmpd="sng" algn="ctr">
                <a:solidFill>
                  <a:schemeClr val="bg1"/>
                </a:solidFill>
                <a:prstDash val="solid"/>
              </a:ln>
              <a:effectLst/>
            </p:spPr>
          </p:cxnSp>
          <p:cxnSp>
            <p:nvCxnSpPr>
              <p:cNvPr id="48" name="Straight Connector 47"/>
              <p:cNvCxnSpPr/>
              <p:nvPr/>
            </p:nvCxnSpPr>
            <p:spPr>
              <a:xfrm flipH="1">
                <a:off x="5724128" y="685276"/>
                <a:ext cx="207678" cy="0"/>
              </a:xfrm>
              <a:prstGeom prst="line">
                <a:avLst/>
              </a:prstGeom>
              <a:grpFill/>
              <a:ln w="9525" cap="flat" cmpd="sng" algn="ctr">
                <a:solidFill>
                  <a:schemeClr val="bg1"/>
                </a:solidFill>
                <a:prstDash val="solid"/>
              </a:ln>
              <a:effectLst/>
            </p:spPr>
          </p:cxnSp>
          <p:cxnSp>
            <p:nvCxnSpPr>
              <p:cNvPr id="49" name="Straight Connector 48"/>
              <p:cNvCxnSpPr/>
              <p:nvPr/>
            </p:nvCxnSpPr>
            <p:spPr>
              <a:xfrm>
                <a:off x="5925404" y="685276"/>
                <a:ext cx="0" cy="108012"/>
              </a:xfrm>
              <a:prstGeom prst="line">
                <a:avLst/>
              </a:prstGeom>
              <a:grpFill/>
              <a:ln w="9525" cap="flat" cmpd="sng" algn="ctr">
                <a:solidFill>
                  <a:schemeClr val="bg1"/>
                </a:solidFill>
                <a:prstDash val="solid"/>
              </a:ln>
              <a:effectLst/>
            </p:spPr>
          </p:cxnSp>
          <p:cxnSp>
            <p:nvCxnSpPr>
              <p:cNvPr id="50" name="Straight Connector 49"/>
              <p:cNvCxnSpPr/>
              <p:nvPr/>
            </p:nvCxnSpPr>
            <p:spPr>
              <a:xfrm flipH="1">
                <a:off x="5781388" y="795020"/>
                <a:ext cx="152400" cy="0"/>
              </a:xfrm>
              <a:prstGeom prst="line">
                <a:avLst/>
              </a:prstGeom>
              <a:grpFill/>
              <a:ln w="9525" cap="flat" cmpd="sng" algn="ctr">
                <a:solidFill>
                  <a:schemeClr val="bg1"/>
                </a:solidFill>
                <a:prstDash val="solid"/>
              </a:ln>
              <a:effectLst/>
            </p:spPr>
          </p:cxnSp>
          <p:cxnSp>
            <p:nvCxnSpPr>
              <p:cNvPr id="51" name="Straight Connector 50"/>
              <p:cNvCxnSpPr/>
              <p:nvPr/>
            </p:nvCxnSpPr>
            <p:spPr>
              <a:xfrm>
                <a:off x="5788856" y="793288"/>
                <a:ext cx="7280" cy="576064"/>
              </a:xfrm>
              <a:prstGeom prst="line">
                <a:avLst/>
              </a:prstGeom>
              <a:grpFill/>
              <a:ln w="9525" cap="flat" cmpd="sng" algn="ctr">
                <a:solidFill>
                  <a:schemeClr val="bg1"/>
                </a:solidFill>
                <a:prstDash val="solid"/>
              </a:ln>
              <a:effectLst/>
            </p:spPr>
          </p:cxnSp>
          <p:cxnSp>
            <p:nvCxnSpPr>
              <p:cNvPr id="52" name="Straight Connector 51"/>
              <p:cNvCxnSpPr/>
              <p:nvPr/>
            </p:nvCxnSpPr>
            <p:spPr>
              <a:xfrm flipH="1">
                <a:off x="5740488" y="1369352"/>
                <a:ext cx="55648" cy="0"/>
              </a:xfrm>
              <a:prstGeom prst="line">
                <a:avLst/>
              </a:prstGeom>
              <a:grpFill/>
              <a:ln w="9525" cap="flat" cmpd="sng" algn="ctr">
                <a:solidFill>
                  <a:schemeClr val="bg1"/>
                </a:solidFill>
                <a:prstDash val="solid"/>
              </a:ln>
              <a:effectLst/>
            </p:spPr>
          </p:cxnSp>
        </p:grpSp>
      </p:grpSp>
      <p:pic>
        <p:nvPicPr>
          <p:cNvPr id="178" name="Picture 1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9634" y="639208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1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8276" y="63920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 name="Rectangle 179"/>
          <p:cNvSpPr/>
          <p:nvPr/>
        </p:nvSpPr>
        <p:spPr>
          <a:xfrm>
            <a:off x="3913893" y="3212718"/>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Virtual</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sp>
        <p:nvSpPr>
          <p:cNvPr id="181" name="Rectangle 180"/>
          <p:cNvSpPr/>
          <p:nvPr/>
        </p:nvSpPr>
        <p:spPr>
          <a:xfrm>
            <a:off x="3095836" y="4125068"/>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Virtual</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sp>
        <p:nvSpPr>
          <p:cNvPr id="182" name="Rectangle 181"/>
          <p:cNvSpPr/>
          <p:nvPr/>
        </p:nvSpPr>
        <p:spPr>
          <a:xfrm>
            <a:off x="3954483" y="4179523"/>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Virtual</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sp>
        <p:nvSpPr>
          <p:cNvPr id="183" name="Rectangle 182"/>
          <p:cNvSpPr/>
          <p:nvPr/>
        </p:nvSpPr>
        <p:spPr>
          <a:xfrm>
            <a:off x="3913893" y="4795010"/>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Virtual</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sp>
        <p:nvSpPr>
          <p:cNvPr id="184" name="Rectangle 183"/>
          <p:cNvSpPr/>
          <p:nvPr/>
        </p:nvSpPr>
        <p:spPr>
          <a:xfrm>
            <a:off x="3954483" y="5594433"/>
            <a:ext cx="1368152" cy="1008112"/>
          </a:xfrm>
          <a:prstGeom prst="rect">
            <a:avLst/>
          </a:prstGeom>
          <a:noFill/>
          <a:ln w="25400" cap="flat" cmpd="sng" algn="ctr">
            <a:noFill/>
            <a:prstDash val="solid"/>
          </a:ln>
          <a:effectLst/>
        </p:spPr>
        <p:txBody>
          <a:bodyPr rtlCol="0" anchor="ctr"/>
          <a:lstStyle/>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Virtual</a:t>
            </a:r>
          </a:p>
          <a:p>
            <a:pPr lvl="0" algn="ctr" fontAlgn="auto">
              <a:spcBef>
                <a:spcPts val="0"/>
              </a:spcBef>
              <a:spcAft>
                <a:spcPts val="0"/>
              </a:spcAft>
              <a:defRPr/>
            </a:pPr>
            <a:r>
              <a:rPr lang="en-CA" sz="1400" kern="0" dirty="0">
                <a:solidFill>
                  <a:srgbClr val="FFFFFF"/>
                </a:solidFill>
                <a:latin typeface="Segoe UI" panose="020B0502040204020203" pitchFamily="34" charset="0"/>
                <a:cs typeface="Segoe UI" panose="020B0502040204020203" pitchFamily="34" charset="0"/>
              </a:rPr>
              <a:t>NIC</a:t>
            </a:r>
          </a:p>
        </p:txBody>
      </p:sp>
    </p:spTree>
    <p:extLst>
      <p:ext uri="{BB962C8B-B14F-4D97-AF65-F5344CB8AC3E}">
        <p14:creationId xmlns:p14="http://schemas.microsoft.com/office/powerpoint/2010/main" val="115464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a5cef035-2d93-470d-ac1e-5dee9963ee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software-defined networking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Software-defined networking is to networks what server virtualization is to physical servers</a:t>
            </a:r>
          </a:p>
          <a:p>
            <a:pPr lvl="0"/>
            <a:r>
              <a:rPr lang="en-US" b="0" kern="0" dirty="0">
                <a:solidFill>
                  <a:srgbClr val="000000"/>
                </a:solidFill>
              </a:rPr>
              <a:t>Windows Server 2016 features in software-defined networking include:</a:t>
            </a:r>
          </a:p>
          <a:p>
            <a:pPr lvl="1"/>
            <a:r>
              <a:rPr lang="en-US" b="0" kern="0" dirty="0">
                <a:solidFill>
                  <a:srgbClr val="000000"/>
                </a:solidFill>
              </a:rPr>
              <a:t>Network Controller</a:t>
            </a:r>
          </a:p>
          <a:p>
            <a:pPr lvl="1"/>
            <a:r>
              <a:rPr lang="en-US" b="0" kern="0" dirty="0">
                <a:solidFill>
                  <a:srgbClr val="000000"/>
                </a:solidFill>
              </a:rPr>
              <a:t>Hyper-V Network Virtualization</a:t>
            </a:r>
          </a:p>
          <a:p>
            <a:pPr lvl="1"/>
            <a:r>
              <a:rPr lang="en-US" b="0" kern="0" dirty="0">
                <a:solidFill>
                  <a:srgbClr val="000000"/>
                </a:solidFill>
              </a:rPr>
              <a:t>Hyper-V virtual switch</a:t>
            </a:r>
          </a:p>
          <a:p>
            <a:pPr lvl="1"/>
            <a:r>
              <a:rPr lang="en-US" b="0" kern="0" dirty="0">
                <a:solidFill>
                  <a:srgbClr val="000000"/>
                </a:solidFill>
              </a:rPr>
              <a:t>RRAS Multitenant Gateway</a:t>
            </a:r>
          </a:p>
          <a:p>
            <a:pPr lvl="1"/>
            <a:r>
              <a:rPr lang="en-US" b="0" kern="0" dirty="0">
                <a:solidFill>
                  <a:srgbClr val="000000"/>
                </a:solidFill>
              </a:rPr>
              <a:t>NIC Teaming</a:t>
            </a:r>
          </a:p>
          <a:p>
            <a:pPr lvl="0"/>
            <a:endParaRPr lang="en-US" b="0" kern="0" dirty="0">
              <a:solidFill>
                <a:srgbClr val="000000"/>
              </a:solidFill>
            </a:endParaRPr>
          </a:p>
        </p:txBody>
      </p:sp>
    </p:spTree>
    <p:extLst>
      <p:ext uri="{BB962C8B-B14F-4D97-AF65-F5344CB8AC3E}">
        <p14:creationId xmlns:p14="http://schemas.microsoft.com/office/powerpoint/2010/main" val="102911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05e9a69-40a8-4a40-9085-dfd84bf05f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DNS solution</a:t>
            </a:r>
          </a:p>
        </p:txBody>
      </p:sp>
      <p:grpSp>
        <p:nvGrpSpPr>
          <p:cNvPr id="4" name="Group 3" descr="A diagram depicting a number of computers and servers, separated into three types:&#10;• DNS resolvers, which can be client computers or server computers.&#10;• DNS servers, which contain zones with resource records.&#10;• DNS servers on the Internet, which contain zones for the root and for the top-level domains (TLDs), such as .com and .edu.&#10;&#10;"/>
          <p:cNvGrpSpPr/>
          <p:nvPr/>
        </p:nvGrpSpPr>
        <p:grpSpPr>
          <a:xfrm>
            <a:off x="792512" y="1259497"/>
            <a:ext cx="8168997" cy="5186587"/>
            <a:chOff x="792512" y="1259497"/>
            <a:chExt cx="8168997" cy="5186587"/>
          </a:xfrm>
        </p:grpSpPr>
        <p:sp>
          <p:nvSpPr>
            <p:cNvPr id="5" name="Oval 4"/>
            <p:cNvSpPr/>
            <p:nvPr/>
          </p:nvSpPr>
          <p:spPr bwMode="auto">
            <a:xfrm>
              <a:off x="1282656" y="4070600"/>
              <a:ext cx="2365971" cy="1154242"/>
            </a:xfrm>
            <a:prstGeom prst="ellipse">
              <a:avLst/>
            </a:prstGeom>
            <a:noFill/>
            <a:ln w="9525" cap="flat" cmpd="sng" algn="ctr">
              <a:solidFill>
                <a:schemeClr val="accent4"/>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sz="2200" b="0" dirty="0">
                <a:solidFill>
                  <a:srgbClr val="000000"/>
                </a:solidFill>
              </a:endParaRPr>
            </a:p>
          </p:txBody>
        </p:sp>
        <p:sp>
          <p:nvSpPr>
            <p:cNvPr id="6" name="Oval 5"/>
            <p:cNvSpPr/>
            <p:nvPr/>
          </p:nvSpPr>
          <p:spPr bwMode="auto">
            <a:xfrm>
              <a:off x="1206752" y="2032243"/>
              <a:ext cx="2365971" cy="1154242"/>
            </a:xfrm>
            <a:prstGeom prst="ellipse">
              <a:avLst/>
            </a:prstGeom>
            <a:noFill/>
            <a:ln w="9525" cap="flat" cmpd="sng" algn="ctr">
              <a:solidFill>
                <a:schemeClr val="accent4"/>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sz="2200" b="0" dirty="0">
                <a:solidFill>
                  <a:srgbClr val="000000"/>
                </a:solidFill>
              </a:endParaRP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16069" y="2743801"/>
              <a:ext cx="2934052" cy="318579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descr="A graphic that shows a number of computers objects. These are separated into: DNS resolvers, which can be client computers or server computers; DNS servers containing zones with resource records; DNS servers on the internet that contain zones for the root and for the top-level domains, such as .com and .edu."/>
            <p:cNvGrpSpPr/>
            <p:nvPr/>
          </p:nvGrpSpPr>
          <p:grpSpPr>
            <a:xfrm>
              <a:off x="2292350" y="1259497"/>
              <a:ext cx="6151258" cy="4217266"/>
              <a:chOff x="2292350" y="1259497"/>
              <a:chExt cx="6151258" cy="4217266"/>
            </a:xfrm>
          </p:grpSpPr>
          <p:sp>
            <p:nvSpPr>
              <p:cNvPr id="38" name="Line 7"/>
              <p:cNvSpPr>
                <a:spLocks noChangeShapeType="1"/>
              </p:cNvSpPr>
              <p:nvPr/>
            </p:nvSpPr>
            <p:spPr bwMode="auto">
              <a:xfrm>
                <a:off x="3325813" y="2962275"/>
                <a:ext cx="1974850" cy="565150"/>
              </a:xfrm>
              <a:prstGeom prst="line">
                <a:avLst/>
              </a:prstGeom>
              <a:noFill/>
              <a:ln w="57150">
                <a:solidFill>
                  <a:schemeClr val="tx2"/>
                </a:solidFill>
                <a:prstDash val="sysDot"/>
                <a:round/>
                <a:headEnd/>
                <a:tailEnd/>
              </a:ln>
              <a:extLst>
                <a:ext uri="{909E8E84-426E-40DD-AFC4-6F175D3DCCD1}">
                  <a14:hiddenFill xmlns:a14="http://schemas.microsoft.com/office/drawing/2010/main">
                    <a:noFill/>
                  </a14:hiddenFill>
                </a:ext>
              </a:extLst>
            </p:spPr>
            <p:txBody>
              <a:bodyPr anchor="ctr"/>
              <a:lstStyle/>
              <a:p>
                <a:pPr lvl="0"/>
                <a:endParaRPr lang="en-GB" sz="2200" b="0" dirty="0">
                  <a:solidFill>
                    <a:srgbClr val="000000"/>
                  </a:solidFill>
                  <a:latin typeface="Segoe UI" pitchFamily="34" charset="0"/>
                  <a:ea typeface="Segoe UI" pitchFamily="34" charset="0"/>
                  <a:cs typeface="Segoe UI" pitchFamily="34" charset="0"/>
                </a:endParaRPr>
              </a:p>
            </p:txBody>
          </p:sp>
          <p:sp>
            <p:nvSpPr>
              <p:cNvPr id="39" name="Line 16"/>
              <p:cNvSpPr>
                <a:spLocks noChangeShapeType="1"/>
              </p:cNvSpPr>
              <p:nvPr/>
            </p:nvSpPr>
            <p:spPr bwMode="auto">
              <a:xfrm flipH="1">
                <a:off x="3377423" y="3824288"/>
                <a:ext cx="1936750" cy="488950"/>
              </a:xfrm>
              <a:prstGeom prst="line">
                <a:avLst/>
              </a:prstGeom>
              <a:noFill/>
              <a:ln w="57150">
                <a:solidFill>
                  <a:schemeClr val="tx2"/>
                </a:solidFill>
                <a:prstDash val="sysDot"/>
                <a:round/>
                <a:headEnd/>
                <a:tailEnd/>
              </a:ln>
              <a:extLst>
                <a:ext uri="{909E8E84-426E-40DD-AFC4-6F175D3DCCD1}">
                  <a14:hiddenFill xmlns:a14="http://schemas.microsoft.com/office/drawing/2010/main">
                    <a:noFill/>
                  </a14:hiddenFill>
                </a:ext>
              </a:extLst>
            </p:spPr>
            <p:txBody>
              <a:bodyPr anchor="ctr"/>
              <a:lstStyle/>
              <a:p>
                <a:pPr lvl="0"/>
                <a:endParaRPr lang="en-GB" sz="2200" b="0" dirty="0">
                  <a:solidFill>
                    <a:srgbClr val="000000"/>
                  </a:solidFill>
                  <a:latin typeface="Segoe UI" pitchFamily="34" charset="0"/>
                  <a:ea typeface="Segoe UI" pitchFamily="34" charset="0"/>
                  <a:cs typeface="Segoe UI" pitchFamily="34" charset="0"/>
                </a:endParaRPr>
              </a:p>
            </p:txBody>
          </p:sp>
          <p:sp>
            <p:nvSpPr>
              <p:cNvPr id="40" name="Line 17"/>
              <p:cNvSpPr>
                <a:spLocks noChangeShapeType="1"/>
              </p:cNvSpPr>
              <p:nvPr/>
            </p:nvSpPr>
            <p:spPr bwMode="auto">
              <a:xfrm>
                <a:off x="2292350" y="3149195"/>
                <a:ext cx="0" cy="954088"/>
              </a:xfrm>
              <a:prstGeom prst="line">
                <a:avLst/>
              </a:prstGeom>
              <a:noFill/>
              <a:ln w="57150">
                <a:solidFill>
                  <a:schemeClr val="tx2"/>
                </a:solidFill>
                <a:prstDash val="sysDot"/>
                <a:round/>
                <a:headEnd/>
                <a:tailEnd/>
              </a:ln>
              <a:extLst>
                <a:ext uri="{909E8E84-426E-40DD-AFC4-6F175D3DCCD1}">
                  <a14:hiddenFill xmlns:a14="http://schemas.microsoft.com/office/drawing/2010/main">
                    <a:noFill/>
                  </a14:hiddenFill>
                </a:ext>
              </a:extLst>
            </p:spPr>
            <p:txBody>
              <a:bodyPr anchor="ctr"/>
              <a:lstStyle/>
              <a:p>
                <a:pPr lvl="0"/>
                <a:endParaRPr lang="en-GB" sz="2200" b="0" dirty="0">
                  <a:solidFill>
                    <a:srgbClr val="000000"/>
                  </a:solidFill>
                  <a:latin typeface="Segoe UI" pitchFamily="34" charset="0"/>
                  <a:ea typeface="Segoe UI" pitchFamily="34" charset="0"/>
                  <a:cs typeface="Segoe UI" pitchFamily="34" charset="0"/>
                </a:endParaRPr>
              </a:p>
            </p:txBody>
          </p:sp>
          <p:sp>
            <p:nvSpPr>
              <p:cNvPr id="41" name="AutoShape 29"/>
              <p:cNvSpPr>
                <a:spLocks noChangeArrowheads="1"/>
              </p:cNvSpPr>
              <p:nvPr/>
            </p:nvSpPr>
            <p:spPr bwMode="auto">
              <a:xfrm>
                <a:off x="3799249" y="4269998"/>
                <a:ext cx="1550965" cy="455543"/>
              </a:xfrm>
              <a:prstGeom prst="roundRect">
                <a:avLst>
                  <a:gd name="adj" fmla="val 4167"/>
                </a:avLst>
              </a:prstGeom>
              <a:noFill/>
              <a:ln w="9525" algn="ctr">
                <a:noFill/>
                <a:round/>
                <a:headEnd/>
                <a:tailEnd/>
              </a:ln>
            </p:spPr>
            <p:txBody>
              <a:bodyPr anchor="ctr"/>
              <a:lstStyle/>
              <a:p>
                <a:pPr lvl="0" algn="ctr">
                  <a:lnSpc>
                    <a:spcPct val="80000"/>
                  </a:lnSpc>
                </a:pPr>
                <a:r>
                  <a:rPr lang="en-US" sz="2200" b="0" dirty="0">
                    <a:solidFill>
                      <a:srgbClr val="000000"/>
                    </a:solidFill>
                    <a:latin typeface="Segoe UI" pitchFamily="34" charset="0"/>
                    <a:ea typeface="Segoe UI" pitchFamily="34" charset="0"/>
                    <a:cs typeface="Segoe UI" pitchFamily="34" charset="0"/>
                  </a:rPr>
                  <a:t>Resource</a:t>
                </a:r>
              </a:p>
              <a:p>
                <a:pPr lvl="0" algn="ctr">
                  <a:lnSpc>
                    <a:spcPct val="80000"/>
                  </a:lnSpc>
                </a:pPr>
                <a:r>
                  <a:rPr lang="en-US" sz="2200" b="0" dirty="0">
                    <a:solidFill>
                      <a:srgbClr val="000000"/>
                    </a:solidFill>
                    <a:latin typeface="Segoe UI" pitchFamily="34" charset="0"/>
                    <a:ea typeface="Segoe UI" pitchFamily="34" charset="0"/>
                    <a:cs typeface="Segoe UI" pitchFamily="34" charset="0"/>
                  </a:rPr>
                  <a:t>record</a:t>
                </a:r>
              </a:p>
            </p:txBody>
          </p:sp>
          <p:sp>
            <p:nvSpPr>
              <p:cNvPr id="42" name="AutoShape 31"/>
              <p:cNvSpPr>
                <a:spLocks noChangeArrowheads="1"/>
              </p:cNvSpPr>
              <p:nvPr/>
            </p:nvSpPr>
            <p:spPr bwMode="auto">
              <a:xfrm>
                <a:off x="3325813" y="1259497"/>
                <a:ext cx="1530667" cy="461962"/>
              </a:xfrm>
              <a:prstGeom prst="roundRect">
                <a:avLst>
                  <a:gd name="adj" fmla="val 4167"/>
                </a:avLst>
              </a:prstGeom>
              <a:noFill/>
              <a:ln w="9525" algn="ctr">
                <a:noFill/>
                <a:round/>
                <a:headEnd/>
                <a:tailEnd/>
              </a:ln>
            </p:spPr>
            <p:txBody>
              <a:bodyPr anchor="ctr"/>
              <a:lstStyle/>
              <a:p>
                <a:pPr lvl="0" algn="ctr">
                  <a:lnSpc>
                    <a:spcPct val="80000"/>
                  </a:lnSpc>
                </a:pPr>
                <a:r>
                  <a:rPr lang="en-US" sz="2200" b="0" dirty="0">
                    <a:solidFill>
                      <a:srgbClr val="000000"/>
                    </a:solidFill>
                    <a:latin typeface="Segoe UI" pitchFamily="34" charset="0"/>
                    <a:ea typeface="Segoe UI" pitchFamily="34" charset="0"/>
                    <a:cs typeface="Segoe UI" pitchFamily="34" charset="0"/>
                  </a:rPr>
                  <a:t>Resource</a:t>
                </a:r>
              </a:p>
              <a:p>
                <a:pPr lvl="0" algn="ctr">
                  <a:lnSpc>
                    <a:spcPct val="80000"/>
                  </a:lnSpc>
                </a:pPr>
                <a:r>
                  <a:rPr lang="en-US" sz="2200" b="0" dirty="0">
                    <a:solidFill>
                      <a:srgbClr val="000000"/>
                    </a:solidFill>
                    <a:latin typeface="Segoe UI" pitchFamily="34" charset="0"/>
                    <a:ea typeface="Segoe UI" pitchFamily="34" charset="0"/>
                    <a:cs typeface="Segoe UI" pitchFamily="34" charset="0"/>
                  </a:rPr>
                  <a:t>record</a:t>
                </a:r>
              </a:p>
            </p:txBody>
          </p:sp>
          <p:sp>
            <p:nvSpPr>
              <p:cNvPr id="43" name="AutoShape 20"/>
              <p:cNvSpPr>
                <a:spLocks noChangeArrowheads="1"/>
              </p:cNvSpPr>
              <p:nvPr/>
            </p:nvSpPr>
            <p:spPr bwMode="auto">
              <a:xfrm>
                <a:off x="6297613" y="1808033"/>
                <a:ext cx="1109662" cy="282575"/>
              </a:xfrm>
              <a:prstGeom prst="roundRect">
                <a:avLst>
                  <a:gd name="adj" fmla="val 4167"/>
                </a:avLst>
              </a:prstGeom>
              <a:noFill/>
              <a:ln w="9525" algn="ctr">
                <a:noFill/>
                <a:round/>
                <a:headEnd/>
                <a:tailEnd/>
              </a:ln>
            </p:spPr>
            <p:txBody>
              <a:bodyPr anchor="ctr"/>
              <a:lstStyle/>
              <a:p>
                <a:pPr lvl="0" algn="ctr">
                  <a:lnSpc>
                    <a:spcPct val="80000"/>
                  </a:lnSpc>
                </a:pPr>
                <a:r>
                  <a:rPr lang="en-US" sz="2200" b="0" dirty="0">
                    <a:solidFill>
                      <a:srgbClr val="000000"/>
                    </a:solidFill>
                    <a:latin typeface="Segoe UI" pitchFamily="34" charset="0"/>
                    <a:ea typeface="Segoe UI" pitchFamily="34" charset="0"/>
                    <a:cs typeface="Segoe UI" pitchFamily="34" charset="0"/>
                  </a:rPr>
                  <a:t>Root (.)</a:t>
                </a:r>
              </a:p>
            </p:txBody>
          </p:sp>
          <p:sp>
            <p:nvSpPr>
              <p:cNvPr id="44" name="AutoShape 22"/>
              <p:cNvSpPr>
                <a:spLocks noChangeArrowheads="1"/>
              </p:cNvSpPr>
              <p:nvPr/>
            </p:nvSpPr>
            <p:spPr bwMode="auto">
              <a:xfrm>
                <a:off x="7275140" y="2539838"/>
                <a:ext cx="955526" cy="212397"/>
              </a:xfrm>
              <a:prstGeom prst="roundRect">
                <a:avLst>
                  <a:gd name="adj" fmla="val 4167"/>
                </a:avLst>
              </a:prstGeom>
              <a:noFill/>
              <a:ln w="9525" algn="ctr">
                <a:noFill/>
                <a:round/>
                <a:headEnd/>
                <a:tailEnd/>
              </a:ln>
            </p:spPr>
            <p:txBody>
              <a:bodyPr anchor="ctr"/>
              <a:lstStyle/>
              <a:p>
                <a:pPr lvl="0" algn="ctr">
                  <a:lnSpc>
                    <a:spcPct val="80000"/>
                  </a:lnSpc>
                </a:pPr>
                <a:r>
                  <a:rPr lang="en-US" sz="2200" b="0" dirty="0">
                    <a:solidFill>
                      <a:srgbClr val="000000"/>
                    </a:solidFill>
                    <a:latin typeface="Segoe UI" pitchFamily="34" charset="0"/>
                    <a:ea typeface="Segoe UI" pitchFamily="34" charset="0"/>
                    <a:cs typeface="Segoe UI" pitchFamily="34" charset="0"/>
                  </a:rPr>
                  <a:t>.com</a:t>
                </a:r>
              </a:p>
            </p:txBody>
          </p:sp>
          <p:sp>
            <p:nvSpPr>
              <p:cNvPr id="45" name="AutoShape 24"/>
              <p:cNvSpPr>
                <a:spLocks noChangeArrowheads="1"/>
              </p:cNvSpPr>
              <p:nvPr/>
            </p:nvSpPr>
            <p:spPr bwMode="auto">
              <a:xfrm>
                <a:off x="7302109" y="5194188"/>
                <a:ext cx="1141499" cy="282575"/>
              </a:xfrm>
              <a:prstGeom prst="roundRect">
                <a:avLst>
                  <a:gd name="adj" fmla="val 4167"/>
                </a:avLst>
              </a:prstGeom>
              <a:noFill/>
              <a:ln w="9525" algn="ctr">
                <a:noFill/>
                <a:round/>
                <a:headEnd/>
                <a:tailEnd/>
              </a:ln>
            </p:spPr>
            <p:txBody>
              <a:bodyPr anchor="ctr"/>
              <a:lstStyle/>
              <a:p>
                <a:pPr lvl="0" algn="ctr">
                  <a:lnSpc>
                    <a:spcPct val="80000"/>
                  </a:lnSpc>
                </a:pPr>
                <a:r>
                  <a:rPr lang="en-US" sz="2200" b="0" dirty="0">
                    <a:solidFill>
                      <a:srgbClr val="000000"/>
                    </a:solidFill>
                    <a:latin typeface="Segoe UI" pitchFamily="34" charset="0"/>
                    <a:ea typeface="Segoe UI" pitchFamily="34" charset="0"/>
                    <a:cs typeface="Segoe UI" pitchFamily="34" charset="0"/>
                  </a:rPr>
                  <a:t>.edu</a:t>
                </a:r>
              </a:p>
            </p:txBody>
          </p:sp>
        </p:grpSp>
        <p:cxnSp>
          <p:nvCxnSpPr>
            <p:cNvPr id="9" name="Straight Connector 8"/>
            <p:cNvCxnSpPr/>
            <p:nvPr/>
          </p:nvCxnSpPr>
          <p:spPr bwMode="auto">
            <a:xfrm>
              <a:off x="2824163" y="1284288"/>
              <a:ext cx="0" cy="4865687"/>
            </a:xfrm>
            <a:prstGeom prst="line">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5163798" y="1264462"/>
              <a:ext cx="0" cy="4865687"/>
            </a:xfrm>
            <a:prstGeom prst="line">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none" w="med" len="med"/>
            </a:ln>
            <a:effectLst/>
          </p:spPr>
        </p:cxnSp>
        <p:sp>
          <p:nvSpPr>
            <p:cNvPr id="11" name="TextBox 10"/>
            <p:cNvSpPr txBox="1"/>
            <p:nvPr/>
          </p:nvSpPr>
          <p:spPr>
            <a:xfrm>
              <a:off x="947329" y="5815143"/>
              <a:ext cx="1983685" cy="430887"/>
            </a:xfrm>
            <a:prstGeom prst="rect">
              <a:avLst/>
            </a:prstGeom>
            <a:noFill/>
          </p:spPr>
          <p:txBody>
            <a:bodyPr wrap="none" rtlCol="0">
              <a:spAutoFit/>
            </a:bodyPr>
            <a:lstStyle/>
            <a:p>
              <a:pPr lvl="0"/>
              <a:r>
                <a:rPr lang="en-US" sz="2200" b="0" dirty="0">
                  <a:solidFill>
                    <a:srgbClr val="000000"/>
                  </a:solidFill>
                  <a:latin typeface="Segoe UI" pitchFamily="34" charset="0"/>
                  <a:ea typeface="Segoe UI" pitchFamily="34" charset="0"/>
                  <a:cs typeface="Segoe UI" pitchFamily="34" charset="0"/>
                </a:rPr>
                <a:t>DNS resolvers</a:t>
              </a:r>
            </a:p>
          </p:txBody>
        </p:sp>
        <p:sp>
          <p:nvSpPr>
            <p:cNvPr id="12" name="TextBox 11"/>
            <p:cNvSpPr txBox="1"/>
            <p:nvPr/>
          </p:nvSpPr>
          <p:spPr>
            <a:xfrm>
              <a:off x="3123641" y="5676643"/>
              <a:ext cx="1732839" cy="769441"/>
            </a:xfrm>
            <a:prstGeom prst="rect">
              <a:avLst/>
            </a:prstGeom>
            <a:noFill/>
          </p:spPr>
          <p:txBody>
            <a:bodyPr wrap="square" rtlCol="0">
              <a:spAutoFit/>
            </a:bodyPr>
            <a:lstStyle/>
            <a:p>
              <a:pPr lvl="0"/>
              <a:r>
                <a:rPr lang="en-US" sz="2200" b="0" dirty="0">
                  <a:solidFill>
                    <a:srgbClr val="000000"/>
                  </a:solidFill>
                  <a:latin typeface="Segoe UI" pitchFamily="34" charset="0"/>
                  <a:ea typeface="Segoe UI" pitchFamily="34" charset="0"/>
                  <a:cs typeface="Segoe UI" pitchFamily="34" charset="0"/>
                </a:rPr>
                <a:t>Internal DNS servers</a:t>
              </a:r>
            </a:p>
          </p:txBody>
        </p:sp>
        <p:sp>
          <p:nvSpPr>
            <p:cNvPr id="13" name="TextBox 12"/>
            <p:cNvSpPr txBox="1"/>
            <p:nvPr/>
          </p:nvSpPr>
          <p:spPr>
            <a:xfrm>
              <a:off x="5294351" y="5834009"/>
              <a:ext cx="3667158" cy="430887"/>
            </a:xfrm>
            <a:prstGeom prst="rect">
              <a:avLst/>
            </a:prstGeom>
            <a:noFill/>
          </p:spPr>
          <p:txBody>
            <a:bodyPr wrap="none" rtlCol="0">
              <a:spAutoFit/>
            </a:bodyPr>
            <a:lstStyle/>
            <a:p>
              <a:pPr lvl="0"/>
              <a:r>
                <a:rPr lang="en-US" sz="2200" b="0" dirty="0">
                  <a:solidFill>
                    <a:srgbClr val="000000"/>
                  </a:solidFill>
                  <a:latin typeface="Segoe UI" pitchFamily="34" charset="0"/>
                  <a:ea typeface="Segoe UI" pitchFamily="34" charset="0"/>
                  <a:cs typeface="Segoe UI" pitchFamily="34" charset="0"/>
                </a:rPr>
                <a:t>DNS servers on the internet</a:t>
              </a:r>
            </a:p>
          </p:txBody>
        </p:sp>
        <p:grpSp>
          <p:nvGrpSpPr>
            <p:cNvPr id="14" name="Group 13"/>
            <p:cNvGrpSpPr/>
            <p:nvPr/>
          </p:nvGrpSpPr>
          <p:grpSpPr>
            <a:xfrm>
              <a:off x="7324127" y="3104412"/>
              <a:ext cx="906539" cy="1096963"/>
              <a:chOff x="7570855" y="751846"/>
              <a:chExt cx="906539" cy="1096963"/>
            </a:xfrm>
          </p:grpSpPr>
          <p:pic>
            <p:nvPicPr>
              <p:cNvPr id="35"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70855" y="751846"/>
                <a:ext cx="377688" cy="109696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844550" y="1466495"/>
                <a:ext cx="632844" cy="286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964297" y="835626"/>
                <a:ext cx="479337" cy="630328"/>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957087" y="2579916"/>
              <a:ext cx="888431" cy="7883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849110" y="1363684"/>
              <a:ext cx="377688" cy="109696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6210891" y="2203754"/>
              <a:ext cx="906539" cy="1096963"/>
              <a:chOff x="7570855" y="751846"/>
              <a:chExt cx="906539" cy="1096963"/>
            </a:xfrm>
          </p:grpSpPr>
          <p:pic>
            <p:nvPicPr>
              <p:cNvPr id="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70855" y="751846"/>
                <a:ext cx="377688" cy="109696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844550" y="1466495"/>
                <a:ext cx="632844" cy="28670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964297" y="835626"/>
                <a:ext cx="479337" cy="6303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6407899" y="4386262"/>
              <a:ext cx="906539" cy="1096963"/>
              <a:chOff x="7570855" y="751846"/>
              <a:chExt cx="906539" cy="1096963"/>
            </a:xfrm>
          </p:grpSpPr>
          <p:pic>
            <p:nvPicPr>
              <p:cNvPr id="29"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70855" y="751846"/>
                <a:ext cx="377688" cy="109696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844550" y="1466495"/>
                <a:ext cx="632844" cy="28670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964297" y="835626"/>
                <a:ext cx="479337" cy="6303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3290744" y="1758307"/>
              <a:ext cx="906539" cy="1096963"/>
              <a:chOff x="7570855" y="751846"/>
              <a:chExt cx="906539" cy="1096963"/>
            </a:xfrm>
          </p:grpSpPr>
          <p:pic>
            <p:nvPicPr>
              <p:cNvPr id="26"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70855" y="751846"/>
                <a:ext cx="377688" cy="10969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844550" y="1466495"/>
                <a:ext cx="632844" cy="2867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964297" y="835626"/>
                <a:ext cx="479337" cy="6303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3269263" y="4406936"/>
              <a:ext cx="906539" cy="1096963"/>
              <a:chOff x="7570855" y="751846"/>
              <a:chExt cx="906539" cy="1096963"/>
            </a:xfrm>
          </p:grpSpPr>
          <p:pic>
            <p:nvPicPr>
              <p:cNvPr id="23"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70855" y="751846"/>
                <a:ext cx="377688" cy="109696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844550" y="1466495"/>
                <a:ext cx="632844" cy="28670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964297" y="835626"/>
                <a:ext cx="479337" cy="630328"/>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92512" y="4039246"/>
              <a:ext cx="888431" cy="78832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822601" y="4884316"/>
              <a:ext cx="825770" cy="4818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1952920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5040</Words>
  <Application>Microsoft Office PowerPoint</Application>
  <PresentationFormat>On-screen Show (4:3)</PresentationFormat>
  <Paragraphs>636</Paragraphs>
  <Slides>43</Slides>
  <Notes>43</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Verdana</vt:lpstr>
      <vt:lpstr>Wingdings</vt:lpstr>
      <vt:lpstr>Times New Roman</vt:lpstr>
      <vt:lpstr>Segoe UI</vt:lpstr>
      <vt:lpstr>Calibri</vt:lpstr>
      <vt:lpstr>Symbol</vt:lpstr>
      <vt:lpstr>NG_MOC_Core_ModuleNew2</vt:lpstr>
      <vt:lpstr>Module 5</vt:lpstr>
      <vt:lpstr>Module Overview</vt:lpstr>
      <vt:lpstr>Lesson 1: Overview of networking enhancements</vt:lpstr>
      <vt:lpstr>What is converged networking?</vt:lpstr>
      <vt:lpstr>What is converged networking?</vt:lpstr>
      <vt:lpstr>What is converged networking?</vt:lpstr>
      <vt:lpstr>What is converged networking?</vt:lpstr>
      <vt:lpstr>Overview of software-defined networking</vt:lpstr>
      <vt:lpstr>Components of a DNS solution</vt:lpstr>
      <vt:lpstr>New DNS features in Windows Server 2016</vt:lpstr>
      <vt:lpstr>DNS policies</vt:lpstr>
      <vt:lpstr>Demonstration: Configuring DNS policies</vt:lpstr>
      <vt:lpstr>PowerPoint Presentation</vt:lpstr>
      <vt:lpstr>Overview of DHCP</vt:lpstr>
      <vt:lpstr>Changes in DHCP features in Windows Server 2016</vt:lpstr>
      <vt:lpstr>What is DHCP failover?</vt:lpstr>
      <vt:lpstr>Demonstration: Configuring DHCP failover</vt:lpstr>
      <vt:lpstr>PowerPoint Presentation</vt:lpstr>
      <vt:lpstr>Lesson 2: Implementing IPAM</vt:lpstr>
      <vt:lpstr>What is IPAM?</vt:lpstr>
      <vt:lpstr>What is IPAM?</vt:lpstr>
      <vt:lpstr>IPAM architecture</vt:lpstr>
      <vt:lpstr>Scenarios in which to use IPAM</vt:lpstr>
      <vt:lpstr>Requirements for implementing IPAM</vt:lpstr>
      <vt:lpstr>Demonstration: Implementing IPAM</vt:lpstr>
      <vt:lpstr>PowerPoint Presentation</vt:lpstr>
      <vt:lpstr>PowerPoint Presentation</vt:lpstr>
      <vt:lpstr>PowerPoint Presentation</vt:lpstr>
      <vt:lpstr>IPAM management and monitoring</vt:lpstr>
      <vt:lpstr>Lesson 3: Managing IP address spaces with IPAM</vt:lpstr>
      <vt:lpstr>Using IPAM to manage IP addressing</vt:lpstr>
      <vt:lpstr>Using IPAM to manage IP addressing</vt:lpstr>
      <vt:lpstr>Adding address spaces to IPAM</vt:lpstr>
      <vt:lpstr>Adding address spaces to IPAM</vt:lpstr>
      <vt:lpstr>Adding address spaces to IPAM</vt:lpstr>
      <vt:lpstr>Adding address spaces to IPAM</vt:lpstr>
      <vt:lpstr>Administering IPAM</vt:lpstr>
      <vt:lpstr>Implementing IPAM reporting and monitoring</vt:lpstr>
      <vt:lpstr>Lab: Implementing network services</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2018-01-02T20:42:25Z</dcterms:created>
  <dcterms:modified xsi:type="dcterms:W3CDTF">2018-01-02T20:42:32Z</dcterms:modified>
</cp:coreProperties>
</file>